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8" r:id="rId4"/>
    <p:sldId id="289" r:id="rId5"/>
    <p:sldId id="273" r:id="rId6"/>
    <p:sldId id="287" r:id="rId7"/>
    <p:sldId id="281" r:id="rId8"/>
    <p:sldId id="290" r:id="rId9"/>
    <p:sldId id="262" r:id="rId10"/>
    <p:sldId id="279" r:id="rId11"/>
    <p:sldId id="280" r:id="rId12"/>
    <p:sldId id="282" r:id="rId13"/>
    <p:sldId id="264" r:id="rId14"/>
    <p:sldId id="283" r:id="rId15"/>
    <p:sldId id="284" r:id="rId16"/>
    <p:sldId id="265" r:id="rId17"/>
    <p:sldId id="266" r:id="rId18"/>
    <p:sldId id="285" r:id="rId19"/>
    <p:sldId id="267" r:id="rId20"/>
    <p:sldId id="268" r:id="rId21"/>
    <p:sldId id="269" r:id="rId22"/>
    <p:sldId id="275" r:id="rId23"/>
    <p:sldId id="276" r:id="rId24"/>
    <p:sldId id="277" r:id="rId25"/>
    <p:sldId id="278" r:id="rId26"/>
    <p:sldId id="270" r:id="rId27"/>
    <p:sldId id="271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1F84-724F-485B-9C7B-93045DAFC9B7}" type="datetimeFigureOut">
              <a:rPr lang="en-US" smtClean="0"/>
              <a:t>3/2/2015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766D-AB5F-4B09-8C73-4AB3D6DEF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3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2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9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27" y="149067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Antiferromagnetic Ising Model in Hierarchical Networks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69776"/>
            <a:ext cx="7772400" cy="3352800"/>
          </a:xfrm>
        </p:spPr>
        <p:txBody>
          <a:bodyPr>
            <a:noAutofit/>
          </a:bodyPr>
          <a:lstStyle/>
          <a:p>
            <a:r>
              <a:rPr lang="en-US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Xiang Cheng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Stefan Boettcher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Physics, Emory University, Atlanta, GA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 APS March Meeting,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Antonio, TX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Supported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NSF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DMR-1207431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4800"/>
            <a:ext cx="3386254" cy="1022366"/>
          </a:xfrm>
          <a:prstGeom prst="rect">
            <a:avLst/>
          </a:prstGeom>
        </p:spPr>
      </p:pic>
      <p:pic>
        <p:nvPicPr>
          <p:cNvPr id="5" name="Picture 2" descr="https://www.nsfgrfp.org/images/nsf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" y="5410200"/>
            <a:ext cx="1212376" cy="121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85"/>
          <a:stretch/>
        </p:blipFill>
        <p:spPr>
          <a:xfrm>
            <a:off x="3672290" y="685801"/>
            <a:ext cx="4832540" cy="140230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280144" y="1143000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0667" y="1143000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2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672290" y="685801"/>
            <a:ext cx="4832540" cy="1371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53000" y="945105"/>
            <a:ext cx="2434985" cy="1112293"/>
          </a:xfrm>
          <a:prstGeom prst="roundRect">
            <a:avLst/>
          </a:prstGeom>
          <a:noFill/>
          <a:ln w="63500" cap="rnd" cmpd="sng"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50792" y="1447800"/>
            <a:ext cx="761999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648" y="1447800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44889" y="1447800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80144" y="1143000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0667" y="1143000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90" y="685800"/>
            <a:ext cx="4832540" cy="541121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53000" y="945105"/>
            <a:ext cx="2434985" cy="1112293"/>
          </a:xfrm>
          <a:prstGeom prst="roundRect">
            <a:avLst/>
          </a:prstGeom>
          <a:noFill/>
          <a:ln w="63500" cap="rnd" cmpd="sng"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50792" y="1447800"/>
            <a:ext cx="761999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648" y="1447800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44889" y="1447800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80144" y="1143000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80667" y="1143000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4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5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Why Hierarchical </a:t>
            </a:r>
            <a:r>
              <a:rPr lang="en-US" sz="4000" dirty="0" smtClean="0"/>
              <a:t>Networks (HNs)?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5" y="1524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Exactly </a:t>
            </a:r>
            <a:r>
              <a:rPr lang="en-US" sz="2800" dirty="0" smtClean="0"/>
              <a:t>solvable by </a:t>
            </a:r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(RG)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72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5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Why Hierarchical </a:t>
            </a:r>
            <a:r>
              <a:rPr lang="en-US" sz="4000" dirty="0" smtClean="0"/>
              <a:t>Networks (HNs)?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5" y="1524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Exactly </a:t>
            </a:r>
            <a:r>
              <a:rPr lang="en-US" sz="2800" dirty="0" smtClean="0"/>
              <a:t>solvable by </a:t>
            </a:r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(RG)</a:t>
            </a:r>
            <a:endParaRPr lang="en-US" sz="2800" dirty="0"/>
          </a:p>
          <a:p>
            <a:r>
              <a:rPr lang="en-US" sz="2800" dirty="0"/>
              <a:t>Lattice-like </a:t>
            </a:r>
            <a:r>
              <a:rPr lang="en-US" sz="2800" dirty="0" smtClean="0"/>
              <a:t>structure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Mean-Field            HNs            Regular lattice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71800" y="28956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20085" y="28956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5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Why Hierarchical </a:t>
            </a:r>
            <a:r>
              <a:rPr lang="en-US" sz="4000" dirty="0" smtClean="0"/>
              <a:t>Networks (HNs)?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5" y="1524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Exactly </a:t>
            </a:r>
            <a:r>
              <a:rPr lang="en-US" sz="2800" dirty="0" smtClean="0"/>
              <a:t>solvable by </a:t>
            </a:r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(RG)</a:t>
            </a:r>
            <a:endParaRPr lang="en-US" sz="2800" dirty="0"/>
          </a:p>
          <a:p>
            <a:r>
              <a:rPr lang="en-US" sz="2800" dirty="0"/>
              <a:t>Lattice-like </a:t>
            </a:r>
            <a:r>
              <a:rPr lang="en-US" sz="2800" dirty="0" smtClean="0"/>
              <a:t>structure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Mean-Field            HNs            Regular lattice</a:t>
            </a:r>
            <a:endParaRPr lang="en-US" sz="2400" dirty="0"/>
          </a:p>
          <a:p>
            <a:r>
              <a:rPr lang="en-US" sz="2800" dirty="0" smtClean="0"/>
              <a:t>Different </a:t>
            </a:r>
            <a:r>
              <a:rPr lang="en-US" sz="2800" dirty="0"/>
              <a:t>structures among </a:t>
            </a:r>
            <a:r>
              <a:rPr lang="en-US" sz="2800" dirty="0" smtClean="0"/>
              <a:t>HNs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Different degrees: 3, 4, 5,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Planar vs non-planar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71800" y="28956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20085" y="28956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</a:t>
            </a:r>
            <a:r>
              <a:rPr lang="en-US" sz="2800" dirty="0"/>
              <a:t>ang-</a:t>
            </a:r>
            <a:r>
              <a:rPr lang="en-US" sz="2800" b="1" dirty="0">
                <a:solidFill>
                  <a:srgbClr val="C00000"/>
                </a:solidFill>
              </a:rPr>
              <a:t>L</a:t>
            </a:r>
            <a:r>
              <a:rPr lang="en-US" sz="2800" dirty="0"/>
              <a:t>andau Sampling (WL)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irect access to </a:t>
            </a:r>
            <a:r>
              <a:rPr lang="en-US" sz="2400" i="1" dirty="0" smtClean="0"/>
              <a:t>Density </a:t>
            </a:r>
            <a:r>
              <a:rPr lang="en-US" sz="2400" i="1" dirty="0"/>
              <a:t>of States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partition function           equilibrium quantities</a:t>
            </a:r>
            <a:endParaRPr lang="en-US" sz="2400" dirty="0"/>
          </a:p>
          <a:p>
            <a:r>
              <a:rPr lang="en-US" sz="2800" b="1" dirty="0">
                <a:solidFill>
                  <a:srgbClr val="C00000"/>
                </a:solidFill>
              </a:rPr>
              <a:t>S</a:t>
            </a:r>
            <a:r>
              <a:rPr lang="en-US" sz="2800" dirty="0"/>
              <a:t>imulated 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nnealing (SA)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robe dynamical behaviors</a:t>
            </a:r>
            <a:endParaRPr lang="en-US" sz="2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Glassy relaxation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</a:t>
            </a:r>
            <a:r>
              <a:rPr lang="en-US" sz="2800" dirty="0"/>
              <a:t>(RG)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Exact solutions in the thermodynamic limit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810000" y="24384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666" r="7142"/>
          <a:stretch/>
        </p:blipFill>
        <p:spPr>
          <a:xfrm>
            <a:off x="3657601" y="1532719"/>
            <a:ext cx="5486400" cy="4042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Density of States (WL)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32719"/>
            <a:ext cx="4724400" cy="46627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u="sng" dirty="0" smtClean="0"/>
              <a:t>Planar</a:t>
            </a:r>
            <a:r>
              <a:rPr lang="en-US" sz="2400" dirty="0" smtClean="0"/>
              <a:t>: HN3, HN5 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smtClean="0"/>
              <a:t>     Degenerate ground states</a:t>
            </a:r>
          </a:p>
          <a:p>
            <a:pPr>
              <a:spcBef>
                <a:spcPts val="0"/>
              </a:spcBef>
            </a:pPr>
            <a:r>
              <a:rPr lang="en-US" sz="2400" u="sng" dirty="0" smtClean="0"/>
              <a:t>Non-planar</a:t>
            </a:r>
            <a:r>
              <a:rPr lang="en-US" sz="2400" dirty="0" smtClean="0"/>
              <a:t>: HNNP, HN6</a:t>
            </a:r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 smtClean="0"/>
              <a:t>     Unique </a:t>
            </a:r>
            <a:r>
              <a:rPr lang="en-US" sz="2400"/>
              <a:t>ground </a:t>
            </a:r>
            <a:r>
              <a:rPr lang="en-US" sz="2400" smtClean="0"/>
              <a:t>states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214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666" r="7142"/>
          <a:stretch/>
        </p:blipFill>
        <p:spPr>
          <a:xfrm>
            <a:off x="3657601" y="1532719"/>
            <a:ext cx="5486400" cy="4042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Density of States (WL)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32719"/>
                <a:ext cx="4724400" cy="466273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400" u="sng" dirty="0" smtClean="0"/>
                  <a:t>Planar</a:t>
                </a:r>
                <a:r>
                  <a:rPr lang="en-US" sz="2400" dirty="0" smtClean="0"/>
                  <a:t>: HN3, HN5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 smtClean="0"/>
                  <a:t>     Degenerate ground states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u="sng" dirty="0" smtClean="0"/>
                  <a:t>Non-planar</a:t>
                </a:r>
                <a:r>
                  <a:rPr lang="en-US" sz="2400" dirty="0" smtClean="0"/>
                  <a:t>: HNNP, HN6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0"/>
                  </a:spcAft>
                  <a:buNone/>
                </a:pPr>
                <a:r>
                  <a:rPr lang="en-US" sz="2400" dirty="0" smtClean="0"/>
                  <a:t>     Unique </a:t>
                </a:r>
                <a:r>
                  <a:rPr lang="en-US" sz="2400" dirty="0"/>
                  <a:t>ground </a:t>
                </a:r>
                <a:r>
                  <a:rPr lang="en-US" sz="2400" dirty="0" smtClean="0"/>
                  <a:t>states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 smtClean="0"/>
                  <a:t>Reference of </a:t>
                </a:r>
                <a:r>
                  <a:rPr lang="en-US" sz="2400" b="1" dirty="0" smtClean="0"/>
                  <a:t>SA</a:t>
                </a:r>
                <a:r>
                  <a:rPr lang="en-US" sz="2400" dirty="0" smtClean="0"/>
                  <a:t> &amp; </a:t>
                </a:r>
                <a:r>
                  <a:rPr lang="en-US" sz="2400" b="1" dirty="0" smtClean="0"/>
                  <a:t>RG</a:t>
                </a:r>
              </a:p>
              <a:p>
                <a:r>
                  <a:rPr lang="en-US" sz="2400" dirty="0" smtClean="0"/>
                  <a:t>Wang-Landau </a:t>
                </a:r>
                <a:r>
                  <a:rPr lang="en-US" sz="2400" dirty="0"/>
                  <a:t>fails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Geometric </a:t>
                </a:r>
                <a:r>
                  <a:rPr lang="en-US" sz="2000" dirty="0" smtClean="0"/>
                  <a:t>frustration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32719"/>
                <a:ext cx="4724400" cy="4662734"/>
              </a:xfrm>
              <a:blipFill rotWithShape="0">
                <a:blip r:embed="rId4"/>
                <a:stretch>
                  <a:fillRect l="-1677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3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7778" r="7778" b="6466"/>
          <a:stretch/>
        </p:blipFill>
        <p:spPr>
          <a:xfrm>
            <a:off x="4038600" y="1066799"/>
            <a:ext cx="5101988" cy="5105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Glassy relaxation (SA)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73507"/>
                <a:ext cx="3581400" cy="50510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axis: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axis: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Annealing </a:t>
                </a:r>
                <a:r>
                  <a:rPr lang="en-US" sz="2400" dirty="0" smtClean="0"/>
                  <a:t>schedules:</a:t>
                </a:r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,⋯,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Out of Equilibrium at 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Extremely </a:t>
                </a:r>
                <a:r>
                  <a:rPr lang="en-US" sz="2400" dirty="0"/>
                  <a:t>slow relaxation at low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73507"/>
                <a:ext cx="3581400" cy="5051093"/>
              </a:xfrm>
              <a:blipFill rotWithShape="0">
                <a:blip r:embed="rId3"/>
                <a:stretch>
                  <a:fillRect l="-2385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3222441" y="2196401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22441" y="2196401"/>
                <a:ext cx="1264512" cy="349391"/>
              </a:xfrm>
              <a:prstGeom prst="rect">
                <a:avLst/>
              </a:prstGeom>
              <a:blipFill rotWithShape="0">
                <a:blip r:embed="rId4"/>
                <a:stretch>
                  <a:fillRect t="-1442" r="-22807" b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3231648" y="4648560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1648" y="4648560"/>
                <a:ext cx="1264512" cy="349391"/>
              </a:xfrm>
              <a:prstGeom prst="rect">
                <a:avLst/>
              </a:prstGeom>
              <a:blipFill rotWithShape="0">
                <a:blip r:embed="rId5"/>
                <a:stretch>
                  <a:fillRect t="-1932" r="-2280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6161964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6161964"/>
                <a:ext cx="227113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72400" y="6161963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6161963"/>
                <a:ext cx="227113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0443" y="3457916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43" y="3457916"/>
                <a:ext cx="227113" cy="323165"/>
              </a:xfrm>
              <a:prstGeom prst="rect">
                <a:avLst/>
              </a:prstGeom>
              <a:blipFill rotWithShape="0">
                <a:blip r:embed="rId7"/>
                <a:stretch>
                  <a:fillRect l="-26316" r="-2368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72399" y="3450239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3450239"/>
                <a:ext cx="227113" cy="323165"/>
              </a:xfrm>
              <a:prstGeom prst="rect">
                <a:avLst/>
              </a:prstGeom>
              <a:blipFill rotWithShape="0">
                <a:blip r:embed="rId8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53719" y="1487180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19" y="1487180"/>
                <a:ext cx="140217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833503" y="1487180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03" y="1487180"/>
                <a:ext cx="140217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337906" y="4052729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06" y="4052729"/>
                <a:ext cx="140217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842710" y="4006333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10" y="4006333"/>
                <a:ext cx="140217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954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Ising </a:t>
            </a:r>
            <a:r>
              <a:rPr lang="en-US" sz="2800" dirty="0"/>
              <a:t>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34729"/>
            <a:ext cx="2362200" cy="1343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52600" y="205740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57400"/>
                <a:ext cx="2674385" cy="745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6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7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Power-law relaxation (SA)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429" y="1524002"/>
                <a:ext cx="3592773" cy="45259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800" dirty="0"/>
                  <a:t>Power-law relaxation</a:t>
                </a:r>
              </a:p>
              <a:p>
                <a:r>
                  <a:rPr lang="en-US" sz="2800" dirty="0"/>
                  <a:t>HN3, HNNP, HN6: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400" dirty="0"/>
                  <a:t>Slope 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0.27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:r>
                  <a:rPr lang="en-US" sz="2800" dirty="0"/>
                  <a:t>HN5 may equilibrate gradually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429" y="1524002"/>
                <a:ext cx="3592773" cy="4525963"/>
              </a:xfrm>
              <a:blipFill rotWithShape="0">
                <a:blip r:embed="rId2"/>
                <a:stretch>
                  <a:fillRect l="-3051" t="-1213" r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7365" r="7277" b="5455"/>
          <a:stretch/>
        </p:blipFill>
        <p:spPr>
          <a:xfrm>
            <a:off x="4267200" y="1259809"/>
            <a:ext cx="4697009" cy="4689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rot="16200000">
                <a:off x="3460249" y="3429618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60249" y="3429618"/>
                <a:ext cx="1264512" cy="349391"/>
              </a:xfrm>
              <a:prstGeom prst="rect">
                <a:avLst/>
              </a:prstGeom>
              <a:blipFill rotWithShape="0">
                <a:blip r:embed="rId4"/>
                <a:stretch>
                  <a:fillRect t="-1932" r="-2280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24401" y="5948819"/>
                <a:ext cx="38260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01" y="5948819"/>
                <a:ext cx="382605" cy="323165"/>
              </a:xfrm>
              <a:prstGeom prst="rect">
                <a:avLst/>
              </a:prstGeom>
              <a:blipFill rotWithShape="0">
                <a:blip r:embed="rId5"/>
                <a:stretch>
                  <a:fillRect l="-17460" r="-1587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81100"/>
                <a:ext cx="5410200" cy="51054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600"/>
                  </a:spcAft>
                </a:pPr>
                <a:r>
                  <a:rPr lang="en-US" sz="2400" dirty="0"/>
                  <a:t>Renormalized interaction strength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lvl="1">
                  <a:spcBef>
                    <a:spcPts val="3600"/>
                  </a:spcBef>
                  <a:spcAft>
                    <a:spcPts val="30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Recursive equations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>
                  <a:spcBef>
                    <a:spcPts val="3600"/>
                  </a:spcBef>
                </a:pPr>
                <a:r>
                  <a:rPr lang="en-US" sz="2400" dirty="0" smtClean="0"/>
                  <a:t>Planar: HN3</a:t>
                </a:r>
                <a:r>
                  <a:rPr lang="en-US" sz="2400" dirty="0"/>
                  <a:t>, HN5</a:t>
                </a:r>
              </a:p>
              <a:p>
                <a:pPr lvl="1"/>
                <a:r>
                  <a:rPr lang="en-US" sz="2000" dirty="0"/>
                  <a:t>stable fixed-point solution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000" dirty="0"/>
                  <a:t>no phase </a:t>
                </a:r>
                <a:r>
                  <a:rPr lang="en-US" sz="2000" dirty="0" smtClean="0"/>
                  <a:t>transition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81100"/>
                <a:ext cx="5410200" cy="5105400"/>
              </a:xfrm>
              <a:blipFill rotWithShape="0">
                <a:blip r:embed="rId2"/>
                <a:stretch>
                  <a:fillRect l="-1464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0689" y="6133066"/>
            <a:ext cx="508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McKay and Berker,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Phys. Rev. Lett.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11 (1982)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2046455"/>
            <a:ext cx="2647074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Numerical solution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2909836"/>
            <a:ext cx="265977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Analytical solution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 rot="1027020">
            <a:off x="3545454" y="2925250"/>
            <a:ext cx="769578" cy="2167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4820">
            <a:off x="3559918" y="2342053"/>
            <a:ext cx="769578" cy="2167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r="6805"/>
          <a:stretch/>
        </p:blipFill>
        <p:spPr>
          <a:xfrm>
            <a:off x="75245" y="2148235"/>
            <a:ext cx="4572957" cy="4522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</p:spTree>
    <p:extLst>
      <p:ext uri="{BB962C8B-B14F-4D97-AF65-F5344CB8AC3E}">
        <p14:creationId xmlns:p14="http://schemas.microsoft.com/office/powerpoint/2010/main" val="7319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8" y="1730087"/>
            <a:ext cx="4772311" cy="47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</p:spTree>
    <p:extLst>
      <p:ext uri="{BB962C8B-B14F-4D97-AF65-F5344CB8AC3E}">
        <p14:creationId xmlns:p14="http://schemas.microsoft.com/office/powerpoint/2010/main" val="21076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1728716"/>
            <a:ext cx="4748284" cy="474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</p:spTree>
    <p:extLst>
      <p:ext uri="{BB962C8B-B14F-4D97-AF65-F5344CB8AC3E}">
        <p14:creationId xmlns:p14="http://schemas.microsoft.com/office/powerpoint/2010/main" val="35024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t="4589" r="6957"/>
          <a:stretch/>
        </p:blipFill>
        <p:spPr>
          <a:xfrm>
            <a:off x="4587923" y="1904999"/>
            <a:ext cx="4260520" cy="4572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6"/>
          <a:stretch/>
        </p:blipFill>
        <p:spPr>
          <a:xfrm>
            <a:off x="152401" y="1676400"/>
            <a:ext cx="4419600" cy="48006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477010"/>
            <a:ext cx="508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9471" y="214823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HN6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Summary &amp;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061" y="1092201"/>
                <a:ext cx="5465386" cy="515619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 smtClean="0"/>
                  <a:t>Out of </a:t>
                </a:r>
                <a:r>
                  <a:rPr lang="en-US" sz="2800" dirty="0" smtClean="0"/>
                  <a:t>equilibrium </a:t>
                </a:r>
                <a:r>
                  <a:rPr lang="en-US" sz="2800" dirty="0" smtClean="0"/>
                  <a:t>at low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1800"/>
                  </a:spcAft>
                </a:pPr>
                <a:r>
                  <a:rPr lang="en-US" sz="2800" dirty="0" smtClean="0"/>
                  <a:t>Power-law </a:t>
                </a:r>
                <a:r>
                  <a:rPr lang="en-US" sz="2800" dirty="0" smtClean="0"/>
                  <a:t>relaxation</a:t>
                </a:r>
                <a:endParaRPr lang="en-US" sz="2800" dirty="0"/>
              </a:p>
              <a:p>
                <a:pPr>
                  <a:spcAft>
                    <a:spcPts val="2400"/>
                  </a:spcAft>
                </a:pPr>
                <a:r>
                  <a:rPr lang="en-US" sz="2800" dirty="0"/>
                  <a:t>Spin glass transition</a:t>
                </a:r>
              </a:p>
              <a:p>
                <a:r>
                  <a:rPr lang="en-US" sz="2800" dirty="0"/>
                  <a:t>Future work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</a:rPr>
                  <a:t>r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econstruct partition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/>
                  <a:t> using </a:t>
                </a:r>
                <a:r>
                  <a:rPr lang="en-US" sz="2400" dirty="0" smtClean="0"/>
                  <a:t>RG</a:t>
                </a:r>
              </a:p>
              <a:p>
                <a:pPr lvl="1"/>
                <a:r>
                  <a:rPr lang="en-US" sz="2400" dirty="0" smtClean="0"/>
                  <a:t>Spin glass               geometry?</a:t>
                </a:r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061" y="1092201"/>
                <a:ext cx="5465386" cy="5156199"/>
              </a:xfrm>
              <a:blipFill rotWithShape="0">
                <a:blip r:embed="rId3"/>
                <a:stretch>
                  <a:fillRect l="-200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0447" y="4738300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47" y="4738300"/>
                <a:ext cx="14555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4167" r="-50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 r="7277"/>
          <a:stretch/>
        </p:blipFill>
        <p:spPr>
          <a:xfrm>
            <a:off x="6085308" y="819485"/>
            <a:ext cx="2702736" cy="2700171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743200" y="4876800"/>
            <a:ext cx="609600" cy="276999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7333" r="7936"/>
          <a:stretch/>
        </p:blipFill>
        <p:spPr>
          <a:xfrm>
            <a:off x="6096000" y="3519656"/>
            <a:ext cx="2819400" cy="29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1" y="914400"/>
            <a:ext cx="8229600" cy="594545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3600"/>
              </a:spcAft>
            </a:pPr>
            <a:r>
              <a:rPr lang="en-US" sz="2000" dirty="0"/>
              <a:t>degree 3</a:t>
            </a:r>
            <a:endParaRPr lang="en-US" sz="4000" dirty="0"/>
          </a:p>
        </p:txBody>
      </p:sp>
      <p:pic>
        <p:nvPicPr>
          <p:cNvPr id="6" name="Picture 2" descr="C:\Users\sxcheng\Google Drive\Courses\14Fall\ParallelProcessing\Project\plot_code\HN3_t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143000"/>
            <a:ext cx="65913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198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Model, research questions</a:t>
            </a:r>
            <a:endParaRPr lang="en-US" sz="2400" dirty="0"/>
          </a:p>
          <a:p>
            <a:r>
              <a:rPr lang="en-US" sz="2800" dirty="0"/>
              <a:t>Hierarchical N</a:t>
            </a:r>
            <a:r>
              <a:rPr lang="en-US" sz="2800" dirty="0" smtClean="0"/>
              <a:t>etworks (HNs)</a:t>
            </a:r>
            <a:endParaRPr lang="en-US" sz="28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 structure &amp; </a:t>
            </a:r>
            <a:r>
              <a:rPr lang="en-US" sz="2400" dirty="0" smtClean="0"/>
              <a:t>why HNs</a:t>
            </a:r>
            <a:endParaRPr lang="en-US" sz="2400" dirty="0"/>
          </a:p>
          <a:p>
            <a:r>
              <a:rPr lang="en-US" sz="2800" dirty="0"/>
              <a:t>Methods: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Wang-Landau, simulated </a:t>
            </a:r>
            <a:r>
              <a:rPr lang="en-US" sz="2400" dirty="0" smtClean="0"/>
              <a:t>annealing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Renormalization Group</a:t>
            </a:r>
            <a:endParaRPr lang="en-US" sz="2400" dirty="0"/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6539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954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Ising </a:t>
            </a:r>
            <a:r>
              <a:rPr lang="en-US" sz="2800" dirty="0"/>
              <a:t>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glassy </a:t>
            </a:r>
            <a:r>
              <a:rPr lang="en-US" sz="2400" dirty="0" smtClean="0"/>
              <a:t>dynamics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34729"/>
            <a:ext cx="2362200" cy="1343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52600" y="205740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57400"/>
                <a:ext cx="2674385" cy="745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954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Ising </a:t>
            </a:r>
            <a:r>
              <a:rPr lang="en-US" sz="2800" dirty="0"/>
              <a:t>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34729"/>
            <a:ext cx="236220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61" y="4654809"/>
            <a:ext cx="3352800" cy="18177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52600" y="205740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05740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1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Phase transitions?</a:t>
            </a:r>
          </a:p>
          <a:p>
            <a:pPr lvl="1"/>
            <a:r>
              <a:rPr lang="en-US" sz="2400" dirty="0" smtClean="0"/>
              <a:t>Equilibrium/non-equilibrium transition?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Spin glass phase?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Glassy relaxation?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Influence of geometry?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Difference to mean-field models?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3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</a:t>
            </a:r>
            <a:r>
              <a:rPr lang="en-US" sz="2000" dirty="0" smtClean="0"/>
              <a:t>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60"/>
          <a:stretch/>
        </p:blipFill>
        <p:spPr>
          <a:xfrm>
            <a:off x="3672290" y="685801"/>
            <a:ext cx="4832540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44"/>
          <a:stretch/>
        </p:blipFill>
        <p:spPr>
          <a:xfrm>
            <a:off x="3672290" y="685801"/>
            <a:ext cx="4832540" cy="14478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733705" y="1600200"/>
            <a:ext cx="4709710" cy="457200"/>
          </a:xfrm>
          <a:prstGeom prst="roundRect">
            <a:avLst/>
          </a:prstGeom>
          <a:noFill/>
          <a:ln w="63500" cap="rnd" cmpd="sng"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7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</a:t>
            </a:r>
            <a:r>
              <a:rPr lang="en-US" sz="2000" dirty="0" smtClean="0"/>
              <a:t>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60"/>
          <a:stretch/>
        </p:blipFill>
        <p:spPr>
          <a:xfrm>
            <a:off x="3672290" y="685801"/>
            <a:ext cx="4832540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4338"/>
          <a:stretch/>
        </p:blipFill>
        <p:spPr>
          <a:xfrm>
            <a:off x="3672290" y="685801"/>
            <a:ext cx="4832540" cy="138865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50792" y="1447800"/>
            <a:ext cx="761999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648" y="1447800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44889" y="1447800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5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693</Words>
  <Application>Microsoft Office PowerPoint</Application>
  <PresentationFormat>On-screen Show (4:3)</PresentationFormat>
  <Paragraphs>236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Wingdings</vt:lpstr>
      <vt:lpstr>Office Theme</vt:lpstr>
      <vt:lpstr>Antiferromagnetic Ising Model in Hierarchical Networks</vt:lpstr>
      <vt:lpstr>Introduction</vt:lpstr>
      <vt:lpstr>Introduction</vt:lpstr>
      <vt:lpstr>Introduction</vt:lpstr>
      <vt:lpstr>Research Questions</vt:lpstr>
      <vt:lpstr>Hierarchical networks (HNs)</vt:lpstr>
      <vt:lpstr>Hierarchical networks (HNs)</vt:lpstr>
      <vt:lpstr>Hierarchical networks (HNs)</vt:lpstr>
      <vt:lpstr>Hierarchical networks (HNs)</vt:lpstr>
      <vt:lpstr>Hierarchical networks (HNs)</vt:lpstr>
      <vt:lpstr>Hierarchical networks (HNs)</vt:lpstr>
      <vt:lpstr>Hierarchical networks (HNs)</vt:lpstr>
      <vt:lpstr>Why Hierarchical Networks (HNs)?</vt:lpstr>
      <vt:lpstr>Why Hierarchical Networks (HNs)?</vt:lpstr>
      <vt:lpstr>Why Hierarchical Networks (HNs)?</vt:lpstr>
      <vt:lpstr>Methods</vt:lpstr>
      <vt:lpstr>Density of States (WL)</vt:lpstr>
      <vt:lpstr>Density of States (WL)</vt:lpstr>
      <vt:lpstr>Glassy relaxation (SA)</vt:lpstr>
      <vt:lpstr>Power-law relaxation (SA)</vt:lpstr>
      <vt:lpstr>Spin glass transition (RG)</vt:lpstr>
      <vt:lpstr>Spin glass transition (RG)</vt:lpstr>
      <vt:lpstr>Spin glass transition (RG)</vt:lpstr>
      <vt:lpstr>Spin glass transition (RG)</vt:lpstr>
      <vt:lpstr>Spin glass transition (RG)</vt:lpstr>
      <vt:lpstr>Summary &amp; future work</vt:lpstr>
      <vt:lpstr>Hierarchical networks (HNs)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Antiferromagnetic Ising Model in Hierarchical Networks</dc:title>
  <dc:creator>sxcheng</dc:creator>
  <cp:lastModifiedBy>Xiang Cheng</cp:lastModifiedBy>
  <cp:revision>330</cp:revision>
  <dcterms:created xsi:type="dcterms:W3CDTF">2006-08-16T00:00:00Z</dcterms:created>
  <dcterms:modified xsi:type="dcterms:W3CDTF">2015-03-02T16:34:12Z</dcterms:modified>
</cp:coreProperties>
</file>