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08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2308" autoAdjust="0"/>
    <p:restoredTop sz="94434" autoAdjust="0"/>
  </p:normalViewPr>
  <p:slideViewPr>
    <p:cSldViewPr snapToGrid="0">
      <p:cViewPr>
        <p:scale>
          <a:sx n="33" d="100"/>
          <a:sy n="33" d="100"/>
        </p:scale>
        <p:origin x="408" y="-4374"/>
      </p:cViewPr>
      <p:guideLst>
        <p:guide orient="horz" pos="13824"/>
        <p:guide pos="10809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2C6F2-6F42-41A2-86C4-AA03728A1564}" type="datetimeFigureOut">
              <a:rPr lang="en-US" smtClean="0"/>
              <a:t>2/26/2015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B3498-0798-441B-8C3B-5DC32153E2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1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B3498-0798-441B-8C3B-5DC32153E24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4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9"/>
            <a:ext cx="2798064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6A0C-786A-4799-88F9-5BC91A0E7573}" type="datetimeFigureOut">
              <a:rPr lang="en-US" smtClean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88D0-6303-4C8A-A8B8-685EE7F38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2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6A0C-786A-4799-88F9-5BC91A0E7573}" type="datetimeFigureOut">
              <a:rPr lang="en-US" smtClean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88D0-6303-4C8A-A8B8-685EE7F38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8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757693"/>
            <a:ext cx="7406640" cy="37449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757693"/>
            <a:ext cx="21671280" cy="37449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6A0C-786A-4799-88F9-5BC91A0E7573}" type="datetimeFigureOut">
              <a:rPr lang="en-US" smtClean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88D0-6303-4C8A-A8B8-685EE7F38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5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6A0C-786A-4799-88F9-5BC91A0E7573}" type="datetimeFigureOut">
              <a:rPr lang="en-US" smtClean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88D0-6303-4C8A-A8B8-685EE7F38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1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4169"/>
            <a:ext cx="27980640" cy="87172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2968"/>
            <a:ext cx="27980640" cy="96011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6A0C-786A-4799-88F9-5BC91A0E7573}" type="datetimeFigureOut">
              <a:rPr lang="en-US" smtClean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88D0-6303-4C8A-A8B8-685EE7F38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4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10241289"/>
            <a:ext cx="14538960" cy="28966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10241289"/>
            <a:ext cx="14538960" cy="28966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6A0C-786A-4799-88F9-5BC91A0E7573}" type="datetimeFigureOut">
              <a:rPr lang="en-US" smtClean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88D0-6303-4C8A-A8B8-685EE7F38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1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9824724"/>
            <a:ext cx="14544677" cy="4094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2" y="13919201"/>
            <a:ext cx="14544677" cy="252882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4" y="9824724"/>
            <a:ext cx="14550391" cy="4094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4" y="13919201"/>
            <a:ext cx="14550391" cy="252882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6A0C-786A-4799-88F9-5BC91A0E7573}" type="datetimeFigureOut">
              <a:rPr lang="en-US" smtClean="0"/>
              <a:t>2/26/2015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88D0-6303-4C8A-A8B8-685EE7F38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5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6A0C-786A-4799-88F9-5BC91A0E7573}" type="datetimeFigureOut">
              <a:rPr lang="en-US" smtClean="0"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88D0-6303-4C8A-A8B8-685EE7F38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0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6A0C-786A-4799-88F9-5BC91A0E7573}" type="datetimeFigureOut">
              <a:rPr lang="en-US" smtClean="0"/>
              <a:t>2/26/2015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88D0-6303-4C8A-A8B8-685EE7F38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7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1747520"/>
            <a:ext cx="10829927" cy="74371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2" y="1747529"/>
            <a:ext cx="18402300" cy="374599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9184649"/>
            <a:ext cx="10829927" cy="300228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6A0C-786A-4799-88F9-5BC91A0E7573}" type="datetimeFigureOut">
              <a:rPr lang="en-US" smtClean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88D0-6303-4C8A-A8B8-685EE7F38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3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1"/>
            <a:ext cx="19751040" cy="362712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0"/>
            <a:ext cx="19751040" cy="263347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4"/>
            <a:ext cx="19751040" cy="51511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6A0C-786A-4799-88F9-5BC91A0E7573}" type="datetimeFigureOut">
              <a:rPr lang="en-US" smtClean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88D0-6303-4C8A-A8B8-685EE7F38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4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9"/>
            <a:ext cx="29626560" cy="2896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9"/>
            <a:ext cx="7680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F6A0C-786A-4799-88F9-5BC91A0E7573}" type="datetimeFigureOut">
              <a:rPr lang="en-US" smtClean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9"/>
            <a:ext cx="104241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9"/>
            <a:ext cx="7680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E88D0-6303-4C8A-A8B8-685EE7F38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3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2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1.jp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918400" cy="36933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2"/>
              <p:cNvSpPr txBox="1">
                <a:spLocks/>
              </p:cNvSpPr>
              <p:nvPr/>
            </p:nvSpPr>
            <p:spPr>
              <a:xfrm>
                <a:off x="16059150" y="14668500"/>
                <a:ext cx="16602075" cy="2770822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/>
              <a:lstStyle>
                <a:defPPr>
                  <a:defRPr lang="en-US"/>
                </a:defPPr>
                <a:lvl1pPr marL="0" algn="ct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000" b="1" u="sng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Results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sz="4000" b="1" u="sng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Density of states from </a:t>
                </a:r>
                <a:r>
                  <a:rPr lang="en-US" sz="4000" b="1" u="sng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Wang-Landau </a:t>
                </a:r>
                <a:r>
                  <a:rPr lang="en-US" sz="4000" b="1" u="sng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sampling</a:t>
                </a:r>
                <a:r>
                  <a:rPr lang="en-US" sz="3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algn="l">
                  <a:lnSpc>
                    <a:spcPct val="120000"/>
                  </a:lnSpc>
                </a:pPr>
                <a:endParaRPr lang="en-US" sz="4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3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3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3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4000" b="1" u="sng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4000" b="1" u="sng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sz="4000" b="1" u="sng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Dynamical Slowing Down from Simulated Annealing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  <a:endParaRPr lang="en-US" sz="3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4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4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3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3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3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3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3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3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3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2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4000" b="1" u="sng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4000" b="1" u="sng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4000" b="1" u="sng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4000" b="1" u="sng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2800" b="1" u="sng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sz="4000" b="1" u="sng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Spin glass transition found by Renormalization Group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algn="l"/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parameter of interest in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RG is the </a:t>
                </a:r>
                <a:r>
                  <a:rPr lang="en-US" sz="40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renormalized interaction strength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𝑱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whose behavior may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indicate possible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phase transitions.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In RG flows,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𝐽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has: </a:t>
                </a: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HN3 &amp; HN5: </a:t>
                </a:r>
                <a:r>
                  <a:rPr lang="en-US" sz="4000" u="sng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unique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US" sz="4000" u="sng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stable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fixed-point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solutions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solidFill>
                          <a:schemeClr val="tx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→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no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phase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transition.</a:t>
                </a:r>
              </a:p>
              <a:p>
                <a:pPr marL="571500" indent="-5715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HNNP &amp; HN6: </a:t>
                </a:r>
                <a:r>
                  <a:rPr lang="en-US" sz="4000" u="sng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unique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fixed-point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solution, but part of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it is </a:t>
                </a:r>
                <a:r>
                  <a:rPr lang="en-US" sz="4000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not </a:t>
                </a:r>
                <a:r>
                  <a:rPr lang="en-US" sz="4000" u="sng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stable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algn="l">
                  <a:spcBef>
                    <a:spcPts val="1200"/>
                  </a:spcBef>
                </a:pPr>
                <a:endParaRPr lang="en-US" sz="4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4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5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5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5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3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3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 unstable fixed-point solutions may indicate a </a:t>
                </a:r>
                <a:r>
                  <a:rPr lang="en-US" sz="4000" u="sng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spin glass transition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sz="3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We will calculate more parameters, such as susceptibility, to understand this better. </a:t>
                </a:r>
              </a:p>
            </p:txBody>
          </p:sp>
        </mc:Choice>
        <mc:Fallback xmlns="">
          <p:sp>
            <p:nvSpPr>
              <p:cNvPr id="14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9150" y="14668500"/>
                <a:ext cx="16602075" cy="27708225"/>
              </a:xfrm>
              <a:prstGeom prst="rect">
                <a:avLst/>
              </a:prstGeom>
              <a:blipFill rotWithShape="0">
                <a:blip r:embed="rId3"/>
                <a:stretch>
                  <a:fillRect l="-1210" t="-330" r="-1943" b="-48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45"/>
          <p:cNvSpPr txBox="1">
            <a:spLocks/>
          </p:cNvSpPr>
          <p:nvPr/>
        </p:nvSpPr>
        <p:spPr>
          <a:xfrm>
            <a:off x="7514302" y="373810"/>
            <a:ext cx="21889138" cy="320131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Antiferromagnetic </a:t>
            </a:r>
            <a:r>
              <a:rPr lang="en-US" sz="6000" b="1" dirty="0" err="1" smtClean="0">
                <a:latin typeface="Times New Roman" pitchFamily="18" charset="0"/>
                <a:cs typeface="Times New Roman" pitchFamily="18" charset="0"/>
              </a:rPr>
              <a:t>Ising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 Model in Hierarchical Networks</a:t>
            </a:r>
          </a:p>
          <a:p>
            <a:pPr marL="0" indent="0" algn="ctr">
              <a:buNone/>
            </a:pP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Xiang Cheng and Stefan Boettcher</a:t>
            </a:r>
            <a:r>
              <a:rPr lang="en-US" sz="5400" baseline="30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baseline="30000" dirty="0">
                <a:latin typeface="Times New Roman" pitchFamily="18" charset="0"/>
                <a:cs typeface="Times New Roman" pitchFamily="18" charset="0"/>
              </a:rPr>
            </a:b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Department of Physics, Emory University, Atlanta, GA, 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30322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02" y="309246"/>
            <a:ext cx="8003881" cy="2665964"/>
          </a:xfrm>
          <a:prstGeom prst="rect">
            <a:avLst/>
          </a:prstGeom>
        </p:spPr>
      </p:pic>
      <p:sp>
        <p:nvSpPr>
          <p:cNvPr id="19" name="Text Placeholder 2"/>
          <p:cNvSpPr txBox="1">
            <a:spLocks/>
          </p:cNvSpPr>
          <p:nvPr/>
        </p:nvSpPr>
        <p:spPr>
          <a:xfrm>
            <a:off x="230328" y="3966701"/>
            <a:ext cx="15543072" cy="8451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l">
              <a:lnSpc>
                <a:spcPct val="110000"/>
              </a:lnSpc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antiferromagnetic 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(AFM)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Ising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 is a convenient, yet powerful model of glassy dynamics. This model can introduce geometric frustrations which may cause spin glass phases and glassy relaxation at low </a:t>
            </a:r>
            <a:r>
              <a:rPr lang="en-US" sz="4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[1, 2]. 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apply the AFM </a:t>
            </a:r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Ising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model to 4 hierarchical networks (HNs) which share features of both </a:t>
            </a:r>
            <a:r>
              <a:rPr lang="en-US" sz="4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small-world networks 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4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regular lattices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By studying them, we try to gain insights to the following questions: </a:t>
            </a:r>
          </a:p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there phase transitions and/or spin glass transitions?</a:t>
            </a:r>
          </a:p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 low temperatures, is there an slow glassy relaxation?</a:t>
            </a:r>
          </a:p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do different structures affect the transitions?</a:t>
            </a:r>
          </a:p>
          <a:p>
            <a:pPr algn="l">
              <a:spcAft>
                <a:spcPts val="600"/>
              </a:spcAf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model and HNs allow us to use both computational methods and a theoretical method to explore these questions (see </a:t>
            </a:r>
            <a:r>
              <a:rPr lang="en-US" sz="4000" b="1" u="sng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section).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2"/>
              <p:cNvSpPr txBox="1">
                <a:spLocks/>
              </p:cNvSpPr>
              <p:nvPr/>
            </p:nvSpPr>
            <p:spPr>
              <a:xfrm>
                <a:off x="230328" y="12691524"/>
                <a:ext cx="15543072" cy="2968520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/>
              <a:lstStyle>
                <a:defPPr>
                  <a:defRPr lang="en-US"/>
                </a:defPPr>
                <a:lvl1pPr marL="0" algn="ct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000" b="1" u="sng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Model &amp; Hierarchical </a:t>
                </a:r>
                <a:r>
                  <a:rPr lang="en-US" sz="5000" b="1" u="sng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Netowrks</a:t>
                </a:r>
                <a:endParaRPr lang="en-US" sz="5000" b="1" u="sng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4000" b="1" u="sng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Antiferromagnetic </a:t>
                </a:r>
                <a:r>
                  <a:rPr lang="en-US" sz="4000" b="1" u="sng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Ising</a:t>
                </a:r>
                <a:r>
                  <a:rPr lang="en-US" sz="4000" b="1" u="sng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model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algn="l">
                  <a:spcBef>
                    <a:spcPts val="3600"/>
                  </a:spcBef>
                  <a:spcAft>
                    <a:spcPts val="3600"/>
                  </a:spcAft>
                </a:pP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 Hamiltonian is </a:t>
                </a:r>
                <a:endParaRPr lang="en-US" sz="40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spcBef>
                    <a:spcPts val="1200"/>
                  </a:spcBef>
                </a:pP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{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 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𝑗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}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are neighbors; the spin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=±1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; and the interaction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𝐽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&lt;0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algn="l">
                  <a:spcBef>
                    <a:spcPts val="2400"/>
                  </a:spcBef>
                </a:pPr>
                <a:r>
                  <a:rPr lang="en-US" sz="4000" b="1" u="sng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Frustration in AFM model:</a:t>
                </a:r>
              </a:p>
              <a:p>
                <a:pPr algn="l">
                  <a:spcAft>
                    <a:spcPts val="1200"/>
                  </a:spcAft>
                </a:pP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At low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physical systems stay near the ground states. </a:t>
                </a:r>
              </a:p>
              <a:p>
                <a:pPr algn="l">
                  <a:spcAft>
                    <a:spcPts val="1200"/>
                  </a:spcAft>
                </a:pP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Geometric frustrations can introduce degenerate ground</a:t>
                </a:r>
              </a:p>
              <a:p>
                <a:pPr algn="l">
                  <a:spcAft>
                    <a:spcPts val="1200"/>
                  </a:spcAft>
                </a:pP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states and thereafter interesting phase transitions. </a:t>
                </a:r>
              </a:p>
              <a:p>
                <a:pPr algn="l">
                  <a:spcBef>
                    <a:spcPts val="2400"/>
                  </a:spcBef>
                </a:pPr>
                <a:r>
                  <a:rPr lang="en-US" sz="4000" b="1" u="sng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Hierarchical Networks</a:t>
                </a:r>
                <a:r>
                  <a:rPr lang="en-US" sz="40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[3]</a:t>
                </a:r>
                <a:endParaRPr lang="en-US" sz="4000" b="1" u="sng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spcAft>
                    <a:spcPts val="600"/>
                  </a:spcAft>
                </a:pP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 4 HNs are constructed from a 1D lattice. Each site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4000" b="0" i="0" dirty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0&lt;</m:t>
                    </m:r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&lt;</m:t>
                    </m:r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𝑁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 can be uniquely parameterized by two integers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 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𝑗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4000" b="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𝑖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denotes the level in the hierarchy, and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𝑗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labels consecutive sites. The 4 networks are constructed from 1D lattice in the following ways.</a:t>
                </a:r>
              </a:p>
              <a:p>
                <a:pPr algn="l"/>
                <a:endParaRPr lang="en-US" sz="4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4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:r>
                  <a:rPr lang="en-US" sz="4000" i="1" u="sng" dirty="0" smtClean="0">
                    <a:solidFill>
                      <a:schemeClr val="tx2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HN6</a:t>
                </a:r>
                <a:r>
                  <a:rPr lang="en-US" sz="4000" dirty="0">
                    <a:solidFill>
                      <a:schemeClr val="tx2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4000" dirty="0" smtClean="0">
                    <a:solidFill>
                      <a:schemeClr val="tx2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average degree 6, non-planar</a:t>
                </a:r>
              </a:p>
              <a:p>
                <a:pPr algn="l"/>
                <a:r>
                  <a:rPr lang="en-US" sz="4000" dirty="0">
                    <a:solidFill>
                      <a:schemeClr val="tx2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dirty="0" smtClean="0">
                    <a:solidFill>
                      <a:schemeClr val="tx2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  besides </a:t>
                </a:r>
                <a:r>
                  <a:rPr lang="en-US" sz="4000" dirty="0">
                    <a:solidFill>
                      <a:schemeClr val="tx2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in links in HNNP, sites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4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solidFill>
                      <a:schemeClr val="tx2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of level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US" sz="4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/>
                        <a:cs typeface="Times New Roman" pitchFamily="18" charset="0"/>
                      </a:rPr>
                      <m:t>≥2 </m:t>
                    </m:r>
                  </m:oMath>
                </a14:m>
                <a:r>
                  <a:rPr lang="en-US" sz="4000" dirty="0">
                    <a:solidFill>
                      <a:schemeClr val="tx2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are connected to </a:t>
                </a:r>
                <a:endParaRPr lang="en-US" sz="4000" dirty="0" smtClean="0">
                  <a:solidFill>
                    <a:schemeClr val="tx2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4000" dirty="0" smtClean="0">
                    <a:solidFill>
                      <a:schemeClr val="tx2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   sites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4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  <m:t>±2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4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4000" dirty="0" smtClean="0">
                    <a:solidFill>
                      <a:schemeClr val="tx2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endParaRPr lang="en-US" sz="4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spcBef>
                    <a:spcPts val="1800"/>
                  </a:spcBef>
                </a:pPr>
                <a:r>
                  <a:rPr lang="en-US" sz="4000" b="1" u="sng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Reasons of using HNs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</a:p>
              <a:p>
                <a:pPr marL="742950" indent="-742950" algn="l">
                  <a:spcAft>
                    <a:spcPts val="1800"/>
                  </a:spcAft>
                  <a:buAutoNum type="arabicPeriod"/>
                </a:pP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 HNs can be solved using renormalization group (RG), which shows us the equilibrium properties in the thermodynamic limit; </a:t>
                </a:r>
              </a:p>
              <a:p>
                <a:pPr marL="742950" indent="-742950" algn="l">
                  <a:spcAft>
                    <a:spcPts val="1800"/>
                  </a:spcAft>
                  <a:buAutoNum type="arabicPeriod"/>
                </a:pP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 HNs share more features with regular lattices than mean-field models, which may contribute more insights to real-world systems. </a:t>
                </a:r>
              </a:p>
              <a:p>
                <a:pPr marL="742950" indent="-742950" algn="l">
                  <a:buAutoNum type="arabicPeriod"/>
                </a:pP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They have different structures. Specifically, they have different average degrees; HN3 and HN5 are planar while HNNP and HN6 are not. </a:t>
                </a: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0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28" y="12691524"/>
                <a:ext cx="15543072" cy="29685202"/>
              </a:xfrm>
              <a:prstGeom prst="rect">
                <a:avLst/>
              </a:prstGeom>
              <a:blipFill rotWithShape="0">
                <a:blip r:embed="rId5"/>
                <a:stretch>
                  <a:fillRect l="-1331" r="-1605" b="-34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 Placeholder 2"/>
              <p:cNvSpPr txBox="1">
                <a:spLocks/>
              </p:cNvSpPr>
              <p:nvPr/>
            </p:nvSpPr>
            <p:spPr>
              <a:xfrm>
                <a:off x="16059150" y="3966700"/>
                <a:ext cx="16602075" cy="10549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/>
              <a:lstStyle>
                <a:defPPr>
                  <a:defRPr lang="en-US"/>
                </a:defPPr>
                <a:lvl1pPr marL="0" algn="ct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000" b="1" u="sng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Methods</a:t>
                </a:r>
              </a:p>
              <a:p>
                <a:pPr algn="l">
                  <a:spcBef>
                    <a:spcPts val="600"/>
                  </a:spcBef>
                </a:pPr>
                <a:r>
                  <a:rPr lang="en-US" sz="4400" b="1" u="sng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Simulated </a:t>
                </a:r>
                <a:r>
                  <a:rPr lang="en-US" sz="4400" b="1" u="sng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Annealing (SA)</a:t>
                </a:r>
                <a:r>
                  <a:rPr lang="en-US" sz="4400" b="1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can be considered as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 cooling experiment to  learn the dynamical behavior of the model. The </a:t>
                </a:r>
                <a:r>
                  <a:rPr lang="en-US" sz="4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simulational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procedure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</a:p>
              <a:p>
                <a:pPr algn="l">
                  <a:spcAft>
                    <a:spcPts val="1200"/>
                  </a:spcAft>
                </a:pP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1. randomly pick a spin; 2. flip it with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𝑃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unc>
                      <m:func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[1,</m:t>
                        </m:r>
                        <m:func>
                          <m:func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4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(−</m:t>
                            </m:r>
                            <m:r>
                              <m:rPr>
                                <m:sty m:val="p"/>
                              </m:rPr>
                              <a:rPr lang="en-US" sz="4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Δ</m:t>
                            </m:r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𝐸</m:t>
                            </m:r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/</m:t>
                            </m:r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𝑇</m:t>
                            </m:r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; 3. update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𝑇</m:t>
                    </m:r>
                    <m:r>
                      <a:rPr lang="en-US" sz="4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←</m:t>
                    </m:r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𝑇</m:t>
                    </m:r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</m:t>
                    </m:r>
                    <m:r>
                      <a:rPr lang="en-US" sz="4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𝑑</m:t>
                    </m:r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𝑇</m:t>
                    </m:r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every sweep (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𝑁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random steps);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4. Stop until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𝑇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4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spcBef>
                    <a:spcPts val="1200"/>
                  </a:spcBef>
                </a:pPr>
                <a:r>
                  <a:rPr lang="en-US" sz="4400" b="1" u="sng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Wang-Landau (WL</a:t>
                </a:r>
                <a:r>
                  <a:rPr lang="en-US" sz="4400" b="1" u="sng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) sampling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has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been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shown as an efficient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method [4]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to find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density of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states (DOS) in the </a:t>
                </a:r>
                <a:r>
                  <a:rPr lang="en-US" sz="4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Ising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model. The procedure is:</a:t>
                </a:r>
                <a:endParaRPr lang="en-US" sz="4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>
                  <a:spcAft>
                    <a:spcPts val="1200"/>
                  </a:spcAft>
                </a:pP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1. Set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all DOS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𝑔</m:t>
                    </m:r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𝐸</m:t>
                    </m:r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  <m:r>
                      <a:rPr lang="en-US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=1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𝐻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𝐸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)=</m:t>
                    </m:r>
                    <m:r>
                      <a:rPr lang="en-US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(histogram);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2. randomly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pick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 spin; 3. flip the spin with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𝑃</m:t>
                    </m:r>
                    <m:r>
                      <a:rPr lang="en-US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unc>
                      <m:func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1, </m:t>
                            </m:r>
                            <m:func>
                              <m:funcPr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4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40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𝑔</m:t>
                                    </m:r>
                                    <m:r>
                                      <a:rPr lang="en-US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(</m:t>
                                    </m:r>
                                    <m:r>
                                      <a:rPr lang="en-US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𝐸</m:t>
                                    </m:r>
                                    <m:r>
                                      <a:rPr lang="en-US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)/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sz="4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4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40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new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sz="4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; 4. When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state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𝐸</m:t>
                    </m:r>
                    <m:r>
                      <a:rPr lang="en-US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is visited: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𝑔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𝐸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)←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𝑔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𝐸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)∗</m:t>
                    </m:r>
                    <m:r>
                      <a:rPr lang="en-US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4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←</m:t>
                    </m:r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4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+1</m:t>
                    </m:r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; 5. update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r>
                      <a:rPr lang="en-US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←</m:t>
                    </m:r>
                    <m:rad>
                      <m:radPr>
                        <m:degHide m:val="on"/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4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</m:rad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𝐻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is flat,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and repeat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steps 2, 3, and 4;  6. Stop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until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r>
                      <a:rPr lang="en-US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p>
                      <m:sSup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4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1+10</m:t>
                        </m:r>
                      </m:e>
                      <m:sup>
                        <m:r>
                          <a:rPr lang="en-US" sz="4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(initially,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𝑒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).</a:t>
                </a:r>
              </a:p>
              <a:p>
                <a:pPr algn="l">
                  <a:spcBef>
                    <a:spcPts val="1200"/>
                  </a:spcBef>
                </a:pPr>
                <a:r>
                  <a:rPr lang="en-US" sz="4400" b="1" u="sng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Renormalization </a:t>
                </a:r>
                <a:r>
                  <a:rPr lang="en-US" sz="4400" b="1" u="sng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Group (RG)</a:t>
                </a:r>
                <a:r>
                  <a:rPr lang="en-US" sz="4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can be applied to these recursively built HNs to find the equilibrium solutions in the thermodynamic limit. We can </a:t>
                </a:r>
              </a:p>
              <a:p>
                <a:pPr marL="742950" indent="-742950" algn="l">
                  <a:spcBef>
                    <a:spcPts val="600"/>
                  </a:spcBef>
                  <a:buAutoNum type="arabicPeriod"/>
                </a:pP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analyze its fixed point solutions to uncover possible phase transitions.</a:t>
                </a:r>
              </a:p>
              <a:p>
                <a:pPr marL="742950" indent="-742950" algn="l">
                  <a:buAutoNum type="arabicPeriod"/>
                </a:pPr>
                <a:r>
                  <a:rPr lang="en-US" sz="4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derive the equilibrium properties, such as magnetization, susceptibility, etc.</a:t>
                </a:r>
                <a:endParaRPr lang="en-US" sz="4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1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9150" y="3966700"/>
                <a:ext cx="16602075" cy="10549400"/>
              </a:xfrm>
              <a:prstGeom prst="rect">
                <a:avLst/>
              </a:prstGeom>
              <a:blipFill rotWithShape="0">
                <a:blip r:embed="rId6"/>
                <a:stretch>
                  <a:fillRect l="-1393" t="-1269" r="-1540" b="-230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" name="TextBox 1024"/>
          <p:cNvSpPr txBox="1"/>
          <p:nvPr/>
        </p:nvSpPr>
        <p:spPr>
          <a:xfrm>
            <a:off x="236437" y="42376724"/>
            <a:ext cx="20427676" cy="12926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</a:t>
            </a:r>
            <a:r>
              <a:rPr lang="en-US" sz="28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1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1]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C.P. Herrero,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Phys. Rev. E.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459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230 (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2008) </a:t>
            </a:r>
            <a:r>
              <a:rPr lang="en-US" sz="2500" dirty="0" smtClean="0">
                <a:solidFill>
                  <a:schemeClr val="tx1"/>
                </a:solidFill>
              </a:rPr>
              <a:t>			            [2]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Cheng and Boettcher, arXiv:1409.8313 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2014)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[3] Boettcher and Brunson, 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Phys. Rev. 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83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021103 (2011)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	           [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4] Wang and Landau, 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Phys. Rev. Lett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86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10 (2001)</a:t>
            </a:r>
          </a:p>
        </p:txBody>
      </p:sp>
      <p:pic>
        <p:nvPicPr>
          <p:cNvPr id="1026" name="Picture 2" descr="http://www.barcode-generator.org/temp/httpwww.physics.emor_n1bnx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7618" y="309246"/>
            <a:ext cx="3122605" cy="312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50"/>
          <a:stretch/>
        </p:blipFill>
        <p:spPr>
          <a:xfrm>
            <a:off x="11913873" y="17030962"/>
            <a:ext cx="3243221" cy="35847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85751" y="14229148"/>
                <a:ext cx="7057103" cy="1666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/>
                          <a:cs typeface="Times New Roman" pitchFamily="18" charset="0"/>
                        </a:rPr>
                        <m:t>𝐻</m:t>
                      </m:r>
                      <m:r>
                        <a:rPr lang="en-US" sz="4000" i="1" smtClean="0">
                          <a:latin typeface="Cambria Math"/>
                          <a:cs typeface="Times New Roman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4000" i="1">
                              <a:latin typeface="Cambria Math"/>
                              <a:cs typeface="Times New Roman" pitchFamily="18" charset="0"/>
                            </a:rPr>
                            <m:t>{</m:t>
                          </m:r>
                          <m:r>
                            <a:rPr lang="en-US" sz="4000" i="1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sz="4000" i="1"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sz="4000" i="1">
                              <a:latin typeface="Cambria Math"/>
                              <a:cs typeface="Times New Roman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𝐽</m:t>
                          </m:r>
                        </m:e>
                      </m:nary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  <a:cs typeface="Times New Roman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4000" i="1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  <a:cs typeface="Times New Roman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4000" i="1"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751" y="14229148"/>
                <a:ext cx="7057103" cy="166641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667807" y="16404322"/>
                <a:ext cx="8046925" cy="3877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600" dirty="0" smtClean="0"/>
                  <a:t>HN3 &amp; HN5: many ground states (GS), HNNP&amp;HN6: unique GS;</a:t>
                </a:r>
              </a:p>
              <a:p>
                <a:pPr marL="285750" indent="-28575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600" dirty="0" smtClean="0"/>
                  <a:t>Due to geometric frustrations, WL cannot converge for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&gt;1024</m:t>
                    </m:r>
                  </m:oMath>
                </a14:m>
                <a:r>
                  <a:rPr lang="en-US" sz="3600" dirty="0" smtClean="0"/>
                  <a:t>;</a:t>
                </a:r>
              </a:p>
              <a:p>
                <a:pPr marL="285750" indent="-28575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600" dirty="0" smtClean="0"/>
                  <a:t>No phase transitions are detected in the equilibrium solutions from WL.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7807" y="16404322"/>
                <a:ext cx="8046925" cy="3877985"/>
              </a:xfrm>
              <a:prstGeom prst="rect">
                <a:avLst/>
              </a:prstGeom>
              <a:blipFill rotWithShape="0">
                <a:blip r:embed="rId10"/>
                <a:stretch>
                  <a:fillRect l="-2121" t="-2516" r="-1742" b="-5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2566979" y="25719943"/>
                <a:ext cx="9603275" cy="544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3600" dirty="0" smtClean="0"/>
                  <a:t>: energy from SA at temperature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600" dirty="0" smtClean="0"/>
                  <a:t>;</a:t>
                </a:r>
              </a:p>
              <a:p>
                <a:pPr marL="285750" indent="-28575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𝐺𝑆</m:t>
                    </m:r>
                  </m:oMath>
                </a14:m>
                <a:r>
                  <a:rPr lang="en-US" sz="3600" dirty="0" smtClean="0"/>
                  <a:t>: ground state energy from WL and RG;</a:t>
                </a:r>
              </a:p>
              <a:p>
                <a:pPr marL="285750" indent="-285750">
                  <a:spcBef>
                    <a:spcPts val="2400"/>
                  </a:spcBef>
                  <a:buFont typeface="Arial" panose="020B0604020202020204" pitchFamily="34" charset="0"/>
                  <a:buChar char="•"/>
                </a:pPr>
                <a:r>
                  <a:rPr lang="en-US" sz="3600" i="1" u="sng" dirty="0" smtClean="0"/>
                  <a:t>HN3, HNNP, HN6</a:t>
                </a:r>
                <a:r>
                  <a:rPr lang="en-US" sz="3600" dirty="0" smtClean="0"/>
                  <a:t>: slow relaxation at low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600" dirty="0" smtClean="0"/>
                  <a:t>;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3600" dirty="0"/>
                  <a:t> </a:t>
                </a:r>
                <a:r>
                  <a:rPr lang="en-US" sz="3600" dirty="0" smtClean="0"/>
                  <a:t>  </a:t>
                </a:r>
                <a:r>
                  <a:rPr lang="en-US" sz="3600" u="sng" dirty="0" smtClean="0"/>
                  <a:t>HN5</a:t>
                </a:r>
                <a:r>
                  <a:rPr lang="en-US" sz="3600" dirty="0" smtClean="0"/>
                  <a:t>: may equilibrate gradually;</a:t>
                </a: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US" sz="3600" i="1" u="sng" dirty="0" smtClean="0"/>
                  <a:t>HN3, HNNP, HN6</a:t>
                </a:r>
                <a:r>
                  <a:rPr lang="en-US" sz="3600" dirty="0" smtClean="0"/>
                  <a:t>:</a:t>
                </a:r>
              </a:p>
              <a:p>
                <a:r>
                  <a:rPr lang="en-US" sz="3600" dirty="0" smtClean="0"/>
                  <a:t>   the energy difference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𝐺𝑆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 smtClean="0"/>
                  <a:t> at low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600" dirty="0" smtClean="0"/>
                  <a:t>   </a:t>
                </a:r>
              </a:p>
              <a:p>
                <a:r>
                  <a:rPr lang="en-US" sz="3600" dirty="0" smtClean="0"/>
                  <a:t>   follows power law with respect to annealing </a:t>
                </a:r>
              </a:p>
              <a:p>
                <a:r>
                  <a:rPr lang="en-US" sz="3600" dirty="0" smtClean="0"/>
                  <a:t>   schedules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en-US" sz="3600" dirty="0" smtClean="0"/>
                  <a:t>. The slopes are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~0.27</m:t>
                    </m:r>
                  </m:oMath>
                </a14:m>
                <a:endParaRPr lang="en-US" sz="3600" dirty="0" smtClean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6979" y="25719943"/>
                <a:ext cx="9603275" cy="5447645"/>
              </a:xfrm>
              <a:prstGeom prst="rect">
                <a:avLst/>
              </a:prstGeom>
              <a:blipFill rotWithShape="0">
                <a:blip r:embed="rId11"/>
                <a:stretch>
                  <a:fillRect l="-1778" t="-1678" b="-3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7" t="7058" r="8218"/>
          <a:stretch/>
        </p:blipFill>
        <p:spPr>
          <a:xfrm>
            <a:off x="16134272" y="35249357"/>
            <a:ext cx="11983574" cy="5397197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8005484" y="35492628"/>
            <a:ext cx="458042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i="1" u="sng" dirty="0" smtClean="0"/>
              <a:t>black square-dots</a:t>
            </a:r>
            <a:r>
              <a:rPr lang="en-US" sz="3600" dirty="0" smtClean="0"/>
              <a:t> numerical solutions in steps 1000 ~ 2000;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600" i="1" u="sng" dirty="0"/>
              <a:t>b</a:t>
            </a:r>
            <a:r>
              <a:rPr lang="en-US" sz="3600" i="1" u="sng" dirty="0" smtClean="0"/>
              <a:t>lack solid curves</a:t>
            </a:r>
          </a:p>
          <a:p>
            <a:pPr>
              <a:spcAft>
                <a:spcPts val="600"/>
              </a:spcAft>
            </a:pPr>
            <a:r>
              <a:rPr lang="en-US" sz="3600" dirty="0" smtClean="0"/>
              <a:t>   stable solution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600" i="1" u="sng" dirty="0" smtClean="0"/>
              <a:t>red dashed curves</a:t>
            </a:r>
            <a:endParaRPr lang="en-US" sz="3600" dirty="0" smtClean="0"/>
          </a:p>
          <a:p>
            <a:pPr>
              <a:spcAft>
                <a:spcPts val="600"/>
              </a:spcAft>
            </a:pPr>
            <a:r>
              <a:rPr lang="en-US" sz="3600" i="1" dirty="0"/>
              <a:t> </a:t>
            </a:r>
            <a:r>
              <a:rPr lang="en-US" sz="3600" i="1" dirty="0" smtClean="0"/>
              <a:t>  </a:t>
            </a:r>
            <a:r>
              <a:rPr lang="en-US" sz="3600" dirty="0" smtClean="0"/>
              <a:t>unstable solution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02199"/>
            <a:ext cx="9946894" cy="111379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657362" y="24923798"/>
                <a:ext cx="6068961" cy="968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3600" i="1" u="sng" dirty="0" smtClean="0">
                    <a:latin typeface="Times New Roman" pitchFamily="18" charset="0"/>
                    <a:cs typeface="Times New Roman" pitchFamily="18" charset="0"/>
                  </a:rPr>
                  <a:t>HN3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degree 3, planar</a:t>
                </a:r>
              </a:p>
              <a:p>
                <a:pPr>
                  <a:spcBef>
                    <a:spcPts val="1200"/>
                  </a:spcBef>
                  <a:spcAft>
                    <a:spcPts val="2400"/>
                  </a:spcAft>
                </a:pP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for 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each level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𝑖</m:t>
                    </m:r>
                  </m:oMath>
                </a14:m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, sites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𝑗</m:t>
                    </m:r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=1</m:t>
                    </m:r>
                  </m:oMath>
                </a14:m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 	are 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connected  to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𝑗</m:t>
                    </m:r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=3</m:t>
                    </m:r>
                    <m:r>
                      <a:rPr lang="en-US" sz="3600">
                        <a:latin typeface="Cambria Math"/>
                        <a:cs typeface="Times New Roman" pitchFamily="18" charset="0"/>
                      </a:rPr>
                      <m:t>;</m:t>
                    </m:r>
                  </m:oMath>
                </a14:m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	then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, 5 to 7;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⋯</m:t>
                    </m:r>
                  </m:oMath>
                </a14:m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. </a:t>
                </a:r>
                <a:endParaRPr lang="en-US" sz="3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571500" indent="-5715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3600" i="1" u="sng" dirty="0" smtClean="0">
                    <a:latin typeface="Times New Roman" pitchFamily="18" charset="0"/>
                    <a:cs typeface="Times New Roman" pitchFamily="18" charset="0"/>
                  </a:rPr>
                  <a:t>HN5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degree 5, planar</a:t>
                </a:r>
              </a:p>
              <a:p>
                <a:pPr>
                  <a:spcBef>
                    <a:spcPts val="1200"/>
                  </a:spcBef>
                  <a:spcAft>
                    <a:spcPts val="2400"/>
                  </a:spcAft>
                </a:pP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	besides 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links in HN3, sites 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of level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≥2 </m:t>
                    </m:r>
                  </m:oMath>
                </a14:m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are 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	connected 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to sites 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±2</m:t>
                        </m:r>
                      </m:e>
                      <m:sup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3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571500" indent="-5715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3600" i="1" u="sng" dirty="0">
                    <a:latin typeface="Times New Roman" pitchFamily="18" charset="0"/>
                    <a:cs typeface="Times New Roman" pitchFamily="18" charset="0"/>
                  </a:rPr>
                  <a:t>HNNP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degree 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5, 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non-planar</a:t>
                </a:r>
              </a:p>
              <a:p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	for 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each level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𝑖</m:t>
                    </m:r>
                  </m:oMath>
                </a14:m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, sites 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with odd (even)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𝑗</m:t>
                    </m:r>
                  </m:oMath>
                </a14:m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are 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	connected 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to 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sites</a:t>
                </a:r>
              </a:p>
              <a:p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+3×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3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sties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3600" i="1">
                        <a:latin typeface="Cambria Math"/>
                        <a:cs typeface="Times New Roman" pitchFamily="18" charset="0"/>
                      </a:rPr>
                      <m:t>−3×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). 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362" y="24923798"/>
                <a:ext cx="6068961" cy="9687460"/>
              </a:xfrm>
              <a:prstGeom prst="rect">
                <a:avLst/>
              </a:prstGeom>
              <a:blipFill rotWithShape="0">
                <a:blip r:embed="rId14"/>
                <a:stretch>
                  <a:fillRect l="-2711" t="-1070" r="-3213" b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" t="7650" r="8047"/>
          <a:stretch/>
        </p:blipFill>
        <p:spPr>
          <a:xfrm>
            <a:off x="16107987" y="16165446"/>
            <a:ext cx="8642556" cy="43045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4" t="5199" r="8232"/>
          <a:stretch/>
        </p:blipFill>
        <p:spPr>
          <a:xfrm>
            <a:off x="16094509" y="21235413"/>
            <a:ext cx="14914411" cy="4336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794632" y="21240453"/>
                <a:ext cx="1791272" cy="375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0.001</m:t>
                      </m:r>
                    </m:oMath>
                  </m:oMathPara>
                </a14:m>
                <a:endParaRPr lang="en-US" sz="2800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0.001/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0.001/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0.001/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4632" y="21240453"/>
                <a:ext cx="1791272" cy="375487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6" r="6890"/>
          <a:stretch/>
        </p:blipFill>
        <p:spPr>
          <a:xfrm>
            <a:off x="16297576" y="25579393"/>
            <a:ext cx="5999697" cy="5944524"/>
          </a:xfrm>
          <a:prstGeom prst="rect">
            <a:avLst/>
          </a:prstGeom>
        </p:spPr>
      </p:pic>
      <p:pic>
        <p:nvPicPr>
          <p:cNvPr id="30" name="Picture 2" descr="https://www.nsfgrfp.org/images/nsf-logo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570" y="42284619"/>
            <a:ext cx="1550334" cy="155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22566979" y="42813451"/>
            <a:ext cx="86124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by the NSF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DMR-1207431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30494513" y="21510171"/>
            <a:ext cx="372689" cy="3603945"/>
          </a:xfrm>
          <a:prstGeom prst="downArrow">
            <a:avLst/>
          </a:prstGeom>
          <a:solidFill>
            <a:schemeClr val="accent1">
              <a:alpha val="64000"/>
            </a:schemeClr>
          </a:solidFill>
          <a:ln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423</Words>
  <Application>Microsoft Office PowerPoint</Application>
  <PresentationFormat>Custom</PresentationFormat>
  <Paragraphs>139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Company>Emory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sxcheng</dc:creator>
  <cp:lastModifiedBy>Xiang Cheng</cp:lastModifiedBy>
  <cp:revision>824</cp:revision>
  <dcterms:created xsi:type="dcterms:W3CDTF">2012-07-29T22:18:35Z</dcterms:created>
  <dcterms:modified xsi:type="dcterms:W3CDTF">2015-02-26T13:37:12Z</dcterms:modified>
</cp:coreProperties>
</file>