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308" autoAdjust="0"/>
    <p:restoredTop sz="97122" autoAdjust="0"/>
  </p:normalViewPr>
  <p:slideViewPr>
    <p:cSldViewPr snapToGrid="0">
      <p:cViewPr>
        <p:scale>
          <a:sx n="33" d="100"/>
          <a:sy n="33" d="100"/>
        </p:scale>
        <p:origin x="408" y="-5610"/>
      </p:cViewPr>
      <p:guideLst>
        <p:guide orient="horz" pos="13824"/>
        <p:guide pos="10809"/>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2C6F2-6F42-41A2-86C4-AA03728A1564}" type="datetimeFigureOut">
              <a:rPr lang="en-US" smtClean="0"/>
              <a:t>2/20/2015</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B3498-0798-441B-8C3B-5DC32153E24C}" type="slidenum">
              <a:rPr lang="en-US" smtClean="0"/>
              <a:t>‹#›</a:t>
            </a:fld>
            <a:endParaRPr lang="en-US" dirty="0"/>
          </a:p>
        </p:txBody>
      </p:sp>
    </p:spTree>
    <p:extLst>
      <p:ext uri="{BB962C8B-B14F-4D97-AF65-F5344CB8AC3E}">
        <p14:creationId xmlns:p14="http://schemas.microsoft.com/office/powerpoint/2010/main" val="237251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B3498-0798-441B-8C3B-5DC32153E24C}" type="slidenum">
              <a:rPr lang="en-US" smtClean="0"/>
              <a:t>1</a:t>
            </a:fld>
            <a:endParaRPr lang="en-US" dirty="0"/>
          </a:p>
        </p:txBody>
      </p:sp>
    </p:spTree>
    <p:extLst>
      <p:ext uri="{BB962C8B-B14F-4D97-AF65-F5344CB8AC3E}">
        <p14:creationId xmlns:p14="http://schemas.microsoft.com/office/powerpoint/2010/main" val="299434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9"/>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212382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305918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93"/>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93"/>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292195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297401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9"/>
            <a:ext cx="27980640" cy="871728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68"/>
            <a:ext cx="27980640" cy="960119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358054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9"/>
            <a:ext cx="14538960" cy="2896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9"/>
            <a:ext cx="14538960" cy="2896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136431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4" y="9824724"/>
            <a:ext cx="14550391" cy="4094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094" y="13919201"/>
            <a:ext cx="14550391" cy="25288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264305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368400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229437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1747520"/>
            <a:ext cx="10829927" cy="743712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182" y="1747529"/>
            <a:ext cx="18402300" cy="374599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4" y="9184649"/>
            <a:ext cx="10829927" cy="300228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98003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F6A0C-786A-4799-88F9-5BC91A0E7573}" type="datetimeFigureOut">
              <a:rPr lang="en-US" smtClean="0"/>
              <a:t>2/20/2015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7E88D0-6303-4C8A-A8B8-685EE7F38EBA}" type="slidenum">
              <a:rPr lang="en-US" smtClean="0"/>
              <a:t>‹#›</a:t>
            </a:fld>
            <a:endParaRPr lang="en-US" dirty="0"/>
          </a:p>
        </p:txBody>
      </p:sp>
    </p:spTree>
    <p:extLst>
      <p:ext uri="{BB962C8B-B14F-4D97-AF65-F5344CB8AC3E}">
        <p14:creationId xmlns:p14="http://schemas.microsoft.com/office/powerpoint/2010/main" val="47814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9"/>
            <a:ext cx="29626560" cy="28966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9"/>
            <a:ext cx="7680960" cy="2336800"/>
          </a:xfrm>
          <a:prstGeom prst="rect">
            <a:avLst/>
          </a:prstGeom>
        </p:spPr>
        <p:txBody>
          <a:bodyPr vert="horz" lIns="91440" tIns="45720" rIns="91440" bIns="45720" rtlCol="0" anchor="ctr"/>
          <a:lstStyle>
            <a:lvl1pPr algn="l">
              <a:defRPr sz="1200">
                <a:solidFill>
                  <a:schemeClr val="tx1">
                    <a:tint val="75000"/>
                  </a:schemeClr>
                </a:solidFill>
              </a:defRPr>
            </a:lvl1pPr>
          </a:lstStyle>
          <a:p>
            <a:fld id="{49FF6A0C-786A-4799-88F9-5BC91A0E7573}" type="datetimeFigureOut">
              <a:rPr lang="en-US" smtClean="0"/>
              <a:t>2/20/2015</a:t>
            </a:fld>
            <a:endParaRPr lang="en-US" dirty="0"/>
          </a:p>
        </p:txBody>
      </p:sp>
      <p:sp>
        <p:nvSpPr>
          <p:cNvPr id="5" name="Footer Placeholder 4"/>
          <p:cNvSpPr>
            <a:spLocks noGrp="1"/>
          </p:cNvSpPr>
          <p:nvPr>
            <p:ph type="ftr" sz="quarter" idx="3"/>
          </p:nvPr>
        </p:nvSpPr>
        <p:spPr>
          <a:xfrm>
            <a:off x="11247120" y="40680649"/>
            <a:ext cx="10424160" cy="2336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9"/>
            <a:ext cx="7680960" cy="2336800"/>
          </a:xfrm>
          <a:prstGeom prst="rect">
            <a:avLst/>
          </a:prstGeom>
        </p:spPr>
        <p:txBody>
          <a:bodyPr vert="horz" lIns="91440" tIns="45720" rIns="91440" bIns="45720" rtlCol="0" anchor="ctr"/>
          <a:lstStyle>
            <a:lvl1pPr algn="r">
              <a:defRPr sz="1200">
                <a:solidFill>
                  <a:schemeClr val="tx1">
                    <a:tint val="75000"/>
                  </a:schemeClr>
                </a:solidFill>
              </a:defRPr>
            </a:lvl1pPr>
          </a:lstStyle>
          <a:p>
            <a:fld id="{D27E88D0-6303-4C8A-A8B8-685EE7F38EBA}" type="slidenum">
              <a:rPr lang="en-US" smtClean="0"/>
              <a:t>‹#›</a:t>
            </a:fld>
            <a:endParaRPr lang="en-US" dirty="0"/>
          </a:p>
        </p:txBody>
      </p:sp>
    </p:spTree>
    <p:extLst>
      <p:ext uri="{BB962C8B-B14F-4D97-AF65-F5344CB8AC3E}">
        <p14:creationId xmlns:p14="http://schemas.microsoft.com/office/powerpoint/2010/main" val="101063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1.jp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2918400" cy="3693319"/>
          </a:xfrm>
          <a:prstGeom prst="rect">
            <a:avLst/>
          </a:prstGeom>
          <a:solidFill>
            <a:schemeClr val="bg1"/>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mc:AlternateContent xmlns:mc="http://schemas.openxmlformats.org/markup-compatibility/2006" xmlns:a14="http://schemas.microsoft.com/office/drawing/2010/main">
        <mc:Choice Requires="a14">
          <p:sp>
            <p:nvSpPr>
              <p:cNvPr id="14" name="Text Placeholder 2"/>
              <p:cNvSpPr txBox="1">
                <a:spLocks/>
              </p:cNvSpPr>
              <p:nvPr/>
            </p:nvSpPr>
            <p:spPr>
              <a:xfrm>
                <a:off x="16059150" y="15397115"/>
                <a:ext cx="16602075" cy="26979610"/>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u="sng" dirty="0" smtClean="0">
                    <a:solidFill>
                      <a:srgbClr val="002060"/>
                    </a:solidFill>
                    <a:latin typeface="Times New Roman" pitchFamily="18" charset="0"/>
                    <a:cs typeface="Times New Roman" pitchFamily="18" charset="0"/>
                  </a:rPr>
                  <a:t>Results</a:t>
                </a:r>
              </a:p>
              <a:p>
                <a:pPr algn="l">
                  <a:lnSpc>
                    <a:spcPct val="120000"/>
                  </a:lnSpc>
                </a:pPr>
                <a:r>
                  <a:rPr lang="en-US" sz="4000" b="1" u="sng" dirty="0">
                    <a:solidFill>
                      <a:srgbClr val="002060"/>
                    </a:solidFill>
                    <a:latin typeface="Times New Roman" pitchFamily="18" charset="0"/>
                    <a:cs typeface="Times New Roman" pitchFamily="18" charset="0"/>
                  </a:rPr>
                  <a:t>Density of states from </a:t>
                </a:r>
                <a:r>
                  <a:rPr lang="en-US" sz="4000" b="1" u="sng" dirty="0" smtClean="0">
                    <a:solidFill>
                      <a:srgbClr val="002060"/>
                    </a:solidFill>
                    <a:latin typeface="Times New Roman" pitchFamily="18" charset="0"/>
                    <a:cs typeface="Times New Roman" pitchFamily="18" charset="0"/>
                  </a:rPr>
                  <a:t>Wang-Landau </a:t>
                </a:r>
                <a:r>
                  <a:rPr lang="en-US" sz="4000" b="1" u="sng" dirty="0">
                    <a:solidFill>
                      <a:srgbClr val="002060"/>
                    </a:solidFill>
                    <a:latin typeface="Times New Roman" pitchFamily="18" charset="0"/>
                    <a:cs typeface="Times New Roman" pitchFamily="18" charset="0"/>
                  </a:rPr>
                  <a:t>sampling</a:t>
                </a:r>
                <a:r>
                  <a:rPr lang="en-US" sz="3800" dirty="0" smtClean="0">
                    <a:solidFill>
                      <a:schemeClr val="tx1"/>
                    </a:solidFill>
                    <a:latin typeface="Times New Roman" pitchFamily="18" charset="0"/>
                    <a:cs typeface="Times New Roman" pitchFamily="18" charset="0"/>
                  </a:rPr>
                  <a:t>:</a:t>
                </a:r>
              </a:p>
              <a:p>
                <a:pPr algn="l">
                  <a:lnSpc>
                    <a:spcPct val="120000"/>
                  </a:lnSpc>
                </a:pPr>
                <a:endParaRPr lang="en-US" sz="4000" dirty="0" smtClean="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600" dirty="0" smtClean="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4000" b="1" u="sng" dirty="0" smtClean="0">
                  <a:solidFill>
                    <a:srgbClr val="002060"/>
                  </a:solidFill>
                  <a:latin typeface="Times New Roman" pitchFamily="18" charset="0"/>
                  <a:cs typeface="Times New Roman" pitchFamily="18" charset="0"/>
                </a:endParaRPr>
              </a:p>
              <a:p>
                <a:pPr algn="l">
                  <a:lnSpc>
                    <a:spcPct val="120000"/>
                  </a:lnSpc>
                </a:pPr>
                <a:endParaRPr lang="en-US" sz="4000" b="1" u="sng" dirty="0">
                  <a:solidFill>
                    <a:srgbClr val="002060"/>
                  </a:solidFill>
                  <a:latin typeface="Times New Roman" pitchFamily="18" charset="0"/>
                  <a:cs typeface="Times New Roman" pitchFamily="18" charset="0"/>
                </a:endParaRPr>
              </a:p>
              <a:p>
                <a:pPr algn="l">
                  <a:lnSpc>
                    <a:spcPct val="120000"/>
                  </a:lnSpc>
                </a:pPr>
                <a:endParaRPr lang="en-US" sz="4000" b="1" u="sng" dirty="0" smtClean="0">
                  <a:solidFill>
                    <a:srgbClr val="002060"/>
                  </a:solidFill>
                  <a:latin typeface="Times New Roman" pitchFamily="18" charset="0"/>
                  <a:cs typeface="Times New Roman" pitchFamily="18" charset="0"/>
                </a:endParaRPr>
              </a:p>
              <a:p>
                <a:pPr algn="l">
                  <a:lnSpc>
                    <a:spcPct val="120000"/>
                  </a:lnSpc>
                </a:pPr>
                <a:endParaRPr lang="en-US" sz="4000" b="1" u="sng" dirty="0" smtClean="0">
                  <a:solidFill>
                    <a:srgbClr val="002060"/>
                  </a:solidFill>
                  <a:latin typeface="Times New Roman" pitchFamily="18" charset="0"/>
                  <a:cs typeface="Times New Roman" pitchFamily="18" charset="0"/>
                </a:endParaRPr>
              </a:p>
              <a:p>
                <a:pPr algn="l">
                  <a:lnSpc>
                    <a:spcPct val="120000"/>
                  </a:lnSpc>
                </a:pPr>
                <a:endParaRPr lang="en-US" sz="4000" b="1" u="sng" dirty="0">
                  <a:solidFill>
                    <a:srgbClr val="002060"/>
                  </a:solidFill>
                  <a:latin typeface="Times New Roman" pitchFamily="18" charset="0"/>
                  <a:cs typeface="Times New Roman" pitchFamily="18" charset="0"/>
                </a:endParaRPr>
              </a:p>
              <a:p>
                <a:pPr algn="l">
                  <a:lnSpc>
                    <a:spcPct val="120000"/>
                  </a:lnSpc>
                </a:pPr>
                <a:r>
                  <a:rPr lang="en-US" sz="4000" b="1" u="sng" dirty="0" smtClean="0">
                    <a:solidFill>
                      <a:srgbClr val="002060"/>
                    </a:solidFill>
                    <a:latin typeface="Times New Roman" pitchFamily="18" charset="0"/>
                    <a:cs typeface="Times New Roman" pitchFamily="18" charset="0"/>
                  </a:rPr>
                  <a:t>Dynamical Behaviors from Simulated Annealing</a:t>
                </a:r>
                <a:r>
                  <a:rPr lang="en-US" sz="4000" dirty="0" smtClean="0">
                    <a:solidFill>
                      <a:schemeClr val="tx1"/>
                    </a:solidFill>
                    <a:latin typeface="Times New Roman" pitchFamily="18" charset="0"/>
                    <a:cs typeface="Times New Roman" pitchFamily="18" charset="0"/>
                  </a:rPr>
                  <a:t>:</a:t>
                </a: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r>
                  <a:rPr lang="en-US" sz="4000" b="1" u="sng" dirty="0" smtClean="0">
                    <a:solidFill>
                      <a:srgbClr val="002060"/>
                    </a:solidFill>
                    <a:latin typeface="Times New Roman" pitchFamily="18" charset="0"/>
                    <a:cs typeface="Times New Roman" pitchFamily="18" charset="0"/>
                  </a:rPr>
                  <a:t>Spin glass transition </a:t>
                </a:r>
                <a:r>
                  <a:rPr lang="en-US" sz="4000" b="1" u="sng" smtClean="0">
                    <a:solidFill>
                      <a:srgbClr val="002060"/>
                    </a:solidFill>
                    <a:latin typeface="Times New Roman" pitchFamily="18" charset="0"/>
                    <a:cs typeface="Times New Roman" pitchFamily="18" charset="0"/>
                  </a:rPr>
                  <a:t>found by Renormalization </a:t>
                </a:r>
                <a:r>
                  <a:rPr lang="en-US" sz="4000" b="1" u="sng" dirty="0" smtClean="0">
                    <a:solidFill>
                      <a:srgbClr val="002060"/>
                    </a:solidFill>
                    <a:latin typeface="Times New Roman" pitchFamily="18" charset="0"/>
                    <a:cs typeface="Times New Roman" pitchFamily="18" charset="0"/>
                  </a:rPr>
                  <a:t>Group</a:t>
                </a:r>
                <a:r>
                  <a:rPr lang="en-US" sz="4000" dirty="0" smtClean="0">
                    <a:solidFill>
                      <a:schemeClr val="tx1"/>
                    </a:solidFill>
                    <a:latin typeface="Times New Roman" pitchFamily="18" charset="0"/>
                    <a:cs typeface="Times New Roman" pitchFamily="18" charset="0"/>
                  </a:rPr>
                  <a:t>:</a:t>
                </a:r>
              </a:p>
              <a:p>
                <a:pPr algn="l"/>
                <a:r>
                  <a:rPr lang="en-US" sz="3600" dirty="0">
                    <a:solidFill>
                      <a:schemeClr val="tx1"/>
                    </a:solidFill>
                    <a:latin typeface="Times New Roman" pitchFamily="18" charset="0"/>
                    <a:cs typeface="Times New Roman" pitchFamily="18" charset="0"/>
                  </a:rPr>
                  <a:t>The </a:t>
                </a:r>
                <a:r>
                  <a:rPr lang="en-US" sz="3600" dirty="0" smtClean="0">
                    <a:solidFill>
                      <a:schemeClr val="tx1"/>
                    </a:solidFill>
                    <a:latin typeface="Times New Roman" pitchFamily="18" charset="0"/>
                    <a:cs typeface="Times New Roman" pitchFamily="18" charset="0"/>
                  </a:rPr>
                  <a:t>parameter of interest in </a:t>
                </a:r>
                <a:r>
                  <a:rPr lang="en-US" sz="3600" dirty="0">
                    <a:solidFill>
                      <a:schemeClr val="tx1"/>
                    </a:solidFill>
                    <a:latin typeface="Times New Roman" pitchFamily="18" charset="0"/>
                    <a:cs typeface="Times New Roman" pitchFamily="18" charset="0"/>
                  </a:rPr>
                  <a:t>RG is the renormalized interaction strength </a:t>
                </a:r>
                <a14:m>
                  <m:oMath xmlns:m="http://schemas.openxmlformats.org/officeDocument/2006/math">
                    <m:r>
                      <a:rPr lang="en-US" sz="3600">
                        <a:solidFill>
                          <a:schemeClr val="tx1"/>
                        </a:solidFill>
                        <a:latin typeface="Cambria Math" panose="02040503050406030204" pitchFamily="18" charset="0"/>
                        <a:cs typeface="Times New Roman" pitchFamily="18" charset="0"/>
                      </a:rPr>
                      <m:t>𝐽</m:t>
                    </m:r>
                  </m:oMath>
                </a14:m>
                <a:r>
                  <a:rPr lang="en-US" sz="3600" dirty="0">
                    <a:solidFill>
                      <a:schemeClr val="tx1"/>
                    </a:solidFill>
                    <a:latin typeface="Times New Roman" pitchFamily="18" charset="0"/>
                    <a:cs typeface="Times New Roman" pitchFamily="18" charset="0"/>
                  </a:rPr>
                  <a:t> whose behavior may show the possible phase transitions. In RG, HN3 and HN5 have unique and stable fixed-points solutions for t</a:t>
                </a:r>
                <a:r>
                  <a:rPr lang="en-US" sz="3600" dirty="0" smtClean="0">
                    <a:solidFill>
                      <a:schemeClr val="tx1"/>
                    </a:solidFill>
                    <a:latin typeface="Times New Roman" pitchFamily="18" charset="0"/>
                    <a:cs typeface="Times New Roman" pitchFamily="18" charset="0"/>
                  </a:rPr>
                  <a:t>he renormalized </a:t>
                </a:r>
                <a14:m>
                  <m:oMath xmlns:m="http://schemas.openxmlformats.org/officeDocument/2006/math">
                    <m:r>
                      <a:rPr lang="en-US" sz="3600">
                        <a:solidFill>
                          <a:schemeClr val="tx1"/>
                        </a:solidFill>
                        <a:latin typeface="Cambria Math" panose="02040503050406030204" pitchFamily="18" charset="0"/>
                        <a:cs typeface="Times New Roman" pitchFamily="18" charset="0"/>
                      </a:rPr>
                      <m:t>𝐽</m:t>
                    </m:r>
                  </m:oMath>
                </a14:m>
                <a:r>
                  <a:rPr lang="en-US" sz="3600" dirty="0">
                    <a:solidFill>
                      <a:schemeClr val="tx1"/>
                    </a:solidFill>
                    <a:latin typeface="Times New Roman" pitchFamily="18" charset="0"/>
                    <a:cs typeface="Times New Roman" pitchFamily="18" charset="0"/>
                  </a:rPr>
                  <a:t>, which indicates there is no phase </a:t>
                </a:r>
                <a:r>
                  <a:rPr lang="en-US" sz="3600" dirty="0" smtClean="0">
                    <a:solidFill>
                      <a:schemeClr val="tx1"/>
                    </a:solidFill>
                    <a:latin typeface="Times New Roman" pitchFamily="18" charset="0"/>
                    <a:cs typeface="Times New Roman" pitchFamily="18" charset="0"/>
                  </a:rPr>
                  <a:t>transition.</a:t>
                </a:r>
              </a:p>
              <a:p>
                <a:pPr algn="l">
                  <a:spcBef>
                    <a:spcPts val="1200"/>
                  </a:spcBef>
                </a:pPr>
                <a:r>
                  <a:rPr lang="en-US" sz="4000" dirty="0">
                    <a:solidFill>
                      <a:schemeClr val="tx1"/>
                    </a:solidFill>
                    <a:latin typeface="Times New Roman" pitchFamily="18" charset="0"/>
                    <a:cs typeface="Times New Roman" pitchFamily="18" charset="0"/>
                  </a:rPr>
                  <a:t>HNNP and HN6 have unique analytical fixed-point solution, but part of the solution are not stable (as shown in the Figure below). This instability can be detected by either the numerical RG flow or the eigenvalues of the Jacobian. </a:t>
                </a:r>
              </a:p>
              <a:p>
                <a:pPr algn="l"/>
                <a:endParaRPr lang="en-US" sz="4000" dirty="0">
                  <a:solidFill>
                    <a:schemeClr val="tx1"/>
                  </a:solidFill>
                  <a:latin typeface="Times New Roman" pitchFamily="18" charset="0"/>
                  <a:cs typeface="Times New Roman" pitchFamily="18" charset="0"/>
                </a:endParaRPr>
              </a:p>
              <a:p>
                <a:pPr algn="l">
                  <a:lnSpc>
                    <a:spcPct val="120000"/>
                  </a:lnSpc>
                </a:pPr>
                <a:endParaRPr lang="en-US" sz="4000" dirty="0">
                  <a:solidFill>
                    <a:schemeClr val="tx1"/>
                  </a:solidFill>
                  <a:latin typeface="Times New Roman" pitchFamily="18" charset="0"/>
                  <a:cs typeface="Times New Roman" pitchFamily="18" charset="0"/>
                </a:endParaRPr>
              </a:p>
              <a:p>
                <a:pPr algn="l">
                  <a:lnSpc>
                    <a:spcPct val="120000"/>
                  </a:lnSpc>
                </a:pPr>
                <a:endParaRPr lang="en-US" sz="5400" dirty="0" smtClean="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endParaRPr lang="en-US" sz="3800" dirty="0">
                  <a:solidFill>
                    <a:schemeClr val="tx1"/>
                  </a:solidFill>
                  <a:latin typeface="Times New Roman" pitchFamily="18" charset="0"/>
                  <a:cs typeface="Times New Roman" pitchFamily="18" charset="0"/>
                </a:endParaRPr>
              </a:p>
              <a:p>
                <a:pPr algn="l">
                  <a:lnSpc>
                    <a:spcPct val="120000"/>
                  </a:lnSpc>
                </a:pPr>
                <a:endParaRPr lang="en-US" sz="3800" dirty="0" smtClean="0">
                  <a:solidFill>
                    <a:schemeClr val="tx1"/>
                  </a:solidFill>
                  <a:latin typeface="Times New Roman" pitchFamily="18" charset="0"/>
                  <a:cs typeface="Times New Roman" pitchFamily="18" charset="0"/>
                </a:endParaRPr>
              </a:p>
              <a:p>
                <a:pPr algn="l">
                  <a:lnSpc>
                    <a:spcPct val="120000"/>
                  </a:lnSpc>
                </a:pPr>
                <a:r>
                  <a:rPr lang="en-US" sz="3600" dirty="0" smtClean="0">
                    <a:solidFill>
                      <a:schemeClr val="tx1"/>
                    </a:solidFill>
                    <a:latin typeface="Times New Roman" pitchFamily="18" charset="0"/>
                    <a:cs typeface="Times New Roman" pitchFamily="18" charset="0"/>
                  </a:rPr>
                  <a:t>The unstable fixed-point solutions may indicate a spin glass transition. We will calculate more parameters, such as susceptibility, to understand this transition better. </a:t>
                </a:r>
                <a:endParaRPr lang="en-US" sz="3800" dirty="0" smtClean="0">
                  <a:solidFill>
                    <a:schemeClr val="tx1"/>
                  </a:solidFill>
                  <a:latin typeface="Times New Roman" pitchFamily="18" charset="0"/>
                  <a:cs typeface="Times New Roman" pitchFamily="18" charset="0"/>
                </a:endParaRPr>
              </a:p>
            </p:txBody>
          </p:sp>
        </mc:Choice>
        <mc:Fallback xmlns="">
          <p:sp>
            <p:nvSpPr>
              <p:cNvPr id="14" name="Text Placeholder 2"/>
              <p:cNvSpPr txBox="1">
                <a:spLocks noRot="1" noChangeAspect="1" noMove="1" noResize="1" noEditPoints="1" noAdjustHandles="1" noChangeArrowheads="1" noChangeShapeType="1" noTextEdit="1"/>
              </p:cNvSpPr>
              <p:nvPr/>
            </p:nvSpPr>
            <p:spPr>
              <a:xfrm>
                <a:off x="16059150" y="15397115"/>
                <a:ext cx="16602075" cy="26979610"/>
              </a:xfrm>
              <a:prstGeom prst="rect">
                <a:avLst/>
              </a:prstGeom>
              <a:blipFill rotWithShape="0">
                <a:blip r:embed="rId3"/>
                <a:stretch>
                  <a:fillRect l="-1210" t="-880" r="-1576" b="-948"/>
                </a:stretch>
              </a:blipFill>
              <a:ln/>
            </p:spPr>
            <p:txBody>
              <a:bodyPr/>
              <a:lstStyle/>
              <a:p>
                <a:r>
                  <a:rPr lang="en-US">
                    <a:noFill/>
                  </a:rPr>
                  <a:t> </a:t>
                </a:r>
              </a:p>
            </p:txBody>
          </p:sp>
        </mc:Fallback>
      </mc:AlternateContent>
      <p:sp>
        <p:nvSpPr>
          <p:cNvPr id="7" name="Text Placeholder 45"/>
          <p:cNvSpPr txBox="1">
            <a:spLocks/>
          </p:cNvSpPr>
          <p:nvPr/>
        </p:nvSpPr>
        <p:spPr>
          <a:xfrm>
            <a:off x="6629400" y="461974"/>
            <a:ext cx="21889138" cy="320131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6000" b="1" dirty="0" smtClean="0">
                <a:latin typeface="Times New Roman" pitchFamily="18" charset="0"/>
                <a:cs typeface="Times New Roman" pitchFamily="18" charset="0"/>
              </a:rPr>
              <a:t>Antiferromagnetic </a:t>
            </a:r>
            <a:r>
              <a:rPr lang="en-US" sz="6000" b="1" dirty="0" err="1" smtClean="0">
                <a:latin typeface="Times New Roman" pitchFamily="18" charset="0"/>
                <a:cs typeface="Times New Roman" pitchFamily="18" charset="0"/>
              </a:rPr>
              <a:t>Ising</a:t>
            </a:r>
            <a:r>
              <a:rPr lang="en-US" sz="6000" b="1" dirty="0" smtClean="0">
                <a:latin typeface="Times New Roman" pitchFamily="18" charset="0"/>
                <a:cs typeface="Times New Roman" pitchFamily="18" charset="0"/>
              </a:rPr>
              <a:t> Model in Hierarchical Networks</a:t>
            </a:r>
          </a:p>
          <a:p>
            <a:pPr marL="0" indent="0" algn="ctr">
              <a:buNone/>
            </a:pPr>
            <a:r>
              <a:rPr lang="en-US" sz="5400" dirty="0">
                <a:latin typeface="Times New Roman" pitchFamily="18" charset="0"/>
                <a:cs typeface="Times New Roman" pitchFamily="18" charset="0"/>
              </a:rPr>
              <a:t>Xiang Cheng and Stefan Boettcher</a:t>
            </a:r>
            <a:r>
              <a:rPr lang="en-US" sz="5400" baseline="30000" dirty="0">
                <a:latin typeface="Times New Roman" pitchFamily="18" charset="0"/>
                <a:cs typeface="Times New Roman" pitchFamily="18" charset="0"/>
              </a:rPr>
              <a:t/>
            </a:r>
            <a:br>
              <a:rPr lang="en-US" sz="5400" baseline="30000" dirty="0">
                <a:latin typeface="Times New Roman" pitchFamily="18" charset="0"/>
                <a:cs typeface="Times New Roman" pitchFamily="18" charset="0"/>
              </a:rPr>
            </a:br>
            <a:r>
              <a:rPr lang="en-US" sz="5400" dirty="0">
                <a:latin typeface="Times New Roman" pitchFamily="18" charset="0"/>
                <a:cs typeface="Times New Roman" pitchFamily="18" charset="0"/>
              </a:rPr>
              <a:t>Department of Physics, Emory University, Atlanta, GA, </a:t>
            </a:r>
            <a:r>
              <a:rPr lang="en-US" sz="5400" dirty="0" smtClean="0">
                <a:latin typeface="Times New Roman" pitchFamily="18" charset="0"/>
                <a:cs typeface="Times New Roman" pitchFamily="18" charset="0"/>
              </a:rPr>
              <a:t>30322</a:t>
            </a:r>
            <a:endParaRPr lang="en-US" sz="5400" dirty="0">
              <a:latin typeface="Times New Roman" pitchFamily="18" charset="0"/>
              <a:cs typeface="Times New Roman" pitchFamily="18"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03" y="309246"/>
            <a:ext cx="7734300" cy="2665964"/>
          </a:xfrm>
          <a:prstGeom prst="rect">
            <a:avLst/>
          </a:prstGeom>
        </p:spPr>
      </p:pic>
      <p:sp>
        <p:nvSpPr>
          <p:cNvPr id="19" name="Text Placeholder 2"/>
          <p:cNvSpPr txBox="1">
            <a:spLocks/>
          </p:cNvSpPr>
          <p:nvPr/>
        </p:nvSpPr>
        <p:spPr>
          <a:xfrm>
            <a:off x="230328" y="3966700"/>
            <a:ext cx="15543072" cy="9206375"/>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u="sng" dirty="0" smtClean="0">
                <a:solidFill>
                  <a:srgbClr val="002060"/>
                </a:solidFill>
                <a:latin typeface="Times New Roman" pitchFamily="18" charset="0"/>
                <a:cs typeface="Times New Roman" pitchFamily="18" charset="0"/>
              </a:rPr>
              <a:t>Introduction</a:t>
            </a:r>
          </a:p>
          <a:p>
            <a:pPr algn="l">
              <a:lnSpc>
                <a:spcPct val="110000"/>
              </a:lnSpc>
            </a:pPr>
            <a:r>
              <a:rPr lang="en-US" sz="4000" dirty="0" smtClean="0">
                <a:solidFill>
                  <a:schemeClr val="tx1"/>
                </a:solidFill>
                <a:latin typeface="Times New Roman" pitchFamily="18" charset="0"/>
                <a:cs typeface="Times New Roman" pitchFamily="18" charset="0"/>
              </a:rPr>
              <a:t>The antiferromagnetic </a:t>
            </a:r>
            <a:r>
              <a:rPr lang="en-US" sz="4000" dirty="0">
                <a:solidFill>
                  <a:schemeClr val="tx1"/>
                </a:solidFill>
                <a:latin typeface="Times New Roman" pitchFamily="18" charset="0"/>
                <a:cs typeface="Times New Roman" pitchFamily="18" charset="0"/>
              </a:rPr>
              <a:t>(AFM) </a:t>
            </a:r>
            <a:r>
              <a:rPr lang="en-US" sz="4000" dirty="0" err="1">
                <a:solidFill>
                  <a:schemeClr val="tx1"/>
                </a:solidFill>
                <a:latin typeface="Times New Roman" pitchFamily="18" charset="0"/>
                <a:cs typeface="Times New Roman" pitchFamily="18" charset="0"/>
              </a:rPr>
              <a:t>Ising</a:t>
            </a:r>
            <a:r>
              <a:rPr lang="en-US" sz="4000" dirty="0">
                <a:solidFill>
                  <a:schemeClr val="tx1"/>
                </a:solidFill>
                <a:latin typeface="Times New Roman" pitchFamily="18" charset="0"/>
                <a:cs typeface="Times New Roman" pitchFamily="18" charset="0"/>
              </a:rPr>
              <a:t> </a:t>
            </a:r>
            <a:r>
              <a:rPr lang="en-US" sz="4000" dirty="0" smtClean="0">
                <a:solidFill>
                  <a:schemeClr val="tx1"/>
                </a:solidFill>
                <a:latin typeface="Times New Roman" pitchFamily="18" charset="0"/>
                <a:cs typeface="Times New Roman" pitchFamily="18" charset="0"/>
              </a:rPr>
              <a:t>model is a convenient, yet powerful model of glassy dynamics. This model can introduce geometric frustrations through odd loops in the lattice, and the strongly coupled frustrations cause spin glass phases and glassy relaxation at low </a:t>
            </a:r>
            <a:r>
              <a:rPr lang="en-US" sz="4000" i="1" dirty="0" smtClean="0">
                <a:solidFill>
                  <a:schemeClr val="tx1"/>
                </a:solidFill>
                <a:latin typeface="Times New Roman" pitchFamily="18" charset="0"/>
                <a:cs typeface="Times New Roman" pitchFamily="18" charset="0"/>
              </a:rPr>
              <a:t>T </a:t>
            </a:r>
            <a:r>
              <a:rPr lang="en-US" sz="4000" dirty="0" smtClean="0">
                <a:solidFill>
                  <a:schemeClr val="tx1"/>
                </a:solidFill>
                <a:latin typeface="Times New Roman" pitchFamily="18" charset="0"/>
                <a:cs typeface="Times New Roman" pitchFamily="18" charset="0"/>
              </a:rPr>
              <a:t>[1, 2]. </a:t>
            </a:r>
            <a:endParaRPr lang="en-US" sz="1800" dirty="0" smtClean="0">
              <a:solidFill>
                <a:schemeClr val="tx1"/>
              </a:solidFill>
              <a:latin typeface="Times New Roman" pitchFamily="18" charset="0"/>
              <a:cs typeface="Times New Roman" pitchFamily="18" charset="0"/>
            </a:endParaRPr>
          </a:p>
          <a:p>
            <a:pPr algn="l">
              <a:spcAft>
                <a:spcPts val="600"/>
              </a:spcAft>
            </a:pPr>
            <a:r>
              <a:rPr lang="en-US" sz="4000" dirty="0" smtClean="0">
                <a:solidFill>
                  <a:schemeClr val="tx1"/>
                </a:solidFill>
                <a:latin typeface="Times New Roman" pitchFamily="18" charset="0"/>
                <a:cs typeface="Times New Roman" pitchFamily="18" charset="0"/>
              </a:rPr>
              <a:t>We apply the AFM </a:t>
            </a:r>
            <a:r>
              <a:rPr lang="en-US" sz="4000" dirty="0" err="1" smtClean="0">
                <a:solidFill>
                  <a:schemeClr val="tx1"/>
                </a:solidFill>
                <a:latin typeface="Times New Roman" pitchFamily="18" charset="0"/>
                <a:cs typeface="Times New Roman" pitchFamily="18" charset="0"/>
              </a:rPr>
              <a:t>Ising</a:t>
            </a:r>
            <a:r>
              <a:rPr lang="en-US" sz="4000" dirty="0" smtClean="0">
                <a:solidFill>
                  <a:schemeClr val="tx1"/>
                </a:solidFill>
                <a:latin typeface="Times New Roman" pitchFamily="18" charset="0"/>
                <a:cs typeface="Times New Roman" pitchFamily="18" charset="0"/>
              </a:rPr>
              <a:t> model to 4 hierarchical networks (HNs) which share features of both small-world networks and regular lattices. By studying them, we try to gain insights to the following questions: </a:t>
            </a:r>
          </a:p>
          <a:p>
            <a:pPr marL="571500" indent="-571500" algn="l">
              <a:spcAft>
                <a:spcPts val="600"/>
              </a:spcAft>
              <a:buFont typeface="Arial" panose="020B0604020202020204" pitchFamily="34" charset="0"/>
              <a:buChar char="•"/>
            </a:pPr>
            <a:r>
              <a:rPr lang="en-US" sz="4000" dirty="0" smtClean="0">
                <a:solidFill>
                  <a:schemeClr val="tx1"/>
                </a:solidFill>
                <a:latin typeface="Times New Roman" pitchFamily="18" charset="0"/>
                <a:cs typeface="Times New Roman" pitchFamily="18" charset="0"/>
              </a:rPr>
              <a:t>Are there phase transitions and/or spin glass transitions?</a:t>
            </a:r>
          </a:p>
          <a:p>
            <a:pPr marL="571500" indent="-571500" algn="l">
              <a:spcAft>
                <a:spcPts val="600"/>
              </a:spcAft>
              <a:buFont typeface="Arial" panose="020B0604020202020204" pitchFamily="34" charset="0"/>
              <a:buChar char="•"/>
            </a:pPr>
            <a:r>
              <a:rPr lang="en-US" sz="4000" dirty="0" smtClean="0">
                <a:solidFill>
                  <a:schemeClr val="tx1"/>
                </a:solidFill>
                <a:latin typeface="Times New Roman" pitchFamily="18" charset="0"/>
                <a:cs typeface="Times New Roman" pitchFamily="18" charset="0"/>
              </a:rPr>
              <a:t>At low temperatures, is there an extremely slow relaxation?</a:t>
            </a:r>
          </a:p>
          <a:p>
            <a:pPr marL="571500" indent="-571500" algn="l">
              <a:spcAft>
                <a:spcPts val="600"/>
              </a:spcAft>
              <a:buFont typeface="Arial" panose="020B0604020202020204" pitchFamily="34" charset="0"/>
              <a:buChar char="•"/>
            </a:pPr>
            <a:r>
              <a:rPr lang="en-US" sz="4000" dirty="0" smtClean="0">
                <a:solidFill>
                  <a:schemeClr val="tx1"/>
                </a:solidFill>
                <a:latin typeface="Times New Roman" pitchFamily="18" charset="0"/>
                <a:cs typeface="Times New Roman" pitchFamily="18" charset="0"/>
              </a:rPr>
              <a:t>How does different structures affect the transitions?</a:t>
            </a:r>
          </a:p>
          <a:p>
            <a:pPr algn="l">
              <a:spcAft>
                <a:spcPts val="600"/>
              </a:spcAft>
            </a:pPr>
            <a:r>
              <a:rPr lang="en-US" sz="4000" dirty="0" smtClean="0">
                <a:solidFill>
                  <a:schemeClr val="tx1"/>
                </a:solidFill>
                <a:latin typeface="Times New Roman" pitchFamily="18" charset="0"/>
                <a:cs typeface="Times New Roman" pitchFamily="18" charset="0"/>
              </a:rPr>
              <a:t>We propose to use computational methods as well a theoretical method to explore these questions (more details in Methods section).</a:t>
            </a:r>
          </a:p>
        </p:txBody>
      </p:sp>
      <mc:AlternateContent xmlns:mc="http://schemas.openxmlformats.org/markup-compatibility/2006" xmlns:a14="http://schemas.microsoft.com/office/drawing/2010/main">
        <mc:Choice Requires="a14">
          <p:sp>
            <p:nvSpPr>
              <p:cNvPr id="20" name="Text Placeholder 2"/>
              <p:cNvSpPr txBox="1">
                <a:spLocks/>
              </p:cNvSpPr>
              <p:nvPr/>
            </p:nvSpPr>
            <p:spPr>
              <a:xfrm>
                <a:off x="230328" y="13430250"/>
                <a:ext cx="15543072" cy="28946476"/>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u="sng" dirty="0" smtClean="0">
                    <a:solidFill>
                      <a:srgbClr val="002060"/>
                    </a:solidFill>
                    <a:latin typeface="Times New Roman" pitchFamily="18" charset="0"/>
                    <a:cs typeface="Times New Roman" pitchFamily="18" charset="0"/>
                  </a:rPr>
                  <a:t>Model &amp; Hierarchical </a:t>
                </a:r>
                <a:r>
                  <a:rPr lang="en-US" sz="5000" b="1" u="sng" dirty="0" err="1" smtClean="0">
                    <a:solidFill>
                      <a:srgbClr val="002060"/>
                    </a:solidFill>
                    <a:latin typeface="Times New Roman" pitchFamily="18" charset="0"/>
                    <a:cs typeface="Times New Roman" pitchFamily="18" charset="0"/>
                  </a:rPr>
                  <a:t>Netowrks</a:t>
                </a:r>
                <a:endParaRPr lang="en-US" sz="5000" b="1" u="sng" dirty="0" smtClean="0">
                  <a:solidFill>
                    <a:srgbClr val="002060"/>
                  </a:solidFill>
                  <a:latin typeface="Times New Roman" pitchFamily="18" charset="0"/>
                  <a:cs typeface="Times New Roman" pitchFamily="18" charset="0"/>
                </a:endParaRPr>
              </a:p>
              <a:p>
                <a:pPr algn="l"/>
                <a:r>
                  <a:rPr lang="en-US" sz="4000" b="1" u="sng" dirty="0" smtClean="0">
                    <a:solidFill>
                      <a:srgbClr val="002060"/>
                    </a:solidFill>
                    <a:latin typeface="Times New Roman" pitchFamily="18" charset="0"/>
                    <a:cs typeface="Times New Roman" pitchFamily="18" charset="0"/>
                  </a:rPr>
                  <a:t>Antiferromagnetic </a:t>
                </a:r>
                <a:r>
                  <a:rPr lang="en-US" sz="4000" b="1" u="sng" dirty="0" err="1" smtClean="0">
                    <a:solidFill>
                      <a:srgbClr val="002060"/>
                    </a:solidFill>
                    <a:latin typeface="Times New Roman" pitchFamily="18" charset="0"/>
                    <a:cs typeface="Times New Roman" pitchFamily="18" charset="0"/>
                  </a:rPr>
                  <a:t>Ising</a:t>
                </a:r>
                <a:r>
                  <a:rPr lang="en-US" sz="4000" b="1" u="sng" dirty="0" smtClean="0">
                    <a:solidFill>
                      <a:srgbClr val="002060"/>
                    </a:solidFill>
                    <a:latin typeface="Times New Roman" pitchFamily="18" charset="0"/>
                    <a:cs typeface="Times New Roman" pitchFamily="18" charset="0"/>
                  </a:rPr>
                  <a:t> model</a:t>
                </a:r>
                <a:r>
                  <a:rPr lang="en-US" sz="3200" dirty="0" smtClean="0">
                    <a:solidFill>
                      <a:schemeClr val="tx1"/>
                    </a:solidFill>
                    <a:latin typeface="Times New Roman" pitchFamily="18" charset="0"/>
                    <a:cs typeface="Times New Roman" pitchFamily="18" charset="0"/>
                  </a:rPr>
                  <a:t>:</a:t>
                </a:r>
              </a:p>
              <a:p>
                <a:pPr algn="l">
                  <a:spcBef>
                    <a:spcPts val="3000"/>
                  </a:spcBef>
                  <a:spcAft>
                    <a:spcPts val="3000"/>
                  </a:spcAft>
                </a:pPr>
                <a:r>
                  <a:rPr lang="en-US" sz="4000" dirty="0" smtClean="0">
                    <a:solidFill>
                      <a:schemeClr val="tx1"/>
                    </a:solidFill>
                    <a:latin typeface="Times New Roman" pitchFamily="18" charset="0"/>
                    <a:cs typeface="Times New Roman" pitchFamily="18" charset="0"/>
                  </a:rPr>
                  <a:t>The Hamiltonian is </a:t>
                </a:r>
                <a:endParaRPr lang="en-US" sz="4000" i="1" dirty="0" smtClean="0">
                  <a:solidFill>
                    <a:schemeClr val="tx1"/>
                  </a:solidFill>
                  <a:latin typeface="Times New Roman" pitchFamily="18" charset="0"/>
                  <a:cs typeface="Times New Roman" pitchFamily="18" charset="0"/>
                </a:endParaRPr>
              </a:p>
              <a:p>
                <a:pPr algn="l"/>
                <a:r>
                  <a:rPr lang="en-US" sz="4000" dirty="0" smtClean="0">
                    <a:solidFill>
                      <a:schemeClr val="tx1"/>
                    </a:solidFill>
                    <a:latin typeface="Times New Roman" pitchFamily="18" charset="0"/>
                    <a:cs typeface="Times New Roman" pitchFamily="18" charset="0"/>
                  </a:rPr>
                  <a:t>where </a:t>
                </a:r>
                <a14:m>
                  <m:oMath xmlns:m="http://schemas.openxmlformats.org/officeDocument/2006/math">
                    <m:r>
                      <a:rPr lang="en-US" sz="4000" b="0" i="1" smtClean="0">
                        <a:solidFill>
                          <a:schemeClr val="tx1"/>
                        </a:solidFill>
                        <a:latin typeface="Cambria Math"/>
                        <a:cs typeface="Times New Roman" pitchFamily="18" charset="0"/>
                      </a:rPr>
                      <m:t>{</m:t>
                    </m:r>
                    <m:r>
                      <a:rPr lang="en-US" sz="4000" b="0" i="1" smtClean="0">
                        <a:solidFill>
                          <a:schemeClr val="tx1"/>
                        </a:solidFill>
                        <a:latin typeface="Cambria Math"/>
                        <a:cs typeface="Times New Roman" pitchFamily="18" charset="0"/>
                      </a:rPr>
                      <m:t>𝑖</m:t>
                    </m:r>
                    <m:r>
                      <a:rPr lang="en-US" sz="4000" b="0" i="1" smtClean="0">
                        <a:solidFill>
                          <a:schemeClr val="tx1"/>
                        </a:solidFill>
                        <a:latin typeface="Cambria Math"/>
                        <a:cs typeface="Times New Roman" pitchFamily="18" charset="0"/>
                      </a:rPr>
                      <m:t>, </m:t>
                    </m:r>
                    <m:r>
                      <a:rPr lang="en-US" sz="4000" b="0" i="1" smtClean="0">
                        <a:solidFill>
                          <a:schemeClr val="tx1"/>
                        </a:solidFill>
                        <a:latin typeface="Cambria Math"/>
                        <a:cs typeface="Times New Roman" pitchFamily="18" charset="0"/>
                      </a:rPr>
                      <m:t>𝑗</m:t>
                    </m:r>
                    <m:r>
                      <a:rPr lang="en-US" sz="4000" b="0" i="1" smtClean="0">
                        <a:solidFill>
                          <a:schemeClr val="tx1"/>
                        </a:solidFill>
                        <a:latin typeface="Cambria Math"/>
                        <a:cs typeface="Times New Roman" pitchFamily="18" charset="0"/>
                      </a:rPr>
                      <m:t>}</m:t>
                    </m:r>
                  </m:oMath>
                </a14:m>
                <a:r>
                  <a:rPr lang="en-US" sz="4000" dirty="0" smtClean="0">
                    <a:solidFill>
                      <a:schemeClr val="tx1"/>
                    </a:solidFill>
                    <a:latin typeface="Times New Roman" pitchFamily="18" charset="0"/>
                    <a:cs typeface="Times New Roman" pitchFamily="18" charset="0"/>
                  </a:rPr>
                  <a:t> are neighbor-sites; the spin </a:t>
                </a:r>
                <a14:m>
                  <m:oMath xmlns:m="http://schemas.openxmlformats.org/officeDocument/2006/math">
                    <m:sSub>
                      <m:sSubPr>
                        <m:ctrlPr>
                          <a:rPr lang="en-US" sz="4000" b="0" i="1" smtClean="0">
                            <a:solidFill>
                              <a:schemeClr val="tx1"/>
                            </a:solidFill>
                            <a:latin typeface="Cambria Math" panose="02040503050406030204" pitchFamily="18" charset="0"/>
                            <a:cs typeface="Times New Roman" pitchFamily="18" charset="0"/>
                          </a:rPr>
                        </m:ctrlPr>
                      </m:sSubPr>
                      <m:e>
                        <m:r>
                          <a:rPr lang="en-US" sz="4000" b="0" i="1" smtClean="0">
                            <a:solidFill>
                              <a:schemeClr val="tx1"/>
                            </a:solidFill>
                            <a:latin typeface="Cambria Math"/>
                            <a:cs typeface="Times New Roman" pitchFamily="18" charset="0"/>
                          </a:rPr>
                          <m:t>𝑆</m:t>
                        </m:r>
                      </m:e>
                      <m:sub>
                        <m:r>
                          <a:rPr lang="en-US" sz="4000" b="0" i="1" smtClean="0">
                            <a:solidFill>
                              <a:schemeClr val="tx1"/>
                            </a:solidFill>
                            <a:latin typeface="Cambria Math"/>
                            <a:cs typeface="Times New Roman" pitchFamily="18" charset="0"/>
                          </a:rPr>
                          <m:t>𝑖</m:t>
                        </m:r>
                      </m:sub>
                    </m:sSub>
                    <m:r>
                      <a:rPr lang="en-US" sz="4000" b="0" i="1" smtClean="0">
                        <a:solidFill>
                          <a:schemeClr val="tx1"/>
                        </a:solidFill>
                        <a:latin typeface="Cambria Math"/>
                        <a:cs typeface="Times New Roman" pitchFamily="18" charset="0"/>
                      </a:rPr>
                      <m:t>=±1</m:t>
                    </m:r>
                  </m:oMath>
                </a14:m>
                <a:r>
                  <a:rPr lang="en-US" sz="4000" dirty="0" smtClean="0">
                    <a:solidFill>
                      <a:schemeClr val="tx1"/>
                    </a:solidFill>
                    <a:latin typeface="Times New Roman" pitchFamily="18" charset="0"/>
                    <a:cs typeface="Times New Roman" pitchFamily="18" charset="0"/>
                  </a:rPr>
                  <a:t>; and the interaction strength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𝐽</m:t>
                    </m:r>
                    <m:r>
                      <a:rPr lang="en-US" sz="4000" b="0" i="1" smtClean="0">
                        <a:solidFill>
                          <a:schemeClr val="tx1"/>
                        </a:solidFill>
                        <a:latin typeface="Cambria Math"/>
                        <a:cs typeface="Times New Roman" pitchFamily="18" charset="0"/>
                      </a:rPr>
                      <m:t>&lt;0</m:t>
                    </m:r>
                  </m:oMath>
                </a14:m>
                <a:r>
                  <a:rPr lang="en-US" sz="4000" dirty="0" smtClean="0">
                    <a:solidFill>
                      <a:schemeClr val="tx1"/>
                    </a:solidFill>
                    <a:latin typeface="Times New Roman" pitchFamily="18" charset="0"/>
                    <a:cs typeface="Times New Roman" pitchFamily="18" charset="0"/>
                  </a:rPr>
                  <a:t>.</a:t>
                </a:r>
              </a:p>
              <a:p>
                <a:pPr algn="l">
                  <a:spcBef>
                    <a:spcPts val="2400"/>
                  </a:spcBef>
                </a:pPr>
                <a:r>
                  <a:rPr lang="en-US" sz="4000" b="1" u="sng" dirty="0" smtClean="0">
                    <a:solidFill>
                      <a:srgbClr val="002060"/>
                    </a:solidFill>
                    <a:latin typeface="Times New Roman" pitchFamily="18" charset="0"/>
                    <a:cs typeface="Times New Roman" pitchFamily="18" charset="0"/>
                  </a:rPr>
                  <a:t>Frustration in AFM model:</a:t>
                </a:r>
              </a:p>
              <a:p>
                <a:pPr algn="l">
                  <a:spcAft>
                    <a:spcPts val="1200"/>
                  </a:spcAft>
                </a:pPr>
                <a:r>
                  <a:rPr lang="en-US" sz="4000" dirty="0" smtClean="0">
                    <a:solidFill>
                      <a:schemeClr val="tx1"/>
                    </a:solidFill>
                    <a:latin typeface="Times New Roman" pitchFamily="18" charset="0"/>
                    <a:cs typeface="Times New Roman" pitchFamily="18" charset="0"/>
                  </a:rPr>
                  <a:t>At low </a:t>
                </a:r>
                <a14:m>
                  <m:oMath xmlns:m="http://schemas.openxmlformats.org/officeDocument/2006/math">
                    <m:r>
                      <a:rPr lang="en-US" sz="4000" b="0" i="1" smtClean="0">
                        <a:solidFill>
                          <a:schemeClr val="tx1"/>
                        </a:solidFill>
                        <a:latin typeface="Cambria Math"/>
                        <a:cs typeface="Times New Roman" pitchFamily="18" charset="0"/>
                      </a:rPr>
                      <m:t>𝑇</m:t>
                    </m:r>
                  </m:oMath>
                </a14:m>
                <a:r>
                  <a:rPr lang="en-US" sz="4000" dirty="0" smtClean="0">
                    <a:solidFill>
                      <a:schemeClr val="tx1"/>
                    </a:solidFill>
                    <a:latin typeface="Times New Roman" pitchFamily="18" charset="0"/>
                    <a:cs typeface="Times New Roman" pitchFamily="18" charset="0"/>
                  </a:rPr>
                  <a:t>, physical systems tend to stay in the ground states. In AFM at low </a:t>
                </a:r>
                <a14:m>
                  <m:oMath xmlns:m="http://schemas.openxmlformats.org/officeDocument/2006/math">
                    <m:r>
                      <a:rPr lang="en-US" sz="4000" b="0" i="1" smtClean="0">
                        <a:solidFill>
                          <a:schemeClr val="tx1"/>
                        </a:solidFill>
                        <a:latin typeface="Cambria Math"/>
                        <a:cs typeface="Times New Roman" pitchFamily="18" charset="0"/>
                      </a:rPr>
                      <m:t>𝑇</m:t>
                    </m:r>
                  </m:oMath>
                </a14:m>
                <a:r>
                  <a:rPr lang="en-US" sz="4000" dirty="0" smtClean="0">
                    <a:solidFill>
                      <a:schemeClr val="tx1"/>
                    </a:solidFill>
                    <a:latin typeface="Times New Roman" pitchFamily="18" charset="0"/>
                    <a:cs typeface="Times New Roman" pitchFamily="18" charset="0"/>
                  </a:rPr>
                  <a:t>, odd loops can introduce degenerate ground states. </a:t>
                </a:r>
              </a:p>
              <a:p>
                <a:pPr algn="l"/>
                <a:r>
                  <a:rPr lang="en-US" sz="4000" dirty="0" smtClean="0">
                    <a:solidFill>
                      <a:schemeClr val="tx1"/>
                    </a:solidFill>
                    <a:latin typeface="Times New Roman" pitchFamily="18" charset="0"/>
                    <a:cs typeface="Times New Roman" pitchFamily="18" charset="0"/>
                  </a:rPr>
                  <a:t>In a lattice with many coupled odd loops, </a:t>
                </a:r>
              </a:p>
              <a:p>
                <a:pPr algn="l"/>
                <a:r>
                  <a:rPr lang="en-US" sz="4000" dirty="0" smtClean="0">
                    <a:solidFill>
                      <a:schemeClr val="tx1"/>
                    </a:solidFill>
                    <a:latin typeface="Times New Roman" pitchFamily="18" charset="0"/>
                    <a:cs typeface="Times New Roman" pitchFamily="18" charset="0"/>
                  </a:rPr>
                  <a:t>geometric frustrations may lead to interesting </a:t>
                </a:r>
              </a:p>
              <a:p>
                <a:pPr algn="l"/>
                <a:r>
                  <a:rPr lang="en-US" sz="4000" dirty="0" smtClean="0">
                    <a:solidFill>
                      <a:schemeClr val="tx1"/>
                    </a:solidFill>
                    <a:latin typeface="Times New Roman" pitchFamily="18" charset="0"/>
                    <a:cs typeface="Times New Roman" pitchFamily="18" charset="0"/>
                  </a:rPr>
                  <a:t>phase transitions. We hope to find such</a:t>
                </a:r>
              </a:p>
              <a:p>
                <a:pPr algn="l"/>
                <a:r>
                  <a:rPr lang="en-US" sz="4000" dirty="0" smtClean="0">
                    <a:solidFill>
                      <a:schemeClr val="tx1"/>
                    </a:solidFill>
                    <a:latin typeface="Times New Roman" pitchFamily="18" charset="0"/>
                    <a:cs typeface="Times New Roman" pitchFamily="18" charset="0"/>
                  </a:rPr>
                  <a:t>transitions in HNs described as follows.  </a:t>
                </a:r>
              </a:p>
              <a:p>
                <a:pPr algn="l">
                  <a:spcBef>
                    <a:spcPts val="2400"/>
                  </a:spcBef>
                </a:pPr>
                <a:r>
                  <a:rPr lang="en-US" sz="4000" b="1" u="sng" dirty="0" smtClean="0">
                    <a:solidFill>
                      <a:srgbClr val="002060"/>
                    </a:solidFill>
                    <a:latin typeface="Times New Roman" pitchFamily="18" charset="0"/>
                    <a:cs typeface="Times New Roman" pitchFamily="18" charset="0"/>
                  </a:rPr>
                  <a:t>Hierarchical Networks</a:t>
                </a:r>
                <a:r>
                  <a:rPr lang="en-US" sz="4000" dirty="0" smtClean="0">
                    <a:solidFill>
                      <a:srgbClr val="002060"/>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[3]</a:t>
                </a:r>
                <a:endParaRPr lang="en-US" sz="4000" b="1" u="sng" dirty="0" smtClean="0">
                  <a:solidFill>
                    <a:schemeClr val="tx1"/>
                  </a:solidFill>
                  <a:latin typeface="Times New Roman" pitchFamily="18" charset="0"/>
                  <a:cs typeface="Times New Roman" pitchFamily="18" charset="0"/>
                </a:endParaRPr>
              </a:p>
              <a:p>
                <a:pPr algn="l">
                  <a:spcAft>
                    <a:spcPts val="600"/>
                  </a:spcAft>
                </a:pPr>
                <a:r>
                  <a:rPr lang="en-US" sz="4000" dirty="0" smtClean="0">
                    <a:solidFill>
                      <a:schemeClr val="tx1"/>
                    </a:solidFill>
                    <a:latin typeface="Times New Roman" pitchFamily="18" charset="0"/>
                    <a:cs typeface="Times New Roman" pitchFamily="18" charset="0"/>
                  </a:rPr>
                  <a:t>The 4 HNs are constructed recursively from a one-dimensional lattice. The sites (vertices) are numbered from 0 to </a:t>
                </a:r>
                <a14:m>
                  <m:oMath xmlns:m="http://schemas.openxmlformats.org/officeDocument/2006/math">
                    <m:r>
                      <a:rPr lang="en-US" sz="4000" b="0" i="1" smtClean="0">
                        <a:solidFill>
                          <a:schemeClr val="tx1"/>
                        </a:solidFill>
                        <a:latin typeface="Cambria Math"/>
                        <a:cs typeface="Times New Roman" pitchFamily="18" charset="0"/>
                      </a:rPr>
                      <m:t>𝑁</m:t>
                    </m:r>
                  </m:oMath>
                </a14:m>
                <a:r>
                  <a:rPr lang="en-US" sz="4000" dirty="0" smtClean="0">
                    <a:solidFill>
                      <a:schemeClr val="tx1"/>
                    </a:solidFill>
                    <a:latin typeface="Times New Roman" pitchFamily="18" charset="0"/>
                    <a:cs typeface="Times New Roman" pitchFamily="18" charset="0"/>
                  </a:rPr>
                  <a:t>. Each numbered site </a:t>
                </a:r>
                <a14:m>
                  <m:oMath xmlns:m="http://schemas.openxmlformats.org/officeDocument/2006/math">
                    <m:r>
                      <a:rPr lang="en-US" sz="4000" b="0" i="1" smtClean="0">
                        <a:solidFill>
                          <a:schemeClr val="tx1"/>
                        </a:solidFill>
                        <a:latin typeface="Cambria Math"/>
                        <a:cs typeface="Times New Roman" pitchFamily="18" charset="0"/>
                      </a:rPr>
                      <m:t>𝑛</m:t>
                    </m:r>
                  </m:oMath>
                </a14:m>
                <a:r>
                  <a:rPr lang="en-US" sz="4000" dirty="0" smtClean="0">
                    <a:solidFill>
                      <a:schemeClr val="tx1"/>
                    </a:solidFill>
                    <a:latin typeface="Times New Roman" pitchFamily="18" charset="0"/>
                    <a:cs typeface="Times New Roman" pitchFamily="18" charset="0"/>
                  </a:rPr>
                  <a:t> (</a:t>
                </a:r>
                <a14:m>
                  <m:oMath xmlns:m="http://schemas.openxmlformats.org/officeDocument/2006/math">
                    <m:r>
                      <a:rPr lang="en-US" sz="4000" b="0" i="0" dirty="0" smtClean="0">
                        <a:solidFill>
                          <a:schemeClr val="tx1"/>
                        </a:solidFill>
                        <a:latin typeface="Cambria Math"/>
                        <a:cs typeface="Times New Roman" pitchFamily="18" charset="0"/>
                      </a:rPr>
                      <m:t>0&lt;</m:t>
                    </m:r>
                    <m:r>
                      <a:rPr lang="en-US" sz="4000" b="0" i="1" dirty="0" smtClean="0">
                        <a:solidFill>
                          <a:schemeClr val="tx1"/>
                        </a:solidFill>
                        <a:latin typeface="Cambria Math"/>
                        <a:cs typeface="Times New Roman" pitchFamily="18" charset="0"/>
                      </a:rPr>
                      <m:t>𝑛</m:t>
                    </m:r>
                    <m:r>
                      <a:rPr lang="en-US" sz="4000" b="0" i="1" dirty="0" smtClean="0">
                        <a:solidFill>
                          <a:schemeClr val="tx1"/>
                        </a:solidFill>
                        <a:latin typeface="Cambria Math"/>
                        <a:cs typeface="Times New Roman" pitchFamily="18" charset="0"/>
                      </a:rPr>
                      <m:t>&lt;</m:t>
                    </m:r>
                    <m:r>
                      <a:rPr lang="en-US" sz="4000" b="0" i="1" dirty="0" smtClean="0">
                        <a:solidFill>
                          <a:schemeClr val="tx1"/>
                        </a:solidFill>
                        <a:latin typeface="Cambria Math"/>
                        <a:cs typeface="Times New Roman" pitchFamily="18" charset="0"/>
                      </a:rPr>
                      <m:t>𝑁</m:t>
                    </m:r>
                  </m:oMath>
                </a14:m>
                <a:r>
                  <a:rPr lang="en-US" sz="4000" dirty="0" smtClean="0">
                    <a:solidFill>
                      <a:schemeClr val="tx1"/>
                    </a:solidFill>
                    <a:latin typeface="Times New Roman" pitchFamily="18" charset="0"/>
                    <a:cs typeface="Times New Roman" pitchFamily="18" charset="0"/>
                  </a:rPr>
                  <a:t>) can be uniquely parameterized by two integers </a:t>
                </a:r>
                <a14:m>
                  <m:oMath xmlns:m="http://schemas.openxmlformats.org/officeDocument/2006/math">
                    <m:r>
                      <a:rPr lang="en-US" sz="4000" b="0" i="1" smtClean="0">
                        <a:solidFill>
                          <a:schemeClr val="tx1"/>
                        </a:solidFill>
                        <a:latin typeface="Cambria Math"/>
                        <a:cs typeface="Times New Roman" pitchFamily="18" charset="0"/>
                      </a:rPr>
                      <m:t>(</m:t>
                    </m:r>
                    <m:r>
                      <a:rPr lang="en-US" sz="4000" b="0" i="1" smtClean="0">
                        <a:solidFill>
                          <a:schemeClr val="tx1"/>
                        </a:solidFill>
                        <a:latin typeface="Cambria Math"/>
                        <a:cs typeface="Times New Roman" pitchFamily="18" charset="0"/>
                      </a:rPr>
                      <m:t>𝑖</m:t>
                    </m:r>
                    <m:r>
                      <a:rPr lang="en-US" sz="4000" b="0" i="1" smtClean="0">
                        <a:solidFill>
                          <a:schemeClr val="tx1"/>
                        </a:solidFill>
                        <a:latin typeface="Cambria Math"/>
                        <a:cs typeface="Times New Roman" pitchFamily="18" charset="0"/>
                      </a:rPr>
                      <m:t>, </m:t>
                    </m:r>
                    <m:r>
                      <a:rPr lang="en-US" sz="4000" b="0" i="1" smtClean="0">
                        <a:solidFill>
                          <a:schemeClr val="tx1"/>
                        </a:solidFill>
                        <a:latin typeface="Cambria Math"/>
                        <a:cs typeface="Times New Roman" pitchFamily="18" charset="0"/>
                      </a:rPr>
                      <m:t>𝑗</m:t>
                    </m:r>
                    <m:r>
                      <a:rPr lang="en-US" sz="4000" b="0" i="1" smtClean="0">
                        <a:solidFill>
                          <a:schemeClr val="tx1"/>
                        </a:solidFill>
                        <a:latin typeface="Cambria Math"/>
                        <a:cs typeface="Times New Roman" pitchFamily="18" charset="0"/>
                      </a:rPr>
                      <m:t>)</m:t>
                    </m:r>
                  </m:oMath>
                </a14:m>
                <a:r>
                  <a:rPr lang="en-US" sz="4000" dirty="0" smtClean="0">
                    <a:solidFill>
                      <a:schemeClr val="tx1"/>
                    </a:solidFill>
                    <a:latin typeface="Times New Roman" pitchFamily="18" charset="0"/>
                    <a:cs typeface="Times New Roman" pitchFamily="18" charset="0"/>
                  </a:rPr>
                  <a:t> </a:t>
                </a:r>
              </a:p>
              <a:p>
                <a:pPr algn="l"/>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a:cs typeface="Times New Roman" pitchFamily="18" charset="0"/>
                        </a:rPr>
                        <m:t>𝑛</m:t>
                      </m:r>
                      <m:d>
                        <m:dPr>
                          <m:ctrlPr>
                            <a:rPr lang="en-US" sz="4000" b="0" i="1" smtClean="0">
                              <a:solidFill>
                                <a:schemeClr val="tx1"/>
                              </a:solidFill>
                              <a:latin typeface="Cambria Math" panose="02040503050406030204" pitchFamily="18" charset="0"/>
                              <a:cs typeface="Times New Roman" pitchFamily="18" charset="0"/>
                            </a:rPr>
                          </m:ctrlPr>
                        </m:dPr>
                        <m:e>
                          <m:r>
                            <a:rPr lang="en-US" sz="4000" b="0" i="1" smtClean="0">
                              <a:solidFill>
                                <a:schemeClr val="tx1"/>
                              </a:solidFill>
                              <a:latin typeface="Cambria Math"/>
                              <a:cs typeface="Times New Roman" pitchFamily="18" charset="0"/>
                            </a:rPr>
                            <m:t>𝑖</m:t>
                          </m:r>
                          <m:r>
                            <a:rPr lang="en-US" sz="4000" b="0" i="1" smtClean="0">
                              <a:solidFill>
                                <a:schemeClr val="tx1"/>
                              </a:solidFill>
                              <a:latin typeface="Cambria Math"/>
                              <a:cs typeface="Times New Roman" pitchFamily="18" charset="0"/>
                            </a:rPr>
                            <m:t>,</m:t>
                          </m:r>
                          <m:r>
                            <a:rPr lang="en-US" sz="4000" b="0" i="1" smtClean="0">
                              <a:solidFill>
                                <a:schemeClr val="tx1"/>
                              </a:solidFill>
                              <a:latin typeface="Cambria Math"/>
                              <a:cs typeface="Times New Roman" pitchFamily="18" charset="0"/>
                            </a:rPr>
                            <m:t>𝑗</m:t>
                          </m:r>
                        </m:e>
                      </m:d>
                      <m:r>
                        <a:rPr lang="en-US" sz="4000" b="0" i="1" smtClean="0">
                          <a:solidFill>
                            <a:schemeClr val="tx1"/>
                          </a:solidFill>
                          <a:latin typeface="Cambria Math"/>
                          <a:cs typeface="Times New Roman" pitchFamily="18" charset="0"/>
                        </a:rPr>
                        <m:t>=</m:t>
                      </m:r>
                      <m:sSup>
                        <m:sSupPr>
                          <m:ctrlPr>
                            <a:rPr lang="en-US" sz="4000" b="0" i="1" smtClean="0">
                              <a:solidFill>
                                <a:schemeClr val="tx1"/>
                              </a:solidFill>
                              <a:latin typeface="Cambria Math" panose="02040503050406030204" pitchFamily="18" charset="0"/>
                              <a:cs typeface="Times New Roman" pitchFamily="18" charset="0"/>
                            </a:rPr>
                          </m:ctrlPr>
                        </m:sSupPr>
                        <m:e>
                          <m:r>
                            <a:rPr lang="en-US" sz="4000" b="0" i="1" smtClean="0">
                              <a:solidFill>
                                <a:schemeClr val="tx1"/>
                              </a:solidFill>
                              <a:latin typeface="Cambria Math"/>
                              <a:cs typeface="Times New Roman" pitchFamily="18" charset="0"/>
                            </a:rPr>
                            <m:t>2</m:t>
                          </m:r>
                        </m:e>
                        <m:sup>
                          <m:r>
                            <a:rPr lang="en-US" sz="4000" b="0" i="1" smtClean="0">
                              <a:solidFill>
                                <a:schemeClr val="tx1"/>
                              </a:solidFill>
                              <a:latin typeface="Cambria Math"/>
                              <a:cs typeface="Times New Roman" pitchFamily="18" charset="0"/>
                            </a:rPr>
                            <m:t>𝑖</m:t>
                          </m:r>
                          <m:r>
                            <a:rPr lang="en-US" sz="4000" b="0" i="1" smtClean="0">
                              <a:solidFill>
                                <a:schemeClr val="tx1"/>
                              </a:solidFill>
                              <a:latin typeface="Cambria Math"/>
                              <a:cs typeface="Times New Roman" pitchFamily="18" charset="0"/>
                            </a:rPr>
                            <m:t>−1</m:t>
                          </m:r>
                        </m:sup>
                      </m:sSup>
                      <m:d>
                        <m:dPr>
                          <m:ctrlPr>
                            <a:rPr lang="en-US" sz="4000" b="0" i="1" smtClean="0">
                              <a:solidFill>
                                <a:schemeClr val="tx1"/>
                              </a:solidFill>
                              <a:latin typeface="Cambria Math" panose="02040503050406030204" pitchFamily="18" charset="0"/>
                              <a:cs typeface="Times New Roman" pitchFamily="18" charset="0"/>
                            </a:rPr>
                          </m:ctrlPr>
                        </m:dPr>
                        <m:e>
                          <m:r>
                            <a:rPr lang="en-US" sz="4000" b="0" i="1" smtClean="0">
                              <a:solidFill>
                                <a:schemeClr val="tx1"/>
                              </a:solidFill>
                              <a:latin typeface="Cambria Math"/>
                              <a:cs typeface="Times New Roman" pitchFamily="18" charset="0"/>
                            </a:rPr>
                            <m:t>2</m:t>
                          </m:r>
                          <m:r>
                            <a:rPr lang="en-US" sz="4000" b="0" i="1" smtClean="0">
                              <a:solidFill>
                                <a:schemeClr val="tx1"/>
                              </a:solidFill>
                              <a:latin typeface="Cambria Math"/>
                              <a:cs typeface="Times New Roman" pitchFamily="18" charset="0"/>
                            </a:rPr>
                            <m:t>𝑗</m:t>
                          </m:r>
                          <m:r>
                            <a:rPr lang="en-US" sz="4000" b="0" i="1" smtClean="0">
                              <a:solidFill>
                                <a:schemeClr val="tx1"/>
                              </a:solidFill>
                              <a:latin typeface="Cambria Math"/>
                              <a:cs typeface="Times New Roman" pitchFamily="18" charset="0"/>
                            </a:rPr>
                            <m:t>+1</m:t>
                          </m:r>
                        </m:e>
                      </m:d>
                    </m:oMath>
                  </m:oMathPara>
                </a14:m>
                <a:endParaRPr lang="en-US" sz="4000" b="0" dirty="0" smtClean="0">
                  <a:solidFill>
                    <a:schemeClr val="tx1"/>
                  </a:solidFill>
                  <a:latin typeface="Times New Roman" pitchFamily="18" charset="0"/>
                  <a:cs typeface="Times New Roman" pitchFamily="18" charset="0"/>
                </a:endParaRPr>
              </a:p>
              <a:p>
                <a:pPr algn="l"/>
                <a:r>
                  <a:rPr lang="en-US" sz="4000" dirty="0" smtClean="0">
                    <a:solidFill>
                      <a:schemeClr val="tx1"/>
                    </a:solidFill>
                    <a:latin typeface="Times New Roman" pitchFamily="18" charset="0"/>
                    <a:cs typeface="Times New Roman" pitchFamily="18" charset="0"/>
                  </a:rPr>
                  <a:t>where </a:t>
                </a:r>
                <a14:m>
                  <m:oMath xmlns:m="http://schemas.openxmlformats.org/officeDocument/2006/math">
                    <m:r>
                      <a:rPr lang="en-US" sz="4000" b="0" i="1" smtClean="0">
                        <a:solidFill>
                          <a:schemeClr val="tx1"/>
                        </a:solidFill>
                        <a:latin typeface="Cambria Math"/>
                        <a:cs typeface="Times New Roman" pitchFamily="18" charset="0"/>
                      </a:rPr>
                      <m:t>𝑖</m:t>
                    </m:r>
                  </m:oMath>
                </a14:m>
                <a:r>
                  <a:rPr lang="en-US" sz="4000" dirty="0" smtClean="0">
                    <a:solidFill>
                      <a:schemeClr val="tx1"/>
                    </a:solidFill>
                    <a:latin typeface="Times New Roman" pitchFamily="18" charset="0"/>
                    <a:cs typeface="Times New Roman" pitchFamily="18" charset="0"/>
                  </a:rPr>
                  <a:t> denotes the level in the hierarchy, and </a:t>
                </a:r>
                <a14:m>
                  <m:oMath xmlns:m="http://schemas.openxmlformats.org/officeDocument/2006/math">
                    <m:r>
                      <a:rPr lang="en-US" sz="4000" b="0" i="1" smtClean="0">
                        <a:solidFill>
                          <a:schemeClr val="tx1"/>
                        </a:solidFill>
                        <a:latin typeface="Cambria Math"/>
                        <a:cs typeface="Times New Roman" pitchFamily="18" charset="0"/>
                      </a:rPr>
                      <m:t>𝑗</m:t>
                    </m:r>
                  </m:oMath>
                </a14:m>
                <a:r>
                  <a:rPr lang="en-US" sz="4000" dirty="0" smtClean="0">
                    <a:solidFill>
                      <a:schemeClr val="tx1"/>
                    </a:solidFill>
                    <a:latin typeface="Times New Roman" pitchFamily="18" charset="0"/>
                    <a:cs typeface="Times New Roman" pitchFamily="18" charset="0"/>
                  </a:rPr>
                  <a:t> labels consecutive sites. The 4 networks are constructed from 1D lattice in the following ways.</a:t>
                </a:r>
              </a:p>
              <a:p>
                <a:pPr algn="l">
                  <a:spcBef>
                    <a:spcPts val="1200"/>
                  </a:spcBef>
                </a:pPr>
                <a:r>
                  <a:rPr lang="en-US" sz="4000" u="sng" dirty="0" smtClean="0">
                    <a:solidFill>
                      <a:schemeClr val="tx1"/>
                    </a:solidFill>
                    <a:latin typeface="Times New Roman" pitchFamily="18" charset="0"/>
                    <a:cs typeface="Times New Roman" pitchFamily="18" charset="0"/>
                  </a:rPr>
                  <a:t>HN3</a:t>
                </a:r>
                <a:r>
                  <a:rPr lang="en-US" sz="4000" dirty="0" smtClean="0">
                    <a:solidFill>
                      <a:schemeClr val="tx1"/>
                    </a:solidFill>
                    <a:latin typeface="Times New Roman" pitchFamily="18" charset="0"/>
                    <a:cs typeface="Times New Roman" pitchFamily="18" charset="0"/>
                  </a:rPr>
                  <a:t>: for each level </a:t>
                </a:r>
                <a14:m>
                  <m:oMath xmlns:m="http://schemas.openxmlformats.org/officeDocument/2006/math">
                    <m:r>
                      <a:rPr lang="en-US" sz="4000" b="0" i="1" smtClean="0">
                        <a:solidFill>
                          <a:schemeClr val="tx1"/>
                        </a:solidFill>
                        <a:latin typeface="Cambria Math"/>
                        <a:cs typeface="Times New Roman" pitchFamily="18" charset="0"/>
                      </a:rPr>
                      <m:t>𝑖</m:t>
                    </m:r>
                  </m:oMath>
                </a14:m>
                <a:r>
                  <a:rPr lang="en-US" sz="4000" dirty="0" smtClean="0">
                    <a:solidFill>
                      <a:schemeClr val="tx1"/>
                    </a:solidFill>
                    <a:latin typeface="Times New Roman" pitchFamily="18" charset="0"/>
                    <a:cs typeface="Times New Roman" pitchFamily="18" charset="0"/>
                  </a:rPr>
                  <a:t>, sites </a:t>
                </a:r>
                <a14:m>
                  <m:oMath xmlns:m="http://schemas.openxmlformats.org/officeDocument/2006/math">
                    <m:r>
                      <a:rPr lang="en-US" sz="4000" b="0" i="1" smtClean="0">
                        <a:solidFill>
                          <a:schemeClr val="tx1"/>
                        </a:solidFill>
                        <a:latin typeface="Cambria Math"/>
                        <a:cs typeface="Times New Roman" pitchFamily="18" charset="0"/>
                      </a:rPr>
                      <m:t>𝑗</m:t>
                    </m:r>
                    <m:r>
                      <a:rPr lang="en-US" sz="4000" b="0" i="1" smtClean="0">
                        <a:solidFill>
                          <a:schemeClr val="tx1"/>
                        </a:solidFill>
                        <a:latin typeface="Cambria Math"/>
                        <a:cs typeface="Times New Roman" pitchFamily="18" charset="0"/>
                      </a:rPr>
                      <m:t>=1</m:t>
                    </m:r>
                  </m:oMath>
                </a14:m>
                <a:r>
                  <a:rPr lang="en-US" sz="4000" dirty="0" smtClean="0">
                    <a:solidFill>
                      <a:schemeClr val="tx1"/>
                    </a:solidFill>
                    <a:latin typeface="Times New Roman" pitchFamily="18" charset="0"/>
                    <a:cs typeface="Times New Roman" pitchFamily="18" charset="0"/>
                  </a:rPr>
                  <a:t> are connected  to </a:t>
                </a:r>
                <a14:m>
                  <m:oMath xmlns:m="http://schemas.openxmlformats.org/officeDocument/2006/math">
                    <m:r>
                      <a:rPr lang="en-US" sz="4000" b="0" i="1" smtClean="0">
                        <a:solidFill>
                          <a:schemeClr val="tx1"/>
                        </a:solidFill>
                        <a:latin typeface="Cambria Math"/>
                        <a:cs typeface="Times New Roman" pitchFamily="18" charset="0"/>
                      </a:rPr>
                      <m:t>𝑗</m:t>
                    </m:r>
                    <m:r>
                      <a:rPr lang="en-US" sz="4000" b="0" i="1" smtClean="0">
                        <a:solidFill>
                          <a:schemeClr val="tx1"/>
                        </a:solidFill>
                        <a:latin typeface="Cambria Math"/>
                        <a:cs typeface="Times New Roman" pitchFamily="18" charset="0"/>
                      </a:rPr>
                      <m:t>=3</m:t>
                    </m:r>
                    <m:r>
                      <a:rPr lang="en-US" sz="4000" b="0" i="0" smtClean="0">
                        <a:solidFill>
                          <a:schemeClr val="tx1"/>
                        </a:solidFill>
                        <a:latin typeface="Cambria Math"/>
                        <a:cs typeface="Times New Roman" pitchFamily="18" charset="0"/>
                      </a:rPr>
                      <m:t>;</m:t>
                    </m:r>
                  </m:oMath>
                </a14:m>
                <a:r>
                  <a:rPr lang="en-US" sz="4000" dirty="0" smtClean="0">
                    <a:solidFill>
                      <a:schemeClr val="tx1"/>
                    </a:solidFill>
                    <a:latin typeface="Times New Roman" pitchFamily="18" charset="0"/>
                    <a:cs typeface="Times New Roman" pitchFamily="18" charset="0"/>
                  </a:rPr>
                  <a:t> then, 5 to 7; </a:t>
                </a:r>
                <a14:m>
                  <m:oMath xmlns:m="http://schemas.openxmlformats.org/officeDocument/2006/math">
                    <m:r>
                      <a:rPr lang="en-US" sz="4000" b="0" i="1" smtClean="0">
                        <a:solidFill>
                          <a:schemeClr val="tx1"/>
                        </a:solidFill>
                        <a:latin typeface="Cambria Math"/>
                        <a:cs typeface="Times New Roman" pitchFamily="18" charset="0"/>
                      </a:rPr>
                      <m:t>⋯</m:t>
                    </m:r>
                  </m:oMath>
                </a14:m>
                <a:endParaRPr lang="en-US" sz="4000" dirty="0">
                  <a:solidFill>
                    <a:schemeClr val="tx1"/>
                  </a:solidFill>
                  <a:latin typeface="Times New Roman" pitchFamily="18" charset="0"/>
                  <a:cs typeface="Times New Roman" pitchFamily="18" charset="0"/>
                </a:endParaRPr>
              </a:p>
              <a:p>
                <a:pPr algn="l">
                  <a:spcAft>
                    <a:spcPts val="1800"/>
                  </a:spcAft>
                </a:pPr>
                <a:r>
                  <a:rPr lang="en-US" sz="4000" dirty="0" smtClean="0">
                    <a:solidFill>
                      <a:schemeClr val="tx1"/>
                    </a:solidFill>
                    <a:latin typeface="Times New Roman" pitchFamily="18" charset="0"/>
                    <a:cs typeface="Times New Roman" pitchFamily="18" charset="0"/>
                  </a:rPr>
                  <a:t>Each site, except the two on the boundary, has a degree of 3.</a:t>
                </a:r>
              </a:p>
              <a:p>
                <a:pPr algn="l">
                  <a:spcAft>
                    <a:spcPts val="1800"/>
                  </a:spcAft>
                </a:pPr>
                <a:endParaRPr lang="en-US" sz="4000" dirty="0">
                  <a:solidFill>
                    <a:schemeClr val="tx1"/>
                  </a:solidFill>
                  <a:latin typeface="Times New Roman" pitchFamily="18" charset="0"/>
                  <a:cs typeface="Times New Roman" pitchFamily="18" charset="0"/>
                </a:endParaRPr>
              </a:p>
              <a:p>
                <a:pPr algn="l">
                  <a:spcAft>
                    <a:spcPts val="1800"/>
                  </a:spcAft>
                </a:pPr>
                <a:endParaRPr lang="en-US" sz="4000" dirty="0" smtClean="0">
                  <a:solidFill>
                    <a:schemeClr val="tx1"/>
                  </a:solidFill>
                  <a:latin typeface="Times New Roman" pitchFamily="18" charset="0"/>
                  <a:cs typeface="Times New Roman" pitchFamily="18" charset="0"/>
                </a:endParaRPr>
              </a:p>
              <a:p>
                <a:pPr algn="l">
                  <a:spcAft>
                    <a:spcPts val="1800"/>
                  </a:spcAft>
                </a:pPr>
                <a:endParaRPr lang="en-US" sz="4000" dirty="0" smtClean="0">
                  <a:solidFill>
                    <a:schemeClr val="tx1"/>
                  </a:solidFill>
                  <a:latin typeface="Times New Roman" pitchFamily="18" charset="0"/>
                  <a:cs typeface="Times New Roman" pitchFamily="18" charset="0"/>
                </a:endParaRPr>
              </a:p>
              <a:p>
                <a:pPr algn="l">
                  <a:spcAft>
                    <a:spcPts val="1800"/>
                  </a:spcAft>
                </a:pPr>
                <a:endParaRPr lang="en-US" sz="8000" dirty="0" smtClean="0">
                  <a:solidFill>
                    <a:schemeClr val="tx1"/>
                  </a:solidFill>
                  <a:latin typeface="Times New Roman" pitchFamily="18" charset="0"/>
                  <a:cs typeface="Times New Roman" pitchFamily="18" charset="0"/>
                </a:endParaRPr>
              </a:p>
              <a:p>
                <a:pPr algn="l">
                  <a:spcAft>
                    <a:spcPts val="1800"/>
                  </a:spcAft>
                </a:pPr>
                <a:r>
                  <a:rPr lang="en-US" sz="4000" i="1" u="sng" dirty="0" smtClean="0">
                    <a:solidFill>
                      <a:schemeClr val="tx1"/>
                    </a:solidFill>
                    <a:latin typeface="Times New Roman" pitchFamily="18" charset="0"/>
                    <a:cs typeface="Times New Roman" pitchFamily="18" charset="0"/>
                  </a:rPr>
                  <a:t>HN5</a:t>
                </a:r>
                <a:r>
                  <a:rPr lang="en-US" sz="4000" dirty="0" smtClean="0">
                    <a:solidFill>
                      <a:schemeClr val="tx1"/>
                    </a:solidFill>
                    <a:latin typeface="Times New Roman" pitchFamily="18" charset="0"/>
                    <a:cs typeface="Times New Roman" pitchFamily="18" charset="0"/>
                  </a:rPr>
                  <a:t>: besides links in HN3, sites </a:t>
                </a:r>
                <a14:m>
                  <m:oMath xmlns:m="http://schemas.openxmlformats.org/officeDocument/2006/math">
                    <m:r>
                      <a:rPr lang="en-US" sz="4000" b="0" i="1" smtClean="0">
                        <a:solidFill>
                          <a:schemeClr val="tx1"/>
                        </a:solidFill>
                        <a:latin typeface="Cambria Math"/>
                        <a:cs typeface="Times New Roman" pitchFamily="18" charset="0"/>
                      </a:rPr>
                      <m:t>𝑛</m:t>
                    </m:r>
                    <m:r>
                      <a:rPr lang="en-US" sz="4000" b="0" i="1" smtClean="0">
                        <a:solidFill>
                          <a:schemeClr val="tx1"/>
                        </a:solidFill>
                        <a:latin typeface="Cambria Math"/>
                        <a:cs typeface="Times New Roman" pitchFamily="18" charset="0"/>
                      </a:rPr>
                      <m:t> </m:t>
                    </m:r>
                  </m:oMath>
                </a14:m>
                <a:r>
                  <a:rPr lang="en-US" sz="4000" dirty="0" smtClean="0">
                    <a:solidFill>
                      <a:schemeClr val="tx1"/>
                    </a:solidFill>
                    <a:latin typeface="Times New Roman" pitchFamily="18" charset="0"/>
                    <a:cs typeface="Times New Roman" pitchFamily="18" charset="0"/>
                  </a:rPr>
                  <a:t>of level </a:t>
                </a:r>
                <a14:m>
                  <m:oMath xmlns:m="http://schemas.openxmlformats.org/officeDocument/2006/math">
                    <m:r>
                      <a:rPr lang="en-US" sz="4000" b="0" i="1" smtClean="0">
                        <a:solidFill>
                          <a:schemeClr val="tx1"/>
                        </a:solidFill>
                        <a:latin typeface="Cambria Math"/>
                        <a:cs typeface="Times New Roman" pitchFamily="18" charset="0"/>
                      </a:rPr>
                      <m:t>𝑖</m:t>
                    </m:r>
                    <m:r>
                      <a:rPr lang="en-US" sz="4000" b="0" i="1" smtClean="0">
                        <a:solidFill>
                          <a:schemeClr val="tx1"/>
                        </a:solidFill>
                        <a:latin typeface="Cambria Math"/>
                        <a:cs typeface="Times New Roman" pitchFamily="18" charset="0"/>
                      </a:rPr>
                      <m:t>≥2 </m:t>
                    </m:r>
                  </m:oMath>
                </a14:m>
                <a:r>
                  <a:rPr lang="en-US" sz="4000" dirty="0" smtClean="0">
                    <a:solidFill>
                      <a:schemeClr val="tx1"/>
                    </a:solidFill>
                    <a:latin typeface="Times New Roman" pitchFamily="18" charset="0"/>
                    <a:cs typeface="Times New Roman" pitchFamily="18" charset="0"/>
                  </a:rPr>
                  <a:t>are connected to sites </a:t>
                </a:r>
                <a14:m>
                  <m:oMath xmlns:m="http://schemas.openxmlformats.org/officeDocument/2006/math">
                    <m:sSup>
                      <m:sSupPr>
                        <m:ctrlPr>
                          <a:rPr lang="en-US" sz="4000" b="0" i="1" smtClean="0">
                            <a:solidFill>
                              <a:schemeClr val="tx1"/>
                            </a:solidFill>
                            <a:latin typeface="Cambria Math" panose="02040503050406030204" pitchFamily="18" charset="0"/>
                            <a:cs typeface="Times New Roman" pitchFamily="18" charset="0"/>
                          </a:rPr>
                        </m:ctrlPr>
                      </m:sSupPr>
                      <m:e>
                        <m:r>
                          <a:rPr lang="en-US" sz="4000" b="0" i="1" smtClean="0">
                            <a:solidFill>
                              <a:schemeClr val="tx1"/>
                            </a:solidFill>
                            <a:latin typeface="Cambria Math"/>
                            <a:cs typeface="Times New Roman" pitchFamily="18" charset="0"/>
                          </a:rPr>
                          <m:t>𝑛</m:t>
                        </m:r>
                        <m:r>
                          <a:rPr lang="en-US" sz="4000" b="0" i="1" smtClean="0">
                            <a:solidFill>
                              <a:schemeClr val="tx1"/>
                            </a:solidFill>
                            <a:latin typeface="Cambria Math"/>
                            <a:cs typeface="Times New Roman" pitchFamily="18" charset="0"/>
                          </a:rPr>
                          <m:t>±2</m:t>
                        </m:r>
                      </m:e>
                      <m:sup>
                        <m:r>
                          <a:rPr lang="en-US" sz="4000" b="0" i="1" smtClean="0">
                            <a:solidFill>
                              <a:schemeClr val="tx1"/>
                            </a:solidFill>
                            <a:latin typeface="Cambria Math"/>
                            <a:cs typeface="Times New Roman" pitchFamily="18" charset="0"/>
                          </a:rPr>
                          <m:t>𝑖</m:t>
                        </m:r>
                        <m:r>
                          <a:rPr lang="en-US" sz="4000" b="0" i="1" smtClean="0">
                            <a:solidFill>
                              <a:schemeClr val="tx1"/>
                            </a:solidFill>
                            <a:latin typeface="Cambria Math"/>
                            <a:cs typeface="Times New Roman" pitchFamily="18" charset="0"/>
                          </a:rPr>
                          <m:t>−1</m:t>
                        </m:r>
                      </m:sup>
                    </m:sSup>
                  </m:oMath>
                </a14:m>
                <a:r>
                  <a:rPr lang="en-US" sz="4000" dirty="0" smtClean="0">
                    <a:solidFill>
                      <a:schemeClr val="tx1"/>
                    </a:solidFill>
                    <a:latin typeface="Times New Roman" pitchFamily="18" charset="0"/>
                    <a:cs typeface="Times New Roman" pitchFamily="18" charset="0"/>
                  </a:rPr>
                  <a:t>. On average, each site has a degree of 5 for </a:t>
                </a:r>
                <a14:m>
                  <m:oMath xmlns:m="http://schemas.openxmlformats.org/officeDocument/2006/math">
                    <m:r>
                      <a:rPr lang="en-US" sz="4000" b="0" i="1" smtClean="0">
                        <a:solidFill>
                          <a:schemeClr val="tx1"/>
                        </a:solidFill>
                        <a:latin typeface="Cambria Math"/>
                        <a:cs typeface="Times New Roman" pitchFamily="18" charset="0"/>
                      </a:rPr>
                      <m:t>𝑁</m:t>
                    </m:r>
                    <m:r>
                      <a:rPr lang="en-US" sz="4000" b="0" i="1" smtClean="0">
                        <a:solidFill>
                          <a:schemeClr val="tx1"/>
                        </a:solidFill>
                        <a:latin typeface="Cambria Math"/>
                        <a:cs typeface="Times New Roman" pitchFamily="18" charset="0"/>
                      </a:rPr>
                      <m:t>≫1</m:t>
                    </m:r>
                  </m:oMath>
                </a14:m>
                <a:r>
                  <a:rPr lang="en-US" sz="4000" dirty="0" smtClean="0">
                    <a:solidFill>
                      <a:schemeClr val="tx1"/>
                    </a:solidFill>
                    <a:latin typeface="Times New Roman" pitchFamily="18" charset="0"/>
                    <a:cs typeface="Times New Roman" pitchFamily="18" charset="0"/>
                  </a:rPr>
                  <a:t>. </a:t>
                </a:r>
                <a:endParaRPr lang="en-US" sz="4000" dirty="0">
                  <a:solidFill>
                    <a:schemeClr val="tx1"/>
                  </a:solidFill>
                  <a:latin typeface="Times New Roman" pitchFamily="18" charset="0"/>
                  <a:cs typeface="Times New Roman" pitchFamily="18" charset="0"/>
                </a:endParaRPr>
              </a:p>
              <a:p>
                <a:pPr algn="l">
                  <a:spcAft>
                    <a:spcPts val="1800"/>
                  </a:spcAft>
                </a:pPr>
                <a:r>
                  <a:rPr lang="en-US" sz="4000" i="1" u="sng" dirty="0" smtClean="0">
                    <a:solidFill>
                      <a:schemeClr val="tx1"/>
                    </a:solidFill>
                    <a:latin typeface="Times New Roman" pitchFamily="18" charset="0"/>
                    <a:cs typeface="Times New Roman" pitchFamily="18" charset="0"/>
                  </a:rPr>
                  <a:t>HNNP</a:t>
                </a:r>
                <a:r>
                  <a:rPr lang="en-US" sz="4000" dirty="0" smtClean="0">
                    <a:solidFill>
                      <a:schemeClr val="tx1"/>
                    </a:solidFill>
                    <a:latin typeface="Times New Roman" pitchFamily="18" charset="0"/>
                    <a:cs typeface="Times New Roman" pitchFamily="18" charset="0"/>
                  </a:rPr>
                  <a:t>: for each level </a:t>
                </a:r>
                <a14:m>
                  <m:oMath xmlns:m="http://schemas.openxmlformats.org/officeDocument/2006/math">
                    <m:r>
                      <a:rPr lang="en-US" sz="4000" b="0" i="1" smtClean="0">
                        <a:solidFill>
                          <a:schemeClr val="tx1"/>
                        </a:solidFill>
                        <a:latin typeface="Cambria Math"/>
                        <a:cs typeface="Times New Roman" pitchFamily="18" charset="0"/>
                      </a:rPr>
                      <m:t>𝑖</m:t>
                    </m:r>
                  </m:oMath>
                </a14:m>
                <a:r>
                  <a:rPr lang="en-US" sz="4000" dirty="0" smtClean="0">
                    <a:solidFill>
                      <a:schemeClr val="tx1"/>
                    </a:solidFill>
                    <a:latin typeface="Times New Roman" pitchFamily="18" charset="0"/>
                    <a:cs typeface="Times New Roman" pitchFamily="18" charset="0"/>
                  </a:rPr>
                  <a:t>, sites </a:t>
                </a:r>
                <a14:m>
                  <m:oMath xmlns:m="http://schemas.openxmlformats.org/officeDocument/2006/math">
                    <m:r>
                      <a:rPr lang="en-US" sz="4000" b="0" i="1" smtClean="0">
                        <a:solidFill>
                          <a:schemeClr val="tx1"/>
                        </a:solidFill>
                        <a:latin typeface="Cambria Math"/>
                        <a:cs typeface="Times New Roman" pitchFamily="18" charset="0"/>
                      </a:rPr>
                      <m:t>𝑛</m:t>
                    </m:r>
                    <m:r>
                      <a:rPr lang="en-US" sz="4000" b="0" i="1" smtClean="0">
                        <a:solidFill>
                          <a:schemeClr val="tx1"/>
                        </a:solidFill>
                        <a:latin typeface="Cambria Math"/>
                        <a:cs typeface="Times New Roman" pitchFamily="18" charset="0"/>
                      </a:rPr>
                      <m:t> </m:t>
                    </m:r>
                  </m:oMath>
                </a14:m>
                <a:r>
                  <a:rPr lang="en-US" sz="4000" dirty="0" smtClean="0">
                    <a:solidFill>
                      <a:schemeClr val="tx1"/>
                    </a:solidFill>
                    <a:latin typeface="Times New Roman" pitchFamily="18" charset="0"/>
                    <a:cs typeface="Times New Roman" pitchFamily="18" charset="0"/>
                  </a:rPr>
                  <a:t>with odd </a:t>
                </a:r>
                <a14:m>
                  <m:oMath xmlns:m="http://schemas.openxmlformats.org/officeDocument/2006/math">
                    <m:r>
                      <a:rPr lang="en-US" sz="4000" b="0" i="1" smtClean="0">
                        <a:solidFill>
                          <a:schemeClr val="tx1"/>
                        </a:solidFill>
                        <a:latin typeface="Cambria Math"/>
                        <a:cs typeface="Times New Roman" pitchFamily="18" charset="0"/>
                      </a:rPr>
                      <m:t>𝑗</m:t>
                    </m:r>
                  </m:oMath>
                </a14:m>
                <a:r>
                  <a:rPr lang="en-US" sz="4000" dirty="0" smtClean="0">
                    <a:solidFill>
                      <a:schemeClr val="tx1"/>
                    </a:solidFill>
                    <a:latin typeface="Times New Roman" pitchFamily="18" charset="0"/>
                    <a:cs typeface="Times New Roman" pitchFamily="18" charset="0"/>
                  </a:rPr>
                  <a:t> are connected to sites </a:t>
                </a:r>
                <a14:m>
                  <m:oMath xmlns:m="http://schemas.openxmlformats.org/officeDocument/2006/math">
                    <m:r>
                      <a:rPr lang="en-US" sz="4000" b="0" i="1" smtClean="0">
                        <a:solidFill>
                          <a:schemeClr val="tx1"/>
                        </a:solidFill>
                        <a:latin typeface="Cambria Math"/>
                        <a:cs typeface="Times New Roman" pitchFamily="18" charset="0"/>
                      </a:rPr>
                      <m:t>𝑛</m:t>
                    </m:r>
                    <m:r>
                      <a:rPr lang="en-US" sz="4000" b="0" i="1" smtClean="0">
                        <a:solidFill>
                          <a:schemeClr val="tx1"/>
                        </a:solidFill>
                        <a:latin typeface="Cambria Math"/>
                        <a:cs typeface="Times New Roman" pitchFamily="18" charset="0"/>
                      </a:rPr>
                      <m:t>+3×</m:t>
                    </m:r>
                    <m:sSup>
                      <m:sSupPr>
                        <m:ctrlPr>
                          <a:rPr lang="en-US" sz="4000" b="0" i="1" smtClean="0">
                            <a:solidFill>
                              <a:schemeClr val="tx1"/>
                            </a:solidFill>
                            <a:latin typeface="Cambria Math" panose="02040503050406030204" pitchFamily="18" charset="0"/>
                            <a:cs typeface="Times New Roman" pitchFamily="18" charset="0"/>
                          </a:rPr>
                        </m:ctrlPr>
                      </m:sSupPr>
                      <m:e>
                        <m:r>
                          <a:rPr lang="en-US" sz="4000" b="0" i="1" smtClean="0">
                            <a:solidFill>
                              <a:schemeClr val="tx1"/>
                            </a:solidFill>
                            <a:latin typeface="Cambria Math"/>
                            <a:cs typeface="Times New Roman" pitchFamily="18" charset="0"/>
                          </a:rPr>
                          <m:t>2</m:t>
                        </m:r>
                      </m:e>
                      <m:sup>
                        <m:r>
                          <a:rPr lang="en-US" sz="4000" b="0" i="1" smtClean="0">
                            <a:solidFill>
                              <a:schemeClr val="tx1"/>
                            </a:solidFill>
                            <a:latin typeface="Cambria Math"/>
                            <a:cs typeface="Times New Roman" pitchFamily="18" charset="0"/>
                          </a:rPr>
                          <m:t>𝑖</m:t>
                        </m:r>
                        <m:r>
                          <a:rPr lang="en-US" sz="4000" b="0" i="1" smtClean="0">
                            <a:solidFill>
                              <a:schemeClr val="tx1"/>
                            </a:solidFill>
                            <a:latin typeface="Cambria Math"/>
                            <a:cs typeface="Times New Roman" pitchFamily="18" charset="0"/>
                          </a:rPr>
                          <m:t>−1</m:t>
                        </m:r>
                      </m:sup>
                    </m:sSup>
                  </m:oMath>
                </a14:m>
                <a:r>
                  <a:rPr lang="en-US" sz="4000" dirty="0" smtClean="0">
                    <a:solidFill>
                      <a:schemeClr val="tx1"/>
                    </a:solidFill>
                    <a:latin typeface="Times New Roman" pitchFamily="18" charset="0"/>
                    <a:cs typeface="Times New Roman" pitchFamily="18" charset="0"/>
                  </a:rPr>
                  <a:t>, and sites </a:t>
                </a:r>
                <a14:m>
                  <m:oMath xmlns:m="http://schemas.openxmlformats.org/officeDocument/2006/math">
                    <m:r>
                      <a:rPr lang="en-US" sz="4000" b="0" i="1" smtClean="0">
                        <a:solidFill>
                          <a:schemeClr val="tx1"/>
                        </a:solidFill>
                        <a:latin typeface="Cambria Math"/>
                        <a:cs typeface="Times New Roman" pitchFamily="18" charset="0"/>
                      </a:rPr>
                      <m:t>𝑛</m:t>
                    </m:r>
                    <m:r>
                      <a:rPr lang="en-US" sz="4000" b="0" i="1" smtClean="0">
                        <a:solidFill>
                          <a:schemeClr val="tx1"/>
                        </a:solidFill>
                        <a:latin typeface="Cambria Math"/>
                        <a:cs typeface="Times New Roman" pitchFamily="18" charset="0"/>
                      </a:rPr>
                      <m:t> </m:t>
                    </m:r>
                  </m:oMath>
                </a14:m>
                <a:r>
                  <a:rPr lang="en-US" sz="4000" dirty="0" smtClean="0">
                    <a:solidFill>
                      <a:schemeClr val="tx1"/>
                    </a:solidFill>
                    <a:latin typeface="Times New Roman" pitchFamily="18" charset="0"/>
                    <a:cs typeface="Times New Roman" pitchFamily="18" charset="0"/>
                  </a:rPr>
                  <a:t>with even </a:t>
                </a:r>
                <a14:m>
                  <m:oMath xmlns:m="http://schemas.openxmlformats.org/officeDocument/2006/math">
                    <m:r>
                      <a:rPr lang="en-US" sz="4000" b="0" i="1" smtClean="0">
                        <a:solidFill>
                          <a:schemeClr val="tx1"/>
                        </a:solidFill>
                        <a:latin typeface="Cambria Math"/>
                        <a:cs typeface="Times New Roman" pitchFamily="18" charset="0"/>
                      </a:rPr>
                      <m:t>𝑗</m:t>
                    </m:r>
                  </m:oMath>
                </a14:m>
                <a:r>
                  <a:rPr lang="en-US" sz="4000" dirty="0" smtClean="0">
                    <a:solidFill>
                      <a:schemeClr val="tx1"/>
                    </a:solidFill>
                    <a:latin typeface="Times New Roman" pitchFamily="18" charset="0"/>
                    <a:cs typeface="Times New Roman" pitchFamily="18" charset="0"/>
                  </a:rPr>
                  <a:t> are connected to sties </a:t>
                </a:r>
                <a14:m>
                  <m:oMath xmlns:m="http://schemas.openxmlformats.org/officeDocument/2006/math">
                    <m:r>
                      <a:rPr lang="en-US" sz="4000" i="1">
                        <a:solidFill>
                          <a:schemeClr val="tx1"/>
                        </a:solidFill>
                        <a:latin typeface="Cambria Math"/>
                        <a:cs typeface="Times New Roman" pitchFamily="18" charset="0"/>
                      </a:rPr>
                      <m:t>𝑛</m:t>
                    </m:r>
                    <m:r>
                      <a:rPr lang="en-US" sz="4000" b="0" i="1" smtClean="0">
                        <a:solidFill>
                          <a:schemeClr val="tx1"/>
                        </a:solidFill>
                        <a:latin typeface="Cambria Math"/>
                        <a:cs typeface="Times New Roman" pitchFamily="18" charset="0"/>
                      </a:rPr>
                      <m:t>−</m:t>
                    </m:r>
                    <m:r>
                      <a:rPr lang="en-US" sz="4000" i="1">
                        <a:solidFill>
                          <a:schemeClr val="tx1"/>
                        </a:solidFill>
                        <a:latin typeface="Cambria Math"/>
                        <a:cs typeface="Times New Roman" pitchFamily="18" charset="0"/>
                      </a:rPr>
                      <m:t>3×</m:t>
                    </m:r>
                    <m:sSup>
                      <m:sSupPr>
                        <m:ctrlPr>
                          <a:rPr lang="en-US" sz="4000" i="1">
                            <a:solidFill>
                              <a:schemeClr val="tx1"/>
                            </a:solidFill>
                            <a:latin typeface="Cambria Math" panose="02040503050406030204" pitchFamily="18" charset="0"/>
                            <a:cs typeface="Times New Roman" pitchFamily="18" charset="0"/>
                          </a:rPr>
                        </m:ctrlPr>
                      </m:sSupPr>
                      <m:e>
                        <m:r>
                          <a:rPr lang="en-US" sz="4000" i="1">
                            <a:solidFill>
                              <a:schemeClr val="tx1"/>
                            </a:solidFill>
                            <a:latin typeface="Cambria Math"/>
                            <a:cs typeface="Times New Roman" pitchFamily="18" charset="0"/>
                          </a:rPr>
                          <m:t>2</m:t>
                        </m:r>
                      </m:e>
                      <m:sup>
                        <m:r>
                          <a:rPr lang="en-US" sz="4000" i="1">
                            <a:solidFill>
                              <a:schemeClr val="tx1"/>
                            </a:solidFill>
                            <a:latin typeface="Cambria Math"/>
                            <a:cs typeface="Times New Roman" pitchFamily="18" charset="0"/>
                          </a:rPr>
                          <m:t>𝑖</m:t>
                        </m:r>
                        <m:r>
                          <a:rPr lang="en-US" sz="4000" i="1">
                            <a:solidFill>
                              <a:schemeClr val="tx1"/>
                            </a:solidFill>
                            <a:latin typeface="Cambria Math"/>
                            <a:cs typeface="Times New Roman" pitchFamily="18" charset="0"/>
                          </a:rPr>
                          <m:t>−1</m:t>
                        </m:r>
                      </m:sup>
                    </m:sSup>
                    <m:r>
                      <a:rPr lang="en-US" sz="4000" b="0" i="0" smtClean="0">
                        <a:solidFill>
                          <a:schemeClr val="tx1"/>
                        </a:solidFill>
                        <a:latin typeface="Cambria Math"/>
                        <a:cs typeface="Times New Roman" pitchFamily="18" charset="0"/>
                      </a:rPr>
                      <m:t>.</m:t>
                    </m:r>
                  </m:oMath>
                </a14:m>
                <a:r>
                  <a:rPr lang="en-US" sz="4000" dirty="0">
                    <a:solidFill>
                      <a:schemeClr val="tx1"/>
                    </a:solidFill>
                    <a:latin typeface="Times New Roman" pitchFamily="18" charset="0"/>
                    <a:cs typeface="Times New Roman" pitchFamily="18" charset="0"/>
                  </a:rPr>
                  <a:t> </a:t>
                </a:r>
                <a:r>
                  <a:rPr lang="en-US" sz="4000" dirty="0" smtClean="0">
                    <a:solidFill>
                      <a:schemeClr val="tx1"/>
                    </a:solidFill>
                    <a:latin typeface="Times New Roman" pitchFamily="18" charset="0"/>
                    <a:cs typeface="Times New Roman" pitchFamily="18" charset="0"/>
                  </a:rPr>
                  <a:t> On average, each site has a degree of 4 for </a:t>
                </a:r>
                <a14:m>
                  <m:oMath xmlns:m="http://schemas.openxmlformats.org/officeDocument/2006/math">
                    <m:r>
                      <a:rPr lang="en-US" sz="4000" b="0" i="1" smtClean="0">
                        <a:solidFill>
                          <a:schemeClr val="tx1"/>
                        </a:solidFill>
                        <a:latin typeface="Cambria Math"/>
                        <a:cs typeface="Times New Roman" pitchFamily="18" charset="0"/>
                      </a:rPr>
                      <m:t>𝑁</m:t>
                    </m:r>
                    <m:r>
                      <a:rPr lang="en-US" sz="4000" b="0" i="1" smtClean="0">
                        <a:solidFill>
                          <a:schemeClr val="tx1"/>
                        </a:solidFill>
                        <a:latin typeface="Cambria Math"/>
                        <a:cs typeface="Times New Roman" pitchFamily="18" charset="0"/>
                      </a:rPr>
                      <m:t>≫1</m:t>
                    </m:r>
                  </m:oMath>
                </a14:m>
                <a:r>
                  <a:rPr lang="en-US" sz="4000" dirty="0" smtClean="0">
                    <a:solidFill>
                      <a:schemeClr val="tx1"/>
                    </a:solidFill>
                    <a:latin typeface="Times New Roman" pitchFamily="18" charset="0"/>
                    <a:cs typeface="Times New Roman" pitchFamily="18" charset="0"/>
                  </a:rPr>
                  <a:t>. </a:t>
                </a:r>
              </a:p>
              <a:p>
                <a:pPr algn="l"/>
                <a:r>
                  <a:rPr lang="en-US" sz="4000" i="1" u="sng" dirty="0" smtClean="0">
                    <a:solidFill>
                      <a:schemeClr val="tx1"/>
                    </a:solidFill>
                    <a:latin typeface="Times New Roman" pitchFamily="18" charset="0"/>
                    <a:cs typeface="Times New Roman" pitchFamily="18" charset="0"/>
                  </a:rPr>
                  <a:t>HN6</a:t>
                </a:r>
                <a:r>
                  <a:rPr lang="en-US" sz="4000" dirty="0" smtClean="0">
                    <a:solidFill>
                      <a:schemeClr val="tx1"/>
                    </a:solidFill>
                    <a:latin typeface="Times New Roman" pitchFamily="18" charset="0"/>
                    <a:cs typeface="Times New Roman" pitchFamily="18" charset="0"/>
                  </a:rPr>
                  <a:t>: besides in HNNP, </a:t>
                </a:r>
                <a:r>
                  <a:rPr lang="en-US" sz="4000" dirty="0">
                    <a:solidFill>
                      <a:schemeClr val="tx1"/>
                    </a:solidFill>
                    <a:latin typeface="Times New Roman" pitchFamily="18" charset="0"/>
                    <a:cs typeface="Times New Roman" pitchFamily="18" charset="0"/>
                  </a:rPr>
                  <a:t>sites </a:t>
                </a:r>
                <a14:m>
                  <m:oMath xmlns:m="http://schemas.openxmlformats.org/officeDocument/2006/math">
                    <m:r>
                      <a:rPr lang="en-US" sz="4000" i="1">
                        <a:solidFill>
                          <a:schemeClr val="tx1"/>
                        </a:solidFill>
                        <a:latin typeface="Cambria Math"/>
                        <a:cs typeface="Times New Roman" pitchFamily="18" charset="0"/>
                      </a:rPr>
                      <m:t>𝑛</m:t>
                    </m:r>
                    <m:r>
                      <a:rPr lang="en-US" sz="4000" i="1">
                        <a:solidFill>
                          <a:schemeClr val="tx1"/>
                        </a:solidFill>
                        <a:latin typeface="Cambria Math"/>
                        <a:cs typeface="Times New Roman" pitchFamily="18" charset="0"/>
                      </a:rPr>
                      <m:t> </m:t>
                    </m:r>
                  </m:oMath>
                </a14:m>
                <a:r>
                  <a:rPr lang="en-US" sz="4000" dirty="0">
                    <a:solidFill>
                      <a:schemeClr val="tx1"/>
                    </a:solidFill>
                    <a:latin typeface="Times New Roman" pitchFamily="18" charset="0"/>
                    <a:cs typeface="Times New Roman" pitchFamily="18" charset="0"/>
                  </a:rPr>
                  <a:t>of level </a:t>
                </a:r>
                <a14:m>
                  <m:oMath xmlns:m="http://schemas.openxmlformats.org/officeDocument/2006/math">
                    <m:r>
                      <a:rPr lang="en-US" sz="4000" i="1">
                        <a:solidFill>
                          <a:schemeClr val="tx1"/>
                        </a:solidFill>
                        <a:latin typeface="Cambria Math"/>
                        <a:cs typeface="Times New Roman" pitchFamily="18" charset="0"/>
                      </a:rPr>
                      <m:t>𝑖</m:t>
                    </m:r>
                    <m:r>
                      <a:rPr lang="en-US" sz="4000" i="1">
                        <a:solidFill>
                          <a:schemeClr val="tx1"/>
                        </a:solidFill>
                        <a:latin typeface="Cambria Math"/>
                        <a:cs typeface="Times New Roman" pitchFamily="18" charset="0"/>
                      </a:rPr>
                      <m:t>≥2 </m:t>
                    </m:r>
                  </m:oMath>
                </a14:m>
                <a:r>
                  <a:rPr lang="en-US" sz="4000" dirty="0">
                    <a:solidFill>
                      <a:schemeClr val="tx1"/>
                    </a:solidFill>
                    <a:latin typeface="Times New Roman" pitchFamily="18" charset="0"/>
                    <a:cs typeface="Times New Roman" pitchFamily="18" charset="0"/>
                  </a:rPr>
                  <a:t>are connected to sites </a:t>
                </a:r>
                <a14:m>
                  <m:oMath xmlns:m="http://schemas.openxmlformats.org/officeDocument/2006/math">
                    <m:sSup>
                      <m:sSupPr>
                        <m:ctrlPr>
                          <a:rPr lang="en-US" sz="4000" i="1">
                            <a:solidFill>
                              <a:schemeClr val="tx1"/>
                            </a:solidFill>
                            <a:latin typeface="Cambria Math" panose="02040503050406030204" pitchFamily="18" charset="0"/>
                            <a:cs typeface="Times New Roman" pitchFamily="18" charset="0"/>
                          </a:rPr>
                        </m:ctrlPr>
                      </m:sSupPr>
                      <m:e>
                        <m:r>
                          <a:rPr lang="en-US" sz="4000" i="1">
                            <a:solidFill>
                              <a:schemeClr val="tx1"/>
                            </a:solidFill>
                            <a:latin typeface="Cambria Math"/>
                            <a:cs typeface="Times New Roman" pitchFamily="18" charset="0"/>
                          </a:rPr>
                          <m:t>𝑛</m:t>
                        </m:r>
                        <m:r>
                          <a:rPr lang="en-US" sz="4000" i="1">
                            <a:solidFill>
                              <a:schemeClr val="tx1"/>
                            </a:solidFill>
                            <a:latin typeface="Cambria Math"/>
                            <a:cs typeface="Times New Roman" pitchFamily="18" charset="0"/>
                          </a:rPr>
                          <m:t>±2</m:t>
                        </m:r>
                      </m:e>
                      <m:sup>
                        <m:r>
                          <a:rPr lang="en-US" sz="4000" i="1">
                            <a:solidFill>
                              <a:schemeClr val="tx1"/>
                            </a:solidFill>
                            <a:latin typeface="Cambria Math"/>
                            <a:cs typeface="Times New Roman" pitchFamily="18" charset="0"/>
                          </a:rPr>
                          <m:t>𝑖</m:t>
                        </m:r>
                        <m:r>
                          <a:rPr lang="en-US" sz="4000" i="1">
                            <a:solidFill>
                              <a:schemeClr val="tx1"/>
                            </a:solidFill>
                            <a:latin typeface="Cambria Math"/>
                            <a:cs typeface="Times New Roman" pitchFamily="18" charset="0"/>
                          </a:rPr>
                          <m:t>−1</m:t>
                        </m:r>
                      </m:sup>
                    </m:sSup>
                  </m:oMath>
                </a14:m>
                <a:r>
                  <a:rPr lang="en-US" sz="4000" dirty="0">
                    <a:solidFill>
                      <a:schemeClr val="tx1"/>
                    </a:solidFill>
                    <a:latin typeface="Times New Roman" pitchFamily="18" charset="0"/>
                    <a:cs typeface="Times New Roman" pitchFamily="18" charset="0"/>
                  </a:rPr>
                  <a:t>. On average, each site has a degree of </a:t>
                </a:r>
                <a:r>
                  <a:rPr lang="en-US" sz="4000" dirty="0" smtClean="0">
                    <a:solidFill>
                      <a:schemeClr val="tx1"/>
                    </a:solidFill>
                    <a:latin typeface="Times New Roman" pitchFamily="18" charset="0"/>
                    <a:cs typeface="Times New Roman" pitchFamily="18" charset="0"/>
                  </a:rPr>
                  <a:t>6 </a:t>
                </a:r>
                <a:r>
                  <a:rPr lang="en-US" sz="4000" dirty="0">
                    <a:solidFill>
                      <a:schemeClr val="tx1"/>
                    </a:solidFill>
                    <a:latin typeface="Times New Roman" pitchFamily="18" charset="0"/>
                    <a:cs typeface="Times New Roman" pitchFamily="18" charset="0"/>
                  </a:rPr>
                  <a:t>for </a:t>
                </a:r>
                <a14:m>
                  <m:oMath xmlns:m="http://schemas.openxmlformats.org/officeDocument/2006/math">
                    <m:r>
                      <a:rPr lang="en-US" sz="4000" i="1">
                        <a:solidFill>
                          <a:schemeClr val="tx1"/>
                        </a:solidFill>
                        <a:latin typeface="Cambria Math"/>
                        <a:cs typeface="Times New Roman" pitchFamily="18" charset="0"/>
                      </a:rPr>
                      <m:t>𝑁</m:t>
                    </m:r>
                    <m:r>
                      <a:rPr lang="en-US" sz="4000" i="1">
                        <a:solidFill>
                          <a:schemeClr val="tx1"/>
                        </a:solidFill>
                        <a:latin typeface="Cambria Math"/>
                        <a:cs typeface="Times New Roman" pitchFamily="18" charset="0"/>
                      </a:rPr>
                      <m:t>≫1</m:t>
                    </m:r>
                  </m:oMath>
                </a14:m>
                <a:r>
                  <a:rPr lang="en-US" sz="4000" dirty="0">
                    <a:solidFill>
                      <a:schemeClr val="tx1"/>
                    </a:solidFill>
                    <a:latin typeface="Times New Roman" pitchFamily="18" charset="0"/>
                    <a:cs typeface="Times New Roman" pitchFamily="18" charset="0"/>
                  </a:rPr>
                  <a:t>. </a:t>
                </a:r>
              </a:p>
              <a:p>
                <a:pPr algn="l">
                  <a:spcBef>
                    <a:spcPts val="1800"/>
                  </a:spcBef>
                </a:pPr>
                <a:r>
                  <a:rPr lang="en-US" sz="4000" b="1" u="sng" dirty="0" smtClean="0">
                    <a:solidFill>
                      <a:srgbClr val="002060"/>
                    </a:solidFill>
                    <a:latin typeface="Times New Roman" pitchFamily="18" charset="0"/>
                    <a:cs typeface="Times New Roman" pitchFamily="18" charset="0"/>
                  </a:rPr>
                  <a:t>Reasons of using HNs</a:t>
                </a:r>
                <a:r>
                  <a:rPr lang="en-US" sz="4000" dirty="0" smtClean="0">
                    <a:solidFill>
                      <a:schemeClr val="tx1"/>
                    </a:solidFill>
                    <a:latin typeface="Times New Roman" pitchFamily="18" charset="0"/>
                    <a:cs typeface="Times New Roman" pitchFamily="18" charset="0"/>
                  </a:rPr>
                  <a:t>: </a:t>
                </a:r>
              </a:p>
              <a:p>
                <a:pPr marL="742950" indent="-742950" algn="l">
                  <a:spcAft>
                    <a:spcPts val="600"/>
                  </a:spcAft>
                  <a:buAutoNum type="arabicPeriod"/>
                </a:pPr>
                <a:r>
                  <a:rPr lang="en-US" sz="4000" dirty="0" smtClean="0">
                    <a:solidFill>
                      <a:schemeClr val="tx1"/>
                    </a:solidFill>
                    <a:latin typeface="Times New Roman" pitchFamily="18" charset="0"/>
                    <a:cs typeface="Times New Roman" pitchFamily="18" charset="0"/>
                  </a:rPr>
                  <a:t>The HNs can be solved using renormalization group (HN), which shows us the equilibrium properties in the thermodynamic limit; </a:t>
                </a:r>
              </a:p>
              <a:p>
                <a:pPr marL="742950" indent="-742950" algn="l">
                  <a:spcAft>
                    <a:spcPts val="600"/>
                  </a:spcAft>
                  <a:buAutoNum type="arabicPeriod"/>
                </a:pPr>
                <a:r>
                  <a:rPr lang="en-US" sz="4000" dirty="0" smtClean="0">
                    <a:solidFill>
                      <a:schemeClr val="tx1"/>
                    </a:solidFill>
                    <a:latin typeface="Times New Roman" pitchFamily="18" charset="0"/>
                    <a:cs typeface="Times New Roman" pitchFamily="18" charset="0"/>
                  </a:rPr>
                  <a:t>The HNs share more features with regular lattices than mean-field models, which may contribute more insights to real-world systems. </a:t>
                </a:r>
              </a:p>
              <a:p>
                <a:pPr marL="742950" indent="-742950" algn="l">
                  <a:buAutoNum type="arabicPeriod"/>
                </a:pPr>
                <a:r>
                  <a:rPr lang="en-US" sz="4000" dirty="0" smtClean="0">
                    <a:solidFill>
                      <a:schemeClr val="tx1"/>
                    </a:solidFill>
                    <a:latin typeface="Times New Roman" pitchFamily="18" charset="0"/>
                    <a:cs typeface="Times New Roman" pitchFamily="18" charset="0"/>
                  </a:rPr>
                  <a:t>They have different structures. Specifically, they have different average degrees; HN3 and HN5 are planar while HNNP and HN6 are not. </a:t>
                </a:r>
                <a:endParaRPr lang="en-US" sz="2400" dirty="0" smtClean="0">
                  <a:latin typeface="Times New Roman" pitchFamily="18" charset="0"/>
                  <a:cs typeface="Times New Roman" pitchFamily="18" charset="0"/>
                </a:endParaRPr>
              </a:p>
            </p:txBody>
          </p:sp>
        </mc:Choice>
        <mc:Fallback xmlns="">
          <p:sp>
            <p:nvSpPr>
              <p:cNvPr id="20" name="Text Placeholder 2"/>
              <p:cNvSpPr txBox="1">
                <a:spLocks noRot="1" noChangeAspect="1" noMove="1" noResize="1" noEditPoints="1" noAdjustHandles="1" noChangeArrowheads="1" noChangeShapeType="1" noTextEdit="1"/>
              </p:cNvSpPr>
              <p:nvPr/>
            </p:nvSpPr>
            <p:spPr>
              <a:xfrm>
                <a:off x="230328" y="13430250"/>
                <a:ext cx="15543072" cy="28946476"/>
              </a:xfrm>
              <a:prstGeom prst="rect">
                <a:avLst/>
              </a:prstGeom>
              <a:blipFill rotWithShape="0">
                <a:blip r:embed="rId5"/>
                <a:stretch>
                  <a:fillRect l="-1331" r="-1997"/>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 Placeholder 2"/>
              <p:cNvSpPr txBox="1">
                <a:spLocks/>
              </p:cNvSpPr>
              <p:nvPr/>
            </p:nvSpPr>
            <p:spPr>
              <a:xfrm>
                <a:off x="16059150" y="3966700"/>
                <a:ext cx="16602075" cy="11157033"/>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u="sng" dirty="0" smtClean="0">
                    <a:solidFill>
                      <a:srgbClr val="002060"/>
                    </a:solidFill>
                    <a:latin typeface="Times New Roman" pitchFamily="18" charset="0"/>
                    <a:cs typeface="Times New Roman" pitchFamily="18" charset="0"/>
                  </a:rPr>
                  <a:t>Methods</a:t>
                </a:r>
              </a:p>
              <a:p>
                <a:pPr algn="l">
                  <a:spcBef>
                    <a:spcPts val="600"/>
                  </a:spcBef>
                </a:pPr>
                <a:r>
                  <a:rPr lang="en-US" sz="4400" b="1" u="sng" dirty="0" smtClean="0">
                    <a:solidFill>
                      <a:srgbClr val="002060"/>
                    </a:solidFill>
                    <a:latin typeface="Times New Roman" pitchFamily="18" charset="0"/>
                    <a:cs typeface="Times New Roman" pitchFamily="18" charset="0"/>
                  </a:rPr>
                  <a:t>Simulated </a:t>
                </a:r>
                <a:r>
                  <a:rPr lang="en-US" sz="4400" b="1" u="sng" dirty="0">
                    <a:solidFill>
                      <a:srgbClr val="002060"/>
                    </a:solidFill>
                    <a:latin typeface="Times New Roman" pitchFamily="18" charset="0"/>
                    <a:cs typeface="Times New Roman" pitchFamily="18" charset="0"/>
                  </a:rPr>
                  <a:t>Annealing (SA)</a:t>
                </a:r>
                <a:r>
                  <a:rPr lang="en-US" sz="4400" b="1" dirty="0">
                    <a:solidFill>
                      <a:srgbClr val="002060"/>
                    </a:solidFill>
                    <a:latin typeface="Times New Roman" pitchFamily="18" charset="0"/>
                    <a:cs typeface="Times New Roman" pitchFamily="18" charset="0"/>
                  </a:rPr>
                  <a:t> </a:t>
                </a:r>
                <a:r>
                  <a:rPr lang="en-US" sz="4000" dirty="0">
                    <a:solidFill>
                      <a:schemeClr val="tx1"/>
                    </a:solidFill>
                    <a:latin typeface="Times New Roman" pitchFamily="18" charset="0"/>
                    <a:cs typeface="Times New Roman" pitchFamily="18" charset="0"/>
                  </a:rPr>
                  <a:t>can be considered as </a:t>
                </a:r>
                <a:r>
                  <a:rPr lang="en-US" sz="4000" dirty="0" smtClean="0">
                    <a:solidFill>
                      <a:schemeClr val="tx1"/>
                    </a:solidFill>
                    <a:latin typeface="Times New Roman" pitchFamily="18" charset="0"/>
                    <a:cs typeface="Times New Roman" pitchFamily="18" charset="0"/>
                  </a:rPr>
                  <a:t>a cooling </a:t>
                </a:r>
                <a:r>
                  <a:rPr lang="en-US" sz="4000" dirty="0">
                    <a:solidFill>
                      <a:schemeClr val="tx1"/>
                    </a:solidFill>
                    <a:latin typeface="Times New Roman" pitchFamily="18" charset="0"/>
                    <a:cs typeface="Times New Roman" pitchFamily="18" charset="0"/>
                  </a:rPr>
                  <a:t>experiment. </a:t>
                </a:r>
                <a:r>
                  <a:rPr lang="en-US" sz="4000" dirty="0" smtClean="0">
                    <a:solidFill>
                      <a:schemeClr val="tx1"/>
                    </a:solidFill>
                    <a:latin typeface="Times New Roman" pitchFamily="18" charset="0"/>
                    <a:cs typeface="Times New Roman" pitchFamily="18" charset="0"/>
                  </a:rPr>
                  <a:t>We can learn the dynamical behavior of the model. The </a:t>
                </a:r>
                <a:r>
                  <a:rPr lang="en-US" sz="4000" dirty="0" err="1" smtClean="0">
                    <a:solidFill>
                      <a:schemeClr val="tx1"/>
                    </a:solidFill>
                    <a:latin typeface="Times New Roman" pitchFamily="18" charset="0"/>
                    <a:cs typeface="Times New Roman" pitchFamily="18" charset="0"/>
                  </a:rPr>
                  <a:t>simulational</a:t>
                </a:r>
                <a:r>
                  <a:rPr lang="en-US" sz="4000" dirty="0" smtClean="0">
                    <a:solidFill>
                      <a:schemeClr val="tx1"/>
                    </a:solidFill>
                    <a:latin typeface="Times New Roman" pitchFamily="18" charset="0"/>
                    <a:cs typeface="Times New Roman" pitchFamily="18" charset="0"/>
                  </a:rPr>
                  <a:t> procedure </a:t>
                </a:r>
                <a:r>
                  <a:rPr lang="en-US" sz="4000" dirty="0">
                    <a:solidFill>
                      <a:schemeClr val="tx1"/>
                    </a:solidFill>
                    <a:latin typeface="Times New Roman" pitchFamily="18" charset="0"/>
                    <a:cs typeface="Times New Roman" pitchFamily="18" charset="0"/>
                  </a:rPr>
                  <a:t>is</a:t>
                </a:r>
                <a:r>
                  <a:rPr lang="en-US" sz="4000" dirty="0" smtClean="0">
                    <a:solidFill>
                      <a:schemeClr val="tx1"/>
                    </a:solidFill>
                    <a:latin typeface="Times New Roman" pitchFamily="18" charset="0"/>
                    <a:cs typeface="Times New Roman" pitchFamily="18" charset="0"/>
                  </a:rPr>
                  <a:t>: </a:t>
                </a:r>
              </a:p>
              <a:p>
                <a:pPr algn="l">
                  <a:spcAft>
                    <a:spcPts val="1200"/>
                  </a:spcAft>
                </a:pPr>
                <a:r>
                  <a:rPr lang="en-US" sz="4000" dirty="0" smtClean="0">
                    <a:solidFill>
                      <a:schemeClr val="tx1"/>
                    </a:solidFill>
                    <a:latin typeface="Times New Roman" pitchFamily="18" charset="0"/>
                    <a:cs typeface="Times New Roman" pitchFamily="18" charset="0"/>
                  </a:rPr>
                  <a:t>1. randomly pick a spin; 2. flip it with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𝑃</m:t>
                    </m:r>
                    <m:r>
                      <a:rPr lang="en-US" sz="4000" b="0" i="1" smtClean="0">
                        <a:solidFill>
                          <a:schemeClr val="tx1"/>
                        </a:solidFill>
                        <a:latin typeface="Cambria Math" panose="02040503050406030204" pitchFamily="18" charset="0"/>
                        <a:cs typeface="Times New Roman" pitchFamily="18" charset="0"/>
                      </a:rPr>
                      <m:t>=</m:t>
                    </m:r>
                    <m:func>
                      <m:funcPr>
                        <m:ctrlPr>
                          <a:rPr lang="en-US" sz="4000" b="0" i="1" smtClean="0">
                            <a:solidFill>
                              <a:schemeClr val="tx1"/>
                            </a:solidFill>
                            <a:latin typeface="Cambria Math" panose="02040503050406030204" pitchFamily="18" charset="0"/>
                            <a:cs typeface="Times New Roman" pitchFamily="18" charset="0"/>
                          </a:rPr>
                        </m:ctrlPr>
                      </m:funcPr>
                      <m:fName>
                        <m:r>
                          <m:rPr>
                            <m:sty m:val="p"/>
                          </m:rPr>
                          <a:rPr lang="en-US" sz="4000" b="0" i="0" smtClean="0">
                            <a:solidFill>
                              <a:schemeClr val="tx1"/>
                            </a:solidFill>
                            <a:latin typeface="Cambria Math" panose="02040503050406030204" pitchFamily="18" charset="0"/>
                            <a:cs typeface="Times New Roman" pitchFamily="18" charset="0"/>
                          </a:rPr>
                          <m:t>min</m:t>
                        </m:r>
                      </m:fName>
                      <m:e>
                        <m:r>
                          <a:rPr lang="en-US" sz="4000" b="0" i="1" smtClean="0">
                            <a:solidFill>
                              <a:schemeClr val="tx1"/>
                            </a:solidFill>
                            <a:latin typeface="Cambria Math" panose="02040503050406030204" pitchFamily="18" charset="0"/>
                            <a:cs typeface="Times New Roman" pitchFamily="18" charset="0"/>
                          </a:rPr>
                          <m:t>[1,</m:t>
                        </m:r>
                        <m:func>
                          <m:funcPr>
                            <m:ctrlPr>
                              <a:rPr lang="en-US" sz="4000" i="1">
                                <a:solidFill>
                                  <a:schemeClr val="tx1"/>
                                </a:solidFill>
                                <a:latin typeface="Cambria Math" panose="02040503050406030204" pitchFamily="18" charset="0"/>
                                <a:cs typeface="Times New Roman" pitchFamily="18" charset="0"/>
                              </a:rPr>
                            </m:ctrlPr>
                          </m:funcPr>
                          <m:fName>
                            <m:r>
                              <m:rPr>
                                <m:sty m:val="p"/>
                              </m:rPr>
                              <a:rPr lang="en-US" sz="4000">
                                <a:solidFill>
                                  <a:schemeClr val="tx1"/>
                                </a:solidFill>
                                <a:latin typeface="Cambria Math" panose="02040503050406030204" pitchFamily="18" charset="0"/>
                                <a:cs typeface="Times New Roman" pitchFamily="18" charset="0"/>
                              </a:rPr>
                              <m:t>exp</m:t>
                            </m:r>
                          </m:fName>
                          <m:e>
                            <m:r>
                              <a:rPr lang="en-US" sz="4000" i="1">
                                <a:solidFill>
                                  <a:schemeClr val="tx1"/>
                                </a:solidFill>
                                <a:latin typeface="Cambria Math" panose="02040503050406030204" pitchFamily="18" charset="0"/>
                                <a:cs typeface="Times New Roman" pitchFamily="18" charset="0"/>
                              </a:rPr>
                              <m:t>(−</m:t>
                            </m:r>
                            <m:r>
                              <m:rPr>
                                <m:sty m:val="p"/>
                              </m:rPr>
                              <a:rPr lang="en-US" sz="4000">
                                <a:solidFill>
                                  <a:schemeClr val="tx1"/>
                                </a:solidFill>
                                <a:latin typeface="Cambria Math" panose="02040503050406030204" pitchFamily="18" charset="0"/>
                                <a:cs typeface="Times New Roman" pitchFamily="18" charset="0"/>
                              </a:rPr>
                              <m:t>Δ</m:t>
                            </m:r>
                            <m:r>
                              <a:rPr lang="en-US" sz="4000" i="1">
                                <a:solidFill>
                                  <a:schemeClr val="tx1"/>
                                </a:solidFill>
                                <a:latin typeface="Cambria Math" panose="02040503050406030204" pitchFamily="18" charset="0"/>
                                <a:cs typeface="Times New Roman" pitchFamily="18" charset="0"/>
                              </a:rPr>
                              <m:t>𝐸</m:t>
                            </m:r>
                            <m:r>
                              <a:rPr lang="en-US" sz="4000" i="1">
                                <a:solidFill>
                                  <a:schemeClr val="tx1"/>
                                </a:solidFill>
                                <a:latin typeface="Cambria Math" panose="02040503050406030204" pitchFamily="18" charset="0"/>
                                <a:cs typeface="Times New Roman" pitchFamily="18" charset="0"/>
                              </a:rPr>
                              <m:t>/</m:t>
                            </m:r>
                            <m:r>
                              <a:rPr lang="en-US" sz="4000" i="1">
                                <a:solidFill>
                                  <a:schemeClr val="tx1"/>
                                </a:solidFill>
                                <a:latin typeface="Cambria Math" panose="02040503050406030204" pitchFamily="18" charset="0"/>
                                <a:cs typeface="Times New Roman" pitchFamily="18" charset="0"/>
                              </a:rPr>
                              <m:t>𝑇</m:t>
                            </m:r>
                            <m:r>
                              <a:rPr lang="en-US" sz="4000" i="1">
                                <a:solidFill>
                                  <a:schemeClr val="tx1"/>
                                </a:solidFill>
                                <a:latin typeface="Cambria Math" panose="02040503050406030204" pitchFamily="18" charset="0"/>
                                <a:cs typeface="Times New Roman" pitchFamily="18" charset="0"/>
                              </a:rPr>
                              <m:t>)</m:t>
                            </m:r>
                          </m:e>
                        </m:func>
                        <m:r>
                          <a:rPr lang="en-US" sz="4000" b="0" i="1" smtClean="0">
                            <a:solidFill>
                              <a:schemeClr val="tx1"/>
                            </a:solidFill>
                            <a:latin typeface="Cambria Math" panose="02040503050406030204" pitchFamily="18" charset="0"/>
                            <a:cs typeface="Times New Roman" pitchFamily="18" charset="0"/>
                          </a:rPr>
                          <m:t>]</m:t>
                        </m:r>
                      </m:e>
                    </m:func>
                  </m:oMath>
                </a14:m>
                <a:r>
                  <a:rPr lang="en-US" sz="4000" dirty="0" smtClean="0">
                    <a:solidFill>
                      <a:schemeClr val="tx1"/>
                    </a:solidFill>
                    <a:latin typeface="Times New Roman" pitchFamily="18" charset="0"/>
                    <a:cs typeface="Times New Roman" pitchFamily="18" charset="0"/>
                  </a:rPr>
                  <a:t>; 3. update </a:t>
                </a:r>
                <a14:m>
                  <m:oMath xmlns:m="http://schemas.openxmlformats.org/officeDocument/2006/math">
                    <m:r>
                      <a:rPr lang="en-US" sz="4000" i="1">
                        <a:solidFill>
                          <a:schemeClr val="tx1"/>
                        </a:solidFill>
                        <a:latin typeface="Cambria Math" panose="02040503050406030204" pitchFamily="18" charset="0"/>
                        <a:ea typeface="Cambria Math"/>
                        <a:cs typeface="Times New Roman" pitchFamily="18" charset="0"/>
                      </a:rPr>
                      <m:t>𝑇</m:t>
                    </m:r>
                    <m:r>
                      <a:rPr lang="en-US" sz="4000" i="1">
                        <a:solidFill>
                          <a:schemeClr val="tx1"/>
                        </a:solidFill>
                        <a:latin typeface="Cambria Math"/>
                        <a:ea typeface="Cambria Math"/>
                        <a:cs typeface="Times New Roman" pitchFamily="18" charset="0"/>
                      </a:rPr>
                      <m:t>←</m:t>
                    </m:r>
                    <m:r>
                      <a:rPr lang="en-US" sz="4000" i="1">
                        <a:solidFill>
                          <a:schemeClr val="tx1"/>
                        </a:solidFill>
                        <a:latin typeface="Cambria Math" panose="02040503050406030204" pitchFamily="18" charset="0"/>
                        <a:ea typeface="Cambria Math"/>
                        <a:cs typeface="Times New Roman" pitchFamily="18" charset="0"/>
                      </a:rPr>
                      <m:t>(</m:t>
                    </m:r>
                    <m:r>
                      <a:rPr lang="en-US" sz="4000" i="1">
                        <a:solidFill>
                          <a:schemeClr val="tx1"/>
                        </a:solidFill>
                        <a:latin typeface="Cambria Math" panose="02040503050406030204" pitchFamily="18" charset="0"/>
                        <a:ea typeface="Cambria Math"/>
                        <a:cs typeface="Times New Roman" pitchFamily="18" charset="0"/>
                      </a:rPr>
                      <m:t>𝑇</m:t>
                    </m:r>
                    <m:r>
                      <a:rPr lang="en-US" sz="4000" i="1">
                        <a:solidFill>
                          <a:schemeClr val="tx1"/>
                        </a:solidFill>
                        <a:latin typeface="Cambria Math" panose="02040503050406030204" pitchFamily="18" charset="0"/>
                        <a:ea typeface="Cambria Math"/>
                        <a:cs typeface="Times New Roman" pitchFamily="18" charset="0"/>
                      </a:rPr>
                      <m:t>−</m:t>
                    </m:r>
                    <m:r>
                      <a:rPr lang="en-US" sz="4000" i="1">
                        <a:solidFill>
                          <a:schemeClr val="tx1"/>
                        </a:solidFill>
                        <a:latin typeface="Cambria Math"/>
                        <a:ea typeface="Cambria Math"/>
                        <a:cs typeface="Times New Roman" pitchFamily="18" charset="0"/>
                      </a:rPr>
                      <m:t>𝑑</m:t>
                    </m:r>
                    <m:r>
                      <a:rPr lang="en-US" sz="4000" i="1">
                        <a:solidFill>
                          <a:schemeClr val="tx1"/>
                        </a:solidFill>
                        <a:latin typeface="Cambria Math" panose="02040503050406030204" pitchFamily="18" charset="0"/>
                        <a:ea typeface="Cambria Math"/>
                        <a:cs typeface="Times New Roman" pitchFamily="18" charset="0"/>
                      </a:rPr>
                      <m:t>𝑇</m:t>
                    </m:r>
                    <m:r>
                      <a:rPr lang="en-US" sz="4000" i="1">
                        <a:solidFill>
                          <a:schemeClr val="tx1"/>
                        </a:solidFill>
                        <a:latin typeface="Cambria Math" panose="02040503050406030204" pitchFamily="18" charset="0"/>
                        <a:ea typeface="Cambria Math"/>
                        <a:cs typeface="Times New Roman" pitchFamily="18" charset="0"/>
                      </a:rPr>
                      <m:t>)</m:t>
                    </m:r>
                  </m:oMath>
                </a14:m>
                <a:r>
                  <a:rPr lang="en-US" sz="4000" dirty="0">
                    <a:solidFill>
                      <a:schemeClr val="tx1"/>
                    </a:solidFill>
                    <a:latin typeface="Times New Roman" pitchFamily="18" charset="0"/>
                    <a:cs typeface="Times New Roman" pitchFamily="18" charset="0"/>
                  </a:rPr>
                  <a:t> every sweep (</a:t>
                </a:r>
                <a14:m>
                  <m:oMath xmlns:m="http://schemas.openxmlformats.org/officeDocument/2006/math">
                    <m:r>
                      <a:rPr lang="en-US" sz="4000" i="1" dirty="0">
                        <a:solidFill>
                          <a:schemeClr val="tx1"/>
                        </a:solidFill>
                        <a:latin typeface="Cambria Math"/>
                        <a:cs typeface="Times New Roman" pitchFamily="18" charset="0"/>
                      </a:rPr>
                      <m:t>𝑁</m:t>
                    </m:r>
                  </m:oMath>
                </a14:m>
                <a:r>
                  <a:rPr lang="en-US" sz="4000" dirty="0">
                    <a:solidFill>
                      <a:schemeClr val="tx1"/>
                    </a:solidFill>
                    <a:latin typeface="Times New Roman" pitchFamily="18" charset="0"/>
                    <a:cs typeface="Times New Roman" pitchFamily="18" charset="0"/>
                  </a:rPr>
                  <a:t> random steps); </a:t>
                </a:r>
                <a:r>
                  <a:rPr lang="en-US" sz="4000" dirty="0" smtClean="0">
                    <a:solidFill>
                      <a:schemeClr val="tx1"/>
                    </a:solidFill>
                    <a:latin typeface="Times New Roman" pitchFamily="18" charset="0"/>
                    <a:cs typeface="Times New Roman" pitchFamily="18" charset="0"/>
                  </a:rPr>
                  <a:t>4. Stop until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𝑇</m:t>
                    </m:r>
                    <m:r>
                      <a:rPr lang="en-US" sz="4000" b="0" i="1" smtClean="0">
                        <a:solidFill>
                          <a:schemeClr val="tx1"/>
                        </a:solidFill>
                        <a:latin typeface="Cambria Math" panose="02040503050406030204" pitchFamily="18" charset="0"/>
                        <a:cs typeface="Times New Roman" pitchFamily="18" charset="0"/>
                      </a:rPr>
                      <m:t>=0</m:t>
                    </m:r>
                  </m:oMath>
                </a14:m>
                <a:r>
                  <a:rPr lang="en-US" sz="4000" dirty="0" smtClean="0">
                    <a:solidFill>
                      <a:schemeClr val="tx1"/>
                    </a:solidFill>
                    <a:latin typeface="Times New Roman" pitchFamily="18" charset="0"/>
                    <a:cs typeface="Times New Roman" pitchFamily="18" charset="0"/>
                  </a:rPr>
                  <a:t>.</a:t>
                </a:r>
                <a:endParaRPr lang="en-US" sz="4000" dirty="0">
                  <a:solidFill>
                    <a:schemeClr val="tx1"/>
                  </a:solidFill>
                  <a:latin typeface="Times New Roman" pitchFamily="18" charset="0"/>
                  <a:cs typeface="Times New Roman" pitchFamily="18" charset="0"/>
                </a:endParaRPr>
              </a:p>
              <a:p>
                <a:pPr algn="l">
                  <a:spcBef>
                    <a:spcPts val="1200"/>
                  </a:spcBef>
                </a:pPr>
                <a:r>
                  <a:rPr lang="en-US" sz="4400" b="1" u="sng" dirty="0" smtClean="0">
                    <a:solidFill>
                      <a:srgbClr val="002060"/>
                    </a:solidFill>
                    <a:latin typeface="Times New Roman" pitchFamily="18" charset="0"/>
                    <a:cs typeface="Times New Roman" pitchFamily="18" charset="0"/>
                  </a:rPr>
                  <a:t>Wang-Landau (WL</a:t>
                </a:r>
                <a:r>
                  <a:rPr lang="en-US" sz="4400" b="1" u="sng" dirty="0">
                    <a:solidFill>
                      <a:srgbClr val="002060"/>
                    </a:solidFill>
                    <a:latin typeface="Times New Roman" pitchFamily="18" charset="0"/>
                    <a:cs typeface="Times New Roman" pitchFamily="18" charset="0"/>
                  </a:rPr>
                  <a:t>) sampling </a:t>
                </a:r>
                <a:r>
                  <a:rPr lang="en-US" sz="4000" dirty="0" smtClean="0">
                    <a:solidFill>
                      <a:schemeClr val="tx1"/>
                    </a:solidFill>
                    <a:latin typeface="Times New Roman" pitchFamily="18" charset="0"/>
                    <a:cs typeface="Times New Roman" pitchFamily="18" charset="0"/>
                  </a:rPr>
                  <a:t>has </a:t>
                </a:r>
                <a:r>
                  <a:rPr lang="en-US" sz="4000" dirty="0">
                    <a:solidFill>
                      <a:schemeClr val="tx1"/>
                    </a:solidFill>
                    <a:latin typeface="Times New Roman" pitchFamily="18" charset="0"/>
                    <a:cs typeface="Times New Roman" pitchFamily="18" charset="0"/>
                  </a:rPr>
                  <a:t>been </a:t>
                </a:r>
                <a:r>
                  <a:rPr lang="en-US" sz="4000" dirty="0" smtClean="0">
                    <a:solidFill>
                      <a:schemeClr val="tx1"/>
                    </a:solidFill>
                    <a:latin typeface="Times New Roman" pitchFamily="18" charset="0"/>
                    <a:cs typeface="Times New Roman" pitchFamily="18" charset="0"/>
                  </a:rPr>
                  <a:t>shown as an efficient </a:t>
                </a:r>
                <a:r>
                  <a:rPr lang="en-US" sz="4000" dirty="0">
                    <a:solidFill>
                      <a:schemeClr val="tx1"/>
                    </a:solidFill>
                    <a:latin typeface="Times New Roman" pitchFamily="18" charset="0"/>
                    <a:cs typeface="Times New Roman" pitchFamily="18" charset="0"/>
                  </a:rPr>
                  <a:t>method [4] </a:t>
                </a:r>
                <a:r>
                  <a:rPr lang="en-US" sz="4000" dirty="0" smtClean="0">
                    <a:solidFill>
                      <a:schemeClr val="tx1"/>
                    </a:solidFill>
                    <a:latin typeface="Times New Roman" pitchFamily="18" charset="0"/>
                    <a:cs typeface="Times New Roman" pitchFamily="18" charset="0"/>
                  </a:rPr>
                  <a:t>to find </a:t>
                </a:r>
                <a:r>
                  <a:rPr lang="en-US" sz="4000" dirty="0">
                    <a:solidFill>
                      <a:schemeClr val="tx1"/>
                    </a:solidFill>
                    <a:latin typeface="Times New Roman" pitchFamily="18" charset="0"/>
                    <a:cs typeface="Times New Roman" pitchFamily="18" charset="0"/>
                  </a:rPr>
                  <a:t>density of </a:t>
                </a:r>
                <a:r>
                  <a:rPr lang="en-US" sz="4000" dirty="0" smtClean="0">
                    <a:solidFill>
                      <a:schemeClr val="tx1"/>
                    </a:solidFill>
                    <a:latin typeface="Times New Roman" pitchFamily="18" charset="0"/>
                    <a:cs typeface="Times New Roman" pitchFamily="18" charset="0"/>
                  </a:rPr>
                  <a:t>states (DOS) in the </a:t>
                </a:r>
                <a:r>
                  <a:rPr lang="en-US" sz="4000" dirty="0" err="1" smtClean="0">
                    <a:solidFill>
                      <a:schemeClr val="tx1"/>
                    </a:solidFill>
                    <a:latin typeface="Times New Roman" pitchFamily="18" charset="0"/>
                    <a:cs typeface="Times New Roman" pitchFamily="18" charset="0"/>
                  </a:rPr>
                  <a:t>Ising</a:t>
                </a:r>
                <a:r>
                  <a:rPr lang="en-US" sz="4000" dirty="0" smtClean="0">
                    <a:solidFill>
                      <a:schemeClr val="tx1"/>
                    </a:solidFill>
                    <a:latin typeface="Times New Roman" pitchFamily="18" charset="0"/>
                    <a:cs typeface="Times New Roman" pitchFamily="18" charset="0"/>
                  </a:rPr>
                  <a:t> model. The procedure is:</a:t>
                </a:r>
                <a:endParaRPr lang="en-US" sz="4000" dirty="0">
                  <a:solidFill>
                    <a:schemeClr val="tx1"/>
                  </a:solidFill>
                  <a:latin typeface="Times New Roman" pitchFamily="18" charset="0"/>
                  <a:cs typeface="Times New Roman" pitchFamily="18" charset="0"/>
                </a:endParaRPr>
              </a:p>
              <a:p>
                <a:pPr algn="l">
                  <a:spcAft>
                    <a:spcPts val="1200"/>
                  </a:spcAft>
                </a:pPr>
                <a:r>
                  <a:rPr lang="en-US" sz="4000" dirty="0" smtClean="0">
                    <a:solidFill>
                      <a:schemeClr val="tx1"/>
                    </a:solidFill>
                    <a:latin typeface="Times New Roman" pitchFamily="18" charset="0"/>
                    <a:cs typeface="Times New Roman" pitchFamily="18" charset="0"/>
                  </a:rPr>
                  <a:t>1. Set </a:t>
                </a:r>
                <a:r>
                  <a:rPr lang="en-US" sz="4000" dirty="0">
                    <a:solidFill>
                      <a:schemeClr val="tx1"/>
                    </a:solidFill>
                    <a:latin typeface="Times New Roman" pitchFamily="18" charset="0"/>
                    <a:cs typeface="Times New Roman" pitchFamily="18" charset="0"/>
                  </a:rPr>
                  <a:t>all DOS</a:t>
                </a:r>
                <a14:m>
                  <m:oMath xmlns:m="http://schemas.openxmlformats.org/officeDocument/2006/math">
                    <m:r>
                      <a:rPr lang="en-US" sz="4000">
                        <a:solidFill>
                          <a:schemeClr val="tx1"/>
                        </a:solidFill>
                        <a:latin typeface="Cambria Math" panose="02040503050406030204" pitchFamily="18" charset="0"/>
                        <a:cs typeface="Times New Roman" pitchFamily="18" charset="0"/>
                      </a:rPr>
                      <m:t> </m:t>
                    </m:r>
                    <m:r>
                      <a:rPr lang="en-US" sz="4000" b="0" i="1" smtClean="0">
                        <a:solidFill>
                          <a:schemeClr val="tx1"/>
                        </a:solidFill>
                        <a:latin typeface="Cambria Math" panose="02040503050406030204" pitchFamily="18" charset="0"/>
                        <a:cs typeface="Times New Roman" pitchFamily="18" charset="0"/>
                      </a:rPr>
                      <m:t>𝑔</m:t>
                    </m:r>
                    <m:r>
                      <a:rPr lang="en-US" sz="4000" b="0" i="0" smtClean="0">
                        <a:solidFill>
                          <a:schemeClr val="tx1"/>
                        </a:solidFill>
                        <a:latin typeface="Cambria Math" panose="02040503050406030204" pitchFamily="18" charset="0"/>
                        <a:cs typeface="Times New Roman" pitchFamily="18" charset="0"/>
                      </a:rPr>
                      <m:t>(</m:t>
                    </m:r>
                    <m:r>
                      <a:rPr lang="en-US" sz="4000" b="0" i="1" smtClean="0">
                        <a:solidFill>
                          <a:schemeClr val="tx1"/>
                        </a:solidFill>
                        <a:latin typeface="Cambria Math" panose="02040503050406030204" pitchFamily="18" charset="0"/>
                        <a:cs typeface="Times New Roman" pitchFamily="18" charset="0"/>
                      </a:rPr>
                      <m:t>𝐸</m:t>
                    </m:r>
                    <m:r>
                      <a:rPr lang="en-US" sz="4000" b="0" i="0" smtClean="0">
                        <a:solidFill>
                          <a:schemeClr val="tx1"/>
                        </a:solidFill>
                        <a:latin typeface="Cambria Math" panose="02040503050406030204" pitchFamily="18" charset="0"/>
                        <a:cs typeface="Times New Roman" pitchFamily="18" charset="0"/>
                      </a:rPr>
                      <m:t>)</m:t>
                    </m:r>
                    <m:r>
                      <a:rPr lang="en-US" sz="4000">
                        <a:solidFill>
                          <a:schemeClr val="tx1"/>
                        </a:solidFill>
                        <a:latin typeface="Cambria Math" panose="02040503050406030204" pitchFamily="18" charset="0"/>
                        <a:cs typeface="Times New Roman" pitchFamily="18" charset="0"/>
                      </a:rPr>
                      <m:t>=1</m:t>
                    </m:r>
                  </m:oMath>
                </a14:m>
                <a:r>
                  <a:rPr lang="en-US" sz="4000" dirty="0" smtClean="0">
                    <a:solidFill>
                      <a:schemeClr val="tx1"/>
                    </a:solidFill>
                    <a:latin typeface="Times New Roman" pitchFamily="18" charset="0"/>
                    <a:cs typeface="Times New Roman" pitchFamily="18" charset="0"/>
                  </a:rPr>
                  <a:t> </a:t>
                </a:r>
                <a:r>
                  <a:rPr lang="en-US" sz="4000" dirty="0">
                    <a:solidFill>
                      <a:schemeClr val="tx1"/>
                    </a:solidFill>
                    <a:latin typeface="Times New Roman" pitchFamily="18" charset="0"/>
                    <a:cs typeface="Times New Roman" pitchFamily="18" charset="0"/>
                  </a:rPr>
                  <a:t>and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𝐻</m:t>
                    </m:r>
                    <m:r>
                      <a:rPr lang="en-US" sz="4000" b="0" i="1" smtClean="0">
                        <a:solidFill>
                          <a:schemeClr val="tx1"/>
                        </a:solidFill>
                        <a:latin typeface="Cambria Math" panose="02040503050406030204" pitchFamily="18" charset="0"/>
                        <a:cs typeface="Times New Roman" pitchFamily="18" charset="0"/>
                      </a:rPr>
                      <m:t>(</m:t>
                    </m:r>
                    <m:r>
                      <a:rPr lang="en-US" sz="4000" b="0" i="1" smtClean="0">
                        <a:solidFill>
                          <a:schemeClr val="tx1"/>
                        </a:solidFill>
                        <a:latin typeface="Cambria Math" panose="02040503050406030204" pitchFamily="18" charset="0"/>
                        <a:cs typeface="Times New Roman" pitchFamily="18" charset="0"/>
                      </a:rPr>
                      <m:t>𝐸</m:t>
                    </m:r>
                    <m:r>
                      <a:rPr lang="en-US" sz="4000" b="0" i="1" smtClean="0">
                        <a:solidFill>
                          <a:schemeClr val="tx1"/>
                        </a:solidFill>
                        <a:latin typeface="Cambria Math" panose="02040503050406030204" pitchFamily="18" charset="0"/>
                        <a:cs typeface="Times New Roman" pitchFamily="18" charset="0"/>
                      </a:rPr>
                      <m:t>)=</m:t>
                    </m:r>
                    <m:r>
                      <a:rPr lang="en-US" sz="4000">
                        <a:solidFill>
                          <a:schemeClr val="tx1"/>
                        </a:solidFill>
                        <a:latin typeface="Cambria Math" panose="02040503050406030204" pitchFamily="18" charset="0"/>
                        <a:cs typeface="Times New Roman" pitchFamily="18" charset="0"/>
                      </a:rPr>
                      <m:t>0</m:t>
                    </m:r>
                  </m:oMath>
                </a14:m>
                <a:r>
                  <a:rPr lang="en-US" sz="4000" dirty="0">
                    <a:solidFill>
                      <a:schemeClr val="tx1"/>
                    </a:solidFill>
                    <a:latin typeface="Times New Roman" pitchFamily="18" charset="0"/>
                    <a:cs typeface="Times New Roman" pitchFamily="18" charset="0"/>
                  </a:rPr>
                  <a:t> (histogram); </a:t>
                </a:r>
                <a:r>
                  <a:rPr lang="en-US" sz="4000" dirty="0" smtClean="0">
                    <a:solidFill>
                      <a:schemeClr val="tx1"/>
                    </a:solidFill>
                    <a:latin typeface="Times New Roman" pitchFamily="18" charset="0"/>
                    <a:cs typeface="Times New Roman" pitchFamily="18" charset="0"/>
                  </a:rPr>
                  <a:t>2. randomly </a:t>
                </a:r>
                <a:r>
                  <a:rPr lang="en-US" sz="4000" dirty="0">
                    <a:solidFill>
                      <a:schemeClr val="tx1"/>
                    </a:solidFill>
                    <a:latin typeface="Times New Roman" pitchFamily="18" charset="0"/>
                    <a:cs typeface="Times New Roman" pitchFamily="18" charset="0"/>
                  </a:rPr>
                  <a:t>pick </a:t>
                </a:r>
                <a:r>
                  <a:rPr lang="en-US" sz="4000" dirty="0" smtClean="0">
                    <a:solidFill>
                      <a:schemeClr val="tx1"/>
                    </a:solidFill>
                    <a:latin typeface="Times New Roman" pitchFamily="18" charset="0"/>
                    <a:cs typeface="Times New Roman" pitchFamily="18" charset="0"/>
                  </a:rPr>
                  <a:t>a spin; 3. flip the spin with </a:t>
                </a:r>
                <a14:m>
                  <m:oMath xmlns:m="http://schemas.openxmlformats.org/officeDocument/2006/math">
                    <m:r>
                      <a:rPr lang="en-US" sz="4000">
                        <a:solidFill>
                          <a:schemeClr val="tx1"/>
                        </a:solidFill>
                        <a:latin typeface="Cambria Math" panose="02040503050406030204" pitchFamily="18" charset="0"/>
                        <a:cs typeface="Times New Roman" pitchFamily="18" charset="0"/>
                      </a:rPr>
                      <m:t>𝑃</m:t>
                    </m:r>
                    <m:r>
                      <a:rPr lang="en-US" sz="4000">
                        <a:solidFill>
                          <a:schemeClr val="tx1"/>
                        </a:solidFill>
                        <a:latin typeface="Cambria Math" panose="02040503050406030204" pitchFamily="18" charset="0"/>
                        <a:cs typeface="Times New Roman" pitchFamily="18" charset="0"/>
                      </a:rPr>
                      <m:t>=</m:t>
                    </m:r>
                    <m:func>
                      <m:funcPr>
                        <m:ctrlPr>
                          <a:rPr lang="en-US" sz="4000" i="1">
                            <a:solidFill>
                              <a:schemeClr val="tx1"/>
                            </a:solidFill>
                            <a:latin typeface="Cambria Math" panose="02040503050406030204" pitchFamily="18" charset="0"/>
                            <a:cs typeface="Times New Roman" pitchFamily="18" charset="0"/>
                          </a:rPr>
                        </m:ctrlPr>
                      </m:funcPr>
                      <m:fName>
                        <m:r>
                          <m:rPr>
                            <m:sty m:val="p"/>
                          </m:rPr>
                          <a:rPr lang="en-US" sz="4000">
                            <a:solidFill>
                              <a:schemeClr val="tx1"/>
                            </a:solidFill>
                            <a:latin typeface="Cambria Math" panose="02040503050406030204" pitchFamily="18" charset="0"/>
                            <a:cs typeface="Times New Roman" pitchFamily="18" charset="0"/>
                          </a:rPr>
                          <m:t>min</m:t>
                        </m:r>
                      </m:fName>
                      <m:e>
                        <m:d>
                          <m:dPr>
                            <m:begChr m:val="["/>
                            <m:endChr m:val="]"/>
                            <m:ctrlPr>
                              <a:rPr lang="en-US" sz="4000" i="1">
                                <a:solidFill>
                                  <a:schemeClr val="tx1"/>
                                </a:solidFill>
                                <a:latin typeface="Cambria Math" panose="02040503050406030204" pitchFamily="18" charset="0"/>
                                <a:cs typeface="Times New Roman" pitchFamily="18" charset="0"/>
                              </a:rPr>
                            </m:ctrlPr>
                          </m:dPr>
                          <m:e>
                            <m:r>
                              <a:rPr lang="en-US" sz="4000">
                                <a:solidFill>
                                  <a:schemeClr val="tx1"/>
                                </a:solidFill>
                                <a:latin typeface="Cambria Math" panose="02040503050406030204" pitchFamily="18" charset="0"/>
                                <a:cs typeface="Times New Roman" pitchFamily="18" charset="0"/>
                              </a:rPr>
                              <m:t>1, </m:t>
                            </m:r>
                            <m:func>
                              <m:funcPr>
                                <m:ctrlPr>
                                  <a:rPr lang="en-US" sz="4000" i="1">
                                    <a:solidFill>
                                      <a:schemeClr val="tx1"/>
                                    </a:solidFill>
                                    <a:latin typeface="Cambria Math" panose="02040503050406030204" pitchFamily="18" charset="0"/>
                                    <a:cs typeface="Times New Roman" pitchFamily="18" charset="0"/>
                                  </a:rPr>
                                </m:ctrlPr>
                              </m:funcPr>
                              <m:fName>
                                <m:r>
                                  <m:rPr>
                                    <m:sty m:val="p"/>
                                  </m:rPr>
                                  <a:rPr lang="en-US" sz="4000">
                                    <a:solidFill>
                                      <a:schemeClr val="tx1"/>
                                    </a:solidFill>
                                    <a:latin typeface="Cambria Math" panose="02040503050406030204" pitchFamily="18" charset="0"/>
                                    <a:cs typeface="Times New Roman" pitchFamily="18" charset="0"/>
                                  </a:rPr>
                                  <m:t>exp</m:t>
                                </m:r>
                              </m:fName>
                              <m:e>
                                <m:d>
                                  <m:dPr>
                                    <m:ctrlPr>
                                      <a:rPr lang="en-US" sz="4000" b="0" i="1">
                                        <a:solidFill>
                                          <a:schemeClr val="tx1"/>
                                        </a:solidFill>
                                        <a:latin typeface="Cambria Math" panose="02040503050406030204" pitchFamily="18" charset="0"/>
                                        <a:cs typeface="Times New Roman" pitchFamily="18" charset="0"/>
                                      </a:rPr>
                                    </m:ctrlPr>
                                  </m:dPr>
                                  <m:e>
                                    <m:r>
                                      <a:rPr lang="en-US" sz="4000" b="0" i="1" smtClean="0">
                                        <a:solidFill>
                                          <a:schemeClr val="tx1"/>
                                        </a:solidFill>
                                        <a:latin typeface="Cambria Math" panose="02040503050406030204" pitchFamily="18" charset="0"/>
                                        <a:cs typeface="Times New Roman" pitchFamily="18" charset="0"/>
                                      </a:rPr>
                                      <m:t>𝑔</m:t>
                                    </m:r>
                                    <m:r>
                                      <a:rPr lang="en-US" sz="4000" b="0" i="1" smtClean="0">
                                        <a:solidFill>
                                          <a:schemeClr val="tx1"/>
                                        </a:solidFill>
                                        <a:latin typeface="Cambria Math" panose="02040503050406030204" pitchFamily="18" charset="0"/>
                                        <a:cs typeface="Times New Roman" pitchFamily="18" charset="0"/>
                                      </a:rPr>
                                      <m:t>(</m:t>
                                    </m:r>
                                    <m:r>
                                      <a:rPr lang="en-US" sz="4000" b="0" i="1" smtClean="0">
                                        <a:solidFill>
                                          <a:schemeClr val="tx1"/>
                                        </a:solidFill>
                                        <a:latin typeface="Cambria Math" panose="02040503050406030204" pitchFamily="18" charset="0"/>
                                        <a:cs typeface="Times New Roman" pitchFamily="18" charset="0"/>
                                      </a:rPr>
                                      <m:t>𝐸</m:t>
                                    </m:r>
                                    <m:r>
                                      <a:rPr lang="en-US" sz="4000" b="0" i="1" smtClean="0">
                                        <a:solidFill>
                                          <a:schemeClr val="tx1"/>
                                        </a:solidFill>
                                        <a:latin typeface="Cambria Math" panose="02040503050406030204" pitchFamily="18" charset="0"/>
                                        <a:cs typeface="Times New Roman" pitchFamily="18" charset="0"/>
                                      </a:rPr>
                                      <m:t>)/</m:t>
                                    </m:r>
                                    <m:r>
                                      <a:rPr lang="en-US" sz="4000" i="1">
                                        <a:solidFill>
                                          <a:schemeClr val="tx1"/>
                                        </a:solidFill>
                                        <a:latin typeface="Cambria Math" panose="02040503050406030204" pitchFamily="18" charset="0"/>
                                        <a:cs typeface="Times New Roman" pitchFamily="18" charset="0"/>
                                      </a:rPr>
                                      <m:t>𝑔</m:t>
                                    </m:r>
                                    <m:d>
                                      <m:dPr>
                                        <m:ctrlPr>
                                          <a:rPr lang="en-US" sz="4000" i="1">
                                            <a:solidFill>
                                              <a:schemeClr val="tx1"/>
                                            </a:solidFill>
                                            <a:latin typeface="Cambria Math" panose="02040503050406030204" pitchFamily="18" charset="0"/>
                                            <a:cs typeface="Times New Roman" pitchFamily="18" charset="0"/>
                                          </a:rPr>
                                        </m:ctrlPr>
                                      </m:dPr>
                                      <m:e>
                                        <m:sSub>
                                          <m:sSubPr>
                                            <m:ctrlPr>
                                              <a:rPr lang="en-US" sz="4000" i="1">
                                                <a:solidFill>
                                                  <a:schemeClr val="tx1"/>
                                                </a:solidFill>
                                                <a:latin typeface="Cambria Math" panose="02040503050406030204" pitchFamily="18" charset="0"/>
                                                <a:cs typeface="Times New Roman" pitchFamily="18" charset="0"/>
                                              </a:rPr>
                                            </m:ctrlPr>
                                          </m:sSubPr>
                                          <m:e>
                                            <m:r>
                                              <a:rPr lang="en-US" sz="4000" i="1">
                                                <a:solidFill>
                                                  <a:schemeClr val="tx1"/>
                                                </a:solidFill>
                                                <a:latin typeface="Cambria Math" panose="02040503050406030204" pitchFamily="18" charset="0"/>
                                                <a:cs typeface="Times New Roman" pitchFamily="18" charset="0"/>
                                              </a:rPr>
                                              <m:t>𝐸</m:t>
                                            </m:r>
                                          </m:e>
                                          <m:sub>
                                            <m:r>
                                              <m:rPr>
                                                <m:sty m:val="p"/>
                                              </m:rPr>
                                              <a:rPr lang="en-US" sz="4000">
                                                <a:solidFill>
                                                  <a:schemeClr val="tx1"/>
                                                </a:solidFill>
                                                <a:latin typeface="Cambria Math" panose="02040503050406030204" pitchFamily="18" charset="0"/>
                                                <a:cs typeface="Times New Roman" pitchFamily="18" charset="0"/>
                                              </a:rPr>
                                              <m:t>new</m:t>
                                            </m:r>
                                          </m:sub>
                                        </m:sSub>
                                      </m:e>
                                    </m:d>
                                  </m:e>
                                </m:d>
                              </m:e>
                            </m:func>
                            <m:r>
                              <a:rPr lang="en-US" sz="4000">
                                <a:solidFill>
                                  <a:schemeClr val="tx1"/>
                                </a:solidFill>
                                <a:latin typeface="Cambria Math" panose="02040503050406030204" pitchFamily="18" charset="0"/>
                                <a:cs typeface="Times New Roman" pitchFamily="18" charset="0"/>
                              </a:rPr>
                              <m:t> </m:t>
                            </m:r>
                          </m:e>
                        </m:d>
                      </m:e>
                    </m:func>
                  </m:oMath>
                </a14:m>
                <a:r>
                  <a:rPr lang="en-US" sz="4000" dirty="0" smtClean="0">
                    <a:solidFill>
                      <a:schemeClr val="tx1"/>
                    </a:solidFill>
                    <a:latin typeface="Times New Roman" pitchFamily="18" charset="0"/>
                    <a:cs typeface="Times New Roman" pitchFamily="18" charset="0"/>
                  </a:rPr>
                  <a:t>; 4. When </a:t>
                </a:r>
                <a:r>
                  <a:rPr lang="en-US" sz="4000" dirty="0">
                    <a:solidFill>
                      <a:schemeClr val="tx1"/>
                    </a:solidFill>
                    <a:latin typeface="Times New Roman" pitchFamily="18" charset="0"/>
                    <a:cs typeface="Times New Roman" pitchFamily="18" charset="0"/>
                  </a:rPr>
                  <a:t>state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𝐸</m:t>
                    </m:r>
                    <m:r>
                      <a:rPr lang="en-US" sz="4000">
                        <a:solidFill>
                          <a:schemeClr val="tx1"/>
                        </a:solidFill>
                        <a:latin typeface="Cambria Math" panose="02040503050406030204" pitchFamily="18" charset="0"/>
                        <a:cs typeface="Times New Roman" pitchFamily="18" charset="0"/>
                      </a:rPr>
                      <m:t> </m:t>
                    </m:r>
                  </m:oMath>
                </a14:m>
                <a:r>
                  <a:rPr lang="en-US" sz="4000" dirty="0">
                    <a:solidFill>
                      <a:schemeClr val="tx1"/>
                    </a:solidFill>
                    <a:latin typeface="Times New Roman" pitchFamily="18" charset="0"/>
                    <a:cs typeface="Times New Roman" pitchFamily="18" charset="0"/>
                  </a:rPr>
                  <a:t>is visited: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𝑔</m:t>
                    </m:r>
                    <m:r>
                      <a:rPr lang="en-US" sz="4000" b="0" i="1" smtClean="0">
                        <a:solidFill>
                          <a:schemeClr val="tx1"/>
                        </a:solidFill>
                        <a:latin typeface="Cambria Math" panose="02040503050406030204" pitchFamily="18" charset="0"/>
                        <a:cs typeface="Times New Roman" pitchFamily="18" charset="0"/>
                      </a:rPr>
                      <m:t>(</m:t>
                    </m:r>
                    <m:r>
                      <a:rPr lang="en-US" sz="4000" b="0" i="1" smtClean="0">
                        <a:solidFill>
                          <a:schemeClr val="tx1"/>
                        </a:solidFill>
                        <a:latin typeface="Cambria Math" panose="02040503050406030204" pitchFamily="18" charset="0"/>
                        <a:cs typeface="Times New Roman" pitchFamily="18" charset="0"/>
                      </a:rPr>
                      <m:t>𝐸</m:t>
                    </m:r>
                    <m:r>
                      <a:rPr lang="en-US" sz="4000" b="0" i="1" smtClean="0">
                        <a:solidFill>
                          <a:schemeClr val="tx1"/>
                        </a:solidFill>
                        <a:latin typeface="Cambria Math" panose="02040503050406030204" pitchFamily="18" charset="0"/>
                        <a:cs typeface="Times New Roman" pitchFamily="18" charset="0"/>
                      </a:rPr>
                      <m:t>)←</m:t>
                    </m:r>
                    <m:r>
                      <a:rPr lang="en-US" sz="4000" b="0" i="1" smtClean="0">
                        <a:solidFill>
                          <a:schemeClr val="tx1"/>
                        </a:solidFill>
                        <a:latin typeface="Cambria Math" panose="02040503050406030204" pitchFamily="18" charset="0"/>
                        <a:cs typeface="Times New Roman" pitchFamily="18" charset="0"/>
                      </a:rPr>
                      <m:t>𝑔</m:t>
                    </m:r>
                    <m:r>
                      <a:rPr lang="en-US" sz="4000" b="0" i="1" smtClean="0">
                        <a:solidFill>
                          <a:schemeClr val="tx1"/>
                        </a:solidFill>
                        <a:latin typeface="Cambria Math" panose="02040503050406030204" pitchFamily="18" charset="0"/>
                        <a:cs typeface="Times New Roman" pitchFamily="18" charset="0"/>
                      </a:rPr>
                      <m:t>(</m:t>
                    </m:r>
                    <m:r>
                      <a:rPr lang="en-US" sz="4000" b="0" i="1" smtClean="0">
                        <a:solidFill>
                          <a:schemeClr val="tx1"/>
                        </a:solidFill>
                        <a:latin typeface="Cambria Math" panose="02040503050406030204" pitchFamily="18" charset="0"/>
                        <a:cs typeface="Times New Roman" pitchFamily="18" charset="0"/>
                      </a:rPr>
                      <m:t>𝐸</m:t>
                    </m:r>
                    <m:r>
                      <a:rPr lang="en-US" sz="4000" b="0" i="1" smtClean="0">
                        <a:solidFill>
                          <a:schemeClr val="tx1"/>
                        </a:solidFill>
                        <a:latin typeface="Cambria Math" panose="02040503050406030204" pitchFamily="18" charset="0"/>
                        <a:cs typeface="Times New Roman" pitchFamily="18" charset="0"/>
                      </a:rPr>
                      <m:t>)∗</m:t>
                    </m:r>
                    <m:r>
                      <a:rPr lang="en-US" sz="4000">
                        <a:solidFill>
                          <a:schemeClr val="tx1"/>
                        </a:solidFill>
                        <a:latin typeface="Cambria Math" panose="02040503050406030204" pitchFamily="18" charset="0"/>
                        <a:cs typeface="Times New Roman" pitchFamily="18" charset="0"/>
                      </a:rPr>
                      <m:t>𝑓</m:t>
                    </m:r>
                  </m:oMath>
                </a14:m>
                <a:r>
                  <a:rPr lang="en-US" sz="4000" dirty="0">
                    <a:solidFill>
                      <a:schemeClr val="tx1"/>
                    </a:solidFill>
                    <a:latin typeface="Times New Roman" pitchFamily="18" charset="0"/>
                    <a:cs typeface="Times New Roman" pitchFamily="18" charset="0"/>
                  </a:rPr>
                  <a:t> and </a:t>
                </a:r>
                <a14:m>
                  <m:oMath xmlns:m="http://schemas.openxmlformats.org/officeDocument/2006/math">
                    <m:sSub>
                      <m:sSubPr>
                        <m:ctrlPr>
                          <a:rPr lang="en-US" sz="4000" i="1">
                            <a:solidFill>
                              <a:schemeClr val="tx1"/>
                            </a:solidFill>
                            <a:latin typeface="Cambria Math" panose="02040503050406030204" pitchFamily="18" charset="0"/>
                            <a:cs typeface="Times New Roman" pitchFamily="18" charset="0"/>
                          </a:rPr>
                        </m:ctrlPr>
                      </m:sSubPr>
                      <m:e>
                        <m:r>
                          <a:rPr lang="en-US" sz="4000">
                            <a:solidFill>
                              <a:schemeClr val="tx1"/>
                            </a:solidFill>
                            <a:latin typeface="Cambria Math" panose="02040503050406030204" pitchFamily="18" charset="0"/>
                            <a:cs typeface="Times New Roman" pitchFamily="18" charset="0"/>
                          </a:rPr>
                          <m:t>𝐻</m:t>
                        </m:r>
                      </m:e>
                      <m:sub>
                        <m:r>
                          <a:rPr lang="en-US" sz="4000">
                            <a:solidFill>
                              <a:schemeClr val="tx1"/>
                            </a:solidFill>
                            <a:latin typeface="Cambria Math" panose="02040503050406030204" pitchFamily="18" charset="0"/>
                            <a:cs typeface="Times New Roman" pitchFamily="18" charset="0"/>
                          </a:rPr>
                          <m:t>𝑖</m:t>
                        </m:r>
                      </m:sub>
                    </m:sSub>
                    <m:r>
                      <a:rPr lang="en-US" sz="4000">
                        <a:solidFill>
                          <a:schemeClr val="tx1"/>
                        </a:solidFill>
                        <a:latin typeface="Cambria Math" panose="02040503050406030204" pitchFamily="18" charset="0"/>
                        <a:cs typeface="Times New Roman" pitchFamily="18" charset="0"/>
                      </a:rPr>
                      <m:t>←</m:t>
                    </m:r>
                    <m:r>
                      <a:rPr lang="en-US" sz="4000" b="0" i="0" smtClean="0">
                        <a:solidFill>
                          <a:schemeClr val="tx1"/>
                        </a:solidFill>
                        <a:latin typeface="Cambria Math" panose="02040503050406030204" pitchFamily="18" charset="0"/>
                        <a:cs typeface="Times New Roman" pitchFamily="18" charset="0"/>
                      </a:rPr>
                      <m:t>(</m:t>
                    </m:r>
                    <m:sSub>
                      <m:sSubPr>
                        <m:ctrlPr>
                          <a:rPr lang="en-US" sz="4000" i="1">
                            <a:solidFill>
                              <a:schemeClr val="tx1"/>
                            </a:solidFill>
                            <a:latin typeface="Cambria Math" panose="02040503050406030204" pitchFamily="18" charset="0"/>
                            <a:cs typeface="Times New Roman" pitchFamily="18" charset="0"/>
                          </a:rPr>
                        </m:ctrlPr>
                      </m:sSubPr>
                      <m:e>
                        <m:r>
                          <a:rPr lang="en-US" sz="4000">
                            <a:solidFill>
                              <a:schemeClr val="tx1"/>
                            </a:solidFill>
                            <a:latin typeface="Cambria Math" panose="02040503050406030204" pitchFamily="18" charset="0"/>
                            <a:cs typeface="Times New Roman" pitchFamily="18" charset="0"/>
                          </a:rPr>
                          <m:t>𝐻</m:t>
                        </m:r>
                      </m:e>
                      <m:sub>
                        <m:r>
                          <a:rPr lang="en-US" sz="4000">
                            <a:solidFill>
                              <a:schemeClr val="tx1"/>
                            </a:solidFill>
                            <a:latin typeface="Cambria Math" panose="02040503050406030204" pitchFamily="18" charset="0"/>
                            <a:cs typeface="Times New Roman" pitchFamily="18" charset="0"/>
                          </a:rPr>
                          <m:t>𝑖</m:t>
                        </m:r>
                      </m:sub>
                    </m:sSub>
                    <m:r>
                      <a:rPr lang="en-US" sz="4000">
                        <a:solidFill>
                          <a:schemeClr val="tx1"/>
                        </a:solidFill>
                        <a:latin typeface="Cambria Math" panose="02040503050406030204" pitchFamily="18" charset="0"/>
                        <a:cs typeface="Times New Roman" pitchFamily="18" charset="0"/>
                      </a:rPr>
                      <m:t>+1</m:t>
                    </m:r>
                    <m:r>
                      <a:rPr lang="en-US" sz="4000" b="0" i="0" smtClean="0">
                        <a:solidFill>
                          <a:schemeClr val="tx1"/>
                        </a:solidFill>
                        <a:latin typeface="Cambria Math" panose="02040503050406030204" pitchFamily="18" charset="0"/>
                        <a:cs typeface="Times New Roman" pitchFamily="18" charset="0"/>
                      </a:rPr>
                      <m:t>)</m:t>
                    </m:r>
                  </m:oMath>
                </a14:m>
                <a:r>
                  <a:rPr lang="en-US" sz="4000" dirty="0" smtClean="0">
                    <a:solidFill>
                      <a:schemeClr val="tx1"/>
                    </a:solidFill>
                    <a:latin typeface="Times New Roman" pitchFamily="18" charset="0"/>
                    <a:cs typeface="Times New Roman" pitchFamily="18" charset="0"/>
                  </a:rPr>
                  <a:t>; 5. update </a:t>
                </a:r>
                <a14:m>
                  <m:oMath xmlns:m="http://schemas.openxmlformats.org/officeDocument/2006/math">
                    <m:r>
                      <a:rPr lang="en-US" sz="4000">
                        <a:solidFill>
                          <a:schemeClr val="tx1"/>
                        </a:solidFill>
                        <a:latin typeface="Cambria Math" panose="02040503050406030204" pitchFamily="18" charset="0"/>
                        <a:cs typeface="Times New Roman" pitchFamily="18" charset="0"/>
                      </a:rPr>
                      <m:t>𝑓</m:t>
                    </m:r>
                    <m:r>
                      <a:rPr lang="en-US" sz="4000">
                        <a:solidFill>
                          <a:schemeClr val="tx1"/>
                        </a:solidFill>
                        <a:latin typeface="Cambria Math" panose="02040503050406030204" pitchFamily="18" charset="0"/>
                        <a:cs typeface="Times New Roman" pitchFamily="18" charset="0"/>
                      </a:rPr>
                      <m:t>←</m:t>
                    </m:r>
                    <m:rad>
                      <m:radPr>
                        <m:degHide m:val="on"/>
                        <m:ctrlPr>
                          <a:rPr lang="en-US" sz="4000" i="1">
                            <a:solidFill>
                              <a:schemeClr val="tx1"/>
                            </a:solidFill>
                            <a:latin typeface="Cambria Math" panose="02040503050406030204" pitchFamily="18" charset="0"/>
                            <a:cs typeface="Times New Roman" pitchFamily="18" charset="0"/>
                          </a:rPr>
                        </m:ctrlPr>
                      </m:radPr>
                      <m:deg/>
                      <m:e>
                        <m:r>
                          <a:rPr lang="en-US" sz="4000">
                            <a:solidFill>
                              <a:schemeClr val="tx1"/>
                            </a:solidFill>
                            <a:latin typeface="Cambria Math" panose="02040503050406030204" pitchFamily="18" charset="0"/>
                            <a:cs typeface="Times New Roman" pitchFamily="18" charset="0"/>
                          </a:rPr>
                          <m:t>𝑓</m:t>
                        </m:r>
                      </m:e>
                    </m:rad>
                  </m:oMath>
                </a14:m>
                <a:r>
                  <a:rPr lang="en-US" sz="4000" dirty="0" smtClean="0">
                    <a:solidFill>
                      <a:schemeClr val="tx1"/>
                    </a:solidFill>
                    <a:latin typeface="Times New Roman" pitchFamily="18" charset="0"/>
                    <a:cs typeface="Times New Roman" pitchFamily="18" charset="0"/>
                  </a:rPr>
                  <a:t> if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𝐻</m:t>
                    </m:r>
                  </m:oMath>
                </a14:m>
                <a:r>
                  <a:rPr lang="en-US" sz="4000" dirty="0" smtClean="0">
                    <a:solidFill>
                      <a:schemeClr val="tx1"/>
                    </a:solidFill>
                    <a:latin typeface="Times New Roman" pitchFamily="18" charset="0"/>
                    <a:cs typeface="Times New Roman" pitchFamily="18" charset="0"/>
                  </a:rPr>
                  <a:t> is flat, </a:t>
                </a:r>
                <a:r>
                  <a:rPr lang="en-US" sz="4000" dirty="0">
                    <a:solidFill>
                      <a:schemeClr val="tx1"/>
                    </a:solidFill>
                    <a:latin typeface="Times New Roman" pitchFamily="18" charset="0"/>
                    <a:cs typeface="Times New Roman" pitchFamily="18" charset="0"/>
                  </a:rPr>
                  <a:t>and repeat </a:t>
                </a:r>
                <a:r>
                  <a:rPr lang="en-US" sz="4000" dirty="0" smtClean="0">
                    <a:solidFill>
                      <a:schemeClr val="tx1"/>
                    </a:solidFill>
                    <a:latin typeface="Times New Roman" pitchFamily="18" charset="0"/>
                    <a:cs typeface="Times New Roman" pitchFamily="18" charset="0"/>
                  </a:rPr>
                  <a:t>steps 2, 3, and 4;  6. Stop </a:t>
                </a:r>
                <a:r>
                  <a:rPr lang="en-US" sz="4000" dirty="0">
                    <a:solidFill>
                      <a:schemeClr val="tx1"/>
                    </a:solidFill>
                    <a:latin typeface="Times New Roman" pitchFamily="18" charset="0"/>
                    <a:cs typeface="Times New Roman" pitchFamily="18" charset="0"/>
                  </a:rPr>
                  <a:t>until </a:t>
                </a:r>
                <a14:m>
                  <m:oMath xmlns:m="http://schemas.openxmlformats.org/officeDocument/2006/math">
                    <m:r>
                      <a:rPr lang="en-US" sz="4000">
                        <a:solidFill>
                          <a:schemeClr val="tx1"/>
                        </a:solidFill>
                        <a:latin typeface="Cambria Math" panose="02040503050406030204" pitchFamily="18" charset="0"/>
                        <a:cs typeface="Times New Roman" pitchFamily="18" charset="0"/>
                      </a:rPr>
                      <m:t>𝑓</m:t>
                    </m:r>
                    <m:r>
                      <a:rPr lang="en-US" sz="4000">
                        <a:solidFill>
                          <a:schemeClr val="tx1"/>
                        </a:solidFill>
                        <a:latin typeface="Cambria Math" panose="02040503050406030204" pitchFamily="18" charset="0"/>
                        <a:cs typeface="Times New Roman" pitchFamily="18" charset="0"/>
                      </a:rPr>
                      <m:t>&lt;</m:t>
                    </m:r>
                    <m:sSup>
                      <m:sSupPr>
                        <m:ctrlPr>
                          <a:rPr lang="en-US" sz="4000" i="1">
                            <a:solidFill>
                              <a:schemeClr val="tx1"/>
                            </a:solidFill>
                            <a:latin typeface="Cambria Math" panose="02040503050406030204" pitchFamily="18" charset="0"/>
                            <a:cs typeface="Times New Roman" pitchFamily="18" charset="0"/>
                          </a:rPr>
                        </m:ctrlPr>
                      </m:sSupPr>
                      <m:e>
                        <m:r>
                          <a:rPr lang="en-US" sz="4000">
                            <a:solidFill>
                              <a:schemeClr val="tx1"/>
                            </a:solidFill>
                            <a:latin typeface="Cambria Math" panose="02040503050406030204" pitchFamily="18" charset="0"/>
                            <a:cs typeface="Times New Roman" pitchFamily="18" charset="0"/>
                          </a:rPr>
                          <m:t>1+10</m:t>
                        </m:r>
                      </m:e>
                      <m:sup>
                        <m:r>
                          <a:rPr lang="en-US" sz="4000">
                            <a:solidFill>
                              <a:schemeClr val="tx1"/>
                            </a:solidFill>
                            <a:latin typeface="Cambria Math" panose="02040503050406030204" pitchFamily="18" charset="0"/>
                            <a:cs typeface="Times New Roman" pitchFamily="18" charset="0"/>
                          </a:rPr>
                          <m:t>−8</m:t>
                        </m:r>
                      </m:sup>
                    </m:sSup>
                  </m:oMath>
                </a14:m>
                <a:r>
                  <a:rPr lang="en-US" sz="4000" dirty="0" smtClean="0">
                    <a:solidFill>
                      <a:schemeClr val="tx1"/>
                    </a:solidFill>
                    <a:latin typeface="Times New Roman" pitchFamily="18" charset="0"/>
                    <a:cs typeface="Times New Roman" pitchFamily="18" charset="0"/>
                  </a:rPr>
                  <a:t> (initially, </a:t>
                </a:r>
                <a14:m>
                  <m:oMath xmlns:m="http://schemas.openxmlformats.org/officeDocument/2006/math">
                    <m:r>
                      <a:rPr lang="en-US" sz="4000" b="0" i="1" smtClean="0">
                        <a:solidFill>
                          <a:schemeClr val="tx1"/>
                        </a:solidFill>
                        <a:latin typeface="Cambria Math" panose="02040503050406030204" pitchFamily="18" charset="0"/>
                        <a:cs typeface="Times New Roman" pitchFamily="18" charset="0"/>
                      </a:rPr>
                      <m:t>𝑓</m:t>
                    </m:r>
                    <m:r>
                      <a:rPr lang="en-US" sz="4000" b="0" i="0" smtClean="0">
                        <a:solidFill>
                          <a:schemeClr val="tx1"/>
                        </a:solidFill>
                        <a:latin typeface="Cambria Math" panose="02040503050406030204" pitchFamily="18" charset="0"/>
                        <a:cs typeface="Times New Roman" pitchFamily="18" charset="0"/>
                      </a:rPr>
                      <m:t>=</m:t>
                    </m:r>
                    <m:r>
                      <a:rPr lang="en-US" sz="4000" b="0" i="1" smtClean="0">
                        <a:solidFill>
                          <a:schemeClr val="tx1"/>
                        </a:solidFill>
                        <a:latin typeface="Cambria Math" panose="02040503050406030204" pitchFamily="18" charset="0"/>
                        <a:cs typeface="Times New Roman" pitchFamily="18" charset="0"/>
                      </a:rPr>
                      <m:t>𝑒</m:t>
                    </m:r>
                  </m:oMath>
                </a14:m>
                <a:r>
                  <a:rPr lang="en-US" sz="4000" dirty="0" smtClean="0">
                    <a:solidFill>
                      <a:schemeClr val="tx1"/>
                    </a:solidFill>
                    <a:latin typeface="Times New Roman" pitchFamily="18" charset="0"/>
                    <a:cs typeface="Times New Roman" pitchFamily="18" charset="0"/>
                  </a:rPr>
                  <a:t>).</a:t>
                </a:r>
              </a:p>
              <a:p>
                <a:pPr algn="l">
                  <a:spcBef>
                    <a:spcPts val="1200"/>
                  </a:spcBef>
                </a:pPr>
                <a:r>
                  <a:rPr lang="en-US" sz="4400" b="1" u="sng" dirty="0">
                    <a:solidFill>
                      <a:srgbClr val="002060"/>
                    </a:solidFill>
                    <a:latin typeface="Times New Roman" pitchFamily="18" charset="0"/>
                    <a:cs typeface="Times New Roman" pitchFamily="18" charset="0"/>
                  </a:rPr>
                  <a:t>Renormalization </a:t>
                </a:r>
                <a:r>
                  <a:rPr lang="en-US" sz="4400" b="1" u="sng" dirty="0" smtClean="0">
                    <a:solidFill>
                      <a:srgbClr val="002060"/>
                    </a:solidFill>
                    <a:latin typeface="Times New Roman" pitchFamily="18" charset="0"/>
                    <a:cs typeface="Times New Roman" pitchFamily="18" charset="0"/>
                  </a:rPr>
                  <a:t>Group</a:t>
                </a:r>
                <a:r>
                  <a:rPr lang="en-US" sz="4400" dirty="0" smtClean="0">
                    <a:solidFill>
                      <a:schemeClr val="tx1"/>
                    </a:solidFill>
                    <a:latin typeface="Times New Roman" pitchFamily="18" charset="0"/>
                    <a:cs typeface="Times New Roman" pitchFamily="18" charset="0"/>
                  </a:rPr>
                  <a:t> </a:t>
                </a:r>
                <a:r>
                  <a:rPr lang="en-US" sz="4000" dirty="0" smtClean="0">
                    <a:solidFill>
                      <a:schemeClr val="tx1"/>
                    </a:solidFill>
                    <a:latin typeface="Times New Roman" pitchFamily="18" charset="0"/>
                    <a:cs typeface="Times New Roman" pitchFamily="18" charset="0"/>
                  </a:rPr>
                  <a:t>can be applied to these recursively built networks to find the equilibrium solutions in the thermodynamic limit. We can first analyze its fixed point solutions to uncover possible phase transitions. Also, we can further derive the analytical solutions of many equilibrium properties, such as specific heat, magnetization, susceptibility, etc.</a:t>
                </a:r>
                <a:endParaRPr lang="en-US" sz="4000" dirty="0">
                  <a:solidFill>
                    <a:schemeClr val="tx1"/>
                  </a:solidFill>
                  <a:latin typeface="Times New Roman" pitchFamily="18" charset="0"/>
                  <a:cs typeface="Times New Roman" pitchFamily="18" charset="0"/>
                </a:endParaRPr>
              </a:p>
            </p:txBody>
          </p:sp>
        </mc:Choice>
        <mc:Fallback xmlns="">
          <p:sp>
            <p:nvSpPr>
              <p:cNvPr id="91" name="Text Placeholder 2"/>
              <p:cNvSpPr txBox="1">
                <a:spLocks noRot="1" noChangeAspect="1" noMove="1" noResize="1" noEditPoints="1" noAdjustHandles="1" noChangeArrowheads="1" noChangeShapeType="1" noTextEdit="1"/>
              </p:cNvSpPr>
              <p:nvPr/>
            </p:nvSpPr>
            <p:spPr>
              <a:xfrm>
                <a:off x="16059150" y="3966700"/>
                <a:ext cx="16602075" cy="11157033"/>
              </a:xfrm>
              <a:prstGeom prst="rect">
                <a:avLst/>
              </a:prstGeom>
              <a:blipFill rotWithShape="0">
                <a:blip r:embed="rId6"/>
                <a:stretch>
                  <a:fillRect l="-1393" t="-872" r="-1540" b="-1908"/>
                </a:stretch>
              </a:blipFill>
              <a:ln/>
            </p:spPr>
            <p:txBody>
              <a:bodyPr/>
              <a:lstStyle/>
              <a:p>
                <a:r>
                  <a:rPr lang="en-US">
                    <a:noFill/>
                  </a:rPr>
                  <a:t> </a:t>
                </a:r>
              </a:p>
            </p:txBody>
          </p:sp>
        </mc:Fallback>
      </mc:AlternateContent>
      <p:sp>
        <p:nvSpPr>
          <p:cNvPr id="1025" name="TextBox 1024"/>
          <p:cNvSpPr txBox="1"/>
          <p:nvPr/>
        </p:nvSpPr>
        <p:spPr>
          <a:xfrm>
            <a:off x="6980137" y="42376724"/>
            <a:ext cx="20427676" cy="1292662"/>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solidFill>
                  <a:srgbClr val="002060"/>
                </a:solidFill>
                <a:latin typeface="Times New Roman" pitchFamily="18" charset="0"/>
                <a:cs typeface="Times New Roman" pitchFamily="18" charset="0"/>
              </a:rPr>
              <a:t>                                                                                       </a:t>
            </a:r>
            <a:r>
              <a:rPr lang="en-US" sz="2800" b="1" u="sng" dirty="0" smtClean="0">
                <a:solidFill>
                  <a:srgbClr val="002060"/>
                </a:solidFill>
                <a:latin typeface="Times New Roman" pitchFamily="18" charset="0"/>
                <a:cs typeface="Times New Roman" pitchFamily="18" charset="0"/>
              </a:rPr>
              <a:t>References</a:t>
            </a:r>
            <a:endParaRPr lang="en-US" sz="1400" b="1" dirty="0" smtClean="0">
              <a:solidFill>
                <a:srgbClr val="00206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500" dirty="0" smtClean="0">
                <a:latin typeface="Times New Roman" pitchFamily="18" charset="0"/>
                <a:cs typeface="Times New Roman" pitchFamily="18" charset="0"/>
              </a:rPr>
              <a:t>1] </a:t>
            </a:r>
            <a:r>
              <a:rPr lang="en-US" sz="2500" dirty="0" smtClean="0">
                <a:solidFill>
                  <a:schemeClr val="tx1"/>
                </a:solidFill>
                <a:latin typeface="Times New Roman" panose="02020603050405020304" pitchFamily="18" charset="0"/>
                <a:cs typeface="Times New Roman" panose="02020603050405020304" pitchFamily="18" charset="0"/>
              </a:rPr>
              <a:t>C.P. Herrero,</a:t>
            </a:r>
            <a:r>
              <a:rPr lang="en-US" sz="2500" i="1" dirty="0" smtClean="0">
                <a:solidFill>
                  <a:schemeClr val="tx1"/>
                </a:solidFill>
                <a:latin typeface="Times New Roman" panose="02020603050405020304" pitchFamily="18" charset="0"/>
                <a:cs typeface="Times New Roman" panose="02020603050405020304" pitchFamily="18" charset="0"/>
              </a:rPr>
              <a:t> Phys. Rev. E.</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b="1" dirty="0">
                <a:solidFill>
                  <a:schemeClr val="tx1"/>
                </a:solidFill>
                <a:latin typeface="Times New Roman" panose="02020603050405020304" pitchFamily="18" charset="0"/>
                <a:cs typeface="Times New Roman" panose="02020603050405020304" pitchFamily="18" charset="0"/>
              </a:rPr>
              <a:t>459</a:t>
            </a:r>
            <a:r>
              <a:rPr lang="en-US" sz="2500" dirty="0">
                <a:solidFill>
                  <a:schemeClr val="tx1"/>
                </a:solidFill>
                <a:latin typeface="Times New Roman" panose="02020603050405020304" pitchFamily="18" charset="0"/>
                <a:cs typeface="Times New Roman" panose="02020603050405020304" pitchFamily="18" charset="0"/>
              </a:rPr>
              <a:t>, 230 (</a:t>
            </a:r>
            <a:r>
              <a:rPr lang="en-US" sz="2500" dirty="0" smtClean="0">
                <a:solidFill>
                  <a:schemeClr val="tx1"/>
                </a:solidFill>
                <a:latin typeface="Times New Roman" panose="02020603050405020304" pitchFamily="18" charset="0"/>
                <a:cs typeface="Times New Roman" panose="02020603050405020304" pitchFamily="18" charset="0"/>
              </a:rPr>
              <a:t>2008) </a:t>
            </a:r>
            <a:r>
              <a:rPr lang="en-US" sz="2500" dirty="0" smtClean="0">
                <a:solidFill>
                  <a:schemeClr val="tx1"/>
                </a:solidFill>
              </a:rPr>
              <a:t>			            [2] </a:t>
            </a:r>
            <a:r>
              <a:rPr lang="en-US" sz="2500" dirty="0" smtClean="0">
                <a:solidFill>
                  <a:schemeClr val="tx1"/>
                </a:solidFill>
                <a:latin typeface="Times New Roman" panose="02020603050405020304" pitchFamily="18" charset="0"/>
                <a:cs typeface="Times New Roman" panose="02020603050405020304" pitchFamily="18" charset="0"/>
              </a:rPr>
              <a:t>Cheng and Boettcher, arXiv:1409.8313 </a:t>
            </a:r>
            <a:r>
              <a:rPr lang="en-US" sz="2500" dirty="0">
                <a:solidFill>
                  <a:schemeClr val="tx1"/>
                </a:solidFill>
                <a:latin typeface="Times New Roman" panose="02020603050405020304" pitchFamily="18" charset="0"/>
                <a:cs typeface="Times New Roman" panose="02020603050405020304" pitchFamily="18" charset="0"/>
              </a:rPr>
              <a:t>(</a:t>
            </a:r>
            <a:r>
              <a:rPr lang="en-US" sz="2500" dirty="0" smtClean="0">
                <a:solidFill>
                  <a:schemeClr val="tx1"/>
                </a:solidFill>
                <a:latin typeface="Times New Roman" panose="02020603050405020304" pitchFamily="18" charset="0"/>
                <a:cs typeface="Times New Roman" panose="02020603050405020304" pitchFamily="18" charset="0"/>
              </a:rPr>
              <a:t>2014)</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smtClean="0">
                <a:latin typeface="Times New Roman" pitchFamily="18" charset="0"/>
                <a:cs typeface="Times New Roman" pitchFamily="18" charset="0"/>
              </a:rPr>
              <a:t>[3] Boettcher and Brunson, </a:t>
            </a:r>
            <a:r>
              <a:rPr lang="en-US" sz="2500" i="1" dirty="0" smtClean="0">
                <a:latin typeface="Times New Roman" pitchFamily="18" charset="0"/>
                <a:cs typeface="Times New Roman" pitchFamily="18" charset="0"/>
              </a:rPr>
              <a:t>Phys. Rev. E</a:t>
            </a: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83</a:t>
            </a:r>
            <a:r>
              <a:rPr lang="en-US" sz="2500" dirty="0" smtClean="0">
                <a:latin typeface="Times New Roman" pitchFamily="18" charset="0"/>
                <a:cs typeface="Times New Roman" pitchFamily="18" charset="0"/>
              </a:rPr>
              <a:t>, 021103 (2011)</a:t>
            </a:r>
            <a:r>
              <a:rPr lang="en-US" sz="250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4] Wang and Landau, </a:t>
            </a:r>
            <a:r>
              <a:rPr lang="en-US" sz="2500" i="1" dirty="0" smtClean="0">
                <a:latin typeface="Times New Roman" pitchFamily="18" charset="0"/>
                <a:cs typeface="Times New Roman" pitchFamily="18" charset="0"/>
              </a:rPr>
              <a:t>Phys. Rev. Lett</a:t>
            </a: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86</a:t>
            </a:r>
            <a:r>
              <a:rPr lang="en-US" sz="2500" dirty="0" smtClean="0">
                <a:latin typeface="Times New Roman" pitchFamily="18" charset="0"/>
                <a:cs typeface="Times New Roman" pitchFamily="18" charset="0"/>
              </a:rPr>
              <a:t>, 10 (2001)</a:t>
            </a:r>
          </a:p>
        </p:txBody>
      </p:sp>
      <p:pic>
        <p:nvPicPr>
          <p:cNvPr id="1026" name="Picture 2" descr="http://www.barcode-generator.org/temp/httpwww.physics.emor_n1bnx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47618" y="309246"/>
            <a:ext cx="3122605" cy="31226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86431" y="20282895"/>
            <a:ext cx="6612055" cy="358474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661474" y="14854466"/>
                <a:ext cx="4849913" cy="16664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a:cs typeface="Times New Roman" pitchFamily="18" charset="0"/>
                        </a:rPr>
                        <m:t>𝐻</m:t>
                      </m:r>
                      <m:r>
                        <a:rPr lang="en-US" sz="4000" i="1" smtClean="0">
                          <a:latin typeface="Cambria Math"/>
                          <a:cs typeface="Times New Roman" pitchFamily="18" charset="0"/>
                        </a:rPr>
                        <m:t>=</m:t>
                      </m:r>
                      <m:nary>
                        <m:naryPr>
                          <m:chr m:val="∑"/>
                          <m:supHide m:val="on"/>
                          <m:ctrlPr>
                            <a:rPr lang="en-US" sz="4000" i="1">
                              <a:latin typeface="Cambria Math" panose="02040503050406030204" pitchFamily="18" charset="0"/>
                              <a:cs typeface="Times New Roman" pitchFamily="18" charset="0"/>
                            </a:rPr>
                          </m:ctrlPr>
                        </m:naryPr>
                        <m:sub>
                          <m:r>
                            <m:rPr>
                              <m:brk m:alnAt="7"/>
                            </m:rPr>
                            <a:rPr lang="en-US" sz="4000" i="1">
                              <a:latin typeface="Cambria Math"/>
                              <a:cs typeface="Times New Roman" pitchFamily="18" charset="0"/>
                            </a:rPr>
                            <m:t>{</m:t>
                          </m:r>
                          <m:r>
                            <a:rPr lang="en-US" sz="4000" i="1">
                              <a:latin typeface="Cambria Math"/>
                              <a:cs typeface="Times New Roman" pitchFamily="18" charset="0"/>
                            </a:rPr>
                            <m:t>𝑖</m:t>
                          </m:r>
                          <m:r>
                            <a:rPr lang="en-US" sz="4000" i="1">
                              <a:latin typeface="Cambria Math"/>
                              <a:cs typeface="Times New Roman" pitchFamily="18" charset="0"/>
                            </a:rPr>
                            <m:t>,</m:t>
                          </m:r>
                          <m:r>
                            <a:rPr lang="en-US" sz="4000" i="1">
                              <a:latin typeface="Cambria Math"/>
                              <a:cs typeface="Times New Roman" pitchFamily="18" charset="0"/>
                            </a:rPr>
                            <m:t>𝑗</m:t>
                          </m:r>
                          <m:r>
                            <a:rPr lang="en-US" sz="4000" i="1">
                              <a:latin typeface="Cambria Math"/>
                              <a:cs typeface="Times New Roman" pitchFamily="18" charset="0"/>
                            </a:rPr>
                            <m:t>}</m:t>
                          </m:r>
                        </m:sub>
                        <m:sup/>
                        <m:e>
                          <m:r>
                            <a:rPr lang="en-US" sz="4000" b="0" i="1" smtClean="0">
                              <a:latin typeface="Cambria Math" panose="02040503050406030204" pitchFamily="18" charset="0"/>
                              <a:cs typeface="Times New Roman" pitchFamily="18" charset="0"/>
                            </a:rPr>
                            <m:t>𝐽</m:t>
                          </m:r>
                        </m:e>
                      </m:nary>
                      <m:sSub>
                        <m:sSubPr>
                          <m:ctrlPr>
                            <a:rPr lang="en-US" sz="4000" i="1">
                              <a:latin typeface="Cambria Math" panose="02040503050406030204" pitchFamily="18" charset="0"/>
                              <a:cs typeface="Times New Roman" pitchFamily="18" charset="0"/>
                            </a:rPr>
                          </m:ctrlPr>
                        </m:sSubPr>
                        <m:e>
                          <m:r>
                            <a:rPr lang="en-US" sz="4000" i="1">
                              <a:latin typeface="Cambria Math"/>
                              <a:cs typeface="Times New Roman" pitchFamily="18" charset="0"/>
                            </a:rPr>
                            <m:t>𝑆</m:t>
                          </m:r>
                        </m:e>
                        <m:sub>
                          <m:r>
                            <a:rPr lang="en-US" sz="4000" i="1">
                              <a:latin typeface="Cambria Math"/>
                              <a:cs typeface="Times New Roman" pitchFamily="18" charset="0"/>
                            </a:rPr>
                            <m:t>𝑖</m:t>
                          </m:r>
                        </m:sub>
                      </m:sSub>
                      <m:sSub>
                        <m:sSubPr>
                          <m:ctrlPr>
                            <a:rPr lang="en-US" sz="4000" i="1">
                              <a:latin typeface="Cambria Math" panose="02040503050406030204" pitchFamily="18" charset="0"/>
                              <a:cs typeface="Times New Roman" pitchFamily="18" charset="0"/>
                            </a:rPr>
                          </m:ctrlPr>
                        </m:sSubPr>
                        <m:e>
                          <m:r>
                            <a:rPr lang="en-US" sz="4000" i="1">
                              <a:latin typeface="Cambria Math"/>
                              <a:cs typeface="Times New Roman" pitchFamily="18" charset="0"/>
                            </a:rPr>
                            <m:t>𝑆</m:t>
                          </m:r>
                        </m:e>
                        <m:sub>
                          <m:r>
                            <a:rPr lang="en-US" sz="4000" i="1">
                              <a:latin typeface="Cambria Math"/>
                              <a:cs typeface="Times New Roman" pitchFamily="18" charset="0"/>
                            </a:rPr>
                            <m:t>𝑗</m:t>
                          </m:r>
                        </m:sub>
                      </m:sSub>
                    </m:oMath>
                  </m:oMathPara>
                </a14:m>
                <a:endParaRPr lang="en-US" sz="4000" dirty="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661474" y="14854466"/>
                <a:ext cx="4849913" cy="1666418"/>
              </a:xfrm>
              <a:prstGeom prst="rect">
                <a:avLst/>
              </a:prstGeom>
              <a:blipFill rotWithShape="0">
                <a:blip r:embed="rId9"/>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38383" y="28602713"/>
            <a:ext cx="11726962" cy="3800576"/>
          </a:xfrm>
          <a:prstGeom prst="rect">
            <a:avLst/>
          </a:prstGeom>
        </p:spPr>
      </p:pic>
      <p:pic>
        <p:nvPicPr>
          <p:cNvPr id="9" name="Picture 8"/>
          <p:cNvPicPr>
            <a:picLocks noChangeAspect="1"/>
          </p:cNvPicPr>
          <p:nvPr/>
        </p:nvPicPr>
        <p:blipFill rotWithShape="1">
          <a:blip r:embed="rId11" cstate="print">
            <a:extLst>
              <a:ext uri="{28A0092B-C50C-407E-A947-70E740481C1C}">
                <a14:useLocalDpi xmlns:a14="http://schemas.microsoft.com/office/drawing/2010/main" val="0"/>
              </a:ext>
            </a:extLst>
          </a:blip>
          <a:srcRect t="7902" r="7857"/>
          <a:stretch/>
        </p:blipFill>
        <p:spPr>
          <a:xfrm>
            <a:off x="16180841" y="17030962"/>
            <a:ext cx="7230526" cy="6022453"/>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3442056" y="17458350"/>
                <a:ext cx="9128167" cy="4662815"/>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3600" dirty="0" smtClean="0"/>
                  <a:t>Results of </a:t>
                </a:r>
                <a14:m>
                  <m:oMath xmlns:m="http://schemas.openxmlformats.org/officeDocument/2006/math">
                    <m:r>
                      <a:rPr lang="en-US" sz="3600" i="1" dirty="0" smtClean="0">
                        <a:latin typeface="Cambria Math" panose="02040503050406030204" pitchFamily="18" charset="0"/>
                      </a:rPr>
                      <m:t>𝑁</m:t>
                    </m:r>
                    <m:r>
                      <a:rPr lang="en-US" sz="3600" i="1" dirty="0" smtClean="0">
                        <a:latin typeface="Cambria Math" panose="02040503050406030204" pitchFamily="18" charset="0"/>
                      </a:rPr>
                      <m:t>=256</m:t>
                    </m:r>
                  </m:oMath>
                </a14:m>
                <a:r>
                  <a:rPr lang="en-US" sz="3600" dirty="0" smtClean="0"/>
                  <a:t> for all 4 HNs; </a:t>
                </a:r>
              </a:p>
              <a:p>
                <a:pPr marL="285750" indent="-285750">
                  <a:spcBef>
                    <a:spcPts val="1200"/>
                  </a:spcBef>
                  <a:spcAft>
                    <a:spcPts val="600"/>
                  </a:spcAft>
                  <a:buFont typeface="Arial" panose="020B0604020202020204" pitchFamily="34" charset="0"/>
                  <a:buChar char="•"/>
                </a:pPr>
                <a:r>
                  <a:rPr lang="en-US" sz="3600" dirty="0" smtClean="0"/>
                  <a:t>HN3 and HN5 have many ground states, while HNNP and HN6 have unique ground states;</a:t>
                </a:r>
              </a:p>
              <a:p>
                <a:pPr marL="285750" indent="-285750">
                  <a:spcBef>
                    <a:spcPts val="1200"/>
                  </a:spcBef>
                  <a:spcAft>
                    <a:spcPts val="600"/>
                  </a:spcAft>
                  <a:buFont typeface="Arial" panose="020B0604020202020204" pitchFamily="34" charset="0"/>
                  <a:buChar char="•"/>
                </a:pPr>
                <a:r>
                  <a:rPr lang="en-US" sz="3600" dirty="0" smtClean="0"/>
                  <a:t>Due to geometric frustrations, WL sampling does not converge for </a:t>
                </a:r>
                <a14:m>
                  <m:oMath xmlns:m="http://schemas.openxmlformats.org/officeDocument/2006/math">
                    <m:r>
                      <a:rPr lang="en-US" sz="3600" b="0" i="1" smtClean="0">
                        <a:latin typeface="Cambria Math" panose="02040503050406030204" pitchFamily="18" charset="0"/>
                      </a:rPr>
                      <m:t>𝑁</m:t>
                    </m:r>
                    <m:r>
                      <a:rPr lang="en-US" sz="3600" b="0" i="1" smtClean="0">
                        <a:latin typeface="Cambria Math" panose="02040503050406030204" pitchFamily="18" charset="0"/>
                      </a:rPr>
                      <m:t>&gt;1024</m:t>
                    </m:r>
                  </m:oMath>
                </a14:m>
                <a:r>
                  <a:rPr lang="en-US" sz="3600" dirty="0" smtClean="0"/>
                  <a:t>;</a:t>
                </a:r>
              </a:p>
              <a:p>
                <a:pPr marL="285750" indent="-285750">
                  <a:spcBef>
                    <a:spcPts val="1200"/>
                  </a:spcBef>
                  <a:spcAft>
                    <a:spcPts val="600"/>
                  </a:spcAft>
                  <a:buFont typeface="Arial" panose="020B0604020202020204" pitchFamily="34" charset="0"/>
                  <a:buChar char="•"/>
                </a:pPr>
                <a:r>
                  <a:rPr lang="en-US" sz="3600" dirty="0" smtClean="0"/>
                  <a:t>No possible phase transitions are detected in the equilibrium solutions from WL.</a:t>
                </a:r>
              </a:p>
            </p:txBody>
          </p:sp>
        </mc:Choice>
        <mc:Fallback xmlns="">
          <p:sp>
            <p:nvSpPr>
              <p:cNvPr id="10" name="TextBox 9"/>
              <p:cNvSpPr txBox="1">
                <a:spLocks noRot="1" noChangeAspect="1" noMove="1" noResize="1" noEditPoints="1" noAdjustHandles="1" noChangeArrowheads="1" noChangeShapeType="1" noTextEdit="1"/>
              </p:cNvSpPr>
              <p:nvPr/>
            </p:nvSpPr>
            <p:spPr>
              <a:xfrm>
                <a:off x="23442056" y="17458350"/>
                <a:ext cx="9128167" cy="4662815"/>
              </a:xfrm>
              <a:prstGeom prst="rect">
                <a:avLst/>
              </a:prstGeom>
              <a:blipFill rotWithShape="0">
                <a:blip r:embed="rId12"/>
                <a:stretch>
                  <a:fillRect l="-1802" t="-2092" r="-1202" b="-40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23969072" y="24362484"/>
                <a:ext cx="8579700" cy="7189340"/>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3600" dirty="0" smtClean="0"/>
                  <a:t>Results of </a:t>
                </a:r>
                <a14:m>
                  <m:oMath xmlns:m="http://schemas.openxmlformats.org/officeDocument/2006/math">
                    <m:r>
                      <a:rPr lang="en-US" sz="3600" i="1" dirty="0" smtClean="0">
                        <a:latin typeface="Cambria Math" panose="02040503050406030204" pitchFamily="18" charset="0"/>
                      </a:rPr>
                      <m:t>𝑁</m:t>
                    </m:r>
                    <m:r>
                      <a:rPr lang="en-US" sz="3600" i="1" dirty="0" smtClean="0">
                        <a:latin typeface="Cambria Math" panose="02040503050406030204" pitchFamily="18" charset="0"/>
                      </a:rPr>
                      <m:t>=16,384</m:t>
                    </m:r>
                  </m:oMath>
                </a14:m>
                <a:r>
                  <a:rPr lang="en-US" sz="3600" dirty="0" smtClean="0"/>
                  <a:t> for all 4 HNs; </a:t>
                </a:r>
              </a:p>
              <a:p>
                <a:pPr marL="285750" indent="-285750">
                  <a:spcBef>
                    <a:spcPts val="1200"/>
                  </a:spcBef>
                  <a:spcAft>
                    <a:spcPts val="600"/>
                  </a:spcAft>
                  <a:buFont typeface="Arial" panose="020B0604020202020204" pitchFamily="34" charset="0"/>
                  <a:buChar char="•"/>
                </a:pPr>
                <a:r>
                  <a:rPr lang="en-US" sz="3600" dirty="0" smtClean="0"/>
                  <a:t>For these curves from top to bottom, they corresponds annealing schedules </a:t>
                </a:r>
                <a14:m>
                  <m:oMath xmlns:m="http://schemas.openxmlformats.org/officeDocument/2006/math">
                    <m:r>
                      <a:rPr lang="en-US" sz="3600" b="0" i="1" smtClean="0">
                        <a:latin typeface="Cambria Math" panose="02040503050406030204" pitchFamily="18" charset="0"/>
                      </a:rPr>
                      <m:t>𝑑𝑇</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10</m:t>
                            </m:r>
                          </m:e>
                          <m:sup>
                            <m:r>
                              <a:rPr lang="en-US" sz="3600" b="0" i="1" smtClean="0">
                                <a:latin typeface="Cambria Math" panose="02040503050406030204" pitchFamily="18" charset="0"/>
                              </a:rPr>
                              <m:t>−3</m:t>
                            </m:r>
                          </m:sup>
                        </m:sSup>
                      </m:num>
                      <m:den>
                        <m:r>
                          <a:rPr lang="en-US" sz="3600" b="0" i="1" smtClean="0">
                            <a:latin typeface="Cambria Math" panose="02040503050406030204" pitchFamily="18" charset="0"/>
                          </a:rPr>
                          <m:t>1</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10</m:t>
                            </m:r>
                          </m:e>
                          <m:sup>
                            <m:r>
                              <a:rPr lang="en-US" sz="3600" i="1">
                                <a:latin typeface="Cambria Math" panose="02040503050406030204" pitchFamily="18" charset="0"/>
                              </a:rPr>
                              <m:t>−3</m:t>
                            </m:r>
                          </m:sup>
                        </m:sSup>
                      </m:num>
                      <m:den>
                        <m:r>
                          <a:rPr lang="en-US" sz="3600" b="0" i="1" smtClean="0">
                            <a:latin typeface="Cambria Math" panose="02040503050406030204" pitchFamily="18" charset="0"/>
                          </a:rPr>
                          <m:t>2</m:t>
                        </m:r>
                      </m:den>
                    </m:f>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10</m:t>
                            </m:r>
                          </m:e>
                          <m:sup>
                            <m:r>
                              <a:rPr lang="en-US" sz="3600" i="1">
                                <a:latin typeface="Cambria Math" panose="02040503050406030204" pitchFamily="18" charset="0"/>
                              </a:rPr>
                              <m:t>−3</m:t>
                            </m:r>
                          </m:sup>
                        </m:sSup>
                      </m:num>
                      <m:den>
                        <m:r>
                          <a:rPr lang="en-US" sz="3600" b="0" i="1" smtClean="0">
                            <a:latin typeface="Cambria Math" panose="02040503050406030204" pitchFamily="18" charset="0"/>
                          </a:rPr>
                          <m:t>512</m:t>
                        </m:r>
                      </m:den>
                    </m:f>
                  </m:oMath>
                </a14:m>
                <a:r>
                  <a:rPr lang="en-US" sz="3600" dirty="0" smtClean="0"/>
                  <a:t>;</a:t>
                </a:r>
              </a:p>
              <a:p>
                <a:pPr marL="285750" indent="-285750">
                  <a:spcBef>
                    <a:spcPts val="1200"/>
                  </a:spcBef>
                  <a:spcAft>
                    <a:spcPts val="600"/>
                  </a:spcAft>
                  <a:buFont typeface="Arial" panose="020B0604020202020204" pitchFamily="34" charset="0"/>
                  <a:buChar char="•"/>
                </a:pPr>
                <a:r>
                  <a:rPr lang="en-US" sz="3600" dirty="0" smtClean="0"/>
                  <a:t>HN3, HNNP, and HN6 </a:t>
                </a:r>
                <a:r>
                  <a:rPr lang="en-US" sz="3600" dirty="0" smtClean="0"/>
                  <a:t>have an extremely slow relaxation at low temperatures; while HN5 </a:t>
                </a:r>
                <a:r>
                  <a:rPr lang="en-US" sz="3600" dirty="0" smtClean="0"/>
                  <a:t>can </a:t>
                </a:r>
                <a:r>
                  <a:rPr lang="en-US" sz="3600" dirty="0" smtClean="0"/>
                  <a:t>equilibrate gradually;</a:t>
                </a:r>
              </a:p>
              <a:p>
                <a:pPr marL="285750" indent="-285750">
                  <a:spcBef>
                    <a:spcPts val="1200"/>
                  </a:spcBef>
                  <a:spcAft>
                    <a:spcPts val="600"/>
                  </a:spcAft>
                  <a:buFont typeface="Arial" panose="020B0604020202020204" pitchFamily="34" charset="0"/>
                  <a:buChar char="•"/>
                </a:pPr>
                <a:r>
                  <a:rPr lang="en-US" sz="3600" dirty="0" smtClean="0"/>
                  <a:t>For </a:t>
                </a:r>
                <a:r>
                  <a:rPr lang="en-US" sz="3600" dirty="0" smtClean="0"/>
                  <a:t>HN3, HNNP and HN6, </a:t>
                </a:r>
                <a:r>
                  <a:rPr lang="en-US" sz="3600" dirty="0" smtClean="0"/>
                  <a:t>the energy difference between </a:t>
                </a:r>
                <a14:m>
                  <m:oMath xmlns:m="http://schemas.openxmlformats.org/officeDocument/2006/math">
                    <m:r>
                      <a:rPr lang="en-US" sz="3600" b="0" i="1" smtClean="0">
                        <a:latin typeface="Cambria Math" panose="02040503050406030204" pitchFamily="18" charset="0"/>
                      </a:rPr>
                      <m:t>𝐸</m:t>
                    </m:r>
                  </m:oMath>
                </a14:m>
                <a:r>
                  <a:rPr lang="en-US" sz="3600" dirty="0" smtClean="0"/>
                  <a:t> and </a:t>
                </a:r>
                <a14:m>
                  <m:oMath xmlns:m="http://schemas.openxmlformats.org/officeDocument/2006/math">
                    <m:r>
                      <a:rPr lang="en-US" sz="3600" i="1" dirty="0" smtClean="0">
                        <a:latin typeface="Cambria Math" panose="02040503050406030204" pitchFamily="18" charset="0"/>
                      </a:rPr>
                      <m:t>𝐺𝑆</m:t>
                    </m:r>
                  </m:oMath>
                </a14:m>
                <a:r>
                  <a:rPr lang="en-US" sz="3600" dirty="0" smtClean="0"/>
                  <a:t> at low </a:t>
                </a:r>
                <a14:m>
                  <m:oMath xmlns:m="http://schemas.openxmlformats.org/officeDocument/2006/math">
                    <m:r>
                      <a:rPr lang="en-US" sz="3600" i="1" dirty="0" smtClean="0">
                        <a:latin typeface="Cambria Math" panose="02040503050406030204" pitchFamily="18" charset="0"/>
                      </a:rPr>
                      <m:t>𝑇</m:t>
                    </m:r>
                  </m:oMath>
                </a14:m>
                <a:r>
                  <a:rPr lang="en-US" sz="3600" dirty="0" smtClean="0"/>
                  <a:t> follows power law with respect to annealing schedules.</a:t>
                </a:r>
              </a:p>
            </p:txBody>
          </p:sp>
        </mc:Choice>
        <mc:Fallback>
          <p:sp>
            <p:nvSpPr>
              <p:cNvPr id="55" name="TextBox 54"/>
              <p:cNvSpPr txBox="1">
                <a:spLocks noRot="1" noChangeAspect="1" noMove="1" noResize="1" noEditPoints="1" noAdjustHandles="1" noChangeArrowheads="1" noChangeShapeType="1" noTextEdit="1"/>
              </p:cNvSpPr>
              <p:nvPr/>
            </p:nvSpPr>
            <p:spPr>
              <a:xfrm>
                <a:off x="23969072" y="24362484"/>
                <a:ext cx="8579700" cy="7189340"/>
              </a:xfrm>
              <a:prstGeom prst="rect">
                <a:avLst/>
              </a:prstGeom>
              <a:blipFill rotWithShape="0">
                <a:blip r:embed="rId13"/>
                <a:stretch>
                  <a:fillRect l="-1990" t="-1271" r="-853" b="-2203"/>
                </a:stretch>
              </a:blipFill>
            </p:spPr>
            <p:txBody>
              <a:bodyPr/>
              <a:lstStyle/>
              <a:p>
                <a:r>
                  <a:rPr lang="en-US">
                    <a:noFill/>
                  </a:rPr>
                  <a:t> </a:t>
                </a:r>
              </a:p>
            </p:txBody>
          </p:sp>
        </mc:Fallback>
      </mc:AlternateContent>
      <p:pic>
        <p:nvPicPr>
          <p:cNvPr id="15" name="Picture 14"/>
          <p:cNvPicPr>
            <a:picLocks noChangeAspect="1"/>
          </p:cNvPicPr>
          <p:nvPr/>
        </p:nvPicPr>
        <p:blipFill rotWithShape="1">
          <a:blip r:embed="rId14" cstate="print">
            <a:extLst>
              <a:ext uri="{28A0092B-C50C-407E-A947-70E740481C1C}">
                <a14:useLocalDpi xmlns:a14="http://schemas.microsoft.com/office/drawing/2010/main" val="0"/>
              </a:ext>
            </a:extLst>
          </a:blip>
          <a:srcRect l="5797" t="7058" r="8218"/>
          <a:stretch/>
        </p:blipFill>
        <p:spPr>
          <a:xfrm>
            <a:off x="16215547" y="36831139"/>
            <a:ext cx="9442907" cy="4252924"/>
          </a:xfrm>
          <a:prstGeom prst="rect">
            <a:avLst/>
          </a:prstGeom>
        </p:spPr>
      </p:pic>
      <mc:AlternateContent xmlns:mc="http://schemas.openxmlformats.org/markup-compatibility/2006" xmlns:a14="http://schemas.microsoft.com/office/drawing/2010/main">
        <mc:Choice Requires="a14">
          <p:sp>
            <p:nvSpPr>
              <p:cNvPr id="56" name="TextBox 55"/>
              <p:cNvSpPr txBox="1"/>
              <p:nvPr/>
            </p:nvSpPr>
            <p:spPr>
              <a:xfrm>
                <a:off x="25419824" y="36857026"/>
                <a:ext cx="7271823" cy="4201150"/>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3600" dirty="0" smtClean="0"/>
                  <a:t>RG solutions of </a:t>
                </a:r>
                <a14:m>
                  <m:oMath xmlns:m="http://schemas.openxmlformats.org/officeDocument/2006/math">
                    <m:r>
                      <a:rPr lang="en-US" sz="3600" b="0" i="1" smtClean="0">
                        <a:latin typeface="Cambria Math" panose="02040503050406030204" pitchFamily="18" charset="0"/>
                      </a:rPr>
                      <m:t>𝐽</m:t>
                    </m:r>
                  </m:oMath>
                </a14:m>
                <a:r>
                  <a:rPr lang="en-US" sz="3600" dirty="0" smtClean="0"/>
                  <a:t> for HNNP and HN6; </a:t>
                </a:r>
              </a:p>
              <a:p>
                <a:pPr marL="285750" indent="-285750">
                  <a:spcBef>
                    <a:spcPts val="1200"/>
                  </a:spcBef>
                  <a:spcAft>
                    <a:spcPts val="600"/>
                  </a:spcAft>
                  <a:buFont typeface="Arial" panose="020B0604020202020204" pitchFamily="34" charset="0"/>
                  <a:buChar char="•"/>
                </a:pPr>
                <a:r>
                  <a:rPr lang="en-US" sz="3600" dirty="0" smtClean="0"/>
                  <a:t>The </a:t>
                </a:r>
                <a:r>
                  <a:rPr lang="en-US" sz="3600" i="1" dirty="0" smtClean="0"/>
                  <a:t>black square dots</a:t>
                </a:r>
                <a:r>
                  <a:rPr lang="en-US" sz="3600" dirty="0" smtClean="0"/>
                  <a:t> are numerical RG solutions in steps 1000 ~ 2000; the </a:t>
                </a:r>
                <a:r>
                  <a:rPr lang="en-US" sz="3600" i="1" dirty="0" smtClean="0"/>
                  <a:t>black solid curves </a:t>
                </a:r>
                <a:r>
                  <a:rPr lang="en-US" sz="3600" dirty="0" smtClean="0"/>
                  <a:t>are stable analytical solutions, and the </a:t>
                </a:r>
                <a:r>
                  <a:rPr lang="en-US" sz="3600" i="1" dirty="0" smtClean="0"/>
                  <a:t>red dashed curves</a:t>
                </a:r>
                <a:r>
                  <a:rPr lang="en-US" sz="3600" dirty="0" smtClean="0"/>
                  <a:t> are unstable analytical solutions. </a:t>
                </a:r>
              </a:p>
            </p:txBody>
          </p:sp>
        </mc:Choice>
        <mc:Fallback xmlns="">
          <p:sp>
            <p:nvSpPr>
              <p:cNvPr id="56" name="TextBox 55"/>
              <p:cNvSpPr txBox="1">
                <a:spLocks noRot="1" noChangeAspect="1" noMove="1" noResize="1" noEditPoints="1" noAdjustHandles="1" noChangeArrowheads="1" noChangeShapeType="1" noTextEdit="1"/>
              </p:cNvSpPr>
              <p:nvPr/>
            </p:nvSpPr>
            <p:spPr>
              <a:xfrm>
                <a:off x="25419824" y="36857026"/>
                <a:ext cx="7271823" cy="4201150"/>
              </a:xfrm>
              <a:prstGeom prst="rect">
                <a:avLst/>
              </a:prstGeom>
              <a:blipFill rotWithShape="0">
                <a:blip r:embed="rId16"/>
                <a:stretch>
                  <a:fillRect l="-2347" t="-2177" r="-3521" b="-4644"/>
                </a:stretch>
              </a:blipFill>
            </p:spPr>
            <p:txBody>
              <a:bodyPr/>
              <a:lstStyle/>
              <a:p>
                <a:r>
                  <a:rPr lang="en-US">
                    <a:noFill/>
                  </a:rPr>
                  <a:t> </a:t>
                </a:r>
              </a:p>
            </p:txBody>
          </p:sp>
        </mc:Fallback>
      </mc:AlternateContent>
      <p:pic>
        <p:nvPicPr>
          <p:cNvPr id="3" name="Picture 2"/>
          <p:cNvPicPr>
            <a:picLocks noChangeAspect="1"/>
          </p:cNvPicPr>
          <p:nvPr/>
        </p:nvPicPr>
        <p:blipFill rotWithShape="1">
          <a:blip r:embed="rId17" cstate="print">
            <a:extLst>
              <a:ext uri="{28A0092B-C50C-407E-A947-70E740481C1C}">
                <a14:useLocalDpi xmlns:a14="http://schemas.microsoft.com/office/drawing/2010/main" val="0"/>
              </a:ext>
            </a:extLst>
          </a:blip>
          <a:srcRect l="2583" t="6793" r="7900" b="2884"/>
          <a:stretch/>
        </p:blipFill>
        <p:spPr>
          <a:xfrm>
            <a:off x="16215547" y="24102199"/>
            <a:ext cx="7641073" cy="7709911"/>
          </a:xfrm>
          <a:prstGeom prst="rect">
            <a:avLst/>
          </a:prstGeom>
        </p:spPr>
      </p:pic>
    </p:spTree>
    <p:extLst>
      <p:ext uri="{BB962C8B-B14F-4D97-AF65-F5344CB8AC3E}">
        <p14:creationId xmlns:p14="http://schemas.microsoft.com/office/powerpoint/2010/main" val="3882308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2327</TotalTime>
  <Words>509</Words>
  <Application>Microsoft Office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Company>Emory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sxcheng</dc:creator>
  <cp:lastModifiedBy>Xiang Cheng</cp:lastModifiedBy>
  <cp:revision>676</cp:revision>
  <dcterms:created xsi:type="dcterms:W3CDTF">2012-07-29T22:18:35Z</dcterms:created>
  <dcterms:modified xsi:type="dcterms:W3CDTF">2015-02-20T03:01:03Z</dcterms:modified>
</cp:coreProperties>
</file>