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08" autoAdjust="0"/>
    <p:restoredTop sz="97122" autoAdjust="0"/>
  </p:normalViewPr>
  <p:slideViewPr>
    <p:cSldViewPr snapToGrid="0">
      <p:cViewPr varScale="1">
        <p:scale>
          <a:sx n="12" d="100"/>
          <a:sy n="12" d="100"/>
        </p:scale>
        <p:origin x="2568" y="90"/>
      </p:cViewPr>
      <p:guideLst>
        <p:guide orient="horz" pos="13824"/>
        <p:guide pos="10809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2C6F2-6F42-41A2-86C4-AA03728A1564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3498-0798-441B-8C3B-5DC32153E2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3498-0798-441B-8C3B-5DC32153E2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3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3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9"/>
            <a:ext cx="27980640" cy="87172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68"/>
            <a:ext cx="27980640" cy="96011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9"/>
            <a:ext cx="14538960" cy="2896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9"/>
            <a:ext cx="14538960" cy="2896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1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4"/>
            <a:ext cx="14544677" cy="4094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201"/>
            <a:ext cx="14544677" cy="25288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4"/>
            <a:ext cx="14550391" cy="4094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01"/>
            <a:ext cx="14550391" cy="25288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5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7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747520"/>
            <a:ext cx="10829927" cy="7437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2" y="1747529"/>
            <a:ext cx="18402300" cy="374599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9184649"/>
            <a:ext cx="10829927" cy="30022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9"/>
            <a:ext cx="29626560" cy="2896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9"/>
            <a:ext cx="7680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6A0C-786A-4799-88F9-5BC91A0E757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9"/>
            <a:ext cx="104241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9"/>
            <a:ext cx="7680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918400" cy="36933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/>
              <p:cNvSpPr txBox="1">
                <a:spLocks/>
              </p:cNvSpPr>
              <p:nvPr/>
            </p:nvSpPr>
            <p:spPr>
              <a:xfrm>
                <a:off x="16059150" y="14668500"/>
                <a:ext cx="16602075" cy="277082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40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Density of states from </a:t>
                </a: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Wang-Landau </a:t>
                </a:r>
                <a:r>
                  <a:rPr lang="en-US" sz="40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sampling</a:t>
                </a:r>
                <a:r>
                  <a:rPr lang="en-US" sz="3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Dynamical Slowing Down from Simulated Annealing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Spin glass transition found by Renormalization Group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l"/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parameter of interest in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RG is the </a:t>
                </a:r>
                <a:r>
                  <a:rPr lang="en-US" sz="40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renormalized interaction strength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𝑱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whose behavior may show the possible phase transitions.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 RG flows,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𝐽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has: 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HN3 &amp; HN5: </a:t>
                </a:r>
                <a:r>
                  <a:rPr lang="en-US" sz="40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unique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sz="40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stable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fixed-points solutions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no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phase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transition.</a:t>
                </a:r>
              </a:p>
              <a:p>
                <a:pPr marL="571500" indent="-5715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HNNP &amp; HN6: </a:t>
                </a:r>
                <a:r>
                  <a:rPr lang="en-US" sz="40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unique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fixed-point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solution, but part of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 is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stable.</a:t>
                </a: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5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5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5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3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unstable fixed-point solutions may indicate a spin glass transition. We will calculate more parameters, such as susceptibility, to understand this transition better. </a:t>
                </a: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150" y="14668500"/>
                <a:ext cx="16602075" cy="27708225"/>
              </a:xfrm>
              <a:prstGeom prst="rect">
                <a:avLst/>
              </a:prstGeom>
              <a:blipFill rotWithShape="0">
                <a:blip r:embed="rId3"/>
                <a:stretch>
                  <a:fillRect l="-1210" t="-1209" r="-1943" b="-12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45"/>
          <p:cNvSpPr txBox="1">
            <a:spLocks/>
          </p:cNvSpPr>
          <p:nvPr/>
        </p:nvSpPr>
        <p:spPr>
          <a:xfrm>
            <a:off x="6629400" y="461974"/>
            <a:ext cx="21889138" cy="32013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Antiferromagnetic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Model in Hierarchical Networks</a:t>
            </a:r>
          </a:p>
          <a:p>
            <a:pPr marL="0" indent="0" algn="ctr">
              <a:buNone/>
            </a:pP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Xiang Cheng and Stefan Boettcher</a:t>
            </a:r>
            <a:r>
              <a:rPr lang="en-US" sz="5400" baseline="30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aseline="30000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Department of Physics, Emory University, Atlanta, GA,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30322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3" y="309246"/>
            <a:ext cx="7734300" cy="2665964"/>
          </a:xfrm>
          <a:prstGeom prst="rect">
            <a:avLst/>
          </a:prstGeom>
        </p:spPr>
      </p:pic>
      <p:sp>
        <p:nvSpPr>
          <p:cNvPr id="19" name="Text Placeholder 2"/>
          <p:cNvSpPr txBox="1">
            <a:spLocks/>
          </p:cNvSpPr>
          <p:nvPr/>
        </p:nvSpPr>
        <p:spPr>
          <a:xfrm>
            <a:off x="230328" y="3966701"/>
            <a:ext cx="15543072" cy="8451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l">
              <a:lnSpc>
                <a:spcPct val="110000"/>
              </a:lnSpc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antiferromagnetic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(AFM)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is a convenient, yet powerful model of glassy dynamics. This model can introduce geometric frustrations which may cause spin glass phases and glassy relaxation at low </a:t>
            </a:r>
            <a:r>
              <a:rPr lang="en-U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[1, 2].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apply the AFM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to 4 hierarchical networks (HNs) which share features of both </a:t>
            </a:r>
            <a:r>
              <a:rPr lang="en-U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small-world networks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regular lattices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By studying them, we try to gain insights to the following questions: 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phase transitions and/or spin glass transitions?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low temperatures, is there an slow glassy relaxation?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do different structures affect the transitions?</a:t>
            </a:r>
          </a:p>
          <a:p>
            <a:pPr algn="l">
              <a:spcAft>
                <a:spcPts val="600"/>
              </a:spcAf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and HNs allow us to use both computational methods and a theoretical method to explore these questions (see </a:t>
            </a:r>
            <a:r>
              <a:rPr lang="en-US" sz="40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section).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2"/>
              <p:cNvSpPr txBox="1">
                <a:spLocks/>
              </p:cNvSpPr>
              <p:nvPr/>
            </p:nvSpPr>
            <p:spPr>
              <a:xfrm>
                <a:off x="230328" y="12691524"/>
                <a:ext cx="15543072" cy="2968520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Model &amp; Hierarchical </a:t>
                </a:r>
                <a:r>
                  <a:rPr lang="en-US" sz="5000" b="1" u="sng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Netowrks</a:t>
                </a:r>
                <a:endParaRPr lang="en-US" sz="5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Antiferromagnetic </a:t>
                </a:r>
                <a:r>
                  <a:rPr lang="en-US" sz="4000" b="1" u="sng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Ising</a:t>
                </a: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model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l">
                  <a:spcBef>
                    <a:spcPts val="3600"/>
                  </a:spcBef>
                  <a:spcAft>
                    <a:spcPts val="36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Hamiltonian is </a:t>
                </a:r>
                <a:endParaRPr lang="en-US" sz="40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Bef>
                    <a:spcPts val="1200"/>
                  </a:spcBef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{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are neighbors; the spin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=±1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and the interaction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𝐽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&lt;0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l">
                  <a:spcBef>
                    <a:spcPts val="2400"/>
                  </a:spcBef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Frustration in AFM model: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 low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physical systems stay near the ground states. 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Geometric frustrations can introduce degenerate ground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states and thereafter interesting phase transitions. </a:t>
                </a:r>
              </a:p>
              <a:p>
                <a:pPr algn="l">
                  <a:spcBef>
                    <a:spcPts val="2400"/>
                  </a:spcBef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Hierarchical Networks</a:t>
                </a:r>
                <a:r>
                  <a:rPr lang="en-US" sz="40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[3]</a:t>
                </a:r>
                <a:endParaRPr lang="en-US" sz="4000" b="1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Aft>
                    <a:spcPts val="6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4 HNs are constructed from a 1D lattice. Each site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0&lt;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can be uniquely parameterized by two integers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0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denotes the level in the hierarchy,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labels consecutive sites. The 4 networks are constructed from 1D lattice in the following ways.</a:t>
                </a: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sz="4000" i="1" u="sng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HN6</a:t>
                </a:r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average degree 6, non-planar</a:t>
                </a:r>
              </a:p>
              <a:p>
                <a:pPr algn="l"/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besides </a:t>
                </a:r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in links in HNNP, sites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of level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≥2 </m:t>
                    </m:r>
                  </m:oMath>
                </a14:m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are connected to </a:t>
                </a:r>
                <a:endParaRPr lang="en-US" sz="4000" dirty="0" smtClean="0">
                  <a:solidFill>
                    <a:schemeClr val="tx2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sites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±2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Bef>
                    <a:spcPts val="1800"/>
                  </a:spcBef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Reasons of using HNs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742950" indent="-742950" algn="l">
                  <a:spcAft>
                    <a:spcPts val="1800"/>
                  </a:spcAft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HNs can be solved using renormalization group (RG), which shows us the equilibrium properties in the thermodynamic limit; </a:t>
                </a:r>
              </a:p>
              <a:p>
                <a:pPr marL="742950" indent="-742950" algn="l">
                  <a:spcAft>
                    <a:spcPts val="1800"/>
                  </a:spcAft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HNs share more features with regular lattices than mean-field models, which may contribute more insights to real-world systems. </a:t>
                </a:r>
              </a:p>
              <a:p>
                <a:pPr marL="742950" indent="-742950" algn="l"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They have different structures. Specifically, they have different average degrees; HN3 and HN5 are planar while HNNP and HN6 are not.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" y="12691524"/>
                <a:ext cx="15543072" cy="29685202"/>
              </a:xfrm>
              <a:prstGeom prst="rect">
                <a:avLst/>
              </a:prstGeom>
              <a:blipFill rotWithShape="0">
                <a:blip r:embed="rId5"/>
                <a:stretch>
                  <a:fillRect l="-1331" r="-1605" b="-34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Placeholder 2"/>
              <p:cNvSpPr txBox="1">
                <a:spLocks/>
              </p:cNvSpPr>
              <p:nvPr/>
            </p:nvSpPr>
            <p:spPr>
              <a:xfrm>
                <a:off x="16059150" y="3966700"/>
                <a:ext cx="16602075" cy="10549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Methods</a:t>
                </a:r>
              </a:p>
              <a:p>
                <a:pPr algn="l">
                  <a:spcBef>
                    <a:spcPts val="600"/>
                  </a:spcBef>
                </a:pP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Simulated </a:t>
                </a:r>
                <a:r>
                  <a:rPr lang="en-US" sz="44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Annealing (SA)</a:t>
                </a:r>
                <a:r>
                  <a:rPr lang="en-US" sz="4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can be considered as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cooling experiment to  learn the dynamical behavior of the model. The </a:t>
                </a:r>
                <a:r>
                  <a:rPr lang="en-US" sz="4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simulational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procedure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 randomly pick a spin; 2. flip it with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[1,</m:t>
                        </m:r>
                        <m:func>
                          <m:func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(−</m:t>
                            </m:r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Δ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/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𝑇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3. update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𝑑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every sweep (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random steps);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4. Stop until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Bef>
                    <a:spcPts val="1200"/>
                  </a:spcBef>
                </a:pP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Wang-Landau (WL</a:t>
                </a:r>
                <a:r>
                  <a:rPr lang="en-US" sz="44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 sampling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has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been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shown as an efficient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method [4]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to find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density of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states (DOS) in the </a:t>
                </a:r>
                <a:r>
                  <a:rPr lang="en-US" sz="4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Ising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model. The procedure is:</a:t>
                </a: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 Set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all DOS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𝐻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(histogram);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 randomly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pick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spin; 3. flip the spin with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1, </m:t>
                            </m:r>
                            <m:func>
                              <m:func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)/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4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4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new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4. When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 visited: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)←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)∗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←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+1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5. update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←</m:t>
                    </m:r>
                    <m:rad>
                      <m:radPr>
                        <m:degHide m:val="on"/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𝐻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flat,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repeat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steps 2, 3, and 4;  6. Stop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until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1+10</m:t>
                        </m:r>
                      </m:e>
                      <m:sup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(initially,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𝑒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algn="l">
                  <a:spcBef>
                    <a:spcPts val="1200"/>
                  </a:spcBef>
                </a:pPr>
                <a:r>
                  <a:rPr lang="en-US" sz="44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Renormalization </a:t>
                </a: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Group</a:t>
                </a:r>
                <a:r>
                  <a:rPr lang="en-US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can be applied to these recursively built HNs to find the equilibrium solutions in the thermodynamic limit. We can </a:t>
                </a:r>
              </a:p>
              <a:p>
                <a:pPr marL="742950" indent="-742950" algn="l">
                  <a:spcBef>
                    <a:spcPts val="600"/>
                  </a:spcBef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analyze its fixed point solutions to uncover possible phase transitions.</a:t>
                </a:r>
              </a:p>
              <a:p>
                <a:pPr marL="742950" indent="-742950" algn="l"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derive the equilibrium properties, such as magnetization, susceptibility, etc.</a:t>
                </a: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150" y="3966700"/>
                <a:ext cx="16602075" cy="10549400"/>
              </a:xfrm>
              <a:prstGeom prst="rect">
                <a:avLst/>
              </a:prstGeom>
              <a:blipFill rotWithShape="0">
                <a:blip r:embed="rId6"/>
                <a:stretch>
                  <a:fillRect l="-1393" t="-1269" r="-1540" b="-230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TextBox 1024"/>
          <p:cNvSpPr txBox="1"/>
          <p:nvPr/>
        </p:nvSpPr>
        <p:spPr>
          <a:xfrm>
            <a:off x="6980137" y="42376724"/>
            <a:ext cx="20427676" cy="1292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</a:t>
            </a:r>
            <a:r>
              <a:rPr lang="en-US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C.P. Herrero,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Phys. Rev. E.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459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230 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2008) </a:t>
            </a:r>
            <a:r>
              <a:rPr lang="en-US" sz="2500" dirty="0" smtClean="0">
                <a:solidFill>
                  <a:schemeClr val="tx1"/>
                </a:solidFill>
              </a:rPr>
              <a:t>			            [2]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Cheng and Boettcher, arXiv:1409.8313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2014)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[3] Boettcher and Brunson,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Phys. Rev. 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021103 (2011)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	           [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4] Wang and Landau,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Phys. Rev. Lett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86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10 (2001)</a:t>
            </a:r>
          </a:p>
        </p:txBody>
      </p:sp>
      <p:pic>
        <p:nvPicPr>
          <p:cNvPr id="1026" name="Picture 2" descr="http://www.barcode-generator.org/temp/httpwww.physics.emor_n1bnx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618" y="309246"/>
            <a:ext cx="3122605" cy="31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50"/>
          <a:stretch/>
        </p:blipFill>
        <p:spPr>
          <a:xfrm>
            <a:off x="11913873" y="17030962"/>
            <a:ext cx="3243221" cy="3584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5751" y="14229148"/>
                <a:ext cx="7057103" cy="166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cs typeface="Times New Roman" pitchFamily="18" charset="0"/>
                        </a:rPr>
                        <m:t>𝐻</m:t>
                      </m:r>
                      <m:r>
                        <a:rPr lang="en-US" sz="400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{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𝐽</m:t>
                          </m:r>
                        </m:e>
                      </m:nary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51" y="14229148"/>
                <a:ext cx="7057103" cy="16664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 r="7857"/>
          <a:stretch/>
        </p:blipFill>
        <p:spPr>
          <a:xfrm>
            <a:off x="16469743" y="16262026"/>
            <a:ext cx="7357584" cy="3941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943651" y="16140545"/>
                <a:ext cx="9128167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HN3 and HN5 have many ground states, while HNNP and HN6 have unique ground states;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Due to geometric frustrations, WL sampling does not converge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r>
                  <a:rPr lang="en-US" sz="3600" dirty="0" smtClean="0"/>
                  <a:t>;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No possible phase transitions are detected in the equilibrium solutions from WL.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3651" y="16140545"/>
                <a:ext cx="9128167" cy="3877985"/>
              </a:xfrm>
              <a:prstGeom prst="rect">
                <a:avLst/>
              </a:prstGeom>
              <a:blipFill rotWithShape="0">
                <a:blip r:embed="rId11"/>
                <a:stretch>
                  <a:fillRect l="-1870" t="-2516" r="-1202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239587" y="29358700"/>
                <a:ext cx="18158594" cy="3634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For these curves from top to bottom, annealing schedules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⋯,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r>
                  <a:rPr lang="en-US" sz="3600" dirty="0" smtClean="0"/>
                  <a:t>;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HN3, HNNP, and HN6 have an extremely slow relaxation at low temperatures; while HN5 may equilibrate gradually;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For HN3, HNNP and HN6, the energy difference between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𝐺𝑆</m:t>
                    </m:r>
                  </m:oMath>
                </a14:m>
                <a:r>
                  <a:rPr lang="en-US" sz="3600" dirty="0" smtClean="0"/>
                  <a:t> at low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 smtClean="0"/>
                  <a:t> follows power law with respect to annealing schedules.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587" y="29358700"/>
                <a:ext cx="18158594" cy="3634521"/>
              </a:xfrm>
              <a:prstGeom prst="rect">
                <a:avLst/>
              </a:prstGeom>
              <a:blipFill rotWithShape="0">
                <a:blip r:embed="rId12"/>
                <a:stretch>
                  <a:fillRect l="-940" r="-168" b="-5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7058" r="8218"/>
          <a:stretch/>
        </p:blipFill>
        <p:spPr>
          <a:xfrm>
            <a:off x="16239587" y="34861130"/>
            <a:ext cx="11690577" cy="526523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8005484" y="35277756"/>
            <a:ext cx="45804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u="sng" dirty="0" smtClean="0"/>
              <a:t>black square-dots</a:t>
            </a:r>
            <a:r>
              <a:rPr lang="en-US" sz="3600" dirty="0" smtClean="0"/>
              <a:t> numerical solutions in steps 1000 ~ 2000;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i="1" u="sng" dirty="0"/>
              <a:t>b</a:t>
            </a:r>
            <a:r>
              <a:rPr lang="en-US" sz="3600" i="1" u="sng" dirty="0" smtClean="0"/>
              <a:t>lack solid curves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   stable solution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i="1" u="sng" dirty="0" smtClean="0"/>
              <a:t>red dashed curves</a:t>
            </a:r>
            <a:endParaRPr lang="en-US" sz="3600" dirty="0" smtClean="0"/>
          </a:p>
          <a:p>
            <a:pPr>
              <a:spcAft>
                <a:spcPts val="600"/>
              </a:spcAft>
            </a:pPr>
            <a:r>
              <a:rPr lang="en-US" sz="3600" i="1" dirty="0"/>
              <a:t> </a:t>
            </a:r>
            <a:r>
              <a:rPr lang="en-US" sz="3600" i="1" dirty="0" smtClean="0"/>
              <a:t>  </a:t>
            </a:r>
            <a:r>
              <a:rPr lang="en-US" sz="3600" dirty="0" smtClean="0"/>
              <a:t>unstable solution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6793" r="7900" b="2884"/>
          <a:stretch/>
        </p:blipFill>
        <p:spPr>
          <a:xfrm>
            <a:off x="16132380" y="21254027"/>
            <a:ext cx="7694947" cy="8104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02199"/>
            <a:ext cx="9946894" cy="11137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57362" y="24923798"/>
                <a:ext cx="6068961" cy="968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600" i="1" u="sng" dirty="0" smtClean="0">
                    <a:latin typeface="Times New Roman" pitchFamily="18" charset="0"/>
                    <a:cs typeface="Times New Roman" pitchFamily="18" charset="0"/>
                  </a:rPr>
                  <a:t>HN3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degree 3, planar</a:t>
                </a:r>
              </a:p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each level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, sites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	are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connected 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=3</m:t>
                    </m:r>
                    <m:r>
                      <a:rPr lang="en-US" sz="3600">
                        <a:latin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then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, 5 to 7;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⋯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. </a:t>
                </a:r>
                <a:endParaRPr 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600" i="1" u="sng" dirty="0" smtClean="0">
                    <a:latin typeface="Times New Roman" pitchFamily="18" charset="0"/>
                    <a:cs typeface="Times New Roman" pitchFamily="18" charset="0"/>
                  </a:rPr>
                  <a:t>HN5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degree 5, planar</a:t>
                </a:r>
              </a:p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besides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links in HN3, sites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of level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≥2 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connected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to sites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±2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600" i="1" u="sng" dirty="0">
                    <a:latin typeface="Times New Roman" pitchFamily="18" charset="0"/>
                    <a:cs typeface="Times New Roman" pitchFamily="18" charset="0"/>
                  </a:rPr>
                  <a:t>HNNP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degree 5, non-planar</a:t>
                </a:r>
              </a:p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for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each level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, sites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with odd (even)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𝑗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are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connected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sites</a:t>
                </a: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+3×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sties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−3×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362" y="24923798"/>
                <a:ext cx="6068961" cy="9687460"/>
              </a:xfrm>
              <a:prstGeom prst="rect">
                <a:avLst/>
              </a:prstGeom>
              <a:blipFill rotWithShape="0">
                <a:blip r:embed="rId16"/>
                <a:stretch>
                  <a:fillRect l="-2711" t="-1070" r="-3213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689417" y="21272052"/>
            <a:ext cx="5436791" cy="73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427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sxcheng</dc:creator>
  <cp:lastModifiedBy>Xiang Cheng</cp:lastModifiedBy>
  <cp:revision>775</cp:revision>
  <dcterms:created xsi:type="dcterms:W3CDTF">2012-07-29T22:18:35Z</dcterms:created>
  <dcterms:modified xsi:type="dcterms:W3CDTF">2015-02-22T13:49:54Z</dcterms:modified>
</cp:coreProperties>
</file>