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74" r:id="rId6"/>
    <p:sldId id="259" r:id="rId7"/>
    <p:sldId id="272" r:id="rId8"/>
    <p:sldId id="281" r:id="rId9"/>
    <p:sldId id="263" r:id="rId10"/>
    <p:sldId id="279" r:id="rId11"/>
    <p:sldId id="280" r:id="rId12"/>
    <p:sldId id="273" r:id="rId13"/>
    <p:sldId id="262" r:id="rId14"/>
    <p:sldId id="267" r:id="rId15"/>
    <p:sldId id="269" r:id="rId16"/>
    <p:sldId id="277" r:id="rId17"/>
    <p:sldId id="276" r:id="rId18"/>
    <p:sldId id="275" r:id="rId19"/>
    <p:sldId id="264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29" d="100"/>
          <a:sy n="29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330BE-B6DA-4ED5-A8B9-7B5CC3E6E01C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</dgm:pt>
    <dgm:pt modelId="{79B1B60C-E792-496A-B422-A3B393480F79}">
      <dgm:prSet phldrT="[文本]" custT="1"/>
      <dgm:spPr/>
      <dgm:t>
        <a:bodyPr/>
        <a:lstStyle/>
        <a:p>
          <a:r>
            <a:rPr lang="en-US" altLang="zh-CN" sz="2000" dirty="0" smtClean="0"/>
            <a:t>Each worker pushes value to the same key</a:t>
          </a:r>
          <a:endParaRPr lang="zh-CN" altLang="en-US" sz="2000" dirty="0"/>
        </a:p>
      </dgm:t>
    </dgm:pt>
    <dgm:pt modelId="{48BC4C22-C781-498A-AE95-B2D2D0E332B4}" type="parTrans" cxnId="{67AF3CCB-E6E1-4E54-884D-6F1975515194}">
      <dgm:prSet/>
      <dgm:spPr/>
      <dgm:t>
        <a:bodyPr/>
        <a:lstStyle/>
        <a:p>
          <a:endParaRPr lang="zh-CN" altLang="en-US"/>
        </a:p>
      </dgm:t>
    </dgm:pt>
    <dgm:pt modelId="{0FEDE4B1-3555-43FB-8908-A985AB35951B}" type="sibTrans" cxnId="{67AF3CCB-E6E1-4E54-884D-6F1975515194}">
      <dgm:prSet/>
      <dgm:spPr/>
      <dgm:t>
        <a:bodyPr/>
        <a:lstStyle/>
        <a:p>
          <a:endParaRPr lang="zh-CN" altLang="en-US"/>
        </a:p>
      </dgm:t>
    </dgm:pt>
    <dgm:pt modelId="{B9EB911F-1B10-4653-9DC1-F5DC878232BB}">
      <dgm:prSet phldrT="[文本]"/>
      <dgm:spPr/>
      <dgm:t>
        <a:bodyPr/>
        <a:lstStyle/>
        <a:p>
          <a:r>
            <a:rPr lang="en-US" altLang="zh-CN" dirty="0" smtClean="0"/>
            <a:t>aggregation</a:t>
          </a:r>
          <a:endParaRPr lang="zh-CN" altLang="en-US" dirty="0"/>
        </a:p>
      </dgm:t>
    </dgm:pt>
    <dgm:pt modelId="{673A5F1E-3C8D-42B3-917E-C5829852D4F9}" type="parTrans" cxnId="{BDD348EF-CA4C-41BB-B708-41987EAE6FA2}">
      <dgm:prSet/>
      <dgm:spPr/>
      <dgm:t>
        <a:bodyPr/>
        <a:lstStyle/>
        <a:p>
          <a:endParaRPr lang="zh-CN" altLang="en-US"/>
        </a:p>
      </dgm:t>
    </dgm:pt>
    <dgm:pt modelId="{80526324-E9AC-4F1B-B38F-62333057F2B4}" type="sibTrans" cxnId="{BDD348EF-CA4C-41BB-B708-41987EAE6FA2}">
      <dgm:prSet/>
      <dgm:spPr/>
      <dgm:t>
        <a:bodyPr/>
        <a:lstStyle/>
        <a:p>
          <a:endParaRPr lang="zh-CN" altLang="en-US"/>
        </a:p>
      </dgm:t>
    </dgm:pt>
    <dgm:pt modelId="{596105AF-6C93-4E42-88CF-E4182809FDDA}">
      <dgm:prSet phldrT="[文本]"/>
      <dgm:spPr/>
      <dgm:t>
        <a:bodyPr/>
        <a:lstStyle/>
        <a:p>
          <a:r>
            <a:rPr lang="en-US" altLang="zh-CN" dirty="0" smtClean="0"/>
            <a:t>Update weight</a:t>
          </a:r>
          <a:endParaRPr lang="zh-CN" altLang="en-US" dirty="0"/>
        </a:p>
      </dgm:t>
    </dgm:pt>
    <dgm:pt modelId="{BDA971D6-6E6C-47CB-926F-F7CC43E77469}" type="parTrans" cxnId="{C957EEB6-6F61-455E-85FE-08FE88610E1F}">
      <dgm:prSet/>
      <dgm:spPr/>
      <dgm:t>
        <a:bodyPr/>
        <a:lstStyle/>
        <a:p>
          <a:endParaRPr lang="zh-CN" altLang="en-US"/>
        </a:p>
      </dgm:t>
    </dgm:pt>
    <dgm:pt modelId="{A8B09B51-21EB-428C-A07F-C64A4CEB48C6}" type="sibTrans" cxnId="{C957EEB6-6F61-455E-85FE-08FE88610E1F}">
      <dgm:prSet/>
      <dgm:spPr/>
      <dgm:t>
        <a:bodyPr/>
        <a:lstStyle/>
        <a:p>
          <a:endParaRPr lang="zh-CN" altLang="en-US"/>
        </a:p>
      </dgm:t>
    </dgm:pt>
    <dgm:pt modelId="{FA85DDE7-BCB5-4F76-A2C1-F3DF819CA7AE}">
      <dgm:prSet phldrT="[文本]"/>
      <dgm:spPr/>
      <dgm:t>
        <a:bodyPr/>
        <a:lstStyle/>
        <a:p>
          <a:r>
            <a:rPr lang="en-US" altLang="zh-CN" dirty="0" smtClean="0"/>
            <a:t>Each worker pulls weight from store</a:t>
          </a:r>
          <a:endParaRPr lang="zh-CN" altLang="en-US" dirty="0"/>
        </a:p>
      </dgm:t>
    </dgm:pt>
    <dgm:pt modelId="{81960DEE-5D2D-4F5B-AC27-BA0BDA61FFE7}" type="parTrans" cxnId="{B1EE25DB-E2DB-4C7E-AE09-C7A61B9EF7BA}">
      <dgm:prSet/>
      <dgm:spPr/>
      <dgm:t>
        <a:bodyPr/>
        <a:lstStyle/>
        <a:p>
          <a:endParaRPr lang="zh-CN" altLang="en-US"/>
        </a:p>
      </dgm:t>
    </dgm:pt>
    <dgm:pt modelId="{F51188FF-E5CC-44F9-AEE4-3F0010075FC6}" type="sibTrans" cxnId="{B1EE25DB-E2DB-4C7E-AE09-C7A61B9EF7BA}">
      <dgm:prSet/>
      <dgm:spPr/>
      <dgm:t>
        <a:bodyPr/>
        <a:lstStyle/>
        <a:p>
          <a:endParaRPr lang="zh-CN" altLang="en-US"/>
        </a:p>
      </dgm:t>
    </dgm:pt>
    <dgm:pt modelId="{3DFF494F-C15C-47A6-9B3C-942801413E16}" type="pres">
      <dgm:prSet presAssocID="{C2D330BE-B6DA-4ED5-A8B9-7B5CC3E6E01C}" presName="CompostProcess" presStyleCnt="0">
        <dgm:presLayoutVars>
          <dgm:dir/>
          <dgm:resizeHandles val="exact"/>
        </dgm:presLayoutVars>
      </dgm:prSet>
      <dgm:spPr/>
    </dgm:pt>
    <dgm:pt modelId="{96843128-0097-4419-9FE3-0E0EA474BFD4}" type="pres">
      <dgm:prSet presAssocID="{C2D330BE-B6DA-4ED5-A8B9-7B5CC3E6E01C}" presName="arrow" presStyleLbl="bgShp" presStyleIdx="0" presStyleCnt="1" custScaleX="117647" custLinFactNeighborX="0" custLinFactNeighborY="-12379"/>
      <dgm:spPr/>
    </dgm:pt>
    <dgm:pt modelId="{7067CB1F-DB6B-4927-96E7-B02A22CE3287}" type="pres">
      <dgm:prSet presAssocID="{C2D330BE-B6DA-4ED5-A8B9-7B5CC3E6E01C}" presName="linearProcess" presStyleCnt="0"/>
      <dgm:spPr/>
    </dgm:pt>
    <dgm:pt modelId="{5E575B4C-8995-420A-8EFE-B11791DA9F3C}" type="pres">
      <dgm:prSet presAssocID="{79B1B60C-E792-496A-B422-A3B393480F7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61580D-BFA5-42E3-9691-4A21629A096E}" type="pres">
      <dgm:prSet presAssocID="{0FEDE4B1-3555-43FB-8908-A985AB35951B}" presName="sibTrans" presStyleCnt="0"/>
      <dgm:spPr/>
    </dgm:pt>
    <dgm:pt modelId="{75146BF9-642A-47D5-A22D-C30248BB356D}" type="pres">
      <dgm:prSet presAssocID="{B9EB911F-1B10-4653-9DC1-F5DC878232B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A83F1-0FBC-4274-8148-90BAFDBD14AF}" type="pres">
      <dgm:prSet presAssocID="{80526324-E9AC-4F1B-B38F-62333057F2B4}" presName="sibTrans" presStyleCnt="0"/>
      <dgm:spPr/>
    </dgm:pt>
    <dgm:pt modelId="{B9BD97BF-5BA1-4C7A-A7AA-881E4BC6DE6A}" type="pres">
      <dgm:prSet presAssocID="{596105AF-6C93-4E42-88CF-E4182809FDD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33C3F-8BBE-48A4-85A6-11292982F4C5}" type="pres">
      <dgm:prSet presAssocID="{A8B09B51-21EB-428C-A07F-C64A4CEB48C6}" presName="sibTrans" presStyleCnt="0"/>
      <dgm:spPr/>
    </dgm:pt>
    <dgm:pt modelId="{7D3BFC50-EE9A-454B-8D06-28ABC9E840D6}" type="pres">
      <dgm:prSet presAssocID="{FA85DDE7-BCB5-4F76-A2C1-F3DF819CA7A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D348EF-CA4C-41BB-B708-41987EAE6FA2}" srcId="{C2D330BE-B6DA-4ED5-A8B9-7B5CC3E6E01C}" destId="{B9EB911F-1B10-4653-9DC1-F5DC878232BB}" srcOrd="1" destOrd="0" parTransId="{673A5F1E-3C8D-42B3-917E-C5829852D4F9}" sibTransId="{80526324-E9AC-4F1B-B38F-62333057F2B4}"/>
    <dgm:cxn modelId="{618161A5-7612-420B-A949-BE28C522ABD7}" type="presOf" srcId="{C2D330BE-B6DA-4ED5-A8B9-7B5CC3E6E01C}" destId="{3DFF494F-C15C-47A6-9B3C-942801413E16}" srcOrd="0" destOrd="0" presId="urn:microsoft.com/office/officeart/2005/8/layout/hProcess9"/>
    <dgm:cxn modelId="{92239D4C-0084-4BC6-817B-12FBF2C5B597}" type="presOf" srcId="{596105AF-6C93-4E42-88CF-E4182809FDDA}" destId="{B9BD97BF-5BA1-4C7A-A7AA-881E4BC6DE6A}" srcOrd="0" destOrd="0" presId="urn:microsoft.com/office/officeart/2005/8/layout/hProcess9"/>
    <dgm:cxn modelId="{B1EE25DB-E2DB-4C7E-AE09-C7A61B9EF7BA}" srcId="{C2D330BE-B6DA-4ED5-A8B9-7B5CC3E6E01C}" destId="{FA85DDE7-BCB5-4F76-A2C1-F3DF819CA7AE}" srcOrd="3" destOrd="0" parTransId="{81960DEE-5D2D-4F5B-AC27-BA0BDA61FFE7}" sibTransId="{F51188FF-E5CC-44F9-AEE4-3F0010075FC6}"/>
    <dgm:cxn modelId="{67AF3CCB-E6E1-4E54-884D-6F1975515194}" srcId="{C2D330BE-B6DA-4ED5-A8B9-7B5CC3E6E01C}" destId="{79B1B60C-E792-496A-B422-A3B393480F79}" srcOrd="0" destOrd="0" parTransId="{48BC4C22-C781-498A-AE95-B2D2D0E332B4}" sibTransId="{0FEDE4B1-3555-43FB-8908-A985AB35951B}"/>
    <dgm:cxn modelId="{70EC5F7B-8705-4D40-87D7-6D596C70051D}" type="presOf" srcId="{FA85DDE7-BCB5-4F76-A2C1-F3DF819CA7AE}" destId="{7D3BFC50-EE9A-454B-8D06-28ABC9E840D6}" srcOrd="0" destOrd="0" presId="urn:microsoft.com/office/officeart/2005/8/layout/hProcess9"/>
    <dgm:cxn modelId="{5CED0CCC-C4A1-4F77-A5E4-09E8A8D5A956}" type="presOf" srcId="{79B1B60C-E792-496A-B422-A3B393480F79}" destId="{5E575B4C-8995-420A-8EFE-B11791DA9F3C}" srcOrd="0" destOrd="0" presId="urn:microsoft.com/office/officeart/2005/8/layout/hProcess9"/>
    <dgm:cxn modelId="{C957EEB6-6F61-455E-85FE-08FE88610E1F}" srcId="{C2D330BE-B6DA-4ED5-A8B9-7B5CC3E6E01C}" destId="{596105AF-6C93-4E42-88CF-E4182809FDDA}" srcOrd="2" destOrd="0" parTransId="{BDA971D6-6E6C-47CB-926F-F7CC43E77469}" sibTransId="{A8B09B51-21EB-428C-A07F-C64A4CEB48C6}"/>
    <dgm:cxn modelId="{9CE47E0E-25A1-4091-A36D-C3F7B3D07EEC}" type="presOf" srcId="{B9EB911F-1B10-4653-9DC1-F5DC878232BB}" destId="{75146BF9-642A-47D5-A22D-C30248BB356D}" srcOrd="0" destOrd="0" presId="urn:microsoft.com/office/officeart/2005/8/layout/hProcess9"/>
    <dgm:cxn modelId="{61850742-2DC5-4550-A418-79E3746CCD03}" type="presParOf" srcId="{3DFF494F-C15C-47A6-9B3C-942801413E16}" destId="{96843128-0097-4419-9FE3-0E0EA474BFD4}" srcOrd="0" destOrd="0" presId="urn:microsoft.com/office/officeart/2005/8/layout/hProcess9"/>
    <dgm:cxn modelId="{0DF59AC2-8BD0-48A7-BF1B-A1760AF44F20}" type="presParOf" srcId="{3DFF494F-C15C-47A6-9B3C-942801413E16}" destId="{7067CB1F-DB6B-4927-96E7-B02A22CE3287}" srcOrd="1" destOrd="0" presId="urn:microsoft.com/office/officeart/2005/8/layout/hProcess9"/>
    <dgm:cxn modelId="{7C770263-5F7A-49FE-9D9C-8DF72A29BC2E}" type="presParOf" srcId="{7067CB1F-DB6B-4927-96E7-B02A22CE3287}" destId="{5E575B4C-8995-420A-8EFE-B11791DA9F3C}" srcOrd="0" destOrd="0" presId="urn:microsoft.com/office/officeart/2005/8/layout/hProcess9"/>
    <dgm:cxn modelId="{1571EB61-3499-49A4-80AB-C0B357962D34}" type="presParOf" srcId="{7067CB1F-DB6B-4927-96E7-B02A22CE3287}" destId="{9861580D-BFA5-42E3-9691-4A21629A096E}" srcOrd="1" destOrd="0" presId="urn:microsoft.com/office/officeart/2005/8/layout/hProcess9"/>
    <dgm:cxn modelId="{D948BDC4-EDEB-4B1F-8781-0A227A4392E3}" type="presParOf" srcId="{7067CB1F-DB6B-4927-96E7-B02A22CE3287}" destId="{75146BF9-642A-47D5-A22D-C30248BB356D}" srcOrd="2" destOrd="0" presId="urn:microsoft.com/office/officeart/2005/8/layout/hProcess9"/>
    <dgm:cxn modelId="{D389C520-064F-4C33-B382-266A668CC416}" type="presParOf" srcId="{7067CB1F-DB6B-4927-96E7-B02A22CE3287}" destId="{406A83F1-0FBC-4274-8148-90BAFDBD14AF}" srcOrd="3" destOrd="0" presId="urn:microsoft.com/office/officeart/2005/8/layout/hProcess9"/>
    <dgm:cxn modelId="{28AD09A3-054E-4E32-B6D4-C7386C266170}" type="presParOf" srcId="{7067CB1F-DB6B-4927-96E7-B02A22CE3287}" destId="{B9BD97BF-5BA1-4C7A-A7AA-881E4BC6DE6A}" srcOrd="4" destOrd="0" presId="urn:microsoft.com/office/officeart/2005/8/layout/hProcess9"/>
    <dgm:cxn modelId="{433E8005-54BC-4937-B832-8D62BDAC7437}" type="presParOf" srcId="{7067CB1F-DB6B-4927-96E7-B02A22CE3287}" destId="{3D833C3F-8BBE-48A4-85A6-11292982F4C5}" srcOrd="5" destOrd="0" presId="urn:microsoft.com/office/officeart/2005/8/layout/hProcess9"/>
    <dgm:cxn modelId="{DC6A4C92-6A21-4C0B-BD20-CA98FA170482}" type="presParOf" srcId="{7067CB1F-DB6B-4927-96E7-B02A22CE3287}" destId="{7D3BFC50-EE9A-454B-8D06-28ABC9E840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3128-0097-4419-9FE3-0E0EA474BFD4}">
      <dsp:nvSpPr>
        <dsp:cNvPr id="0" name=""/>
        <dsp:cNvSpPr/>
      </dsp:nvSpPr>
      <dsp:spPr>
        <a:xfrm>
          <a:off x="2" y="0"/>
          <a:ext cx="9085806" cy="27134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75B4C-8995-420A-8EFE-B11791DA9F3C}">
      <dsp:nvSpPr>
        <dsp:cNvPr id="0" name=""/>
        <dsp:cNvSpPr/>
      </dsp:nvSpPr>
      <dsp:spPr>
        <a:xfrm>
          <a:off x="2037" y="814046"/>
          <a:ext cx="2185919" cy="1085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Each worker pushes value to the same key</a:t>
          </a:r>
          <a:endParaRPr lang="zh-CN" altLang="en-US" sz="2000" kern="1200" dirty="0"/>
        </a:p>
      </dsp:txBody>
      <dsp:txXfrm>
        <a:off x="55022" y="867031"/>
        <a:ext cx="2079949" cy="979426"/>
      </dsp:txXfrm>
    </dsp:sp>
    <dsp:sp modelId="{75146BF9-642A-47D5-A22D-C30248BB356D}">
      <dsp:nvSpPr>
        <dsp:cNvPr id="0" name=""/>
        <dsp:cNvSpPr/>
      </dsp:nvSpPr>
      <dsp:spPr>
        <a:xfrm>
          <a:off x="2300643" y="814046"/>
          <a:ext cx="2185919" cy="1085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aggregation</a:t>
          </a:r>
          <a:endParaRPr lang="zh-CN" altLang="en-US" sz="2000" kern="1200" dirty="0"/>
        </a:p>
      </dsp:txBody>
      <dsp:txXfrm>
        <a:off x="2353628" y="867031"/>
        <a:ext cx="2079949" cy="979426"/>
      </dsp:txXfrm>
    </dsp:sp>
    <dsp:sp modelId="{B9BD97BF-5BA1-4C7A-A7AA-881E4BC6DE6A}">
      <dsp:nvSpPr>
        <dsp:cNvPr id="0" name=""/>
        <dsp:cNvSpPr/>
      </dsp:nvSpPr>
      <dsp:spPr>
        <a:xfrm>
          <a:off x="4599248" y="814046"/>
          <a:ext cx="2185919" cy="1085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Update weight</a:t>
          </a:r>
          <a:endParaRPr lang="zh-CN" altLang="en-US" sz="2000" kern="1200" dirty="0"/>
        </a:p>
      </dsp:txBody>
      <dsp:txXfrm>
        <a:off x="4652233" y="867031"/>
        <a:ext cx="2079949" cy="979426"/>
      </dsp:txXfrm>
    </dsp:sp>
    <dsp:sp modelId="{7D3BFC50-EE9A-454B-8D06-28ABC9E840D6}">
      <dsp:nvSpPr>
        <dsp:cNvPr id="0" name=""/>
        <dsp:cNvSpPr/>
      </dsp:nvSpPr>
      <dsp:spPr>
        <a:xfrm>
          <a:off x="6897853" y="814046"/>
          <a:ext cx="2185919" cy="10853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Each worker pulls weight from store</a:t>
          </a:r>
          <a:endParaRPr lang="zh-CN" altLang="en-US" sz="2000" kern="1200" dirty="0"/>
        </a:p>
      </dsp:txBody>
      <dsp:txXfrm>
        <a:off x="6950838" y="867031"/>
        <a:ext cx="2079949" cy="97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4F873-1218-4533-AAD0-72DCFE5904AC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1A9EC-385A-4DF3-83E6-CA4E58EC4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A9EC-385A-4DF3-83E6-CA4E58EC42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0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9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EFEC-3F51-4EB8-BAAB-38D72ADA9031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184A-E373-4B0C-8E0D-C3F4DD2B1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 brief introduction to </a:t>
            </a:r>
            <a:r>
              <a:rPr lang="en-US" altLang="zh-CN" dirty="0" err="1" smtClean="0"/>
              <a:t>MXNet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5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graph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6" y="1941058"/>
            <a:ext cx="8087762" cy="239818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32015" y="4589614"/>
            <a:ext cx="10821785" cy="158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B=A+1 and C=A+2 both read A, they don’t conflict with each other, so they can be run in parallel</a:t>
            </a:r>
          </a:p>
          <a:p>
            <a:r>
              <a:rPr lang="en-US" altLang="zh-CN" sz="2400" dirty="0" smtClean="0"/>
              <a:t>D=B*C reads B and C, mutates D, so it needs to wait for B=A+1 and C=A+2 to complete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5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a visual example of the scheduling algorithm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58" y="1030779"/>
            <a:ext cx="9536084" cy="5430550"/>
          </a:xfrm>
        </p:spPr>
      </p:pic>
    </p:spTree>
    <p:extLst>
      <p:ext uri="{BB962C8B-B14F-4D97-AF65-F5344CB8AC3E}">
        <p14:creationId xmlns:p14="http://schemas.microsoft.com/office/powerpoint/2010/main" val="38400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 construction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8" y="2036619"/>
            <a:ext cx="6101206" cy="3263169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Composed by</a:t>
            </a:r>
          </a:p>
          <a:p>
            <a:r>
              <a:rPr lang="en-US" altLang="zh-CN" dirty="0" smtClean="0"/>
              <a:t>Variables</a:t>
            </a:r>
          </a:p>
          <a:p>
            <a:r>
              <a:rPr lang="en-US" altLang="zh-CN" dirty="0" smtClean="0"/>
              <a:t>operators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Other functions</a:t>
            </a:r>
            <a:endParaRPr lang="en-US" altLang="zh-CN" dirty="0"/>
          </a:p>
          <a:p>
            <a:r>
              <a:rPr lang="en-US" altLang="zh-CN" dirty="0" smtClean="0"/>
              <a:t>Visualization </a:t>
            </a:r>
          </a:p>
          <a:p>
            <a:r>
              <a:rPr lang="en-US" altLang="zh-CN" dirty="0" smtClean="0"/>
              <a:t>Save and 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Optimization and execution of computation graph</a:t>
            </a:r>
            <a:endParaRPr lang="en-US" altLang="zh-CN" dirty="0" smtClean="0"/>
          </a:p>
          <a:p>
            <a:r>
              <a:rPr lang="en-US" altLang="zh-CN" sz="2400" dirty="0" smtClean="0"/>
              <a:t>Graph </a:t>
            </a:r>
            <a:r>
              <a:rPr lang="en-US" altLang="zh-CN" sz="2400" dirty="0"/>
              <a:t>optimization: skip redundant part of graph, only subgraph required to obtain the output is needed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Memory allocation: inplace, co-share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Executor can </a:t>
            </a:r>
            <a:r>
              <a:rPr lang="en-US" altLang="zh-CN" dirty="0"/>
              <a:t>be created by binding output symbols with a specific set of input variables.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数据 8"/>
          <p:cNvSpPr/>
          <p:nvPr/>
        </p:nvSpPr>
        <p:spPr>
          <a:xfrm>
            <a:off x="1636566" y="2593531"/>
            <a:ext cx="1155469" cy="49045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data</a:t>
            </a:r>
            <a:endParaRPr lang="zh-CN" altLang="en-US" dirty="0"/>
          </a:p>
        </p:txBody>
      </p:sp>
      <p:sp>
        <p:nvSpPr>
          <p:cNvPr id="10" name="流程图: 数据 9"/>
          <p:cNvSpPr/>
          <p:nvPr/>
        </p:nvSpPr>
        <p:spPr>
          <a:xfrm>
            <a:off x="3604954" y="681643"/>
            <a:ext cx="1654232" cy="49045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11" name="流程图: 数据 10"/>
          <p:cNvSpPr/>
          <p:nvPr/>
        </p:nvSpPr>
        <p:spPr>
          <a:xfrm>
            <a:off x="5519652" y="681643"/>
            <a:ext cx="1670857" cy="49045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4432070" y="1421470"/>
            <a:ext cx="1695796" cy="5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configuration</a:t>
            </a:r>
            <a:endParaRPr lang="zh-CN" altLang="en-US" dirty="0"/>
          </a:p>
        </p:txBody>
      </p:sp>
      <p:sp>
        <p:nvSpPr>
          <p:cNvPr id="13" name="流程图: 数据 12"/>
          <p:cNvSpPr/>
          <p:nvPr/>
        </p:nvSpPr>
        <p:spPr>
          <a:xfrm>
            <a:off x="4096790" y="2169599"/>
            <a:ext cx="2366356" cy="70242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Computation</a:t>
            </a:r>
          </a:p>
          <a:p>
            <a:pPr algn="ctr"/>
            <a:r>
              <a:rPr lang="en-US" altLang="zh-CN" dirty="0" smtClean="0"/>
              <a:t>graph 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4432070" y="3083982"/>
            <a:ext cx="1695796" cy="5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15" name="流程图: 数据 14"/>
          <p:cNvSpPr/>
          <p:nvPr/>
        </p:nvSpPr>
        <p:spPr>
          <a:xfrm>
            <a:off x="3347259" y="3886151"/>
            <a:ext cx="1654232" cy="49045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3326477" y="4546805"/>
            <a:ext cx="1695796" cy="5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forward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3326477" y="5229361"/>
            <a:ext cx="1695796" cy="5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backward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0" idx="4"/>
            <a:endCxn id="12" idx="0"/>
          </p:cNvCxnSpPr>
          <p:nvPr/>
        </p:nvCxnSpPr>
        <p:spPr>
          <a:xfrm>
            <a:off x="4432070" y="1172094"/>
            <a:ext cx="847898" cy="24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0"/>
          </p:cNvCxnSpPr>
          <p:nvPr/>
        </p:nvCxnSpPr>
        <p:spPr>
          <a:xfrm flipH="1">
            <a:off x="5279968" y="1172094"/>
            <a:ext cx="908027" cy="24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13" idx="1"/>
          </p:cNvCxnSpPr>
          <p:nvPr/>
        </p:nvCxnSpPr>
        <p:spPr>
          <a:xfrm>
            <a:off x="5279968" y="1957643"/>
            <a:ext cx="0" cy="2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4"/>
            <a:endCxn id="14" idx="0"/>
          </p:cNvCxnSpPr>
          <p:nvPr/>
        </p:nvCxnSpPr>
        <p:spPr>
          <a:xfrm>
            <a:off x="5279968" y="2872026"/>
            <a:ext cx="0" cy="2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15" idx="1"/>
          </p:cNvCxnSpPr>
          <p:nvPr/>
        </p:nvCxnSpPr>
        <p:spPr>
          <a:xfrm flipH="1">
            <a:off x="4174375" y="3620155"/>
            <a:ext cx="1105593" cy="2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4"/>
            <a:endCxn id="16" idx="0"/>
          </p:cNvCxnSpPr>
          <p:nvPr/>
        </p:nvCxnSpPr>
        <p:spPr>
          <a:xfrm>
            <a:off x="4174375" y="4376602"/>
            <a:ext cx="0" cy="1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  <a:endCxn id="17" idx="0"/>
          </p:cNvCxnSpPr>
          <p:nvPr/>
        </p:nvCxnSpPr>
        <p:spPr>
          <a:xfrm>
            <a:off x="4174375" y="5082978"/>
            <a:ext cx="0" cy="14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4"/>
            <a:endCxn id="15" idx="1"/>
          </p:cNvCxnSpPr>
          <p:nvPr/>
        </p:nvCxnSpPr>
        <p:spPr>
          <a:xfrm>
            <a:off x="2214301" y="3083982"/>
            <a:ext cx="1960074" cy="80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数据 58"/>
          <p:cNvSpPr/>
          <p:nvPr/>
        </p:nvSpPr>
        <p:spPr>
          <a:xfrm>
            <a:off x="701034" y="4716289"/>
            <a:ext cx="2294313" cy="94530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Runtime dependency engine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250367" y="781396"/>
            <a:ext cx="1941022" cy="25228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516283" y="527750"/>
            <a:ext cx="3882043" cy="24378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258590" y="3031944"/>
            <a:ext cx="3106182" cy="282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991592" y="423493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174375" y="158395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Symbol construction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364772" y="4131376"/>
            <a:ext cx="1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Symbolic execution</a:t>
            </a:r>
            <a:endParaRPr lang="zh-CN" altLang="en-US" dirty="0"/>
          </a:p>
        </p:txBody>
      </p:sp>
      <p:sp>
        <p:nvSpPr>
          <p:cNvPr id="72" name="流程图: 数据 71"/>
          <p:cNvSpPr/>
          <p:nvPr/>
        </p:nvSpPr>
        <p:spPr>
          <a:xfrm>
            <a:off x="1316869" y="926868"/>
            <a:ext cx="1794168" cy="49460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iterator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407616" y="1689556"/>
            <a:ext cx="1612669" cy="55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For-loop</a:t>
            </a:r>
          </a:p>
          <a:p>
            <a:pPr algn="ctr"/>
            <a:r>
              <a:rPr lang="en-US" altLang="zh-CN" dirty="0" smtClean="0"/>
              <a:t>(or call next())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stCxn id="72" idx="4"/>
            <a:endCxn id="74" idx="0"/>
          </p:cNvCxnSpPr>
          <p:nvPr/>
        </p:nvCxnSpPr>
        <p:spPr>
          <a:xfrm flipH="1">
            <a:off x="2213951" y="1421470"/>
            <a:ext cx="2" cy="2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2"/>
            <a:endCxn id="9" idx="1"/>
          </p:cNvCxnSpPr>
          <p:nvPr/>
        </p:nvCxnSpPr>
        <p:spPr>
          <a:xfrm>
            <a:off x="2213951" y="2244436"/>
            <a:ext cx="350" cy="34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6" idx="1"/>
            <a:endCxn id="59" idx="5"/>
          </p:cNvCxnSpPr>
          <p:nvPr/>
        </p:nvCxnSpPr>
        <p:spPr>
          <a:xfrm flipH="1">
            <a:off x="2765916" y="4814892"/>
            <a:ext cx="560561" cy="3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7" idx="1"/>
            <a:endCxn id="59" idx="5"/>
          </p:cNvCxnSpPr>
          <p:nvPr/>
        </p:nvCxnSpPr>
        <p:spPr>
          <a:xfrm flipH="1" flipV="1">
            <a:off x="2765916" y="5188943"/>
            <a:ext cx="560561" cy="3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过程 99"/>
          <p:cNvSpPr/>
          <p:nvPr/>
        </p:nvSpPr>
        <p:spPr>
          <a:xfrm>
            <a:off x="3326477" y="6011884"/>
            <a:ext cx="1695796" cy="5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17" idx="2"/>
            <a:endCxn id="100" idx="0"/>
          </p:cNvCxnSpPr>
          <p:nvPr/>
        </p:nvCxnSpPr>
        <p:spPr>
          <a:xfrm>
            <a:off x="4174375" y="5765534"/>
            <a:ext cx="0" cy="24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00" idx="1"/>
          </p:cNvCxnSpPr>
          <p:nvPr/>
        </p:nvCxnSpPr>
        <p:spPr>
          <a:xfrm flipH="1" flipV="1">
            <a:off x="2792035" y="5229361"/>
            <a:ext cx="534442" cy="105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7" grpId="0" animBg="1"/>
      <p:bldP spid="69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happened during bind operation?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Organize topo order so that backward nodes always fall after forward</a:t>
            </a:r>
          </a:p>
          <a:p>
            <a:r>
              <a:rPr lang="en-US" altLang="zh-CN" dirty="0" smtClean="0"/>
              <a:t>Allocate and recycle memory : inplace</a:t>
            </a:r>
          </a:p>
          <a:p>
            <a:pPr marL="0" indent="0">
              <a:buNone/>
            </a:pPr>
            <a:r>
              <a:rPr lang="en-US" altLang="zh-CN" sz="2400" dirty="0" smtClean="0"/>
              <a:t>    use reference count: how </a:t>
            </a:r>
            <a:r>
              <a:rPr lang="en-US" altLang="zh-CN" sz="2400" dirty="0"/>
              <a:t>may times this entry is being </a:t>
            </a:r>
            <a:r>
              <a:rPr lang="en-US" altLang="zh-CN" sz="2400" dirty="0" smtClean="0"/>
              <a:t>used</a:t>
            </a:r>
          </a:p>
          <a:p>
            <a:r>
              <a:rPr lang="en-US" altLang="zh-CN" dirty="0" smtClean="0"/>
              <a:t>Get requested resources: co-share</a:t>
            </a:r>
            <a:endParaRPr lang="en-US" altLang="zh-CN" dirty="0"/>
          </a:p>
          <a:p>
            <a:r>
              <a:rPr lang="en-US" altLang="zh-CN" dirty="0" smtClean="0"/>
              <a:t>Get operation execute entry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0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inplace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68" y="2169621"/>
            <a:ext cx="7993971" cy="2626822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3153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  <a:p>
            <a:r>
              <a:rPr lang="en-US" altLang="zh-CN" sz="2400" dirty="0" smtClean="0"/>
              <a:t>Input is no longer needed</a:t>
            </a:r>
          </a:p>
          <a:p>
            <a:endParaRPr lang="en-US" altLang="zh-CN" dirty="0" smtClean="0"/>
          </a:p>
          <a:p>
            <a:r>
              <a:rPr lang="en-US" altLang="zh-CN" sz="2400" dirty="0" smtClean="0"/>
              <a:t>Output is not initialized</a:t>
            </a:r>
          </a:p>
        </p:txBody>
      </p:sp>
    </p:spTree>
    <p:extLst>
      <p:ext uri="{BB962C8B-B14F-4D97-AF65-F5344CB8AC3E}">
        <p14:creationId xmlns:p14="http://schemas.microsoft.com/office/powerpoint/2010/main" val="1110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o-share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19" y="1488179"/>
            <a:ext cx="7178048" cy="376546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3126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Greedy algorithm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r>
              <a:rPr lang="en-US" altLang="zh-CN" sz="2400" dirty="0" smtClean="0"/>
              <a:t>Only allow(encourage) space sharing between nodes in the same color </a:t>
            </a:r>
          </a:p>
        </p:txBody>
      </p:sp>
    </p:spTree>
    <p:extLst>
      <p:ext uri="{BB962C8B-B14F-4D97-AF65-F5344CB8AC3E}">
        <p14:creationId xmlns:p14="http://schemas.microsoft.com/office/powerpoint/2010/main" val="32584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ind vs </a:t>
            </a:r>
            <a:r>
              <a:rPr lang="en-US" altLang="zh-CN" dirty="0" err="1" smtClean="0"/>
              <a:t>simple_bind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Bind: need input data as parameters</a:t>
            </a:r>
          </a:p>
          <a:p>
            <a:pPr marL="0" indent="0">
              <a:buNone/>
            </a:pPr>
            <a:r>
              <a:rPr lang="en-US" altLang="zh-CN" dirty="0" smtClean="0"/>
              <a:t>   Need to allocate memory for input before hand 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Simple_bind</a:t>
            </a:r>
            <a:r>
              <a:rPr lang="en-US" altLang="zh-CN" dirty="0" smtClean="0"/>
              <a:t>: only some input shapes are passed in</a:t>
            </a:r>
          </a:p>
          <a:p>
            <a:pPr marL="0" indent="0">
              <a:buNone/>
            </a:pPr>
            <a:r>
              <a:rPr lang="en-US" altLang="zh-CN" dirty="0" smtClean="0"/>
              <a:t>   Calculate information needed using shape inference and allocate memory 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78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&amp; backward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Forward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evaluate output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Backward</a:t>
            </a:r>
          </a:p>
          <a:p>
            <a:pPr marL="0" indent="0">
              <a:buNone/>
            </a:pPr>
            <a:r>
              <a:rPr lang="en-US" altLang="zh-CN" dirty="0"/>
              <a:t> g</a:t>
            </a:r>
            <a:r>
              <a:rPr lang="en-US" altLang="zh-CN" dirty="0" smtClean="0"/>
              <a:t>et gradient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Monitor callback: print forward output or backward gradient for debugging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modules of </a:t>
            </a:r>
            <a:r>
              <a:rPr lang="en-US" altLang="zh-CN" dirty="0" err="1" smtClean="0"/>
              <a:t>MXNet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304000"/>
            <a:ext cx="10276461" cy="3200678"/>
          </a:xfrm>
        </p:spPr>
      </p:pic>
    </p:spTree>
    <p:extLst>
      <p:ext uri="{BB962C8B-B14F-4D97-AF65-F5344CB8AC3E}">
        <p14:creationId xmlns:p14="http://schemas.microsoft.com/office/powerpoint/2010/main" val="9412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Accuracy </a:t>
            </a:r>
          </a:p>
          <a:p>
            <a:r>
              <a:rPr lang="en-US" altLang="zh-CN" dirty="0" smtClean="0"/>
              <a:t>F1-score</a:t>
            </a:r>
          </a:p>
          <a:p>
            <a:r>
              <a:rPr lang="en-US" altLang="zh-CN" dirty="0"/>
              <a:t>Mean Absolute Error loss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Use callback to </a:t>
            </a:r>
          </a:p>
          <a:p>
            <a:r>
              <a:rPr lang="en-US" altLang="zh-CN" dirty="0" smtClean="0"/>
              <a:t>log evaluation metric every certain amount of batches</a:t>
            </a:r>
          </a:p>
          <a:p>
            <a:r>
              <a:rPr lang="en-US" altLang="zh-CN" dirty="0" smtClean="0"/>
              <a:t>log training speed in frequent every batch</a:t>
            </a:r>
          </a:p>
          <a:p>
            <a:r>
              <a:rPr lang="en-US" altLang="zh-CN" dirty="0" smtClean="0"/>
              <a:t>Save model every epoch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NDArray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Dynamic </a:t>
            </a:r>
            <a:r>
              <a:rPr lang="en-US" altLang="zh-CN" dirty="0" err="1"/>
              <a:t>asynchronize</a:t>
            </a:r>
            <a:r>
              <a:rPr lang="en-US" altLang="zh-CN" dirty="0"/>
              <a:t> n-dimensional arrays, provide flexible imperative programs for </a:t>
            </a:r>
            <a:r>
              <a:rPr lang="en-US" altLang="zh-CN" dirty="0" err="1" smtClean="0"/>
              <a:t>MXNet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Similar to 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umpy.ndarray</a:t>
            </a:r>
            <a:r>
              <a:rPr lang="en-US" altLang="zh-CN" dirty="0" smtClean="0"/>
              <a:t>, but with two more feature:</a:t>
            </a:r>
            <a:endParaRPr lang="en-US" altLang="zh-CN" dirty="0"/>
          </a:p>
          <a:p>
            <a:r>
              <a:rPr lang="en-US" altLang="zh-CN" sz="2400" dirty="0" smtClean="0"/>
              <a:t>Multiple devices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tensor, context(</a:t>
            </a:r>
            <a:r>
              <a:rPr lang="en-US" altLang="zh-CN" sz="2400" dirty="0" err="1" smtClean="0"/>
              <a:t>cpu,gpu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Automatic parallelization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scheduled by engine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6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900" dirty="0" smtClean="0"/>
              <a:t>Data</a:t>
            </a:r>
            <a:r>
              <a:rPr lang="en-US" altLang="zh-CN" dirty="0" smtClean="0"/>
              <a:t> </a:t>
            </a:r>
            <a:r>
              <a:rPr lang="en-US" altLang="zh-CN" sz="4900" dirty="0" smtClean="0"/>
              <a:t>loading(IO</a:t>
            </a:r>
            <a:r>
              <a:rPr lang="en-US" altLang="zh-CN" sz="4900" dirty="0"/>
              <a:t>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Efficient distributed data loading and </a:t>
            </a:r>
            <a:r>
              <a:rPr lang="en-US" altLang="zh-CN" dirty="0" smtClean="0"/>
              <a:t>augmentation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Data format: </a:t>
            </a:r>
            <a:r>
              <a:rPr lang="en-US" altLang="zh-CN" dirty="0" err="1" smtClean="0"/>
              <a:t>recordIO</a:t>
            </a:r>
            <a:endParaRPr lang="en-US" altLang="zh-CN" dirty="0" smtClean="0"/>
          </a:p>
          <a:p>
            <a:r>
              <a:rPr lang="en-US" altLang="zh-CN" sz="2600" dirty="0" smtClean="0"/>
              <a:t>Length of each record varies, so data can be stored in a more compact way</a:t>
            </a:r>
          </a:p>
          <a:p>
            <a:r>
              <a:rPr lang="en-US" altLang="zh-CN" sz="2600" dirty="0"/>
              <a:t>Packing data together allow </a:t>
            </a:r>
            <a:r>
              <a:rPr lang="en-US" altLang="zh-CN" sz="2600" dirty="0" smtClean="0"/>
              <a:t>continuous </a:t>
            </a:r>
            <a:r>
              <a:rPr lang="en-US" altLang="zh-CN" sz="2600" dirty="0"/>
              <a:t>reading on the </a:t>
            </a:r>
            <a:r>
              <a:rPr lang="en-US" altLang="zh-CN" sz="2600" dirty="0" smtClean="0"/>
              <a:t>disk</a:t>
            </a:r>
          </a:p>
          <a:p>
            <a:r>
              <a:rPr lang="en-US" altLang="zh-CN" sz="2600" dirty="0" err="1" smtClean="0"/>
              <a:t>RecordIO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has a simple way of partition, which makes it easier for distributed setting</a:t>
            </a:r>
          </a:p>
          <a:p>
            <a:pPr marL="0" indent="0">
              <a:buNone/>
            </a:pPr>
            <a:r>
              <a:rPr lang="en-US" altLang="zh-CN" dirty="0" smtClean="0"/>
              <a:t>Multi-thread</a:t>
            </a:r>
          </a:p>
          <a:p>
            <a:pPr marL="0" indent="0">
              <a:buNone/>
            </a:pPr>
            <a:r>
              <a:rPr lang="en-US" altLang="zh-CN" sz="2600" dirty="0" smtClean="0"/>
              <a:t>-More efficient data loading </a:t>
            </a:r>
          </a:p>
          <a:p>
            <a:pPr marL="0" indent="0">
              <a:buNone/>
            </a:pPr>
            <a:r>
              <a:rPr lang="en-US" altLang="zh-CN" dirty="0" err="1" smtClean="0"/>
              <a:t>Threadeditor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smtClean="0"/>
              <a:t>-One thread act as data provider and one thread act as data consumer to hide IO cost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Create data iterator</a:t>
            </a:r>
          </a:p>
          <a:p>
            <a:r>
              <a:rPr lang="en-US" altLang="zh-CN" dirty="0" smtClean="0"/>
              <a:t>Dataset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*: basic information for dataset</a:t>
            </a:r>
          </a:p>
          <a:p>
            <a:r>
              <a:rPr lang="en-US" altLang="zh-CN" dirty="0" smtClean="0"/>
              <a:t>Batch 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*</a:t>
            </a:r>
            <a:r>
              <a:rPr lang="en-US" altLang="zh-CN" dirty="0" smtClean="0"/>
              <a:t>: information to form a batch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ugmentation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Backend 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r>
              <a:rPr lang="en-US" altLang="zh-CN" dirty="0" smtClean="0"/>
              <a:t>Auxiliary </a:t>
            </a:r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If distributed training</a:t>
            </a:r>
          </a:p>
          <a:p>
            <a:pPr marL="0" indent="0">
              <a:buNone/>
            </a:pPr>
            <a:r>
              <a:rPr lang="en-US" altLang="zh-CN" dirty="0" err="1" smtClean="0"/>
              <a:t>num_parts</a:t>
            </a:r>
            <a:r>
              <a:rPr lang="en-US" altLang="zh-CN" dirty="0" smtClean="0"/>
              <a:t>: number of parts the data should be partitioned into</a:t>
            </a:r>
          </a:p>
          <a:p>
            <a:pPr marL="0" indent="0">
              <a:buNone/>
            </a:pPr>
            <a:r>
              <a:rPr lang="en-US" altLang="zh-CN" dirty="0" err="1" smtClean="0"/>
              <a:t>part_index</a:t>
            </a:r>
            <a:r>
              <a:rPr lang="en-US" altLang="zh-CN" dirty="0" smtClean="0"/>
              <a:t>: the index of the part to be read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61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KVStore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KVStore</a:t>
            </a:r>
            <a:r>
              <a:rPr lang="en-US" altLang="zh-CN" dirty="0"/>
              <a:t> provides data synchronization between multiple GPUs and multiple </a:t>
            </a:r>
            <a:r>
              <a:rPr lang="en-US" altLang="zh-CN" dirty="0" smtClean="0"/>
              <a:t>machines</a:t>
            </a:r>
            <a:endParaRPr lang="en-US" altLang="zh-CN" sz="2400" dirty="0"/>
          </a:p>
          <a:p>
            <a:r>
              <a:rPr lang="en-US" altLang="zh-CN" sz="2400" dirty="0" smtClean="0"/>
              <a:t>Push: push a single or a sequence of key-value pairs into the store</a:t>
            </a:r>
          </a:p>
          <a:p>
            <a:r>
              <a:rPr lang="en-US" altLang="zh-CN" sz="2400" dirty="0" smtClean="0"/>
              <a:t>Pull: pull a single value or a sequence of values from the store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Push and pull always called after previous push and pull on the same key are finished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Updater</a:t>
            </a:r>
            <a:r>
              <a:rPr lang="en-US" altLang="zh-CN" dirty="0"/>
              <a:t>: specify how the store to merge the received data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90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Bulk Synchronous Parallel(BSP)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n</a:t>
            </a:r>
            <a:r>
              <a:rPr lang="en-US" altLang="zh-CN" sz="2200" dirty="0" smtClean="0"/>
              <a:t> workers, each worker batch size=b</a:t>
            </a:r>
          </a:p>
          <a:p>
            <a:pPr marL="0" indent="0">
              <a:buNone/>
            </a:pPr>
            <a:r>
              <a:rPr lang="en-US" altLang="zh-CN" sz="2200" dirty="0" smtClean="0"/>
              <a:t>Similar performance as n*b batch size in single machine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dirty="0" smtClean="0"/>
              <a:t>Asynchronous updating</a:t>
            </a:r>
          </a:p>
          <a:p>
            <a:pPr marL="0" indent="0">
              <a:buNone/>
            </a:pPr>
            <a:r>
              <a:rPr lang="en-US" altLang="zh-CN" sz="2200" dirty="0" smtClean="0"/>
              <a:t>Each worker updates weight independently</a:t>
            </a:r>
            <a:endParaRPr lang="en-US" altLang="zh-CN" sz="220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42434130"/>
              </p:ext>
            </p:extLst>
          </p:nvPr>
        </p:nvGraphicFramePr>
        <p:xfrm>
          <a:off x="838200" y="1825625"/>
          <a:ext cx="9085811" cy="27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6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108" y="1690688"/>
            <a:ext cx="8407784" cy="4197928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/>
              <a:t>Sequential diagram of </a:t>
            </a:r>
            <a:r>
              <a:rPr lang="en-US" altLang="zh-CN" sz="2800" dirty="0" err="1" smtClean="0"/>
              <a:t>KVStore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operations</a:t>
            </a:r>
            <a:r>
              <a:rPr lang="en-US" altLang="zh-CN" sz="2800" dirty="0" smtClean="0"/>
              <a:t>(BSP)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715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dependency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Schedule and execute operations according to their read/write </a:t>
            </a:r>
            <a:r>
              <a:rPr lang="en-US" altLang="zh-CN" dirty="0" smtClean="0"/>
              <a:t>dependency</a:t>
            </a:r>
            <a:endParaRPr lang="en-US" altLang="zh-CN" dirty="0"/>
          </a:p>
          <a:p>
            <a:r>
              <a:rPr lang="en-US" altLang="zh-CN" sz="2400" dirty="0" err="1" smtClean="0"/>
              <a:t>NDArray</a:t>
            </a:r>
            <a:endParaRPr lang="en-US" altLang="zh-CN" sz="2400" dirty="0" smtClean="0"/>
          </a:p>
          <a:p>
            <a:r>
              <a:rPr lang="en-US" altLang="zh-CN" sz="2400" dirty="0" smtClean="0"/>
              <a:t>Symbol</a:t>
            </a:r>
          </a:p>
          <a:p>
            <a:r>
              <a:rPr lang="en-US" altLang="zh-CN" sz="2400" dirty="0" err="1" smtClean="0"/>
              <a:t>Kvstore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/>
              <a:t>multiple threads to schedule </a:t>
            </a:r>
            <a:r>
              <a:rPr lang="en-US" altLang="zh-CN" dirty="0" smtClean="0"/>
              <a:t>operations, encouraging parallel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82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612</Words>
  <Application>Microsoft Office PowerPoint</Application>
  <PresentationFormat>宽屏</PresentationFormat>
  <Paragraphs>140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 A brief introduction to MXNet</vt:lpstr>
      <vt:lpstr>Major modules of MXNet</vt:lpstr>
      <vt:lpstr>NDArray</vt:lpstr>
      <vt:lpstr> Data loading(IO)  </vt:lpstr>
      <vt:lpstr>PowerPoint 演示文稿</vt:lpstr>
      <vt:lpstr>KVStore</vt:lpstr>
      <vt:lpstr>Distributed training</vt:lpstr>
      <vt:lpstr>Sequential diagram of KVStore operations(BSP)</vt:lpstr>
      <vt:lpstr>Runtime dependency engine</vt:lpstr>
      <vt:lpstr>Dependency graph</vt:lpstr>
      <vt:lpstr>a visual example of the scheduling algorithm</vt:lpstr>
      <vt:lpstr>Symbol construction</vt:lpstr>
      <vt:lpstr>Symbolic execution</vt:lpstr>
      <vt:lpstr>PowerPoint 演示文稿</vt:lpstr>
      <vt:lpstr>What happened during bind operation?</vt:lpstr>
      <vt:lpstr>inplace</vt:lpstr>
      <vt:lpstr>co-share</vt:lpstr>
      <vt:lpstr>bind vs simple_bind</vt:lpstr>
      <vt:lpstr>Forward &amp; backward</vt:lpstr>
      <vt:lpstr>Evaluation metric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</dc:creator>
  <cp:lastModifiedBy>Sean</cp:lastModifiedBy>
  <cp:revision>81</cp:revision>
  <dcterms:created xsi:type="dcterms:W3CDTF">2016-03-13T07:36:44Z</dcterms:created>
  <dcterms:modified xsi:type="dcterms:W3CDTF">2016-03-18T05:11:20Z</dcterms:modified>
</cp:coreProperties>
</file>