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8" r:id="rId3"/>
    <p:sldId id="257" r:id="rId4"/>
    <p:sldId id="259" r:id="rId5"/>
    <p:sldId id="265" r:id="rId6"/>
    <p:sldId id="266" r:id="rId7"/>
    <p:sldId id="269" r:id="rId8"/>
    <p:sldId id="270" r:id="rId9"/>
    <p:sldId id="271" r:id="rId10"/>
    <p:sldId id="272" r:id="rId11"/>
    <p:sldId id="273" r:id="rId12"/>
    <p:sldId id="27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91"/>
    <p:restoredTop sz="95317"/>
  </p:normalViewPr>
  <p:slideViewPr>
    <p:cSldViewPr snapToGrid="0" snapToObjects="1">
      <p:cViewPr varScale="1">
        <p:scale>
          <a:sx n="103" d="100"/>
          <a:sy n="103" d="100"/>
        </p:scale>
        <p:origin x="656" y="184"/>
      </p:cViewPr>
      <p:guideLst/>
    </p:cSldViewPr>
  </p:slideViewPr>
  <p:notesTextViewPr>
    <p:cViewPr>
      <p:scale>
        <a:sx n="85" d="100"/>
        <a:sy n="8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24A603-D58D-4D42-85DB-9E682BEF4A1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CBEB15A-1BFE-49A2-86CC-79D91FA4644D}">
      <dgm:prSet/>
      <dgm:spPr/>
      <dgm:t>
        <a:bodyPr/>
        <a:lstStyle/>
        <a:p>
          <a:r>
            <a:rPr kumimoji="1" lang="en-US"/>
            <a:t>Try other models like LGBM</a:t>
          </a:r>
          <a:endParaRPr lang="en-US"/>
        </a:p>
      </dgm:t>
    </dgm:pt>
    <dgm:pt modelId="{E69273A8-1F6A-4FC9-AEA4-3E134CC3B6C4}" type="parTrans" cxnId="{0C76363C-0645-4163-8472-91D204A9AF75}">
      <dgm:prSet/>
      <dgm:spPr/>
      <dgm:t>
        <a:bodyPr/>
        <a:lstStyle/>
        <a:p>
          <a:endParaRPr lang="en-US"/>
        </a:p>
      </dgm:t>
    </dgm:pt>
    <dgm:pt modelId="{E336805E-7E09-4A9C-B972-43B1E7F3F163}" type="sibTrans" cxnId="{0C76363C-0645-4163-8472-91D204A9AF75}">
      <dgm:prSet/>
      <dgm:spPr/>
      <dgm:t>
        <a:bodyPr/>
        <a:lstStyle/>
        <a:p>
          <a:endParaRPr lang="en-US"/>
        </a:p>
      </dgm:t>
    </dgm:pt>
    <dgm:pt modelId="{FCB8FD47-1C51-4FF2-AC12-15D8BB323E3A}">
      <dgm:prSet/>
      <dgm:spPr/>
      <dgm:t>
        <a:bodyPr/>
        <a:lstStyle/>
        <a:p>
          <a:r>
            <a:rPr kumimoji="1" lang="en-US" dirty="0"/>
            <a:t>The size of data is not so big</a:t>
          </a:r>
          <a:endParaRPr lang="en-US" dirty="0"/>
        </a:p>
      </dgm:t>
    </dgm:pt>
    <dgm:pt modelId="{9E63DAC7-06D4-4614-9CD3-B74B17755424}" type="parTrans" cxnId="{1AD105D3-5BAC-4EBF-AF8F-5AC3FE751448}">
      <dgm:prSet/>
      <dgm:spPr/>
      <dgm:t>
        <a:bodyPr/>
        <a:lstStyle/>
        <a:p>
          <a:endParaRPr lang="en-US"/>
        </a:p>
      </dgm:t>
    </dgm:pt>
    <dgm:pt modelId="{1A3463B3-C401-4E3B-B93B-5D035693DF07}" type="sibTrans" cxnId="{1AD105D3-5BAC-4EBF-AF8F-5AC3FE751448}">
      <dgm:prSet/>
      <dgm:spPr/>
      <dgm:t>
        <a:bodyPr/>
        <a:lstStyle/>
        <a:p>
          <a:endParaRPr lang="en-US"/>
        </a:p>
      </dgm:t>
    </dgm:pt>
    <dgm:pt modelId="{61623AAF-7E1B-4CEA-ACE5-20F4F8E2317E}">
      <dgm:prSet/>
      <dgm:spPr/>
      <dgm:t>
        <a:bodyPr/>
        <a:lstStyle/>
        <a:p>
          <a:r>
            <a:rPr kumimoji="1" lang="en-US"/>
            <a:t>Try to decrease std</a:t>
          </a:r>
          <a:endParaRPr lang="en-US"/>
        </a:p>
      </dgm:t>
    </dgm:pt>
    <dgm:pt modelId="{5620163D-B539-468A-881B-0BFA3DDE998E}" type="parTrans" cxnId="{A5CBF0D3-767C-436E-B117-FC229172B2A0}">
      <dgm:prSet/>
      <dgm:spPr/>
      <dgm:t>
        <a:bodyPr/>
        <a:lstStyle/>
        <a:p>
          <a:endParaRPr lang="en-US"/>
        </a:p>
      </dgm:t>
    </dgm:pt>
    <dgm:pt modelId="{0302ACBB-75DB-4C35-A3B8-A2BF3C87253F}" type="sibTrans" cxnId="{A5CBF0D3-767C-436E-B117-FC229172B2A0}">
      <dgm:prSet/>
      <dgm:spPr/>
      <dgm:t>
        <a:bodyPr/>
        <a:lstStyle/>
        <a:p>
          <a:endParaRPr lang="en-US"/>
        </a:p>
      </dgm:t>
    </dgm:pt>
    <dgm:pt modelId="{AE4BF56C-66B6-489A-9140-A415F3DDFC0C}">
      <dgm:prSet/>
      <dgm:spPr/>
      <dgm:t>
        <a:bodyPr/>
        <a:lstStyle/>
        <a:p>
          <a:r>
            <a:rPr kumimoji="1" lang="en-US"/>
            <a:t>Tune number more</a:t>
          </a:r>
          <a:endParaRPr lang="en-US"/>
        </a:p>
      </dgm:t>
    </dgm:pt>
    <dgm:pt modelId="{89179D47-E04F-4B7B-9AE4-705EB8785EC8}" type="parTrans" cxnId="{61C12849-8604-424F-9AB6-330876489934}">
      <dgm:prSet/>
      <dgm:spPr/>
      <dgm:t>
        <a:bodyPr/>
        <a:lstStyle/>
        <a:p>
          <a:endParaRPr lang="en-US"/>
        </a:p>
      </dgm:t>
    </dgm:pt>
    <dgm:pt modelId="{2A93E8F9-AD16-44AB-AA9A-758DF0AF533B}" type="sibTrans" cxnId="{61C12849-8604-424F-9AB6-330876489934}">
      <dgm:prSet/>
      <dgm:spPr/>
      <dgm:t>
        <a:bodyPr/>
        <a:lstStyle/>
        <a:p>
          <a:endParaRPr lang="en-US"/>
        </a:p>
      </dgm:t>
    </dgm:pt>
    <dgm:pt modelId="{CCEFD055-0BFF-2D46-9174-3C1925E16495}" type="pres">
      <dgm:prSet presAssocID="{FA24A603-D58D-4D42-85DB-9E682BEF4A13}" presName="linear" presStyleCnt="0">
        <dgm:presLayoutVars>
          <dgm:animLvl val="lvl"/>
          <dgm:resizeHandles val="exact"/>
        </dgm:presLayoutVars>
      </dgm:prSet>
      <dgm:spPr/>
    </dgm:pt>
    <dgm:pt modelId="{A24BF3DF-DC1F-D942-9AFC-9A86DEC5FA62}" type="pres">
      <dgm:prSet presAssocID="{BCBEB15A-1BFE-49A2-86CC-79D91FA4644D}" presName="parentText" presStyleLbl="node1" presStyleIdx="0" presStyleCnt="4">
        <dgm:presLayoutVars>
          <dgm:chMax val="0"/>
          <dgm:bulletEnabled val="1"/>
        </dgm:presLayoutVars>
      </dgm:prSet>
      <dgm:spPr/>
    </dgm:pt>
    <dgm:pt modelId="{D7FFF9E1-6EE2-FB4C-9198-D71494EA77AE}" type="pres">
      <dgm:prSet presAssocID="{E336805E-7E09-4A9C-B972-43B1E7F3F163}" presName="spacer" presStyleCnt="0"/>
      <dgm:spPr/>
    </dgm:pt>
    <dgm:pt modelId="{8C92D962-4448-634D-B647-DD0D434744C8}" type="pres">
      <dgm:prSet presAssocID="{FCB8FD47-1C51-4FF2-AC12-15D8BB323E3A}" presName="parentText" presStyleLbl="node1" presStyleIdx="1" presStyleCnt="4">
        <dgm:presLayoutVars>
          <dgm:chMax val="0"/>
          <dgm:bulletEnabled val="1"/>
        </dgm:presLayoutVars>
      </dgm:prSet>
      <dgm:spPr/>
    </dgm:pt>
    <dgm:pt modelId="{A1F49E8D-BCFF-7641-A975-CBD17C1BCFE0}" type="pres">
      <dgm:prSet presAssocID="{1A3463B3-C401-4E3B-B93B-5D035693DF07}" presName="spacer" presStyleCnt="0"/>
      <dgm:spPr/>
    </dgm:pt>
    <dgm:pt modelId="{5BDC4E12-BA82-D146-B81F-5D5B2244CC23}" type="pres">
      <dgm:prSet presAssocID="{61623AAF-7E1B-4CEA-ACE5-20F4F8E2317E}" presName="parentText" presStyleLbl="node1" presStyleIdx="2" presStyleCnt="4">
        <dgm:presLayoutVars>
          <dgm:chMax val="0"/>
          <dgm:bulletEnabled val="1"/>
        </dgm:presLayoutVars>
      </dgm:prSet>
      <dgm:spPr/>
    </dgm:pt>
    <dgm:pt modelId="{A804D7AD-9384-3646-8C5D-4C72589770E5}" type="pres">
      <dgm:prSet presAssocID="{0302ACBB-75DB-4C35-A3B8-A2BF3C87253F}" presName="spacer" presStyleCnt="0"/>
      <dgm:spPr/>
    </dgm:pt>
    <dgm:pt modelId="{8A50B7DC-FA89-6949-8869-A2E54ED05082}" type="pres">
      <dgm:prSet presAssocID="{AE4BF56C-66B6-489A-9140-A415F3DDFC0C}" presName="parentText" presStyleLbl="node1" presStyleIdx="3" presStyleCnt="4">
        <dgm:presLayoutVars>
          <dgm:chMax val="0"/>
          <dgm:bulletEnabled val="1"/>
        </dgm:presLayoutVars>
      </dgm:prSet>
      <dgm:spPr/>
    </dgm:pt>
  </dgm:ptLst>
  <dgm:cxnLst>
    <dgm:cxn modelId="{62BCA614-2FC0-DE47-85B5-45E3DA7B4CB8}" type="presOf" srcId="{FA24A603-D58D-4D42-85DB-9E682BEF4A13}" destId="{CCEFD055-0BFF-2D46-9174-3C1925E16495}" srcOrd="0" destOrd="0" presId="urn:microsoft.com/office/officeart/2005/8/layout/vList2"/>
    <dgm:cxn modelId="{0C76363C-0645-4163-8472-91D204A9AF75}" srcId="{FA24A603-D58D-4D42-85DB-9E682BEF4A13}" destId="{BCBEB15A-1BFE-49A2-86CC-79D91FA4644D}" srcOrd="0" destOrd="0" parTransId="{E69273A8-1F6A-4FC9-AEA4-3E134CC3B6C4}" sibTransId="{E336805E-7E09-4A9C-B972-43B1E7F3F163}"/>
    <dgm:cxn modelId="{1C397740-AF2E-4A49-B0C9-7AA681EE334A}" type="presOf" srcId="{AE4BF56C-66B6-489A-9140-A415F3DDFC0C}" destId="{8A50B7DC-FA89-6949-8869-A2E54ED05082}" srcOrd="0" destOrd="0" presId="urn:microsoft.com/office/officeart/2005/8/layout/vList2"/>
    <dgm:cxn modelId="{61C12849-8604-424F-9AB6-330876489934}" srcId="{FA24A603-D58D-4D42-85DB-9E682BEF4A13}" destId="{AE4BF56C-66B6-489A-9140-A415F3DDFC0C}" srcOrd="3" destOrd="0" parTransId="{89179D47-E04F-4B7B-9AE4-705EB8785EC8}" sibTransId="{2A93E8F9-AD16-44AB-AA9A-758DF0AF533B}"/>
    <dgm:cxn modelId="{BA56C283-5D28-CF43-9370-BE4EB89B2B7A}" type="presOf" srcId="{BCBEB15A-1BFE-49A2-86CC-79D91FA4644D}" destId="{A24BF3DF-DC1F-D942-9AFC-9A86DEC5FA62}" srcOrd="0" destOrd="0" presId="urn:microsoft.com/office/officeart/2005/8/layout/vList2"/>
    <dgm:cxn modelId="{1AD105D3-5BAC-4EBF-AF8F-5AC3FE751448}" srcId="{FA24A603-D58D-4D42-85DB-9E682BEF4A13}" destId="{FCB8FD47-1C51-4FF2-AC12-15D8BB323E3A}" srcOrd="1" destOrd="0" parTransId="{9E63DAC7-06D4-4614-9CD3-B74B17755424}" sibTransId="{1A3463B3-C401-4E3B-B93B-5D035693DF07}"/>
    <dgm:cxn modelId="{A5CBF0D3-767C-436E-B117-FC229172B2A0}" srcId="{FA24A603-D58D-4D42-85DB-9E682BEF4A13}" destId="{61623AAF-7E1B-4CEA-ACE5-20F4F8E2317E}" srcOrd="2" destOrd="0" parTransId="{5620163D-B539-468A-881B-0BFA3DDE998E}" sibTransId="{0302ACBB-75DB-4C35-A3B8-A2BF3C87253F}"/>
    <dgm:cxn modelId="{9033AFE5-24CD-B948-8AA4-1D21D061AB5C}" type="presOf" srcId="{FCB8FD47-1C51-4FF2-AC12-15D8BB323E3A}" destId="{8C92D962-4448-634D-B647-DD0D434744C8}" srcOrd="0" destOrd="0" presId="urn:microsoft.com/office/officeart/2005/8/layout/vList2"/>
    <dgm:cxn modelId="{9CE455EE-4E97-E842-B174-DF10781AD592}" type="presOf" srcId="{61623AAF-7E1B-4CEA-ACE5-20F4F8E2317E}" destId="{5BDC4E12-BA82-D146-B81F-5D5B2244CC23}" srcOrd="0" destOrd="0" presId="urn:microsoft.com/office/officeart/2005/8/layout/vList2"/>
    <dgm:cxn modelId="{2A53DF60-4C79-994D-A6E9-D8C357192452}" type="presParOf" srcId="{CCEFD055-0BFF-2D46-9174-3C1925E16495}" destId="{A24BF3DF-DC1F-D942-9AFC-9A86DEC5FA62}" srcOrd="0" destOrd="0" presId="urn:microsoft.com/office/officeart/2005/8/layout/vList2"/>
    <dgm:cxn modelId="{CD06DBC5-0485-E940-9B2F-50AB5C688176}" type="presParOf" srcId="{CCEFD055-0BFF-2D46-9174-3C1925E16495}" destId="{D7FFF9E1-6EE2-FB4C-9198-D71494EA77AE}" srcOrd="1" destOrd="0" presId="urn:microsoft.com/office/officeart/2005/8/layout/vList2"/>
    <dgm:cxn modelId="{8BA2F68E-7E18-884F-963F-06E1CE006A19}" type="presParOf" srcId="{CCEFD055-0BFF-2D46-9174-3C1925E16495}" destId="{8C92D962-4448-634D-B647-DD0D434744C8}" srcOrd="2" destOrd="0" presId="urn:microsoft.com/office/officeart/2005/8/layout/vList2"/>
    <dgm:cxn modelId="{D8A37790-C57C-D746-A4DF-5CE0EE05C8C5}" type="presParOf" srcId="{CCEFD055-0BFF-2D46-9174-3C1925E16495}" destId="{A1F49E8D-BCFF-7641-A975-CBD17C1BCFE0}" srcOrd="3" destOrd="0" presId="urn:microsoft.com/office/officeart/2005/8/layout/vList2"/>
    <dgm:cxn modelId="{118CA71B-E998-C449-A5A9-BB2E50E09670}" type="presParOf" srcId="{CCEFD055-0BFF-2D46-9174-3C1925E16495}" destId="{5BDC4E12-BA82-D146-B81F-5D5B2244CC23}" srcOrd="4" destOrd="0" presId="urn:microsoft.com/office/officeart/2005/8/layout/vList2"/>
    <dgm:cxn modelId="{639123E8-074F-E241-8ECC-4AD3ACFCE053}" type="presParOf" srcId="{CCEFD055-0BFF-2D46-9174-3C1925E16495}" destId="{A804D7AD-9384-3646-8C5D-4C72589770E5}" srcOrd="5" destOrd="0" presId="urn:microsoft.com/office/officeart/2005/8/layout/vList2"/>
    <dgm:cxn modelId="{009EEE43-782C-E34D-8349-5C023966956C}" type="presParOf" srcId="{CCEFD055-0BFF-2D46-9174-3C1925E16495}" destId="{8A50B7DC-FA89-6949-8869-A2E54ED0508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BF3DF-DC1F-D942-9AFC-9A86DEC5FA62}">
      <dsp:nvSpPr>
        <dsp:cNvPr id="0" name=""/>
        <dsp:cNvSpPr/>
      </dsp:nvSpPr>
      <dsp:spPr>
        <a:xfrm>
          <a:off x="0" y="12699"/>
          <a:ext cx="6586489" cy="8687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a:t>Try other models like LGBM</a:t>
          </a:r>
          <a:endParaRPr lang="en-US" sz="3300" kern="1200"/>
        </a:p>
      </dsp:txBody>
      <dsp:txXfrm>
        <a:off x="42408" y="55107"/>
        <a:ext cx="6501673" cy="783909"/>
      </dsp:txXfrm>
    </dsp:sp>
    <dsp:sp modelId="{8C92D962-4448-634D-B647-DD0D434744C8}">
      <dsp:nvSpPr>
        <dsp:cNvPr id="0" name=""/>
        <dsp:cNvSpPr/>
      </dsp:nvSpPr>
      <dsp:spPr>
        <a:xfrm>
          <a:off x="0" y="976464"/>
          <a:ext cx="6586489" cy="86872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dirty="0"/>
            <a:t>The size of data is not so big</a:t>
          </a:r>
          <a:endParaRPr lang="en-US" sz="3300" kern="1200" dirty="0"/>
        </a:p>
      </dsp:txBody>
      <dsp:txXfrm>
        <a:off x="42408" y="1018872"/>
        <a:ext cx="6501673" cy="783909"/>
      </dsp:txXfrm>
    </dsp:sp>
    <dsp:sp modelId="{5BDC4E12-BA82-D146-B81F-5D5B2244CC23}">
      <dsp:nvSpPr>
        <dsp:cNvPr id="0" name=""/>
        <dsp:cNvSpPr/>
      </dsp:nvSpPr>
      <dsp:spPr>
        <a:xfrm>
          <a:off x="0" y="1940229"/>
          <a:ext cx="6586489" cy="86872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a:t>Try to decrease std</a:t>
          </a:r>
          <a:endParaRPr lang="en-US" sz="3300" kern="1200"/>
        </a:p>
      </dsp:txBody>
      <dsp:txXfrm>
        <a:off x="42408" y="1982637"/>
        <a:ext cx="6501673" cy="783909"/>
      </dsp:txXfrm>
    </dsp:sp>
    <dsp:sp modelId="{8A50B7DC-FA89-6949-8869-A2E54ED05082}">
      <dsp:nvSpPr>
        <dsp:cNvPr id="0" name=""/>
        <dsp:cNvSpPr/>
      </dsp:nvSpPr>
      <dsp:spPr>
        <a:xfrm>
          <a:off x="0" y="2903994"/>
          <a:ext cx="6586489" cy="8687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a:t>Tune number more</a:t>
          </a:r>
          <a:endParaRPr lang="en-US" sz="3300" kern="1200"/>
        </a:p>
      </dsp:txBody>
      <dsp:txXfrm>
        <a:off x="42408" y="2946402"/>
        <a:ext cx="6501673" cy="7839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41C78-CCE5-4B46-B3C0-5D39880708A0}" type="datetimeFigureOut">
              <a:rPr kumimoji="1" lang="zh-CN" altLang="en-US" smtClean="0"/>
              <a:t>2022/12/6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01D75-9AF4-E142-B940-83B92206ABDB}" type="slidenum">
              <a:rPr kumimoji="1" lang="zh-CN" altLang="en-US" smtClean="0"/>
              <a:t>‹#›</a:t>
            </a:fld>
            <a:endParaRPr kumimoji="1" lang="zh-CN" altLang="en-US"/>
          </a:p>
        </p:txBody>
      </p:sp>
    </p:spTree>
    <p:extLst>
      <p:ext uri="{BB962C8B-B14F-4D97-AF65-F5344CB8AC3E}">
        <p14:creationId xmlns:p14="http://schemas.microsoft.com/office/powerpoint/2010/main" val="3757747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People always say that College admission is magic; Someone might be admitted with low </a:t>
            </a:r>
            <a:r>
              <a:rPr kumimoji="1" lang="en-US" altLang="zh-CN" dirty="0" err="1"/>
              <a:t>tofel</a:t>
            </a:r>
            <a:r>
              <a:rPr kumimoji="1" lang="en-US" altLang="zh-CN" dirty="0"/>
              <a:t> scores and </a:t>
            </a:r>
            <a:r>
              <a:rPr kumimoji="1" lang="en-US" altLang="zh-CN" dirty="0" err="1"/>
              <a:t>gre</a:t>
            </a:r>
            <a:r>
              <a:rPr kumimoji="1" lang="en-US" altLang="zh-CN" dirty="0"/>
              <a:t> scores,  while others can not. Because these opinions just come with common sense or experience, I want to have a logical prediction of whether one can enter your dream program, what is the possibility of it, and what you can do to improve your possibility to admission. It is meaningful because if it predicts well, it is more reliable than some admission consulting companies that told parents the probability of admission for their child only based on experience. </a:t>
            </a:r>
          </a:p>
          <a:p>
            <a:endParaRPr kumimoji="1" lang="zh-CN" altLang="en-US" dirty="0"/>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2</a:t>
            </a:fld>
            <a:endParaRPr kumimoji="1" lang="zh-CN" altLang="en-US"/>
          </a:p>
        </p:txBody>
      </p:sp>
    </p:spTree>
    <p:extLst>
      <p:ext uri="{BB962C8B-B14F-4D97-AF65-F5344CB8AC3E}">
        <p14:creationId xmlns:p14="http://schemas.microsoft.com/office/powerpoint/2010/main" val="236039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 will first talk briefly of the introduction and some EDAs</a:t>
            </a:r>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3</a:t>
            </a:fld>
            <a:endParaRPr kumimoji="1" lang="zh-CN" altLang="en-US"/>
          </a:p>
        </p:txBody>
      </p:sp>
    </p:spTree>
    <p:extLst>
      <p:ext uri="{BB962C8B-B14F-4D97-AF65-F5344CB8AC3E}">
        <p14:creationId xmlns:p14="http://schemas.microsoft.com/office/powerpoint/2010/main" val="2797345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First, I want to use the heatmap to show a broad correlation of the Chance of Admission to all other features</a:t>
            </a:r>
          </a:p>
          <a:p>
            <a:r>
              <a:rPr kumimoji="1" lang="en-US" altLang="zh-CN" dirty="0"/>
              <a:t>More close to 1, the more relative they are</a:t>
            </a:r>
          </a:p>
          <a:p>
            <a:r>
              <a:rPr kumimoji="1" lang="en-US" altLang="zh-CN" dirty="0"/>
              <a:t>Not surprisingly, GRE, </a:t>
            </a:r>
            <a:r>
              <a:rPr kumimoji="1" lang="en-US" altLang="zh-CN" dirty="0" err="1"/>
              <a:t>Tofel</a:t>
            </a:r>
            <a:r>
              <a:rPr kumimoji="1" lang="en-US" altLang="zh-CN" dirty="0"/>
              <a:t>, and GPA are three figures that has the highest correlation to target variable(chance of admission), around 8</a:t>
            </a:r>
          </a:p>
          <a:p>
            <a:endParaRPr kumimoji="1" lang="en-US" altLang="zh-CN" dirty="0"/>
          </a:p>
          <a:p>
            <a:r>
              <a:rPr kumimoji="1" lang="en-US" altLang="zh-CN" dirty="0"/>
              <a:t>And hard skills are correlated with each other which make sense Because there are people good at study</a:t>
            </a:r>
          </a:p>
          <a:p>
            <a:r>
              <a:rPr kumimoji="1" lang="en-US" altLang="zh-CN" dirty="0"/>
              <a:t>But what surprised me was the correlation of university ranking with others. As normal, we will think that the higher the school rank is, the higher are score should be, and the </a:t>
            </a:r>
            <a:r>
              <a:rPr lang="en" altLang="zh-CN" b="0" i="0" dirty="0">
                <a:solidFill>
                  <a:schemeClr val="accent5"/>
                </a:solidFill>
                <a:effectLst/>
                <a:latin typeface="inherit"/>
              </a:rPr>
              <a:t>Statement of Purpose should focus more on individual rather than school ranking, but the result is the opposite. The school of ranking is more correlated to SOP rather than </a:t>
            </a:r>
            <a:r>
              <a:rPr lang="en" altLang="zh-CN" b="0" i="0" dirty="0" err="1">
                <a:solidFill>
                  <a:schemeClr val="accent5"/>
                </a:solidFill>
                <a:effectLst/>
                <a:latin typeface="inherit"/>
              </a:rPr>
              <a:t>gre</a:t>
            </a:r>
            <a:r>
              <a:rPr lang="en" altLang="zh-CN" b="0" i="0" dirty="0">
                <a:solidFill>
                  <a:schemeClr val="accent5"/>
                </a:solidFill>
                <a:effectLst/>
                <a:latin typeface="inherit"/>
              </a:rPr>
              <a:t>. </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4</a:t>
            </a:fld>
            <a:endParaRPr kumimoji="1" lang="zh-CN" altLang="en-US"/>
          </a:p>
        </p:txBody>
      </p:sp>
    </p:spTree>
    <p:extLst>
      <p:ext uri="{BB962C8B-B14F-4D97-AF65-F5344CB8AC3E}">
        <p14:creationId xmlns:p14="http://schemas.microsoft.com/office/powerpoint/2010/main" val="676544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While most of people have research have 70% chance of admit</a:t>
            </a:r>
            <a:endParaRPr kumimoji="1" lang="zh-CN" altLang="en-US" dirty="0"/>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5</a:t>
            </a:fld>
            <a:endParaRPr kumimoji="1" lang="zh-CN" altLang="en-US"/>
          </a:p>
        </p:txBody>
      </p:sp>
    </p:spTree>
    <p:extLst>
      <p:ext uri="{BB962C8B-B14F-4D97-AF65-F5344CB8AC3E}">
        <p14:creationId xmlns:p14="http://schemas.microsoft.com/office/powerpoint/2010/main" val="1856157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Because the dataset is well-organized, there is not much I should do to deal with preprocessing</a:t>
            </a:r>
          </a:p>
          <a:p>
            <a:r>
              <a:rPr kumimoji="1" lang="en-US" altLang="zh-CN" dirty="0"/>
              <a:t>The categorized and ordinary variables are all in well form; what I have to do is to standardize GRE, TOFEL and GPA scores using minmax scaler because</a:t>
            </a:r>
          </a:p>
          <a:p>
            <a:r>
              <a:rPr kumimoji="1" lang="en-US" altLang="zh-CN" dirty="0"/>
              <a:t>They are continuous and in a range </a:t>
            </a:r>
          </a:p>
          <a:p>
            <a:endParaRPr kumimoji="1" lang="en-US" altLang="zh-CN" dirty="0"/>
          </a:p>
          <a:p>
            <a:r>
              <a:rPr kumimoji="1" lang="en-US" altLang="zh-CN" dirty="0"/>
              <a:t>They transform into 0-1 scale</a:t>
            </a:r>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6</a:t>
            </a:fld>
            <a:endParaRPr kumimoji="1" lang="zh-CN" altLang="en-US"/>
          </a:p>
        </p:txBody>
      </p:sp>
    </p:spTree>
    <p:extLst>
      <p:ext uri="{BB962C8B-B14F-4D97-AF65-F5344CB8AC3E}">
        <p14:creationId xmlns:p14="http://schemas.microsoft.com/office/powerpoint/2010/main" val="2312184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2401D75-9AF4-E142-B940-83B92206ABDB}" type="slidenum">
              <a:rPr kumimoji="1" lang="zh-CN" altLang="en-US" smtClean="0"/>
              <a:t>7</a:t>
            </a:fld>
            <a:endParaRPr kumimoji="1" lang="zh-CN" altLang="en-US"/>
          </a:p>
        </p:txBody>
      </p:sp>
    </p:spTree>
    <p:extLst>
      <p:ext uri="{BB962C8B-B14F-4D97-AF65-F5344CB8AC3E}">
        <p14:creationId xmlns:p14="http://schemas.microsoft.com/office/powerpoint/2010/main" val="164124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5439F-FCBF-9DF7-CA69-247F16E9A40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4313C9A-D411-7838-4F59-9DC34778D4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06BBB93-EF8C-0957-BD01-3274683BB879}"/>
              </a:ext>
            </a:extLst>
          </p:cNvPr>
          <p:cNvSpPr>
            <a:spLocks noGrp="1"/>
          </p:cNvSpPr>
          <p:nvPr>
            <p:ph type="dt" sz="half" idx="10"/>
          </p:nvPr>
        </p:nvSpPr>
        <p:spPr/>
        <p:txBody>
          <a:bodyPr/>
          <a:lstStyle/>
          <a:p>
            <a:fld id="{1A25C273-F6D0-1E49-A5F8-86F45A839CA2}" type="datetimeFigureOut">
              <a:rPr kumimoji="1" lang="zh-CN" altLang="en-US" smtClean="0"/>
              <a:t>2022/12/6</a:t>
            </a:fld>
            <a:endParaRPr kumimoji="1" lang="zh-CN" altLang="en-US"/>
          </a:p>
        </p:txBody>
      </p:sp>
      <p:sp>
        <p:nvSpPr>
          <p:cNvPr id="5" name="页脚占位符 4">
            <a:extLst>
              <a:ext uri="{FF2B5EF4-FFF2-40B4-BE49-F238E27FC236}">
                <a16:creationId xmlns:a16="http://schemas.microsoft.com/office/drawing/2014/main" id="{4E84AC5B-9992-90E8-D4C1-B6AEB10E148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9845F7E-A63C-1722-578D-5BE407D4C51B}"/>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293362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F7604-90E5-F157-EB22-78BA0191B07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8E8255D-8C4F-A817-1AB0-D07264ADBDA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F6C4DE4-C227-BEAD-7779-43E6851AE866}"/>
              </a:ext>
            </a:extLst>
          </p:cNvPr>
          <p:cNvSpPr>
            <a:spLocks noGrp="1"/>
          </p:cNvSpPr>
          <p:nvPr>
            <p:ph type="dt" sz="half" idx="10"/>
          </p:nvPr>
        </p:nvSpPr>
        <p:spPr/>
        <p:txBody>
          <a:bodyPr/>
          <a:lstStyle/>
          <a:p>
            <a:fld id="{1A25C273-F6D0-1E49-A5F8-86F45A839CA2}" type="datetimeFigureOut">
              <a:rPr kumimoji="1" lang="zh-CN" altLang="en-US" smtClean="0"/>
              <a:t>2022/12/6</a:t>
            </a:fld>
            <a:endParaRPr kumimoji="1" lang="zh-CN" altLang="en-US"/>
          </a:p>
        </p:txBody>
      </p:sp>
      <p:sp>
        <p:nvSpPr>
          <p:cNvPr id="5" name="页脚占位符 4">
            <a:extLst>
              <a:ext uri="{FF2B5EF4-FFF2-40B4-BE49-F238E27FC236}">
                <a16:creationId xmlns:a16="http://schemas.microsoft.com/office/drawing/2014/main" id="{A68182C5-F1B0-2750-70AD-2BBE295B2F0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FFF417F-9CB9-7655-206D-6A2972F6C3AB}"/>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166886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B31030-5EC3-3FE6-B632-A7CB4EB0592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0C55894-B9E8-4006-2611-5A8CCD069D5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E9ABF10-F5F2-9781-2EAF-5C3F689DBF3C}"/>
              </a:ext>
            </a:extLst>
          </p:cNvPr>
          <p:cNvSpPr>
            <a:spLocks noGrp="1"/>
          </p:cNvSpPr>
          <p:nvPr>
            <p:ph type="dt" sz="half" idx="10"/>
          </p:nvPr>
        </p:nvSpPr>
        <p:spPr/>
        <p:txBody>
          <a:bodyPr/>
          <a:lstStyle/>
          <a:p>
            <a:fld id="{1A25C273-F6D0-1E49-A5F8-86F45A839CA2}" type="datetimeFigureOut">
              <a:rPr kumimoji="1" lang="zh-CN" altLang="en-US" smtClean="0"/>
              <a:t>2022/12/6</a:t>
            </a:fld>
            <a:endParaRPr kumimoji="1" lang="zh-CN" altLang="en-US"/>
          </a:p>
        </p:txBody>
      </p:sp>
      <p:sp>
        <p:nvSpPr>
          <p:cNvPr id="5" name="页脚占位符 4">
            <a:extLst>
              <a:ext uri="{FF2B5EF4-FFF2-40B4-BE49-F238E27FC236}">
                <a16:creationId xmlns:a16="http://schemas.microsoft.com/office/drawing/2014/main" id="{8259AB0B-0545-61A6-C39F-9BDF785ED07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96F01C-447D-19BE-FF5C-A05EAE199D73}"/>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305309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7F22D-E844-8CCE-CCDE-599BC5FA88F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DC8E1A2-81AF-98CE-1425-239AE490848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6F5F937-48FC-DE6E-ADD5-398BA468DB8D}"/>
              </a:ext>
            </a:extLst>
          </p:cNvPr>
          <p:cNvSpPr>
            <a:spLocks noGrp="1"/>
          </p:cNvSpPr>
          <p:nvPr>
            <p:ph type="dt" sz="half" idx="10"/>
          </p:nvPr>
        </p:nvSpPr>
        <p:spPr/>
        <p:txBody>
          <a:bodyPr/>
          <a:lstStyle/>
          <a:p>
            <a:fld id="{1A25C273-F6D0-1E49-A5F8-86F45A839CA2}" type="datetimeFigureOut">
              <a:rPr kumimoji="1" lang="zh-CN" altLang="en-US" smtClean="0"/>
              <a:t>2022/12/6</a:t>
            </a:fld>
            <a:endParaRPr kumimoji="1" lang="zh-CN" altLang="en-US"/>
          </a:p>
        </p:txBody>
      </p:sp>
      <p:sp>
        <p:nvSpPr>
          <p:cNvPr id="5" name="页脚占位符 4">
            <a:extLst>
              <a:ext uri="{FF2B5EF4-FFF2-40B4-BE49-F238E27FC236}">
                <a16:creationId xmlns:a16="http://schemas.microsoft.com/office/drawing/2014/main" id="{0299D945-8338-183D-2D9B-DA0A4814249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0837A11-6494-7CBC-C801-7B49B1A749A4}"/>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320250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0CE14-E1C5-A77D-9C45-F63CB783D2F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4FBC023-34B9-0ADC-4657-C2D68DBDB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DE51CF6-87CC-8DEF-D672-7196780F4D8F}"/>
              </a:ext>
            </a:extLst>
          </p:cNvPr>
          <p:cNvSpPr>
            <a:spLocks noGrp="1"/>
          </p:cNvSpPr>
          <p:nvPr>
            <p:ph type="dt" sz="half" idx="10"/>
          </p:nvPr>
        </p:nvSpPr>
        <p:spPr/>
        <p:txBody>
          <a:bodyPr/>
          <a:lstStyle/>
          <a:p>
            <a:fld id="{1A25C273-F6D0-1E49-A5F8-86F45A839CA2}" type="datetimeFigureOut">
              <a:rPr kumimoji="1" lang="zh-CN" altLang="en-US" smtClean="0"/>
              <a:t>2022/12/6</a:t>
            </a:fld>
            <a:endParaRPr kumimoji="1" lang="zh-CN" altLang="en-US"/>
          </a:p>
        </p:txBody>
      </p:sp>
      <p:sp>
        <p:nvSpPr>
          <p:cNvPr id="5" name="页脚占位符 4">
            <a:extLst>
              <a:ext uri="{FF2B5EF4-FFF2-40B4-BE49-F238E27FC236}">
                <a16:creationId xmlns:a16="http://schemas.microsoft.com/office/drawing/2014/main" id="{EA87A75E-DEED-E2E3-2C27-DEDFA1C9DC5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B1B1211-3DE8-3F71-8577-71646CD91736}"/>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71996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FA072B-2A9D-2FF7-4B85-5831BE717A1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822CF13-7D58-DD25-9F9E-224A94D9E0C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1F1B5F7-620D-17EC-FA07-ADA751499A8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B4CC69B-477D-C8BD-F913-2A54A2B6C5D8}"/>
              </a:ext>
            </a:extLst>
          </p:cNvPr>
          <p:cNvSpPr>
            <a:spLocks noGrp="1"/>
          </p:cNvSpPr>
          <p:nvPr>
            <p:ph type="dt" sz="half" idx="10"/>
          </p:nvPr>
        </p:nvSpPr>
        <p:spPr/>
        <p:txBody>
          <a:bodyPr/>
          <a:lstStyle/>
          <a:p>
            <a:fld id="{1A25C273-F6D0-1E49-A5F8-86F45A839CA2}" type="datetimeFigureOut">
              <a:rPr kumimoji="1" lang="zh-CN" altLang="en-US" smtClean="0"/>
              <a:t>2022/12/6</a:t>
            </a:fld>
            <a:endParaRPr kumimoji="1" lang="zh-CN" altLang="en-US"/>
          </a:p>
        </p:txBody>
      </p:sp>
      <p:sp>
        <p:nvSpPr>
          <p:cNvPr id="6" name="页脚占位符 5">
            <a:extLst>
              <a:ext uri="{FF2B5EF4-FFF2-40B4-BE49-F238E27FC236}">
                <a16:creationId xmlns:a16="http://schemas.microsoft.com/office/drawing/2014/main" id="{7EB30A20-A2B6-A391-B34B-B9C11067100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74CF88C-A33F-E35B-2C72-F7D14F45F350}"/>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142368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1AF5B-B7D7-BBA8-11A9-EAC3B00D090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0BE2860-1E95-29D3-FFBE-1B2DA8EFCC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F9E378D-0B9D-DB2D-4883-16937EC5060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B90104F-838B-C8D7-BC02-63AFBAF0A0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A8CA220-DB7D-84C4-2149-2A3D384DB20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378D27B-997A-0631-682C-8EC361666E75}"/>
              </a:ext>
            </a:extLst>
          </p:cNvPr>
          <p:cNvSpPr>
            <a:spLocks noGrp="1"/>
          </p:cNvSpPr>
          <p:nvPr>
            <p:ph type="dt" sz="half" idx="10"/>
          </p:nvPr>
        </p:nvSpPr>
        <p:spPr/>
        <p:txBody>
          <a:bodyPr/>
          <a:lstStyle/>
          <a:p>
            <a:fld id="{1A25C273-F6D0-1E49-A5F8-86F45A839CA2}" type="datetimeFigureOut">
              <a:rPr kumimoji="1" lang="zh-CN" altLang="en-US" smtClean="0"/>
              <a:t>2022/12/6</a:t>
            </a:fld>
            <a:endParaRPr kumimoji="1" lang="zh-CN" altLang="en-US"/>
          </a:p>
        </p:txBody>
      </p:sp>
      <p:sp>
        <p:nvSpPr>
          <p:cNvPr id="8" name="页脚占位符 7">
            <a:extLst>
              <a:ext uri="{FF2B5EF4-FFF2-40B4-BE49-F238E27FC236}">
                <a16:creationId xmlns:a16="http://schemas.microsoft.com/office/drawing/2014/main" id="{4078E380-CFCB-AAE2-F1D6-D1EB8D4B8D6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004DFB1-806D-7817-FA05-51407A740180}"/>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2076305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B0378-F187-75D7-C1DB-B9189BF0033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50E2174-3347-FADB-DA4A-8B6DFD4E17E1}"/>
              </a:ext>
            </a:extLst>
          </p:cNvPr>
          <p:cNvSpPr>
            <a:spLocks noGrp="1"/>
          </p:cNvSpPr>
          <p:nvPr>
            <p:ph type="dt" sz="half" idx="10"/>
          </p:nvPr>
        </p:nvSpPr>
        <p:spPr/>
        <p:txBody>
          <a:bodyPr/>
          <a:lstStyle/>
          <a:p>
            <a:fld id="{1A25C273-F6D0-1E49-A5F8-86F45A839CA2}" type="datetimeFigureOut">
              <a:rPr kumimoji="1" lang="zh-CN" altLang="en-US" smtClean="0"/>
              <a:t>2022/12/6</a:t>
            </a:fld>
            <a:endParaRPr kumimoji="1" lang="zh-CN" altLang="en-US"/>
          </a:p>
        </p:txBody>
      </p:sp>
      <p:sp>
        <p:nvSpPr>
          <p:cNvPr id="4" name="页脚占位符 3">
            <a:extLst>
              <a:ext uri="{FF2B5EF4-FFF2-40B4-BE49-F238E27FC236}">
                <a16:creationId xmlns:a16="http://schemas.microsoft.com/office/drawing/2014/main" id="{0817D48F-4D37-7E3A-855F-875D4BE13F9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7584590-5734-6C79-7B8F-CB370D1D9763}"/>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169585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204E732-6DAB-57FB-4C36-5D60FEEA9E67}"/>
              </a:ext>
            </a:extLst>
          </p:cNvPr>
          <p:cNvSpPr>
            <a:spLocks noGrp="1"/>
          </p:cNvSpPr>
          <p:nvPr>
            <p:ph type="dt" sz="half" idx="10"/>
          </p:nvPr>
        </p:nvSpPr>
        <p:spPr/>
        <p:txBody>
          <a:bodyPr/>
          <a:lstStyle/>
          <a:p>
            <a:fld id="{1A25C273-F6D0-1E49-A5F8-86F45A839CA2}" type="datetimeFigureOut">
              <a:rPr kumimoji="1" lang="zh-CN" altLang="en-US" smtClean="0"/>
              <a:t>2022/12/6</a:t>
            </a:fld>
            <a:endParaRPr kumimoji="1" lang="zh-CN" altLang="en-US"/>
          </a:p>
        </p:txBody>
      </p:sp>
      <p:sp>
        <p:nvSpPr>
          <p:cNvPr id="3" name="页脚占位符 2">
            <a:extLst>
              <a:ext uri="{FF2B5EF4-FFF2-40B4-BE49-F238E27FC236}">
                <a16:creationId xmlns:a16="http://schemas.microsoft.com/office/drawing/2014/main" id="{98058E26-7893-DCF7-6B1C-934BA19C023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0F1118D-A7C2-901E-2563-23370F7F7650}"/>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30961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B55DD-C0B5-1186-FF42-42C5EC54A51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F08A566-8F9E-7D2B-3D19-56303ABE24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92A7735-03D5-7060-B5D8-F0903AD09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759E81D-29DA-80AA-F23F-A98F888F69B7}"/>
              </a:ext>
            </a:extLst>
          </p:cNvPr>
          <p:cNvSpPr>
            <a:spLocks noGrp="1"/>
          </p:cNvSpPr>
          <p:nvPr>
            <p:ph type="dt" sz="half" idx="10"/>
          </p:nvPr>
        </p:nvSpPr>
        <p:spPr/>
        <p:txBody>
          <a:bodyPr/>
          <a:lstStyle/>
          <a:p>
            <a:fld id="{1A25C273-F6D0-1E49-A5F8-86F45A839CA2}" type="datetimeFigureOut">
              <a:rPr kumimoji="1" lang="zh-CN" altLang="en-US" smtClean="0"/>
              <a:t>2022/12/6</a:t>
            </a:fld>
            <a:endParaRPr kumimoji="1" lang="zh-CN" altLang="en-US"/>
          </a:p>
        </p:txBody>
      </p:sp>
      <p:sp>
        <p:nvSpPr>
          <p:cNvPr id="6" name="页脚占位符 5">
            <a:extLst>
              <a:ext uri="{FF2B5EF4-FFF2-40B4-BE49-F238E27FC236}">
                <a16:creationId xmlns:a16="http://schemas.microsoft.com/office/drawing/2014/main" id="{1DFBC2EA-85C6-FDA2-E8E1-F42E385C005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0143661-215C-3322-4F59-F076342C8D2A}"/>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383517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8B49C-59BF-0722-FA0B-06678B36B2F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756E5DA-61FF-ED66-1147-1B49508D8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88B7722-D14F-B67C-E537-7744287A6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FD35B68-DA88-A082-CEC1-854BAC7C1386}"/>
              </a:ext>
            </a:extLst>
          </p:cNvPr>
          <p:cNvSpPr>
            <a:spLocks noGrp="1"/>
          </p:cNvSpPr>
          <p:nvPr>
            <p:ph type="dt" sz="half" idx="10"/>
          </p:nvPr>
        </p:nvSpPr>
        <p:spPr/>
        <p:txBody>
          <a:bodyPr/>
          <a:lstStyle/>
          <a:p>
            <a:fld id="{1A25C273-F6D0-1E49-A5F8-86F45A839CA2}" type="datetimeFigureOut">
              <a:rPr kumimoji="1" lang="zh-CN" altLang="en-US" smtClean="0"/>
              <a:t>2022/12/6</a:t>
            </a:fld>
            <a:endParaRPr kumimoji="1" lang="zh-CN" altLang="en-US"/>
          </a:p>
        </p:txBody>
      </p:sp>
      <p:sp>
        <p:nvSpPr>
          <p:cNvPr id="6" name="页脚占位符 5">
            <a:extLst>
              <a:ext uri="{FF2B5EF4-FFF2-40B4-BE49-F238E27FC236}">
                <a16:creationId xmlns:a16="http://schemas.microsoft.com/office/drawing/2014/main" id="{72D06E55-5792-7436-A136-8C8F6D1AB3B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2CCC65C-9F18-C26B-FC83-4F6AB90133DB}"/>
              </a:ext>
            </a:extLst>
          </p:cNvPr>
          <p:cNvSpPr>
            <a:spLocks noGrp="1"/>
          </p:cNvSpPr>
          <p:nvPr>
            <p:ph type="sldNum" sz="quarter" idx="12"/>
          </p:nvPr>
        </p:nvSpPr>
        <p:spPr/>
        <p:txBody>
          <a:body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132856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6FE8060-146B-D64D-22E0-FBB605FB6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6404993-6750-4AFA-3BA0-E157FCB31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67FB806-3EF6-3D37-2AF3-413CCBCB6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5C273-F6D0-1E49-A5F8-86F45A839CA2}" type="datetimeFigureOut">
              <a:rPr kumimoji="1" lang="zh-CN" altLang="en-US" smtClean="0"/>
              <a:t>2022/12/6</a:t>
            </a:fld>
            <a:endParaRPr kumimoji="1" lang="zh-CN" altLang="en-US"/>
          </a:p>
        </p:txBody>
      </p:sp>
      <p:sp>
        <p:nvSpPr>
          <p:cNvPr id="5" name="页脚占位符 4">
            <a:extLst>
              <a:ext uri="{FF2B5EF4-FFF2-40B4-BE49-F238E27FC236}">
                <a16:creationId xmlns:a16="http://schemas.microsoft.com/office/drawing/2014/main" id="{CC370F69-03E9-DE17-48B5-88383A348F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4B843C7-5103-7820-05F9-87322CBD2C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D6EC3-A139-8449-AB8A-D517C4BE3CDC}" type="slidenum">
              <a:rPr kumimoji="1" lang="zh-CN" altLang="en-US" smtClean="0"/>
              <a:t>‹#›</a:t>
            </a:fld>
            <a:endParaRPr kumimoji="1" lang="zh-CN" altLang="en-US"/>
          </a:p>
        </p:txBody>
      </p:sp>
    </p:spTree>
    <p:extLst>
      <p:ext uri="{BB962C8B-B14F-4D97-AF65-F5344CB8AC3E}">
        <p14:creationId xmlns:p14="http://schemas.microsoft.com/office/powerpoint/2010/main" val="3276347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桌子上放着花瓶&#10;&#10;描述已自动生成">
            <a:extLst>
              <a:ext uri="{FF2B5EF4-FFF2-40B4-BE49-F238E27FC236}">
                <a16:creationId xmlns:a16="http://schemas.microsoft.com/office/drawing/2014/main" id="{233FBD8F-BE59-9A32-A43D-9BB00B1E4C5A}"/>
              </a:ext>
            </a:extLst>
          </p:cNvPr>
          <p:cNvPicPr>
            <a:picLocks noChangeAspect="1"/>
          </p:cNvPicPr>
          <p:nvPr/>
        </p:nvPicPr>
        <p:blipFill rotWithShape="1">
          <a:blip r:embed="rId2"/>
          <a:srcRect l="10768" t="9091" r="18850"/>
          <a:stretch/>
        </p:blipFill>
        <p:spPr>
          <a:xfrm>
            <a:off x="3814010" y="10"/>
            <a:ext cx="8377989"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50437FE6-65C3-0204-1A21-05C44AADD486}"/>
              </a:ext>
            </a:extLst>
          </p:cNvPr>
          <p:cNvSpPr>
            <a:spLocks noGrp="1"/>
          </p:cNvSpPr>
          <p:nvPr>
            <p:ph type="ctrTitle"/>
          </p:nvPr>
        </p:nvSpPr>
        <p:spPr>
          <a:xfrm>
            <a:off x="477980" y="1175058"/>
            <a:ext cx="5273115" cy="2654506"/>
          </a:xfrm>
        </p:spPr>
        <p:txBody>
          <a:bodyPr anchor="b">
            <a:normAutofit/>
          </a:bodyPr>
          <a:lstStyle/>
          <a:p>
            <a:pPr algn="l"/>
            <a:r>
              <a:rPr kumimoji="1" lang="en-US" altLang="zh-CN" sz="4400" dirty="0"/>
              <a:t>Probability of Entering your Dream Graduation Program</a:t>
            </a:r>
            <a:endParaRPr kumimoji="1" lang="zh-CN" altLang="en-US" sz="4400" dirty="0"/>
          </a:p>
        </p:txBody>
      </p:sp>
      <p:sp>
        <p:nvSpPr>
          <p:cNvPr id="3" name="副标题 2">
            <a:extLst>
              <a:ext uri="{FF2B5EF4-FFF2-40B4-BE49-F238E27FC236}">
                <a16:creationId xmlns:a16="http://schemas.microsoft.com/office/drawing/2014/main" id="{2240B4C7-9589-1AD0-178B-02D14173F9FA}"/>
              </a:ext>
            </a:extLst>
          </p:cNvPr>
          <p:cNvSpPr>
            <a:spLocks noGrp="1"/>
          </p:cNvSpPr>
          <p:nvPr>
            <p:ph type="subTitle" idx="1"/>
          </p:nvPr>
        </p:nvSpPr>
        <p:spPr>
          <a:xfrm>
            <a:off x="458169" y="4756015"/>
            <a:ext cx="4023359" cy="1861275"/>
          </a:xfrm>
        </p:spPr>
        <p:txBody>
          <a:bodyPr>
            <a:normAutofit fontScale="92500" lnSpcReduction="20000"/>
          </a:bodyPr>
          <a:lstStyle/>
          <a:p>
            <a:pPr algn="l"/>
            <a:r>
              <a:rPr kumimoji="1" lang="en-US" altLang="zh-CN" sz="1500" dirty="0"/>
              <a:t>Sean Xu</a:t>
            </a:r>
          </a:p>
          <a:p>
            <a:pPr algn="l"/>
            <a:r>
              <a:rPr kumimoji="1" lang="en-US" altLang="zh-CN" sz="1500" dirty="0"/>
              <a:t>DATA1030 Fall22 S01 </a:t>
            </a:r>
          </a:p>
          <a:p>
            <a:pPr algn="l"/>
            <a:r>
              <a:rPr kumimoji="1" lang="en-US" altLang="zh-CN" sz="1500" dirty="0"/>
              <a:t>Hands-on Data Science</a:t>
            </a:r>
          </a:p>
          <a:p>
            <a:pPr algn="l"/>
            <a:r>
              <a:rPr kumimoji="1" lang="en-US" altLang="zh-CN" sz="1500" dirty="0"/>
              <a:t>Dec 6</a:t>
            </a:r>
            <a:r>
              <a:rPr kumimoji="1" lang="en-US" altLang="zh-CN" sz="1500" baseline="30000" dirty="0"/>
              <a:t>th</a:t>
            </a:r>
            <a:r>
              <a:rPr kumimoji="1" lang="en-US" altLang="zh-CN" sz="1500" dirty="0"/>
              <a:t> 2022</a:t>
            </a:r>
          </a:p>
          <a:p>
            <a:pPr algn="l"/>
            <a:r>
              <a:rPr kumimoji="1" lang="en" altLang="zh-CN" sz="1500" dirty="0"/>
              <a:t>https://</a:t>
            </a:r>
            <a:r>
              <a:rPr kumimoji="1" lang="en" altLang="zh-CN" sz="1500" dirty="0" err="1"/>
              <a:t>github.com</a:t>
            </a:r>
            <a:r>
              <a:rPr kumimoji="1" lang="en" altLang="zh-CN" sz="1500" dirty="0"/>
              <a:t>/seanxxy0528/Data-</a:t>
            </a:r>
            <a:r>
              <a:rPr kumimoji="1" lang="en" altLang="zh-CN" sz="1500" dirty="0" err="1"/>
              <a:t>project.git</a:t>
            </a:r>
            <a:endParaRPr kumimoji="1" lang="en" altLang="zh-CN" sz="1500" dirty="0"/>
          </a:p>
          <a:p>
            <a:pPr algn="l"/>
            <a:br>
              <a:rPr kumimoji="1" lang="en" altLang="zh-CN" sz="1300" dirty="0"/>
            </a:br>
            <a:endParaRPr kumimoji="1" lang="zh-CN" altLang="en-US" sz="13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690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F4737DF-18AE-E4DC-63EA-2B0255830B44}"/>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kumimoji="1" lang="en-US" altLang="zh-CN" sz="4800" dirty="0"/>
              <a:t>Result (Feature importance)</a:t>
            </a:r>
          </a:p>
        </p:txBody>
      </p:sp>
      <p:sp>
        <p:nvSpPr>
          <p:cNvPr id="1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图表, 直方图, 瀑布图&#10;&#10;描述已自动生成">
            <a:extLst>
              <a:ext uri="{FF2B5EF4-FFF2-40B4-BE49-F238E27FC236}">
                <a16:creationId xmlns:a16="http://schemas.microsoft.com/office/drawing/2014/main" id="{84994745-A482-2210-901D-626E0C67B1BD}"/>
              </a:ext>
            </a:extLst>
          </p:cNvPr>
          <p:cNvPicPr>
            <a:picLocks noGrp="1" noChangeAspect="1"/>
          </p:cNvPicPr>
          <p:nvPr>
            <p:ph idx="1"/>
          </p:nvPr>
        </p:nvPicPr>
        <p:blipFill>
          <a:blip r:embed="rId2"/>
          <a:stretch>
            <a:fillRect/>
          </a:stretch>
        </p:blipFill>
        <p:spPr>
          <a:xfrm>
            <a:off x="795866" y="2111453"/>
            <a:ext cx="4065569" cy="4268314"/>
          </a:xfrm>
          <a:prstGeom prst="rect">
            <a:avLst/>
          </a:prstGeom>
        </p:spPr>
      </p:pic>
      <p:pic>
        <p:nvPicPr>
          <p:cNvPr id="9" name="图片 8" descr="图表, 条形图&#10;&#10;描述已自动生成">
            <a:extLst>
              <a:ext uri="{FF2B5EF4-FFF2-40B4-BE49-F238E27FC236}">
                <a16:creationId xmlns:a16="http://schemas.microsoft.com/office/drawing/2014/main" id="{BEE93E33-8F62-3DE1-D84D-E7F196CAD2E9}"/>
              </a:ext>
            </a:extLst>
          </p:cNvPr>
          <p:cNvPicPr>
            <a:picLocks noChangeAspect="1"/>
          </p:cNvPicPr>
          <p:nvPr/>
        </p:nvPicPr>
        <p:blipFill>
          <a:blip r:embed="rId3"/>
          <a:stretch>
            <a:fillRect/>
          </a:stretch>
        </p:blipFill>
        <p:spPr>
          <a:xfrm>
            <a:off x="6000272" y="2636919"/>
            <a:ext cx="5614416" cy="3410756"/>
          </a:xfrm>
          <a:prstGeom prst="rect">
            <a:avLst/>
          </a:prstGeom>
        </p:spPr>
      </p:pic>
    </p:spTree>
    <p:extLst>
      <p:ext uri="{BB962C8B-B14F-4D97-AF65-F5344CB8AC3E}">
        <p14:creationId xmlns:p14="http://schemas.microsoft.com/office/powerpoint/2010/main" val="3196508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学习图片_学习素材_学习高清图片_摄图网图片下载">
            <a:extLst>
              <a:ext uri="{FF2B5EF4-FFF2-40B4-BE49-F238E27FC236}">
                <a16:creationId xmlns:a16="http://schemas.microsoft.com/office/drawing/2014/main" id="{E63B8E68-EF0D-BB2E-8338-E8F553F07187}"/>
              </a:ext>
            </a:extLst>
          </p:cNvPr>
          <p:cNvPicPr>
            <a:picLocks noChangeAspect="1" noChangeArrowheads="1"/>
          </p:cNvPicPr>
          <p:nvPr/>
        </p:nvPicPr>
        <p:blipFill>
          <a:blip r:embed="rId2">
            <a:alphaModFix amt="17000"/>
            <a:extLst>
              <a:ext uri="{28A0092B-C50C-407E-A947-70E740481C1C}">
                <a14:useLocalDpi xmlns:a14="http://schemas.microsoft.com/office/drawing/2010/main" val="0"/>
              </a:ext>
            </a:extLst>
          </a:blip>
          <a:srcRect/>
          <a:stretch>
            <a:fillRect/>
          </a:stretch>
        </p:blipFill>
        <p:spPr bwMode="auto">
          <a:xfrm>
            <a:off x="1286933" y="0"/>
            <a:ext cx="9618133" cy="6858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41A2F5ED-C3FE-4E83-7633-BE7A78D343D5}"/>
              </a:ext>
            </a:extLst>
          </p:cNvPr>
          <p:cNvSpPr>
            <a:spLocks noGrp="1"/>
          </p:cNvSpPr>
          <p:nvPr>
            <p:ph type="title"/>
          </p:nvPr>
        </p:nvSpPr>
        <p:spPr>
          <a:xfrm>
            <a:off x="431797" y="707674"/>
            <a:ext cx="10515599" cy="932688"/>
          </a:xfrm>
        </p:spPr>
        <p:txBody>
          <a:bodyPr vert="horz" lIns="91440" tIns="45720" rIns="91440" bIns="45720" rtlCol="0" anchor="b">
            <a:normAutofit/>
          </a:bodyPr>
          <a:lstStyle/>
          <a:p>
            <a:r>
              <a:rPr kumimoji="1" lang="en-US" altLang="zh-CN" sz="5400" b="1" kern="1200" dirty="0">
                <a:solidFill>
                  <a:schemeClr val="tx1"/>
                </a:solidFill>
                <a:latin typeface="Arial Narrow" panose="020B0604020202020204" pitchFamily="34" charset="0"/>
                <a:cs typeface="Arial Narrow" panose="020B0604020202020204" pitchFamily="34" charset="0"/>
              </a:rPr>
              <a:t>My Prediction</a:t>
            </a:r>
          </a:p>
        </p:txBody>
      </p:sp>
      <p:graphicFrame>
        <p:nvGraphicFramePr>
          <p:cNvPr id="4" name="表格 4">
            <a:extLst>
              <a:ext uri="{FF2B5EF4-FFF2-40B4-BE49-F238E27FC236}">
                <a16:creationId xmlns:a16="http://schemas.microsoft.com/office/drawing/2014/main" id="{D8FF4256-B64C-FAAE-A525-3A88156151F2}"/>
              </a:ext>
            </a:extLst>
          </p:cNvPr>
          <p:cNvGraphicFramePr>
            <a:graphicFrameLocks noGrp="1"/>
          </p:cNvGraphicFramePr>
          <p:nvPr>
            <p:extLst>
              <p:ext uri="{D42A27DB-BD31-4B8C-83A1-F6EECF244321}">
                <p14:modId xmlns:p14="http://schemas.microsoft.com/office/powerpoint/2010/main" val="366728739"/>
              </p:ext>
            </p:extLst>
          </p:nvPr>
        </p:nvGraphicFramePr>
        <p:xfrm>
          <a:off x="431798" y="2805828"/>
          <a:ext cx="11328399" cy="1959638"/>
        </p:xfrm>
        <a:graphic>
          <a:graphicData uri="http://schemas.openxmlformats.org/drawingml/2006/table">
            <a:tbl>
              <a:tblPr firstRow="1" bandRow="1">
                <a:tableStyleId>{9D7B26C5-4107-4FEC-AEDC-1716B250A1EF}</a:tableStyleId>
              </a:tblPr>
              <a:tblGrid>
                <a:gridCol w="933706">
                  <a:extLst>
                    <a:ext uri="{9D8B030D-6E8A-4147-A177-3AD203B41FA5}">
                      <a16:colId xmlns:a16="http://schemas.microsoft.com/office/drawing/2014/main" val="1199140238"/>
                    </a:ext>
                  </a:extLst>
                </a:gridCol>
                <a:gridCol w="931052">
                  <a:extLst>
                    <a:ext uri="{9D8B030D-6E8A-4147-A177-3AD203B41FA5}">
                      <a16:colId xmlns:a16="http://schemas.microsoft.com/office/drawing/2014/main" val="883652406"/>
                    </a:ext>
                  </a:extLst>
                </a:gridCol>
                <a:gridCol w="1165473">
                  <a:extLst>
                    <a:ext uri="{9D8B030D-6E8A-4147-A177-3AD203B41FA5}">
                      <a16:colId xmlns:a16="http://schemas.microsoft.com/office/drawing/2014/main" val="591154494"/>
                    </a:ext>
                  </a:extLst>
                </a:gridCol>
                <a:gridCol w="2113391">
                  <a:extLst>
                    <a:ext uri="{9D8B030D-6E8A-4147-A177-3AD203B41FA5}">
                      <a16:colId xmlns:a16="http://schemas.microsoft.com/office/drawing/2014/main" val="633169982"/>
                    </a:ext>
                  </a:extLst>
                </a:gridCol>
                <a:gridCol w="994537">
                  <a:extLst>
                    <a:ext uri="{9D8B030D-6E8A-4147-A177-3AD203B41FA5}">
                      <a16:colId xmlns:a16="http://schemas.microsoft.com/office/drawing/2014/main" val="1217476750"/>
                    </a:ext>
                  </a:extLst>
                </a:gridCol>
                <a:gridCol w="916839">
                  <a:extLst>
                    <a:ext uri="{9D8B030D-6E8A-4147-A177-3AD203B41FA5}">
                      <a16:colId xmlns:a16="http://schemas.microsoft.com/office/drawing/2014/main" val="2151226866"/>
                    </a:ext>
                  </a:extLst>
                </a:gridCol>
                <a:gridCol w="1864757">
                  <a:extLst>
                    <a:ext uri="{9D8B030D-6E8A-4147-A177-3AD203B41FA5}">
                      <a16:colId xmlns:a16="http://schemas.microsoft.com/office/drawing/2014/main" val="3722585349"/>
                    </a:ext>
                  </a:extLst>
                </a:gridCol>
                <a:gridCol w="2408644">
                  <a:extLst>
                    <a:ext uri="{9D8B030D-6E8A-4147-A177-3AD203B41FA5}">
                      <a16:colId xmlns:a16="http://schemas.microsoft.com/office/drawing/2014/main" val="3474902410"/>
                    </a:ext>
                  </a:extLst>
                </a:gridCol>
              </a:tblGrid>
              <a:tr h="640203">
                <a:tc>
                  <a:txBody>
                    <a:bodyPr/>
                    <a:lstStyle/>
                    <a:p>
                      <a:r>
                        <a:rPr lang="en-US" altLang="zh-CN" sz="2000" dirty="0"/>
                        <a:t>NO.</a:t>
                      </a:r>
                      <a:endParaRPr lang="zh-CN" altLang="en-US" sz="2000" dirty="0"/>
                    </a:p>
                  </a:txBody>
                  <a:tcPr marL="137759" marR="137759" marT="68879" marB="68879"/>
                </a:tc>
                <a:tc>
                  <a:txBody>
                    <a:bodyPr/>
                    <a:lstStyle/>
                    <a:p>
                      <a:r>
                        <a:rPr kumimoji="1" lang="en-US" altLang="zh-CN" sz="2000" dirty="0"/>
                        <a:t>GRE</a:t>
                      </a:r>
                      <a:endParaRPr lang="zh-CN" altLang="en-US" sz="2000" dirty="0"/>
                    </a:p>
                  </a:txBody>
                  <a:tcPr marL="137759" marR="137759" marT="68879" marB="68879"/>
                </a:tc>
                <a:tc>
                  <a:txBody>
                    <a:bodyPr/>
                    <a:lstStyle/>
                    <a:p>
                      <a:r>
                        <a:rPr kumimoji="1" lang="en-US" altLang="zh-CN" sz="2000" dirty="0"/>
                        <a:t>TOFEL</a:t>
                      </a:r>
                      <a:endParaRPr lang="zh-CN" altLang="en-US" sz="2000" dirty="0"/>
                    </a:p>
                  </a:txBody>
                  <a:tcPr marL="137759" marR="137759" marT="68879" marB="68879"/>
                </a:tc>
                <a:tc>
                  <a:txBody>
                    <a:bodyPr/>
                    <a:lstStyle/>
                    <a:p>
                      <a:r>
                        <a:rPr lang="en" altLang="zh-CN" sz="2000"/>
                        <a:t>University Rating</a:t>
                      </a:r>
                      <a:endParaRPr lang="zh-CN" altLang="en-US" sz="2000"/>
                    </a:p>
                  </a:txBody>
                  <a:tcPr marL="137759" marR="137759" marT="68879" marB="68879"/>
                </a:tc>
                <a:tc>
                  <a:txBody>
                    <a:bodyPr/>
                    <a:lstStyle/>
                    <a:p>
                      <a:r>
                        <a:rPr lang="en-US" altLang="zh-CN" sz="2000" dirty="0"/>
                        <a:t>SOP</a:t>
                      </a:r>
                      <a:endParaRPr lang="zh-CN" altLang="en-US" sz="2000" dirty="0"/>
                    </a:p>
                  </a:txBody>
                  <a:tcPr marL="137759" marR="137759" marT="68879" marB="68879"/>
                </a:tc>
                <a:tc>
                  <a:txBody>
                    <a:bodyPr/>
                    <a:lstStyle/>
                    <a:p>
                      <a:r>
                        <a:rPr lang="en-US" altLang="zh-CN" sz="2000"/>
                        <a:t>LOR</a:t>
                      </a:r>
                      <a:endParaRPr lang="zh-CN" altLang="en-US" sz="2000"/>
                    </a:p>
                  </a:txBody>
                  <a:tcPr marL="137759" marR="137759" marT="68879" marB="68879"/>
                </a:tc>
                <a:tc>
                  <a:txBody>
                    <a:bodyPr/>
                    <a:lstStyle/>
                    <a:p>
                      <a:r>
                        <a:rPr lang="en-US" altLang="zh-CN" sz="2000"/>
                        <a:t>CGPA</a:t>
                      </a:r>
                      <a:endParaRPr lang="zh-CN" altLang="en-US" sz="2000"/>
                    </a:p>
                  </a:txBody>
                  <a:tcPr marL="137759" marR="137759" marT="68879" marB="68879"/>
                </a:tc>
                <a:tc>
                  <a:txBody>
                    <a:bodyPr/>
                    <a:lstStyle/>
                    <a:p>
                      <a:r>
                        <a:rPr lang="en-US" altLang="zh-CN" sz="2000"/>
                        <a:t>Research Paper</a:t>
                      </a:r>
                      <a:endParaRPr lang="zh-CN" altLang="en-US" sz="2000"/>
                    </a:p>
                  </a:txBody>
                  <a:tcPr marL="137759" marR="137759" marT="68879" marB="68879"/>
                </a:tc>
                <a:extLst>
                  <a:ext uri="{0D108BD9-81ED-4DB2-BD59-A6C34878D82A}">
                    <a16:rowId xmlns:a16="http://schemas.microsoft.com/office/drawing/2014/main" val="3109770189"/>
                  </a:ext>
                </a:extLst>
              </a:tr>
              <a:tr h="606140">
                <a:tc>
                  <a:txBody>
                    <a:bodyPr/>
                    <a:lstStyle/>
                    <a:p>
                      <a:r>
                        <a:rPr lang="en-US" altLang="zh-CN" sz="2000" dirty="0"/>
                        <a:t>1</a:t>
                      </a:r>
                      <a:endParaRPr lang="zh-CN" altLang="en-US" sz="2000" dirty="0"/>
                    </a:p>
                  </a:txBody>
                  <a:tcPr marL="137759" marR="137759" marT="68879" marB="68879"/>
                </a:tc>
                <a:tc>
                  <a:txBody>
                    <a:bodyPr/>
                    <a:lstStyle/>
                    <a:p>
                      <a:r>
                        <a:rPr lang="en-US" altLang="zh-CN" sz="2000" dirty="0"/>
                        <a:t>323</a:t>
                      </a:r>
                      <a:endParaRPr lang="zh-CN" altLang="en-US" sz="2000" dirty="0"/>
                    </a:p>
                  </a:txBody>
                  <a:tcPr marL="137759" marR="137759" marT="68879" marB="68879"/>
                </a:tc>
                <a:tc>
                  <a:txBody>
                    <a:bodyPr/>
                    <a:lstStyle/>
                    <a:p>
                      <a:r>
                        <a:rPr lang="en-US" altLang="zh-CN" sz="2000" dirty="0"/>
                        <a:t>102</a:t>
                      </a:r>
                      <a:endParaRPr lang="zh-CN" altLang="en-US" sz="2000" dirty="0"/>
                    </a:p>
                  </a:txBody>
                  <a:tcPr marL="137759" marR="137759" marT="68879" marB="68879"/>
                </a:tc>
                <a:tc>
                  <a:txBody>
                    <a:bodyPr/>
                    <a:lstStyle/>
                    <a:p>
                      <a:r>
                        <a:rPr lang="en-US" altLang="zh-CN" sz="2000" dirty="0"/>
                        <a:t>3</a:t>
                      </a:r>
                      <a:endParaRPr lang="zh-CN" altLang="en-US" sz="2000" dirty="0"/>
                    </a:p>
                  </a:txBody>
                  <a:tcPr marL="137759" marR="137759" marT="68879" marB="68879"/>
                </a:tc>
                <a:tc>
                  <a:txBody>
                    <a:bodyPr/>
                    <a:lstStyle/>
                    <a:p>
                      <a:r>
                        <a:rPr lang="en-US" altLang="zh-CN" sz="2000" dirty="0"/>
                        <a:t>5</a:t>
                      </a:r>
                      <a:endParaRPr lang="zh-CN" altLang="en-US" sz="2000" dirty="0"/>
                    </a:p>
                  </a:txBody>
                  <a:tcPr marL="137759" marR="137759" marT="68879" marB="68879"/>
                </a:tc>
                <a:tc>
                  <a:txBody>
                    <a:bodyPr/>
                    <a:lstStyle/>
                    <a:p>
                      <a:r>
                        <a:rPr lang="en-US" altLang="zh-CN" sz="2000"/>
                        <a:t>4</a:t>
                      </a:r>
                      <a:endParaRPr lang="zh-CN" altLang="en-US" sz="2000"/>
                    </a:p>
                  </a:txBody>
                  <a:tcPr marL="137759" marR="137759" marT="68879" marB="68879"/>
                </a:tc>
                <a:tc>
                  <a:txBody>
                    <a:bodyPr/>
                    <a:lstStyle/>
                    <a:p>
                      <a:r>
                        <a:rPr lang="en-US" altLang="zh-CN" sz="2000" dirty="0"/>
                        <a:t>9.0</a:t>
                      </a:r>
                      <a:endParaRPr lang="zh-CN" altLang="en-US" sz="2000" dirty="0"/>
                    </a:p>
                  </a:txBody>
                  <a:tcPr marL="137759" marR="137759" marT="68879" marB="68879"/>
                </a:tc>
                <a:tc>
                  <a:txBody>
                    <a:bodyPr/>
                    <a:lstStyle/>
                    <a:p>
                      <a:r>
                        <a:rPr lang="en-US" altLang="zh-CN" sz="2000" dirty="0"/>
                        <a:t>Yes</a:t>
                      </a:r>
                      <a:endParaRPr lang="zh-CN" altLang="en-US" sz="2000" dirty="0"/>
                    </a:p>
                  </a:txBody>
                  <a:tcPr marL="137759" marR="137759" marT="68879" marB="68879"/>
                </a:tc>
                <a:extLst>
                  <a:ext uri="{0D108BD9-81ED-4DB2-BD59-A6C34878D82A}">
                    <a16:rowId xmlns:a16="http://schemas.microsoft.com/office/drawing/2014/main" val="839853505"/>
                  </a:ext>
                </a:extLst>
              </a:tr>
              <a:tr h="606140">
                <a:tc>
                  <a:txBody>
                    <a:bodyPr/>
                    <a:lstStyle/>
                    <a:p>
                      <a:r>
                        <a:rPr lang="en-US" altLang="zh-CN" sz="2000" dirty="0"/>
                        <a:t>2</a:t>
                      </a:r>
                      <a:endParaRPr lang="zh-CN" altLang="en-US" sz="2000" dirty="0"/>
                    </a:p>
                  </a:txBody>
                  <a:tcPr marL="137759" marR="137759" marT="68879" marB="68879"/>
                </a:tc>
                <a:tc>
                  <a:txBody>
                    <a:bodyPr/>
                    <a:lstStyle/>
                    <a:p>
                      <a:r>
                        <a:rPr lang="en-US" altLang="zh-CN" sz="2000" dirty="0"/>
                        <a:t>328</a:t>
                      </a:r>
                      <a:endParaRPr lang="zh-CN" altLang="en-US" sz="2000" dirty="0"/>
                    </a:p>
                  </a:txBody>
                  <a:tcPr marL="137759" marR="137759" marT="68879" marB="68879"/>
                </a:tc>
                <a:tc>
                  <a:txBody>
                    <a:bodyPr/>
                    <a:lstStyle/>
                    <a:p>
                      <a:r>
                        <a:rPr lang="en-US" altLang="zh-CN" sz="2000" dirty="0"/>
                        <a:t>105</a:t>
                      </a:r>
                      <a:endParaRPr lang="zh-CN" altLang="en-US" sz="2000" dirty="0"/>
                    </a:p>
                  </a:txBody>
                  <a:tcPr marL="137759" marR="137759" marT="68879" marB="68879"/>
                </a:tc>
                <a:tc>
                  <a:txBody>
                    <a:bodyPr/>
                    <a:lstStyle/>
                    <a:p>
                      <a:r>
                        <a:rPr lang="en-US" altLang="zh-CN" sz="2000" dirty="0"/>
                        <a:t>3</a:t>
                      </a:r>
                      <a:endParaRPr lang="zh-CN" altLang="en-US" sz="2000" dirty="0"/>
                    </a:p>
                  </a:txBody>
                  <a:tcPr marL="137759" marR="137759" marT="68879" marB="68879"/>
                </a:tc>
                <a:tc>
                  <a:txBody>
                    <a:bodyPr/>
                    <a:lstStyle/>
                    <a:p>
                      <a:r>
                        <a:rPr lang="en-US" altLang="zh-CN" sz="2000" dirty="0"/>
                        <a:t>5</a:t>
                      </a:r>
                      <a:endParaRPr lang="zh-CN" altLang="en-US" sz="2000" dirty="0"/>
                    </a:p>
                  </a:txBody>
                  <a:tcPr marL="137759" marR="137759" marT="68879" marB="68879"/>
                </a:tc>
                <a:tc>
                  <a:txBody>
                    <a:bodyPr/>
                    <a:lstStyle/>
                    <a:p>
                      <a:r>
                        <a:rPr lang="en-US" altLang="zh-CN" sz="2000" dirty="0"/>
                        <a:t>4</a:t>
                      </a:r>
                      <a:endParaRPr lang="zh-CN" altLang="en-US" sz="2000" dirty="0"/>
                    </a:p>
                  </a:txBody>
                  <a:tcPr marL="137759" marR="137759" marT="68879" marB="68879"/>
                </a:tc>
                <a:tc>
                  <a:txBody>
                    <a:bodyPr/>
                    <a:lstStyle/>
                    <a:p>
                      <a:r>
                        <a:rPr lang="en-US" altLang="zh-CN" sz="2000" dirty="0"/>
                        <a:t>9.6</a:t>
                      </a:r>
                      <a:endParaRPr lang="zh-CN" altLang="en-US" sz="2000" dirty="0"/>
                    </a:p>
                  </a:txBody>
                  <a:tcPr marL="137759" marR="137759" marT="68879" marB="68879"/>
                </a:tc>
                <a:tc>
                  <a:txBody>
                    <a:bodyPr/>
                    <a:lstStyle/>
                    <a:p>
                      <a:r>
                        <a:rPr lang="en-US" altLang="zh-CN" sz="2000" dirty="0"/>
                        <a:t>Yes</a:t>
                      </a:r>
                      <a:endParaRPr lang="zh-CN" altLang="en-US" sz="2000" dirty="0"/>
                    </a:p>
                  </a:txBody>
                  <a:tcPr marL="137759" marR="137759" marT="68879" marB="68879"/>
                </a:tc>
                <a:extLst>
                  <a:ext uri="{0D108BD9-81ED-4DB2-BD59-A6C34878D82A}">
                    <a16:rowId xmlns:a16="http://schemas.microsoft.com/office/drawing/2014/main" val="2417509401"/>
                  </a:ext>
                </a:extLst>
              </a:tr>
            </a:tbl>
          </a:graphicData>
        </a:graphic>
      </p:graphicFrame>
      <p:sp>
        <p:nvSpPr>
          <p:cNvPr id="7" name="文本框 6">
            <a:extLst>
              <a:ext uri="{FF2B5EF4-FFF2-40B4-BE49-F238E27FC236}">
                <a16:creationId xmlns:a16="http://schemas.microsoft.com/office/drawing/2014/main" id="{774625DB-020E-665A-63B0-335AB7DB24CE}"/>
              </a:ext>
            </a:extLst>
          </p:cNvPr>
          <p:cNvSpPr txBox="1"/>
          <p:nvPr/>
        </p:nvSpPr>
        <p:spPr>
          <a:xfrm>
            <a:off x="431798" y="2142165"/>
            <a:ext cx="2289409" cy="461665"/>
          </a:xfrm>
          <a:prstGeom prst="rect">
            <a:avLst/>
          </a:prstGeom>
          <a:noFill/>
        </p:spPr>
        <p:txBody>
          <a:bodyPr wrap="none" rtlCol="0">
            <a:spAutoFit/>
          </a:bodyPr>
          <a:lstStyle/>
          <a:p>
            <a:r>
              <a:rPr kumimoji="1" lang="en-US" altLang="zh-CN" sz="2400" dirty="0"/>
              <a:t>Student Profile:</a:t>
            </a:r>
            <a:endParaRPr kumimoji="1" lang="zh-CN" altLang="en-US" sz="2400" dirty="0"/>
          </a:p>
        </p:txBody>
      </p:sp>
      <p:sp>
        <p:nvSpPr>
          <p:cNvPr id="8" name="文本框 7">
            <a:extLst>
              <a:ext uri="{FF2B5EF4-FFF2-40B4-BE49-F238E27FC236}">
                <a16:creationId xmlns:a16="http://schemas.microsoft.com/office/drawing/2014/main" id="{2F244431-CA0E-87F5-713D-F377DFD5F78A}"/>
              </a:ext>
            </a:extLst>
          </p:cNvPr>
          <p:cNvSpPr txBox="1"/>
          <p:nvPr/>
        </p:nvSpPr>
        <p:spPr>
          <a:xfrm>
            <a:off x="431796" y="5206224"/>
            <a:ext cx="4964821" cy="830997"/>
          </a:xfrm>
          <a:prstGeom prst="rect">
            <a:avLst/>
          </a:prstGeom>
          <a:noFill/>
        </p:spPr>
        <p:txBody>
          <a:bodyPr wrap="none" rtlCol="0">
            <a:spAutoFit/>
          </a:bodyPr>
          <a:lstStyle/>
          <a:p>
            <a:r>
              <a:rPr kumimoji="1" lang="en-US" altLang="zh-CN" sz="2400" dirty="0"/>
              <a:t>Predicted Admission Rate1 = 78.14%</a:t>
            </a:r>
          </a:p>
          <a:p>
            <a:r>
              <a:rPr kumimoji="1" lang="en-US" altLang="zh-CN" sz="2400" dirty="0"/>
              <a:t>Predicted Admission Rate2 = 85.35%</a:t>
            </a:r>
            <a:endParaRPr kumimoji="1" lang="zh-CN" altLang="en-US" sz="2400" dirty="0"/>
          </a:p>
        </p:txBody>
      </p:sp>
      <p:sp>
        <p:nvSpPr>
          <p:cNvPr id="10" name="文本框 9">
            <a:extLst>
              <a:ext uri="{FF2B5EF4-FFF2-40B4-BE49-F238E27FC236}">
                <a16:creationId xmlns:a16="http://schemas.microsoft.com/office/drawing/2014/main" id="{D6E0F700-2CD7-1A6E-9EC4-565013799ECB}"/>
              </a:ext>
            </a:extLst>
          </p:cNvPr>
          <p:cNvSpPr txBox="1"/>
          <p:nvPr/>
        </p:nvSpPr>
        <p:spPr>
          <a:xfrm>
            <a:off x="5843590" y="1403501"/>
            <a:ext cx="5916607" cy="1200329"/>
          </a:xfrm>
          <a:prstGeom prst="rect">
            <a:avLst/>
          </a:prstGeom>
          <a:noFill/>
        </p:spPr>
        <p:txBody>
          <a:bodyPr wrap="square" rtlCol="0">
            <a:spAutoFit/>
          </a:bodyPr>
          <a:lstStyle/>
          <a:p>
            <a:r>
              <a:rPr kumimoji="1" lang="en-US" altLang="zh-CN" sz="2400" dirty="0">
                <a:ln>
                  <a:solidFill>
                    <a:schemeClr val="tx1"/>
                  </a:solidFill>
                </a:ln>
              </a:rPr>
              <a:t>A student after hard work: </a:t>
            </a:r>
          </a:p>
          <a:p>
            <a:r>
              <a:rPr kumimoji="1" lang="en-US" altLang="zh-CN" sz="2400" dirty="0">
                <a:ln>
                  <a:solidFill>
                    <a:schemeClr val="tx1"/>
                  </a:solidFill>
                </a:ln>
              </a:rPr>
              <a:t>improve 5 in GRE, 3 in TOFEL, and 0.5 in CGPA can improve huge in admission rate  </a:t>
            </a:r>
            <a:endParaRPr kumimoji="1" lang="zh-CN" altLang="en-US" sz="2400" dirty="0">
              <a:ln>
                <a:solidFill>
                  <a:schemeClr val="tx1"/>
                </a:solidFill>
              </a:ln>
            </a:endParaRPr>
          </a:p>
        </p:txBody>
      </p:sp>
    </p:spTree>
    <p:extLst>
      <p:ext uri="{BB962C8B-B14F-4D97-AF65-F5344CB8AC3E}">
        <p14:creationId xmlns:p14="http://schemas.microsoft.com/office/powerpoint/2010/main" val="85225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27E27-B974-2FDD-0DD4-C85ED97746BA}"/>
              </a:ext>
            </a:extLst>
          </p:cNvPr>
          <p:cNvSpPr>
            <a:spLocks noGrp="1"/>
          </p:cNvSpPr>
          <p:nvPr>
            <p:ph type="title"/>
          </p:nvPr>
        </p:nvSpPr>
        <p:spPr>
          <a:xfrm>
            <a:off x="4965430" y="629266"/>
            <a:ext cx="6586491" cy="1676603"/>
          </a:xfrm>
        </p:spPr>
        <p:txBody>
          <a:bodyPr>
            <a:normAutofit/>
          </a:bodyPr>
          <a:lstStyle/>
          <a:p>
            <a:r>
              <a:rPr kumimoji="1" lang="en-US" altLang="zh-CN" sz="5400" dirty="0">
                <a:latin typeface="Arial" panose="020B0604020202020204" pitchFamily="34" charset="0"/>
                <a:cs typeface="Arial" panose="020B0604020202020204" pitchFamily="34" charset="0"/>
              </a:rPr>
              <a:t>Outlook</a:t>
            </a:r>
            <a:endParaRPr kumimoji="1" lang="zh-CN" altLang="en-US" sz="5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B1E8737-4B66-FF52-B47F-6633C53A2709}"/>
              </a:ext>
            </a:extLst>
          </p:cNvPr>
          <p:cNvPicPr>
            <a:picLocks noChangeAspect="1"/>
          </p:cNvPicPr>
          <p:nvPr/>
        </p:nvPicPr>
        <p:blipFill rotWithShape="1">
          <a:blip r:embed="rId2"/>
          <a:srcRect l="28817" r="26063" b="-1"/>
          <a:stretch/>
        </p:blipFill>
        <p:spPr>
          <a:xfrm>
            <a:off x="20" y="10"/>
            <a:ext cx="4635571" cy="6857990"/>
          </a:xfrm>
          <a:prstGeom prst="rect">
            <a:avLst/>
          </a:prstGeom>
          <a:effectLst/>
        </p:spPr>
      </p:pic>
      <p:graphicFrame>
        <p:nvGraphicFramePr>
          <p:cNvPr id="5" name="内容占位符 2">
            <a:extLst>
              <a:ext uri="{FF2B5EF4-FFF2-40B4-BE49-F238E27FC236}">
                <a16:creationId xmlns:a16="http://schemas.microsoft.com/office/drawing/2014/main" id="{89F62B22-CDCD-2A91-1476-0557F0881077}"/>
              </a:ext>
            </a:extLst>
          </p:cNvPr>
          <p:cNvGraphicFramePr>
            <a:graphicFrameLocks noGrp="1"/>
          </p:cNvGraphicFramePr>
          <p:nvPr>
            <p:ph idx="1"/>
            <p:extLst>
              <p:ext uri="{D42A27DB-BD31-4B8C-83A1-F6EECF244321}">
                <p14:modId xmlns:p14="http://schemas.microsoft.com/office/powerpoint/2010/main" val="1317893623"/>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895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A5CFA-FF0C-7B2E-D3B9-97A4B7BC866D}"/>
              </a:ext>
            </a:extLst>
          </p:cNvPr>
          <p:cNvSpPr>
            <a:spLocks noGrp="1"/>
          </p:cNvSpPr>
          <p:nvPr>
            <p:ph type="title"/>
          </p:nvPr>
        </p:nvSpPr>
        <p:spPr>
          <a:xfrm>
            <a:off x="4965430" y="629268"/>
            <a:ext cx="6586491" cy="1286160"/>
          </a:xfrm>
        </p:spPr>
        <p:txBody>
          <a:bodyPr anchor="b">
            <a:normAutofit/>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BA45952D-582D-B039-5B30-8737FA684FC2}"/>
              </a:ext>
            </a:extLst>
          </p:cNvPr>
          <p:cNvSpPr>
            <a:spLocks noGrp="1"/>
          </p:cNvSpPr>
          <p:nvPr>
            <p:ph idx="1"/>
          </p:nvPr>
        </p:nvSpPr>
        <p:spPr>
          <a:xfrm>
            <a:off x="4965431" y="2438400"/>
            <a:ext cx="6586489" cy="3785419"/>
          </a:xfrm>
        </p:spPr>
        <p:txBody>
          <a:bodyPr>
            <a:normAutofit/>
          </a:bodyPr>
          <a:lstStyle/>
          <a:p>
            <a:pPr marL="0" indent="0">
              <a:buNone/>
            </a:pPr>
            <a:r>
              <a:rPr kumimoji="1" lang="en-US" altLang="zh-CN" sz="2000" u="sng" dirty="0"/>
              <a:t>Problem: </a:t>
            </a:r>
          </a:p>
          <a:p>
            <a:r>
              <a:rPr kumimoji="1" lang="en-US" altLang="zh-CN" sz="2000" dirty="0"/>
              <a:t>What are factors deciding whether you are admitted to your dream program? </a:t>
            </a:r>
          </a:p>
          <a:p>
            <a:pPr marL="0" indent="0">
              <a:buNone/>
            </a:pPr>
            <a:endParaRPr kumimoji="1" lang="en-US" altLang="zh-CN" sz="2000" dirty="0"/>
          </a:p>
          <a:p>
            <a:pPr marL="0" indent="0">
              <a:buNone/>
            </a:pPr>
            <a:r>
              <a:rPr kumimoji="1" lang="en-US" altLang="zh-CN" sz="2000" u="sng" dirty="0"/>
              <a:t>Importance:</a:t>
            </a:r>
          </a:p>
          <a:p>
            <a:r>
              <a:rPr kumimoji="1" lang="en-US" altLang="zh-CN" sz="2000" dirty="0"/>
              <a:t>What can you do to improve the probability?</a:t>
            </a:r>
          </a:p>
          <a:p>
            <a:pPr marL="0" indent="0">
              <a:buNone/>
            </a:pPr>
            <a:endParaRPr kumimoji="1" lang="en-US" altLang="zh-CN" sz="2000" dirty="0"/>
          </a:p>
          <a:p>
            <a:endParaRPr kumimoji="1" lang="zh-CN" altLang="en-US" sz="2000" dirty="0"/>
          </a:p>
        </p:txBody>
      </p:sp>
      <p:pic>
        <p:nvPicPr>
          <p:cNvPr id="5" name="Picture 4" descr="Red toy person in front of two lines of white figures">
            <a:extLst>
              <a:ext uri="{FF2B5EF4-FFF2-40B4-BE49-F238E27FC236}">
                <a16:creationId xmlns:a16="http://schemas.microsoft.com/office/drawing/2014/main" id="{D72755DB-8BB4-8B0A-66CA-91FC30F545E9}"/>
              </a:ext>
            </a:extLst>
          </p:cNvPr>
          <p:cNvPicPr>
            <a:picLocks noChangeAspect="1"/>
          </p:cNvPicPr>
          <p:nvPr/>
        </p:nvPicPr>
        <p:blipFill rotWithShape="1">
          <a:blip r:embed="rId3"/>
          <a:srcRect l="29706" r="2585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D5B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07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Freeform: Shape 4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Freeform: Shape 4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4E2AB00-51E3-135C-DD57-81A2091E86BE}"/>
              </a:ext>
            </a:extLst>
          </p:cNvPr>
          <p:cNvSpPr>
            <a:spLocks noGrp="1"/>
          </p:cNvSpPr>
          <p:nvPr>
            <p:ph type="title"/>
          </p:nvPr>
        </p:nvSpPr>
        <p:spPr>
          <a:xfrm>
            <a:off x="371094" y="1161288"/>
            <a:ext cx="3438144" cy="1239012"/>
          </a:xfrm>
        </p:spPr>
        <p:txBody>
          <a:bodyPr anchor="ctr">
            <a:normAutofit/>
          </a:bodyPr>
          <a:lstStyle/>
          <a:p>
            <a:r>
              <a:rPr kumimoji="1" lang="en-US" altLang="zh-CN" sz="2800"/>
              <a:t>Recaps</a:t>
            </a:r>
            <a:endParaRPr kumimoji="1" lang="zh-CN" altLang="en-US" sz="2800"/>
          </a:p>
        </p:txBody>
      </p:sp>
      <p:sp>
        <p:nvSpPr>
          <p:cNvPr id="45" name="Rectangle 4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1AD03959-BDB7-6FFC-3EE7-DE202E292396}"/>
              </a:ext>
            </a:extLst>
          </p:cNvPr>
          <p:cNvSpPr>
            <a:spLocks noGrp="1"/>
          </p:cNvSpPr>
          <p:nvPr>
            <p:ph idx="1"/>
          </p:nvPr>
        </p:nvSpPr>
        <p:spPr>
          <a:xfrm>
            <a:off x="371093" y="2692400"/>
            <a:ext cx="4075435" cy="3232912"/>
          </a:xfrm>
        </p:spPr>
        <p:txBody>
          <a:bodyPr anchor="t">
            <a:normAutofit lnSpcReduction="10000"/>
          </a:bodyPr>
          <a:lstStyle/>
          <a:p>
            <a:pPr marL="0" indent="0">
              <a:buNone/>
            </a:pPr>
            <a:endParaRPr kumimoji="1" lang="en-US" altLang="zh-CN" sz="1800" dirty="0"/>
          </a:p>
          <a:p>
            <a:r>
              <a:rPr kumimoji="1" lang="en-US" altLang="zh-CN" sz="1800" dirty="0"/>
              <a:t>Target variables: Chance of Admitted</a:t>
            </a:r>
          </a:p>
          <a:p>
            <a:endParaRPr kumimoji="1" lang="en-US" altLang="zh-CN" sz="1800" dirty="0"/>
          </a:p>
          <a:p>
            <a:r>
              <a:rPr kumimoji="1" lang="en-US" altLang="zh-CN" sz="1800" dirty="0"/>
              <a:t>Regression: Probability (0% - 100%)</a:t>
            </a:r>
          </a:p>
          <a:p>
            <a:endParaRPr kumimoji="1" lang="en-US" altLang="zh-CN" sz="1800" dirty="0"/>
          </a:p>
          <a:p>
            <a:r>
              <a:rPr kumimoji="1" lang="en-US" altLang="zh-CN" sz="1800" dirty="0"/>
              <a:t>400 rows x 8 columns</a:t>
            </a:r>
          </a:p>
          <a:p>
            <a:r>
              <a:rPr kumimoji="1" lang="en-US" altLang="zh-CN" sz="1800" dirty="0"/>
              <a:t>7 features 1 target variables</a:t>
            </a:r>
          </a:p>
          <a:p>
            <a:endParaRPr kumimoji="1" lang="en-US" altLang="zh-CN" sz="1800" dirty="0"/>
          </a:p>
          <a:p>
            <a:r>
              <a:rPr kumimoji="1" lang="en-US" altLang="zh-CN" sz="1800" dirty="0"/>
              <a:t>Kaggle: UCLA Database</a:t>
            </a:r>
          </a:p>
          <a:p>
            <a:pPr marL="0" indent="0">
              <a:buNone/>
            </a:pPr>
            <a:endParaRPr kumimoji="1" lang="en-US" altLang="zh-CN" sz="1400" dirty="0"/>
          </a:p>
          <a:p>
            <a:endParaRPr kumimoji="1" lang="en-US" altLang="zh-CN" sz="1400" dirty="0"/>
          </a:p>
        </p:txBody>
      </p:sp>
      <p:pic>
        <p:nvPicPr>
          <p:cNvPr id="8" name="图片 7" descr="图表, 直方图&#10;&#10;描述已自动生成">
            <a:extLst>
              <a:ext uri="{FF2B5EF4-FFF2-40B4-BE49-F238E27FC236}">
                <a16:creationId xmlns:a16="http://schemas.microsoft.com/office/drawing/2014/main" id="{307045AD-3414-0F66-65C5-62A5A92134A1}"/>
              </a:ext>
            </a:extLst>
          </p:cNvPr>
          <p:cNvPicPr>
            <a:picLocks noChangeAspect="1"/>
          </p:cNvPicPr>
          <p:nvPr/>
        </p:nvPicPr>
        <p:blipFill>
          <a:blip r:embed="rId3"/>
          <a:stretch>
            <a:fillRect/>
          </a:stretch>
        </p:blipFill>
        <p:spPr>
          <a:xfrm>
            <a:off x="4901184" y="1134460"/>
            <a:ext cx="6922008" cy="4689664"/>
          </a:xfrm>
          <a:prstGeom prst="rect">
            <a:avLst/>
          </a:prstGeom>
        </p:spPr>
      </p:pic>
    </p:spTree>
    <p:extLst>
      <p:ext uri="{BB962C8B-B14F-4D97-AF65-F5344CB8AC3E}">
        <p14:creationId xmlns:p14="http://schemas.microsoft.com/office/powerpoint/2010/main" val="348786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表&#10;&#10;描述已自动生成">
            <a:extLst>
              <a:ext uri="{FF2B5EF4-FFF2-40B4-BE49-F238E27FC236}">
                <a16:creationId xmlns:a16="http://schemas.microsoft.com/office/drawing/2014/main" id="{D269AFB7-44E5-5444-B349-10B924366F28}"/>
              </a:ext>
            </a:extLst>
          </p:cNvPr>
          <p:cNvPicPr>
            <a:picLocks noChangeAspect="1"/>
          </p:cNvPicPr>
          <p:nvPr/>
        </p:nvPicPr>
        <p:blipFill>
          <a:blip r:embed="rId3"/>
          <a:stretch>
            <a:fillRect/>
          </a:stretch>
        </p:blipFill>
        <p:spPr>
          <a:xfrm>
            <a:off x="583542" y="1583748"/>
            <a:ext cx="6129312" cy="5167312"/>
          </a:xfrm>
          <a:prstGeom prst="rect">
            <a:avLst/>
          </a:prstGeom>
        </p:spPr>
      </p:pic>
      <p:sp>
        <p:nvSpPr>
          <p:cNvPr id="4" name="标题 1">
            <a:extLst>
              <a:ext uri="{FF2B5EF4-FFF2-40B4-BE49-F238E27FC236}">
                <a16:creationId xmlns:a16="http://schemas.microsoft.com/office/drawing/2014/main" id="{E8B75C44-07D9-7448-8F89-72EDF4F73831}"/>
              </a:ext>
            </a:extLst>
          </p:cNvPr>
          <p:cNvSpPr>
            <a:spLocks noGrp="1"/>
          </p:cNvSpPr>
          <p:nvPr>
            <p:ph type="title"/>
          </p:nvPr>
        </p:nvSpPr>
        <p:spPr/>
        <p:txBody>
          <a:bodyPr/>
          <a:lstStyle/>
          <a:p>
            <a:r>
              <a:rPr kumimoji="1" lang="en-US" altLang="zh-CN" dirty="0"/>
              <a:t>Recaps</a:t>
            </a:r>
            <a:endParaRPr kumimoji="1" lang="zh-CN" altLang="en-US" dirty="0"/>
          </a:p>
        </p:txBody>
      </p:sp>
      <p:sp>
        <p:nvSpPr>
          <p:cNvPr id="9" name="文本框 8">
            <a:extLst>
              <a:ext uri="{FF2B5EF4-FFF2-40B4-BE49-F238E27FC236}">
                <a16:creationId xmlns:a16="http://schemas.microsoft.com/office/drawing/2014/main" id="{CB0C6C6D-1948-C37B-F037-2C05B52B9004}"/>
              </a:ext>
            </a:extLst>
          </p:cNvPr>
          <p:cNvSpPr txBox="1"/>
          <p:nvPr/>
        </p:nvSpPr>
        <p:spPr>
          <a:xfrm>
            <a:off x="7168347" y="1690688"/>
            <a:ext cx="3945610" cy="4616648"/>
          </a:xfrm>
          <a:prstGeom prst="rect">
            <a:avLst/>
          </a:prstGeom>
          <a:noFill/>
        </p:spPr>
        <p:txBody>
          <a:bodyPr wrap="square" rtlCol="0">
            <a:spAutoFit/>
          </a:bodyPr>
          <a:lstStyle/>
          <a:p>
            <a:r>
              <a:rPr kumimoji="1" lang="en-US" altLang="zh-CN" sz="1600" dirty="0"/>
              <a:t>Not so surprising</a:t>
            </a:r>
          </a:p>
          <a:p>
            <a:pPr marL="285750" indent="-285750">
              <a:buFont typeface="Arial" panose="020B0604020202020204" pitchFamily="34" charset="0"/>
              <a:buChar char="•"/>
            </a:pPr>
            <a:endParaRPr kumimoji="1" lang="en-US" altLang="zh-CN" sz="1600" dirty="0"/>
          </a:p>
          <a:p>
            <a:pPr marL="285750" indent="-285750">
              <a:buFont typeface="Wingdings" pitchFamily="2" charset="2"/>
              <a:buChar char="l"/>
            </a:pPr>
            <a:r>
              <a:rPr kumimoji="1" lang="en-US" altLang="zh-CN" sz="1600" dirty="0"/>
              <a:t>V.S. target variables</a:t>
            </a:r>
          </a:p>
          <a:p>
            <a:r>
              <a:rPr kumimoji="1" lang="en-US" altLang="zh-CN" sz="1600" b="1" dirty="0"/>
              <a:t>Highest three: </a:t>
            </a:r>
          </a:p>
          <a:p>
            <a:r>
              <a:rPr kumimoji="1" lang="en-US" altLang="zh-CN" sz="1600" dirty="0"/>
              <a:t>GPA (0.87) GRE (0.8) TOFEL (0.79)</a:t>
            </a:r>
          </a:p>
          <a:p>
            <a:endParaRPr kumimoji="1" lang="en-US" altLang="zh-CN" sz="1600" dirty="0"/>
          </a:p>
          <a:p>
            <a:pPr marL="285750" indent="-285750">
              <a:buFont typeface="Wingdings" pitchFamily="2" charset="2"/>
              <a:buChar char="l"/>
            </a:pPr>
            <a:r>
              <a:rPr kumimoji="1" lang="en-US" altLang="zh-CN" sz="1600" dirty="0"/>
              <a:t>Hard skills</a:t>
            </a:r>
          </a:p>
          <a:p>
            <a:r>
              <a:rPr kumimoji="1" lang="en-US" altLang="zh-CN" sz="1600" dirty="0"/>
              <a:t>GPA and GRE and </a:t>
            </a:r>
            <a:r>
              <a:rPr kumimoji="1" lang="en-US" altLang="zh-CN" sz="1600" dirty="0" err="1"/>
              <a:t>Tofel</a:t>
            </a:r>
            <a:r>
              <a:rPr kumimoji="1" lang="en-US" altLang="zh-CN" sz="1600" dirty="0"/>
              <a:t> are all over 0.8</a:t>
            </a:r>
          </a:p>
          <a:p>
            <a:endParaRPr kumimoji="1" lang="en-US" altLang="zh-CN" sz="1600" dirty="0"/>
          </a:p>
          <a:p>
            <a:r>
              <a:rPr kumimoji="1" lang="en-US" altLang="zh-CN" sz="1600" dirty="0"/>
              <a:t>But what surprised me was </a:t>
            </a:r>
          </a:p>
          <a:p>
            <a:r>
              <a:rPr kumimoji="1" lang="en-US" altLang="zh-CN" sz="1600" b="1" dirty="0"/>
              <a:t>University ranking with SOP and GRE</a:t>
            </a:r>
          </a:p>
          <a:p>
            <a:endParaRPr kumimoji="1" lang="en-US" altLang="zh-CN" sz="1600" dirty="0"/>
          </a:p>
          <a:p>
            <a:endParaRPr kumimoji="1" lang="en-US" altLang="zh-CN" sz="1600" dirty="0"/>
          </a:p>
          <a:p>
            <a:endParaRPr kumimoji="1" lang="en-US" altLang="zh-CN" sz="1600" dirty="0"/>
          </a:p>
          <a:p>
            <a:pPr marL="285750" indent="-285750">
              <a:buFont typeface="Wingdings" pitchFamily="2" charset="2"/>
              <a:buChar char="Ø"/>
            </a:pPr>
            <a:endParaRPr kumimoji="1" lang="en-US" altLang="zh-CN" sz="1600" dirty="0"/>
          </a:p>
          <a:p>
            <a:pPr marL="285750" indent="-285750">
              <a:buFont typeface="Arial" panose="020B0604020202020204" pitchFamily="34" charset="0"/>
              <a:buChar char="•"/>
            </a:pPr>
            <a:endParaRPr kumimoji="1" lang="en-US" altLang="zh-CN" dirty="0"/>
          </a:p>
          <a:p>
            <a:endParaRPr kumimoji="1" lang="en-US" altLang="zh-CN" dirty="0"/>
          </a:p>
          <a:p>
            <a:pPr marL="285750" indent="-285750">
              <a:buFont typeface="Arial" panose="020B0604020202020204" pitchFamily="34" charset="0"/>
              <a:buChar char="•"/>
            </a:pPr>
            <a:endParaRPr kumimoji="1" lang="en-US" altLang="zh-CN" dirty="0"/>
          </a:p>
        </p:txBody>
      </p:sp>
      <p:sp>
        <p:nvSpPr>
          <p:cNvPr id="16" name="椭圆 15">
            <a:extLst>
              <a:ext uri="{FF2B5EF4-FFF2-40B4-BE49-F238E27FC236}">
                <a16:creationId xmlns:a16="http://schemas.microsoft.com/office/drawing/2014/main" id="{4CD3DDD5-76E4-D07B-E955-A6741D1AC103}"/>
              </a:ext>
            </a:extLst>
          </p:cNvPr>
          <p:cNvSpPr/>
          <p:nvPr/>
        </p:nvSpPr>
        <p:spPr>
          <a:xfrm>
            <a:off x="5367707" y="1735658"/>
            <a:ext cx="514027" cy="395208"/>
          </a:xfrm>
          <a:prstGeom prst="ellipse">
            <a:avLst/>
          </a:prstGeom>
          <a:noFill/>
          <a:ln w="28575">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19" name="椭圆 18">
            <a:extLst>
              <a:ext uri="{FF2B5EF4-FFF2-40B4-BE49-F238E27FC236}">
                <a16:creationId xmlns:a16="http://schemas.microsoft.com/office/drawing/2014/main" id="{304E7210-74FB-91B4-B903-3E3B57E04AB0}"/>
              </a:ext>
            </a:extLst>
          </p:cNvPr>
          <p:cNvSpPr/>
          <p:nvPr/>
        </p:nvSpPr>
        <p:spPr>
          <a:xfrm>
            <a:off x="5367706" y="4040940"/>
            <a:ext cx="514027" cy="395208"/>
          </a:xfrm>
          <a:prstGeom prst="ellipse">
            <a:avLst/>
          </a:prstGeom>
          <a:noFill/>
          <a:ln w="28575">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20" name="椭圆 19">
            <a:extLst>
              <a:ext uri="{FF2B5EF4-FFF2-40B4-BE49-F238E27FC236}">
                <a16:creationId xmlns:a16="http://schemas.microsoft.com/office/drawing/2014/main" id="{5C437FF1-3828-EA5F-67AF-2F423383E54B}"/>
              </a:ext>
            </a:extLst>
          </p:cNvPr>
          <p:cNvSpPr/>
          <p:nvPr/>
        </p:nvSpPr>
        <p:spPr>
          <a:xfrm>
            <a:off x="5367705" y="2235527"/>
            <a:ext cx="514027" cy="395208"/>
          </a:xfrm>
          <a:prstGeom prst="ellipse">
            <a:avLst/>
          </a:prstGeom>
          <a:noFill/>
          <a:ln w="28575">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21" name="椭圆 20">
            <a:extLst>
              <a:ext uri="{FF2B5EF4-FFF2-40B4-BE49-F238E27FC236}">
                <a16:creationId xmlns:a16="http://schemas.microsoft.com/office/drawing/2014/main" id="{A4A25A77-8001-F530-CA66-745878425F02}"/>
              </a:ext>
            </a:extLst>
          </p:cNvPr>
          <p:cNvSpPr/>
          <p:nvPr/>
        </p:nvSpPr>
        <p:spPr>
          <a:xfrm>
            <a:off x="1934959" y="2235527"/>
            <a:ext cx="514027" cy="395208"/>
          </a:xfrm>
          <a:prstGeom prst="ellipse">
            <a:avLst/>
          </a:prstGeom>
          <a:noFill/>
          <a:ln w="28575">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22" name="椭圆 21">
            <a:extLst>
              <a:ext uri="{FF2B5EF4-FFF2-40B4-BE49-F238E27FC236}">
                <a16:creationId xmlns:a16="http://schemas.microsoft.com/office/drawing/2014/main" id="{9D112431-005D-1674-95F1-188F3FCDAED7}"/>
              </a:ext>
            </a:extLst>
          </p:cNvPr>
          <p:cNvSpPr/>
          <p:nvPr/>
        </p:nvSpPr>
        <p:spPr>
          <a:xfrm>
            <a:off x="1934958" y="4018455"/>
            <a:ext cx="514027" cy="395208"/>
          </a:xfrm>
          <a:prstGeom prst="ellipse">
            <a:avLst/>
          </a:prstGeom>
          <a:noFill/>
          <a:ln w="28575">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F08C7FD6-01BF-244D-1712-E408E85985D6}"/>
              </a:ext>
            </a:extLst>
          </p:cNvPr>
          <p:cNvSpPr/>
          <p:nvPr/>
        </p:nvSpPr>
        <p:spPr>
          <a:xfrm>
            <a:off x="2909319" y="3108742"/>
            <a:ext cx="514027" cy="395208"/>
          </a:xfrm>
          <a:prstGeom prst="ellipse">
            <a:avLst/>
          </a:prstGeom>
          <a:noFill/>
          <a:ln w="28575">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25" name="椭圆 24">
            <a:extLst>
              <a:ext uri="{FF2B5EF4-FFF2-40B4-BE49-F238E27FC236}">
                <a16:creationId xmlns:a16="http://schemas.microsoft.com/office/drawing/2014/main" id="{88B9BBE6-DBC8-104B-2F9A-79B34E42EFD8}"/>
              </a:ext>
            </a:extLst>
          </p:cNvPr>
          <p:cNvSpPr/>
          <p:nvPr/>
        </p:nvSpPr>
        <p:spPr>
          <a:xfrm>
            <a:off x="2909318" y="1735658"/>
            <a:ext cx="514027" cy="395208"/>
          </a:xfrm>
          <a:prstGeom prst="ellipse">
            <a:avLst/>
          </a:prstGeom>
          <a:noFill/>
          <a:ln w="28575">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18727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 calcmode="lin" valueType="num">
                                      <p:cBhvr additive="base">
                                        <p:cTn id="2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 calcmode="lin" valueType="num">
                                      <p:cBhvr additive="base">
                                        <p:cTn id="2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anim calcmode="lin" valueType="num">
                                      <p:cBhvr additive="base">
                                        <p:cTn id="4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3" presetID="1" presetClass="exit"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2" presetClass="entr" presetSubtype="4"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1"/>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2"/>
                                        </p:tgtEl>
                                        <p:attrNameLst>
                                          <p:attrName>style.visibility</p:attrName>
                                        </p:attrNameLst>
                                      </p:cBhvr>
                                      <p:to>
                                        <p:strVal val="hidden"/>
                                      </p:to>
                                    </p:set>
                                  </p:childTnLst>
                                </p:cTn>
                              </p:par>
                              <p:par>
                                <p:cTn id="63" presetID="2" presetClass="entr" presetSubtype="4" fill="hold" nodeType="withEffect">
                                  <p:stCondLst>
                                    <p:cond delay="0"/>
                                  </p:stCondLst>
                                  <p:childTnLst>
                                    <p:set>
                                      <p:cBhvr>
                                        <p:cTn id="64" dur="1" fill="hold">
                                          <p:stCondLst>
                                            <p:cond delay="0"/>
                                          </p:stCondLst>
                                        </p:cTn>
                                        <p:tgtEl>
                                          <p:spTgt spid="9">
                                            <p:txEl>
                                              <p:pRg st="9" end="9"/>
                                            </p:txEl>
                                          </p:spTgt>
                                        </p:tgtEl>
                                        <p:attrNameLst>
                                          <p:attrName>style.visibility</p:attrName>
                                        </p:attrNameLst>
                                      </p:cBhvr>
                                      <p:to>
                                        <p:strVal val="visible"/>
                                      </p:to>
                                    </p:set>
                                    <p:anim calcmode="lin" valueType="num">
                                      <p:cBhvr additive="base">
                                        <p:cTn id="6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
                                            <p:txEl>
                                              <p:pRg st="9" end="9"/>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9">
                                            <p:txEl>
                                              <p:pRg st="10" end="10"/>
                                            </p:txEl>
                                          </p:spTgt>
                                        </p:tgtEl>
                                        <p:attrNameLst>
                                          <p:attrName>style.visibility</p:attrName>
                                        </p:attrNameLst>
                                      </p:cBhvr>
                                      <p:to>
                                        <p:strVal val="visible"/>
                                      </p:to>
                                    </p:set>
                                    <p:anim calcmode="lin" valueType="num">
                                      <p:cBhvr additive="base">
                                        <p:cTn id="69"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ppt_x"/>
                                          </p:val>
                                        </p:tav>
                                        <p:tav tm="100000">
                                          <p:val>
                                            <p:strVal val="#ppt_x"/>
                                          </p:val>
                                        </p:tav>
                                      </p:tavLst>
                                    </p:anim>
                                    <p:anim calcmode="lin" valueType="num">
                                      <p:cBhvr additive="base">
                                        <p:cTn id="7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9" grpId="0" animBg="1"/>
      <p:bldP spid="19" grpId="1" animBg="1"/>
      <p:bldP spid="20" grpId="0" animBg="1"/>
      <p:bldP spid="20" grpId="1" animBg="1"/>
      <p:bldP spid="21" grpId="0" animBg="1"/>
      <p:bldP spid="21" grpId="1" animBg="1"/>
      <p:bldP spid="22" grpId="0" animBg="1"/>
      <p:bldP spid="22" grpId="1" animBg="1"/>
      <p:bldP spid="23"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图表, 直方图&#10;&#10;描述已自动生成">
            <a:extLst>
              <a:ext uri="{FF2B5EF4-FFF2-40B4-BE49-F238E27FC236}">
                <a16:creationId xmlns:a16="http://schemas.microsoft.com/office/drawing/2014/main" id="{4F6BD0C4-4E9F-93FF-91C2-3F9BC4D90EAF}"/>
              </a:ext>
            </a:extLst>
          </p:cNvPr>
          <p:cNvPicPr>
            <a:picLocks noChangeAspect="1"/>
          </p:cNvPicPr>
          <p:nvPr/>
        </p:nvPicPr>
        <p:blipFill>
          <a:blip r:embed="rId3"/>
          <a:stretch>
            <a:fillRect/>
          </a:stretch>
        </p:blipFill>
        <p:spPr>
          <a:xfrm>
            <a:off x="4983934" y="1009547"/>
            <a:ext cx="6932305" cy="5199229"/>
          </a:xfrm>
          <a:prstGeom prst="rect">
            <a:avLst/>
          </a:prstGeom>
        </p:spPr>
      </p:pic>
      <p:sp>
        <p:nvSpPr>
          <p:cNvPr id="2" name="标题 1">
            <a:extLst>
              <a:ext uri="{FF2B5EF4-FFF2-40B4-BE49-F238E27FC236}">
                <a16:creationId xmlns:a16="http://schemas.microsoft.com/office/drawing/2014/main" id="{614A1AB0-283B-5301-9FCB-728FADD2007F}"/>
              </a:ext>
            </a:extLst>
          </p:cNvPr>
          <p:cNvSpPr>
            <a:spLocks noGrp="1"/>
          </p:cNvSpPr>
          <p:nvPr>
            <p:ph type="title"/>
          </p:nvPr>
        </p:nvSpPr>
        <p:spPr>
          <a:xfrm>
            <a:off x="630936" y="640080"/>
            <a:ext cx="5994716" cy="1481328"/>
          </a:xfrm>
        </p:spPr>
        <p:txBody>
          <a:bodyPr vert="horz" lIns="91440" tIns="45720" rIns="91440" bIns="45720" rtlCol="0" anchor="b">
            <a:normAutofit/>
          </a:bodyPr>
          <a:lstStyle/>
          <a:p>
            <a:r>
              <a:rPr kumimoji="1" lang="en-US" altLang="zh-CN" sz="4800" kern="1200" dirty="0">
                <a:solidFill>
                  <a:schemeClr val="tx1"/>
                </a:solidFill>
                <a:latin typeface="+mj-lt"/>
                <a:ea typeface="+mj-ea"/>
                <a:cs typeface="+mj-cs"/>
              </a:rPr>
              <a:t>Recaps</a:t>
            </a:r>
            <a:r>
              <a:rPr kumimoji="1" lang="en-US" altLang="zh-CN" sz="5400" kern="1200" dirty="0">
                <a:solidFill>
                  <a:schemeClr val="tx1"/>
                </a:solidFill>
                <a:latin typeface="+mj-lt"/>
                <a:ea typeface="+mj-ea"/>
                <a:cs typeface="+mj-cs"/>
              </a:rPr>
              <a:t> </a:t>
            </a:r>
            <a:r>
              <a:rPr kumimoji="1" lang="en-US" altLang="zh-CN" sz="1400" dirty="0"/>
              <a:t>Search vs Admission</a:t>
            </a:r>
            <a:endParaRPr kumimoji="1" lang="en-US" altLang="zh-CN" sz="5400"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47A305E0-9CFD-BB4C-B295-D7B07888FF79}"/>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kumimoji="1" lang="en-US" altLang="zh-CN" sz="2200" dirty="0"/>
              <a:t>Most of the people do not have research has less than 75% chance of admit</a:t>
            </a:r>
          </a:p>
          <a:p>
            <a:pPr marL="285750" indent="-228600">
              <a:lnSpc>
                <a:spcPct val="90000"/>
              </a:lnSpc>
              <a:spcAft>
                <a:spcPts val="600"/>
              </a:spcAft>
              <a:buFont typeface="Arial" panose="020B0604020202020204" pitchFamily="34" charset="0"/>
              <a:buChar char="•"/>
            </a:pPr>
            <a:endParaRPr kumimoji="1" lang="en-US" altLang="zh-CN" sz="2200" dirty="0"/>
          </a:p>
          <a:p>
            <a:pPr marL="285750" indent="-228600">
              <a:lnSpc>
                <a:spcPct val="90000"/>
              </a:lnSpc>
              <a:spcAft>
                <a:spcPts val="600"/>
              </a:spcAft>
              <a:buFont typeface="Arial" panose="020B0604020202020204" pitchFamily="34" charset="0"/>
              <a:buChar char="•"/>
            </a:pPr>
            <a:r>
              <a:rPr kumimoji="1" lang="en-US" altLang="zh-CN" sz="2200" dirty="0"/>
              <a:t>If you want chance of admit &gt; 90% need research</a:t>
            </a:r>
          </a:p>
          <a:p>
            <a:pPr indent="-228600">
              <a:lnSpc>
                <a:spcPct val="90000"/>
              </a:lnSpc>
              <a:spcAft>
                <a:spcPts val="600"/>
              </a:spcAft>
              <a:buFont typeface="Arial" panose="020B0604020202020204" pitchFamily="34" charset="0"/>
              <a:buChar char="•"/>
            </a:pPr>
            <a:endParaRPr kumimoji="1" lang="en-US" altLang="zh-CN" sz="2200" dirty="0"/>
          </a:p>
          <a:p>
            <a:pPr indent="-228600">
              <a:lnSpc>
                <a:spcPct val="90000"/>
              </a:lnSpc>
              <a:spcAft>
                <a:spcPts val="600"/>
              </a:spcAft>
              <a:buFont typeface="Arial" panose="020B0604020202020204" pitchFamily="34" charset="0"/>
              <a:buChar char="•"/>
            </a:pPr>
            <a:endParaRPr kumimoji="1" lang="en-US" altLang="zh-CN" sz="2200" dirty="0"/>
          </a:p>
        </p:txBody>
      </p:sp>
      <p:cxnSp>
        <p:nvCxnSpPr>
          <p:cNvPr id="23" name="直线连接符 22">
            <a:extLst>
              <a:ext uri="{FF2B5EF4-FFF2-40B4-BE49-F238E27FC236}">
                <a16:creationId xmlns:a16="http://schemas.microsoft.com/office/drawing/2014/main" id="{0F232E76-7823-9919-4759-05B18D3866DF}"/>
              </a:ext>
            </a:extLst>
          </p:cNvPr>
          <p:cNvCxnSpPr>
            <a:cxnSpLocks/>
          </p:cNvCxnSpPr>
          <p:nvPr/>
        </p:nvCxnSpPr>
        <p:spPr>
          <a:xfrm flipV="1">
            <a:off x="9249262" y="1676400"/>
            <a:ext cx="0" cy="39427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线连接符 23">
            <a:extLst>
              <a:ext uri="{FF2B5EF4-FFF2-40B4-BE49-F238E27FC236}">
                <a16:creationId xmlns:a16="http://schemas.microsoft.com/office/drawing/2014/main" id="{28D3A87F-1434-AC1C-943B-74D97D47AF04}"/>
              </a:ext>
            </a:extLst>
          </p:cNvPr>
          <p:cNvCxnSpPr>
            <a:cxnSpLocks/>
          </p:cNvCxnSpPr>
          <p:nvPr/>
        </p:nvCxnSpPr>
        <p:spPr>
          <a:xfrm flipV="1">
            <a:off x="10334825" y="1676400"/>
            <a:ext cx="0" cy="39427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0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1CEA4CB-39C6-A4EA-5B6A-64508D813C26}"/>
              </a:ext>
            </a:extLst>
          </p:cNvPr>
          <p:cNvSpPr>
            <a:spLocks noGrp="1"/>
          </p:cNvSpPr>
          <p:nvPr>
            <p:ph type="title"/>
          </p:nvPr>
        </p:nvSpPr>
        <p:spPr>
          <a:xfrm>
            <a:off x="5297762" y="329184"/>
            <a:ext cx="6216905" cy="1783080"/>
          </a:xfrm>
        </p:spPr>
        <p:txBody>
          <a:bodyPr anchor="b">
            <a:normAutofit/>
          </a:bodyPr>
          <a:lstStyle/>
          <a:p>
            <a:r>
              <a:rPr kumimoji="1" lang="en-US" altLang="zh-CN" sz="5400" dirty="0"/>
              <a:t>CV Pipelines</a:t>
            </a:r>
            <a:endParaRPr kumimoji="1" lang="zh-CN" altLang="en-US" sz="5400" dirty="0"/>
          </a:p>
        </p:txBody>
      </p:sp>
      <p:pic>
        <p:nvPicPr>
          <p:cNvPr id="25" name="Picture 15" descr="Graph on document with pen">
            <a:extLst>
              <a:ext uri="{FF2B5EF4-FFF2-40B4-BE49-F238E27FC236}">
                <a16:creationId xmlns:a16="http://schemas.microsoft.com/office/drawing/2014/main" id="{8EC4E95F-0A15-666D-B53C-CECC09BFF968}"/>
              </a:ext>
            </a:extLst>
          </p:cNvPr>
          <p:cNvPicPr>
            <a:picLocks noChangeAspect="1"/>
          </p:cNvPicPr>
          <p:nvPr/>
        </p:nvPicPr>
        <p:blipFill rotWithShape="1">
          <a:blip r:embed="rId3"/>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EB797CBB-CD20-862D-7BBE-B0DB1CB833D7}"/>
              </a:ext>
            </a:extLst>
          </p:cNvPr>
          <p:cNvSpPr>
            <a:spLocks noGrp="1"/>
          </p:cNvSpPr>
          <p:nvPr>
            <p:ph idx="1"/>
          </p:nvPr>
        </p:nvSpPr>
        <p:spPr>
          <a:xfrm>
            <a:off x="5297762" y="2706624"/>
            <a:ext cx="6437038" cy="3483864"/>
          </a:xfrm>
        </p:spPr>
        <p:txBody>
          <a:bodyPr>
            <a:normAutofit/>
          </a:bodyPr>
          <a:lstStyle/>
          <a:p>
            <a:endParaRPr kumimoji="1" lang="en-US" altLang="zh-CN" sz="2200" dirty="0"/>
          </a:p>
          <a:p>
            <a:r>
              <a:rPr kumimoji="1" lang="en-US" altLang="zh-CN" sz="2200" dirty="0"/>
              <a:t>No missing value</a:t>
            </a:r>
          </a:p>
          <a:p>
            <a:r>
              <a:rPr kumimoji="1" lang="en-US" altLang="zh-CN" sz="2200" dirty="0"/>
              <a:t>Simple Split, 5 random state</a:t>
            </a:r>
          </a:p>
          <a:p>
            <a:r>
              <a:rPr kumimoji="1" lang="en-US" altLang="zh-CN" sz="2200" dirty="0"/>
              <a:t>Use MinMax Scaler to continuous variables (GRE, TOFEL, and GPA)</a:t>
            </a:r>
          </a:p>
          <a:p>
            <a:r>
              <a:rPr kumimoji="1" lang="en-US" altLang="zh-CN" sz="2200" dirty="0"/>
              <a:t>Use Onehot Encoder to categorized variables</a:t>
            </a:r>
          </a:p>
          <a:p>
            <a:endParaRPr kumimoji="1" lang="en-US" altLang="zh-CN" sz="2200" dirty="0"/>
          </a:p>
          <a:p>
            <a:endParaRPr kumimoji="1" lang="zh-CN" altLang="en-US" sz="2200" dirty="0"/>
          </a:p>
        </p:txBody>
      </p:sp>
    </p:spTree>
    <p:extLst>
      <p:ext uri="{BB962C8B-B14F-4D97-AF65-F5344CB8AC3E}">
        <p14:creationId xmlns:p14="http://schemas.microsoft.com/office/powerpoint/2010/main" val="360236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4FF15B7B-9BA5-BC0A-E0F0-79352A23CC22}"/>
              </a:ext>
            </a:extLst>
          </p:cNvPr>
          <p:cNvSpPr>
            <a:spLocks noGrp="1"/>
          </p:cNvSpPr>
          <p:nvPr>
            <p:ph type="title"/>
          </p:nvPr>
        </p:nvSpPr>
        <p:spPr>
          <a:xfrm>
            <a:off x="371094" y="1161288"/>
            <a:ext cx="3438144" cy="1239012"/>
          </a:xfrm>
        </p:spPr>
        <p:txBody>
          <a:bodyPr anchor="ctr">
            <a:normAutofit/>
          </a:bodyPr>
          <a:lstStyle/>
          <a:p>
            <a:r>
              <a:rPr kumimoji="1" lang="en-US" altLang="zh-CN" sz="2800" dirty="0"/>
              <a:t>CV Pipelines &amp; </a:t>
            </a:r>
            <a:br>
              <a:rPr kumimoji="1" lang="en-US" altLang="zh-CN" sz="2800" dirty="0"/>
            </a:br>
            <a:r>
              <a:rPr kumimoji="1" lang="en-US" altLang="zh-CN" sz="2800" dirty="0"/>
              <a:t>Cross Validation</a:t>
            </a:r>
            <a:endParaRPr kumimoji="1" lang="zh-CN" altLang="en-US" sz="2800" dirty="0"/>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7363D5FD-EB0B-6034-5616-0BDE782487A1}"/>
              </a:ext>
            </a:extLst>
          </p:cNvPr>
          <p:cNvSpPr>
            <a:spLocks noGrp="1"/>
          </p:cNvSpPr>
          <p:nvPr>
            <p:ph idx="1"/>
          </p:nvPr>
        </p:nvSpPr>
        <p:spPr>
          <a:xfrm>
            <a:off x="371094" y="2718054"/>
            <a:ext cx="3438906" cy="3207258"/>
          </a:xfrm>
        </p:spPr>
        <p:txBody>
          <a:bodyPr anchor="t">
            <a:normAutofit/>
          </a:bodyPr>
          <a:lstStyle/>
          <a:p>
            <a:r>
              <a:rPr kumimoji="1" lang="en-US" altLang="zh-CN" sz="1700" dirty="0"/>
              <a:t>6 Regression models</a:t>
            </a:r>
          </a:p>
          <a:p>
            <a:r>
              <a:rPr kumimoji="1" lang="en-US" altLang="zh-CN" sz="1700" dirty="0"/>
              <a:t>Record the best score for each models in each random state</a:t>
            </a:r>
          </a:p>
          <a:p>
            <a:r>
              <a:rPr kumimoji="1" lang="en-US" altLang="zh-CN" sz="1700" dirty="0"/>
              <a:t>Loop throughout 5 random State to find mean</a:t>
            </a:r>
          </a:p>
          <a:p>
            <a:r>
              <a:rPr kumimoji="1" lang="en-US" altLang="zh-CN" sz="1700" dirty="0"/>
              <a:t>Use RMSE </a:t>
            </a:r>
          </a:p>
          <a:p>
            <a:endParaRPr kumimoji="1" lang="en-US" altLang="zh-CN" sz="1700" dirty="0"/>
          </a:p>
        </p:txBody>
      </p:sp>
      <p:graphicFrame>
        <p:nvGraphicFramePr>
          <p:cNvPr id="5" name="表格 5">
            <a:extLst>
              <a:ext uri="{FF2B5EF4-FFF2-40B4-BE49-F238E27FC236}">
                <a16:creationId xmlns:a16="http://schemas.microsoft.com/office/drawing/2014/main" id="{63480D7A-B2B6-126D-1826-08C21D66FD11}"/>
              </a:ext>
            </a:extLst>
          </p:cNvPr>
          <p:cNvGraphicFramePr>
            <a:graphicFrameLocks noGrp="1"/>
          </p:cNvGraphicFramePr>
          <p:nvPr>
            <p:extLst>
              <p:ext uri="{D42A27DB-BD31-4B8C-83A1-F6EECF244321}">
                <p14:modId xmlns:p14="http://schemas.microsoft.com/office/powerpoint/2010/main" val="45038477"/>
              </p:ext>
            </p:extLst>
          </p:nvPr>
        </p:nvGraphicFramePr>
        <p:xfrm>
          <a:off x="4905632" y="1005910"/>
          <a:ext cx="6917560" cy="4946767"/>
        </p:xfrm>
        <a:graphic>
          <a:graphicData uri="http://schemas.openxmlformats.org/drawingml/2006/table">
            <a:tbl>
              <a:tblPr firstRow="1" bandRow="1">
                <a:noFill/>
                <a:tableStyleId>{BDBED569-4797-4DF1-A0F4-6AAB3CD982D8}</a:tableStyleId>
              </a:tblPr>
              <a:tblGrid>
                <a:gridCol w="3472249">
                  <a:extLst>
                    <a:ext uri="{9D8B030D-6E8A-4147-A177-3AD203B41FA5}">
                      <a16:colId xmlns:a16="http://schemas.microsoft.com/office/drawing/2014/main" val="2805128601"/>
                    </a:ext>
                  </a:extLst>
                </a:gridCol>
                <a:gridCol w="3445311">
                  <a:extLst>
                    <a:ext uri="{9D8B030D-6E8A-4147-A177-3AD203B41FA5}">
                      <a16:colId xmlns:a16="http://schemas.microsoft.com/office/drawing/2014/main" val="3701997487"/>
                    </a:ext>
                  </a:extLst>
                </a:gridCol>
              </a:tblGrid>
              <a:tr h="735123">
                <a:tc>
                  <a:txBody>
                    <a:bodyPr/>
                    <a:lstStyle/>
                    <a:p>
                      <a:r>
                        <a:rPr lang="en-US" altLang="zh-CN" sz="2300">
                          <a:solidFill>
                            <a:schemeClr val="tx1">
                              <a:lumMod val="75000"/>
                              <a:lumOff val="25000"/>
                            </a:schemeClr>
                          </a:solidFill>
                        </a:rPr>
                        <a:t>Model Name</a:t>
                      </a:r>
                      <a:endParaRPr lang="zh-CN" altLang="en-US" sz="2300">
                        <a:solidFill>
                          <a:schemeClr val="tx1">
                            <a:lumMod val="75000"/>
                            <a:lumOff val="25000"/>
                          </a:schemeClr>
                        </a:solidFill>
                      </a:endParaRPr>
                    </a:p>
                  </a:txBody>
                  <a:tcPr marL="287157" marR="172294" marT="172294" marB="172294">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altLang="zh-CN" sz="2300">
                          <a:solidFill>
                            <a:schemeClr val="tx1">
                              <a:lumMod val="75000"/>
                              <a:lumOff val="25000"/>
                            </a:schemeClr>
                          </a:solidFill>
                        </a:rPr>
                        <a:t>Parameters Tuned</a:t>
                      </a:r>
                      <a:endParaRPr lang="zh-CN" altLang="en-US" sz="2300">
                        <a:solidFill>
                          <a:schemeClr val="tx1">
                            <a:lumMod val="75000"/>
                            <a:lumOff val="25000"/>
                          </a:schemeClr>
                        </a:solidFill>
                      </a:endParaRPr>
                    </a:p>
                  </a:txBody>
                  <a:tcPr marL="287157" marR="172294" marT="172294" marB="172294">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286536456"/>
                  </a:ext>
                </a:extLst>
              </a:tr>
              <a:tr h="612603">
                <a:tc>
                  <a:txBody>
                    <a:bodyPr/>
                    <a:lstStyle/>
                    <a:p>
                      <a:r>
                        <a:rPr lang="en-US" altLang="zh-CN" sz="1800" dirty="0">
                          <a:solidFill>
                            <a:schemeClr val="tx1">
                              <a:lumMod val="75000"/>
                              <a:lumOff val="25000"/>
                            </a:schemeClr>
                          </a:solidFill>
                        </a:rPr>
                        <a:t>Linear Regression</a:t>
                      </a:r>
                      <a:endParaRPr lang="zh-CN" altLang="en-US" sz="1800" dirty="0">
                        <a:solidFill>
                          <a:schemeClr val="tx1">
                            <a:lumMod val="75000"/>
                            <a:lumOff val="25000"/>
                          </a:schemeClr>
                        </a:solidFill>
                      </a:endParaRPr>
                    </a:p>
                  </a:txBody>
                  <a:tcPr marL="287157" marR="149322" marT="149322" marB="14932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altLang="zh-CN" sz="1800" dirty="0">
                          <a:solidFill>
                            <a:schemeClr val="tx1">
                              <a:lumMod val="75000"/>
                              <a:lumOff val="25000"/>
                            </a:schemeClr>
                          </a:solidFill>
                        </a:rPr>
                        <a:t>None </a:t>
                      </a:r>
                      <a:endParaRPr lang="zh-CN" altLang="en-US" sz="1800" dirty="0">
                        <a:solidFill>
                          <a:schemeClr val="tx1">
                            <a:lumMod val="75000"/>
                            <a:lumOff val="25000"/>
                          </a:schemeClr>
                        </a:solidFill>
                      </a:endParaRPr>
                    </a:p>
                  </a:txBody>
                  <a:tcPr marL="287157" marR="149322" marT="149322" marB="149322">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097817414"/>
                  </a:ext>
                </a:extLst>
              </a:tr>
              <a:tr h="880616">
                <a:tc>
                  <a:txBody>
                    <a:bodyPr/>
                    <a:lstStyle/>
                    <a:p>
                      <a:r>
                        <a:rPr lang="en" altLang="zh-CN" sz="1800" dirty="0">
                          <a:solidFill>
                            <a:schemeClr val="tx1">
                              <a:lumMod val="75000"/>
                              <a:lumOff val="25000"/>
                            </a:schemeClr>
                          </a:solidFill>
                        </a:rPr>
                        <a:t>Linear Regression with Lasso Regularization</a:t>
                      </a:r>
                      <a:endParaRPr lang="zh-CN" altLang="en-US" sz="1800" dirty="0">
                        <a:solidFill>
                          <a:schemeClr val="tx1">
                            <a:lumMod val="75000"/>
                            <a:lumOff val="25000"/>
                          </a:schemeClr>
                        </a:solidFill>
                      </a:endParaRPr>
                    </a:p>
                  </a:txBody>
                  <a:tcPr marL="287157" marR="149322" marT="149322" marB="1493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 altLang="zh-CN" sz="1800" dirty="0">
                          <a:solidFill>
                            <a:schemeClr val="tx1">
                              <a:lumMod val="75000"/>
                              <a:lumOff val="25000"/>
                            </a:schemeClr>
                          </a:solidFill>
                        </a:rPr>
                        <a:t>Alpha = </a:t>
                      </a:r>
                      <a:r>
                        <a:rPr lang="en" altLang="zh-CN" sz="1800" dirty="0" err="1">
                          <a:solidFill>
                            <a:schemeClr val="tx1">
                              <a:lumMod val="75000"/>
                              <a:lumOff val="25000"/>
                            </a:schemeClr>
                          </a:solidFill>
                        </a:rPr>
                        <a:t>np.logspace</a:t>
                      </a:r>
                      <a:r>
                        <a:rPr lang="en" altLang="zh-CN" sz="1800" dirty="0">
                          <a:solidFill>
                            <a:schemeClr val="tx1">
                              <a:lumMod val="75000"/>
                              <a:lumOff val="25000"/>
                            </a:schemeClr>
                          </a:solidFill>
                        </a:rPr>
                        <a:t>(-3,3,10)</a:t>
                      </a:r>
                      <a:endParaRPr lang="zh-CN" altLang="en-US" sz="1800" dirty="0">
                        <a:solidFill>
                          <a:schemeClr val="tx1">
                            <a:lumMod val="75000"/>
                            <a:lumOff val="25000"/>
                          </a:schemeClr>
                        </a:solidFill>
                      </a:endParaRPr>
                    </a:p>
                  </a:txBody>
                  <a:tcPr marL="287157" marR="149322" marT="149322" marB="1493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82015020"/>
                  </a:ext>
                </a:extLst>
              </a:tr>
              <a:tr h="8806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a:solidFill>
                            <a:schemeClr val="tx1">
                              <a:lumMod val="75000"/>
                              <a:lumOff val="25000"/>
                            </a:schemeClr>
                          </a:solidFill>
                        </a:rPr>
                        <a:t>Linear Regression with Ridge Regularization</a:t>
                      </a:r>
                      <a:endParaRPr lang="zh-CN" altLang="en-US" sz="1800">
                        <a:solidFill>
                          <a:schemeClr val="tx1">
                            <a:lumMod val="75000"/>
                            <a:lumOff val="25000"/>
                          </a:schemeClr>
                        </a:solidFill>
                      </a:endParaRPr>
                    </a:p>
                  </a:txBody>
                  <a:tcPr marL="287157" marR="149322" marT="149322" marB="1493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 altLang="zh-CN" sz="1800" dirty="0">
                          <a:solidFill>
                            <a:schemeClr val="tx1">
                              <a:lumMod val="75000"/>
                              <a:lumOff val="25000"/>
                            </a:schemeClr>
                          </a:solidFill>
                        </a:rPr>
                        <a:t>Alpha = </a:t>
                      </a:r>
                      <a:r>
                        <a:rPr lang="en" altLang="zh-CN" sz="1800" dirty="0" err="1">
                          <a:solidFill>
                            <a:schemeClr val="tx1">
                              <a:lumMod val="75000"/>
                              <a:lumOff val="25000"/>
                            </a:schemeClr>
                          </a:solidFill>
                        </a:rPr>
                        <a:t>np.logspace</a:t>
                      </a:r>
                      <a:r>
                        <a:rPr lang="en" altLang="zh-CN" sz="1800" dirty="0">
                          <a:solidFill>
                            <a:schemeClr val="tx1">
                              <a:lumMod val="75000"/>
                              <a:lumOff val="25000"/>
                            </a:schemeClr>
                          </a:solidFill>
                        </a:rPr>
                        <a:t>(-3,3,10)</a:t>
                      </a:r>
                      <a:endParaRPr lang="zh-CN" altLang="en-US" sz="1800" dirty="0">
                        <a:solidFill>
                          <a:schemeClr val="tx1">
                            <a:lumMod val="75000"/>
                            <a:lumOff val="25000"/>
                          </a:schemeClr>
                        </a:solidFill>
                      </a:endParaRPr>
                    </a:p>
                  </a:txBody>
                  <a:tcPr marL="287157" marR="149322" marT="149322" marB="1493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376328769"/>
                  </a:ext>
                </a:extLst>
              </a:tr>
              <a:tr h="612603">
                <a:tc>
                  <a:txBody>
                    <a:bodyPr/>
                    <a:lstStyle/>
                    <a:p>
                      <a:r>
                        <a:rPr lang="en" altLang="zh-CN" sz="1800">
                          <a:solidFill>
                            <a:schemeClr val="tx1">
                              <a:lumMod val="75000"/>
                              <a:lumOff val="25000"/>
                            </a:schemeClr>
                          </a:solidFill>
                        </a:rPr>
                        <a:t>KNeighborsRegressor</a:t>
                      </a:r>
                      <a:endParaRPr lang="zh-CN" altLang="en-US" sz="1800">
                        <a:solidFill>
                          <a:schemeClr val="tx1">
                            <a:lumMod val="75000"/>
                            <a:lumOff val="25000"/>
                          </a:schemeClr>
                        </a:solidFill>
                      </a:endParaRPr>
                    </a:p>
                  </a:txBody>
                  <a:tcPr marL="287157" marR="149322" marT="149322" marB="1493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 altLang="zh-CN" sz="1800" err="1">
                          <a:solidFill>
                            <a:schemeClr val="tx1">
                              <a:lumMod val="75000"/>
                              <a:lumOff val="25000"/>
                            </a:schemeClr>
                          </a:solidFill>
                        </a:rPr>
                        <a:t>n_neighbors</a:t>
                      </a:r>
                      <a:r>
                        <a:rPr lang="en" altLang="zh-CN" sz="1800">
                          <a:solidFill>
                            <a:schemeClr val="tx1">
                              <a:lumMod val="75000"/>
                              <a:lumOff val="25000"/>
                            </a:schemeClr>
                          </a:solidFill>
                        </a:rPr>
                        <a:t> = [1, 3, 10, 30]</a:t>
                      </a:r>
                      <a:endParaRPr lang="zh-CN" altLang="en-US" sz="1800">
                        <a:solidFill>
                          <a:schemeClr val="tx1">
                            <a:lumMod val="75000"/>
                            <a:lumOff val="25000"/>
                          </a:schemeClr>
                        </a:solidFill>
                      </a:endParaRPr>
                    </a:p>
                  </a:txBody>
                  <a:tcPr marL="287157" marR="149322" marT="149322" marB="1493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043022007"/>
                  </a:ext>
                </a:extLst>
              </a:tr>
              <a:tr h="612603">
                <a:tc>
                  <a:txBody>
                    <a:bodyPr/>
                    <a:lstStyle/>
                    <a:p>
                      <a:r>
                        <a:rPr lang="en" altLang="zh-CN" sz="1800">
                          <a:solidFill>
                            <a:schemeClr val="tx1">
                              <a:lumMod val="75000"/>
                              <a:lumOff val="25000"/>
                            </a:schemeClr>
                          </a:solidFill>
                        </a:rPr>
                        <a:t>XGBoost</a:t>
                      </a:r>
                      <a:endParaRPr lang="zh-CN" altLang="en-US" sz="1800">
                        <a:solidFill>
                          <a:schemeClr val="tx1">
                            <a:lumMod val="75000"/>
                            <a:lumOff val="25000"/>
                          </a:schemeClr>
                        </a:solidFill>
                      </a:endParaRPr>
                    </a:p>
                  </a:txBody>
                  <a:tcPr marL="287157" marR="149322" marT="149322" marB="1493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 altLang="zh-CN" sz="1800" err="1">
                          <a:solidFill>
                            <a:schemeClr val="tx1">
                              <a:lumMod val="75000"/>
                              <a:lumOff val="25000"/>
                            </a:schemeClr>
                          </a:solidFill>
                        </a:rPr>
                        <a:t>max_depth</a:t>
                      </a:r>
                      <a:r>
                        <a:rPr lang="en" altLang="zh-CN" sz="1800">
                          <a:solidFill>
                            <a:schemeClr val="tx1">
                              <a:lumMod val="75000"/>
                              <a:lumOff val="25000"/>
                            </a:schemeClr>
                          </a:solidFill>
                        </a:rPr>
                        <a:t>: [1, 3, 10, 20, 30]</a:t>
                      </a:r>
                      <a:endParaRPr lang="zh-CN" altLang="en-US" sz="1800">
                        <a:solidFill>
                          <a:schemeClr val="tx1">
                            <a:lumMod val="75000"/>
                            <a:lumOff val="25000"/>
                          </a:schemeClr>
                        </a:solidFill>
                      </a:endParaRPr>
                    </a:p>
                  </a:txBody>
                  <a:tcPr marL="287157" marR="149322" marT="149322" marB="1493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561291318"/>
                  </a:ext>
                </a:extLst>
              </a:tr>
              <a:tr h="612603">
                <a:tc>
                  <a:txBody>
                    <a:bodyPr/>
                    <a:lstStyle/>
                    <a:p>
                      <a:r>
                        <a:rPr lang="en" altLang="zh-CN" sz="1800">
                          <a:solidFill>
                            <a:schemeClr val="tx1">
                              <a:lumMod val="75000"/>
                              <a:lumOff val="25000"/>
                            </a:schemeClr>
                          </a:solidFill>
                        </a:rPr>
                        <a:t>RandomForest</a:t>
                      </a:r>
                      <a:endParaRPr lang="zh-CN" altLang="en-US" sz="1800">
                        <a:solidFill>
                          <a:schemeClr val="tx1">
                            <a:lumMod val="75000"/>
                            <a:lumOff val="25000"/>
                          </a:schemeClr>
                        </a:solidFill>
                      </a:endParaRPr>
                    </a:p>
                  </a:txBody>
                  <a:tcPr marL="287157" marR="149322" marT="149322" marB="1493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 altLang="zh-CN" sz="1800" dirty="0" err="1">
                          <a:solidFill>
                            <a:schemeClr val="tx1">
                              <a:lumMod val="75000"/>
                              <a:lumOff val="25000"/>
                            </a:schemeClr>
                          </a:solidFill>
                        </a:rPr>
                        <a:t>min_samples_split</a:t>
                      </a:r>
                      <a:r>
                        <a:rPr lang="en" altLang="zh-CN" sz="1800" dirty="0">
                          <a:solidFill>
                            <a:schemeClr val="tx1">
                              <a:lumMod val="75000"/>
                              <a:lumOff val="25000"/>
                            </a:schemeClr>
                          </a:solidFill>
                        </a:rPr>
                        <a:t> = 5</a:t>
                      </a:r>
                      <a:endParaRPr lang="zh-CN" altLang="en-US" sz="1800" dirty="0">
                        <a:solidFill>
                          <a:schemeClr val="tx1">
                            <a:lumMod val="75000"/>
                            <a:lumOff val="25000"/>
                          </a:schemeClr>
                        </a:solidFill>
                      </a:endParaRPr>
                    </a:p>
                  </a:txBody>
                  <a:tcPr marL="287157" marR="149322" marT="149322" marB="149322">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217877511"/>
                  </a:ext>
                </a:extLst>
              </a:tr>
            </a:tbl>
          </a:graphicData>
        </a:graphic>
      </p:graphicFrame>
    </p:spTree>
    <p:extLst>
      <p:ext uri="{BB962C8B-B14F-4D97-AF65-F5344CB8AC3E}">
        <p14:creationId xmlns:p14="http://schemas.microsoft.com/office/powerpoint/2010/main" val="59387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4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4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pic>
        <p:nvPicPr>
          <p:cNvPr id="11" name="图片 10" descr="图表, 条形图&#10;&#10;描述已自动生成">
            <a:extLst>
              <a:ext uri="{FF2B5EF4-FFF2-40B4-BE49-F238E27FC236}">
                <a16:creationId xmlns:a16="http://schemas.microsoft.com/office/drawing/2014/main" id="{CF4C9E9D-20EC-FEDF-C142-E6C049C091BE}"/>
              </a:ext>
            </a:extLst>
          </p:cNvPr>
          <p:cNvPicPr>
            <a:picLocks noChangeAspect="1"/>
          </p:cNvPicPr>
          <p:nvPr/>
        </p:nvPicPr>
        <p:blipFill>
          <a:blip r:embed="rId2"/>
          <a:stretch>
            <a:fillRect/>
          </a:stretch>
        </p:blipFill>
        <p:spPr>
          <a:xfrm>
            <a:off x="5114925" y="685800"/>
            <a:ext cx="3113088" cy="3203575"/>
          </a:xfrm>
          <a:prstGeom prst="rect">
            <a:avLst/>
          </a:prstGeom>
        </p:spPr>
      </p:pic>
      <p:pic>
        <p:nvPicPr>
          <p:cNvPr id="13" name="图片 12" descr="图表, 箱线图&#10;&#10;描述已自动生成">
            <a:extLst>
              <a:ext uri="{FF2B5EF4-FFF2-40B4-BE49-F238E27FC236}">
                <a16:creationId xmlns:a16="http://schemas.microsoft.com/office/drawing/2014/main" id="{3B1C200C-044E-4EB7-5A1F-26C4382337F5}"/>
              </a:ext>
            </a:extLst>
          </p:cNvPr>
          <p:cNvPicPr>
            <a:picLocks noChangeAspect="1"/>
          </p:cNvPicPr>
          <p:nvPr/>
        </p:nvPicPr>
        <p:blipFill>
          <a:blip r:embed="rId3"/>
          <a:stretch>
            <a:fillRect/>
          </a:stretch>
        </p:blipFill>
        <p:spPr>
          <a:xfrm>
            <a:off x="8291513" y="685800"/>
            <a:ext cx="3108325" cy="3203575"/>
          </a:xfrm>
          <a:prstGeom prst="rect">
            <a:avLst/>
          </a:prstGeom>
        </p:spPr>
      </p:pic>
      <p:pic>
        <p:nvPicPr>
          <p:cNvPr id="17" name="图片 16" descr="图片包含 表格&#10;&#10;描述已自动生成">
            <a:extLst>
              <a:ext uri="{FF2B5EF4-FFF2-40B4-BE49-F238E27FC236}">
                <a16:creationId xmlns:a16="http://schemas.microsoft.com/office/drawing/2014/main" id="{1E99F89F-1A9C-CDFF-ED29-A2E320E166FA}"/>
              </a:ext>
            </a:extLst>
          </p:cNvPr>
          <p:cNvPicPr>
            <a:picLocks noChangeAspect="1"/>
          </p:cNvPicPr>
          <p:nvPr/>
        </p:nvPicPr>
        <p:blipFill>
          <a:blip r:embed="rId4"/>
          <a:stretch>
            <a:fillRect/>
          </a:stretch>
        </p:blipFill>
        <p:spPr>
          <a:xfrm>
            <a:off x="5114925" y="3951288"/>
            <a:ext cx="6284913" cy="1839913"/>
          </a:xfrm>
          <a:prstGeom prst="rect">
            <a:avLst/>
          </a:prstGeom>
        </p:spPr>
      </p:pic>
      <p:sp>
        <p:nvSpPr>
          <p:cNvPr id="2" name="标题 1">
            <a:extLst>
              <a:ext uri="{FF2B5EF4-FFF2-40B4-BE49-F238E27FC236}">
                <a16:creationId xmlns:a16="http://schemas.microsoft.com/office/drawing/2014/main" id="{EC3E5B41-8C48-529A-BF2B-8088F196D79C}"/>
              </a:ext>
            </a:extLst>
          </p:cNvPr>
          <p:cNvSpPr>
            <a:spLocks noGrp="1"/>
          </p:cNvSpPr>
          <p:nvPr>
            <p:ph type="title"/>
          </p:nvPr>
        </p:nvSpPr>
        <p:spPr>
          <a:xfrm>
            <a:off x="535020" y="685800"/>
            <a:ext cx="2780271" cy="5105400"/>
          </a:xfrm>
        </p:spPr>
        <p:txBody>
          <a:bodyPr vert="horz" lIns="91440" tIns="45720" rIns="91440" bIns="45720" rtlCol="0">
            <a:normAutofit/>
          </a:bodyPr>
          <a:lstStyle/>
          <a:p>
            <a:r>
              <a:rPr kumimoji="1" lang="en-US" altLang="zh-CN" sz="4000" dirty="0">
                <a:solidFill>
                  <a:srgbClr val="FFFFFF"/>
                </a:solidFill>
              </a:rPr>
              <a:t>Result</a:t>
            </a:r>
            <a:br>
              <a:rPr kumimoji="1" lang="en-US" altLang="zh-CN" sz="4000" dirty="0">
                <a:solidFill>
                  <a:srgbClr val="FFFFFF"/>
                </a:solidFill>
              </a:rPr>
            </a:br>
            <a:r>
              <a:rPr kumimoji="1" lang="en-US" altLang="zh-CN" sz="4000" dirty="0">
                <a:solidFill>
                  <a:srgbClr val="FFFFFF"/>
                </a:solidFill>
              </a:rPr>
              <a:t>(Test Score)</a:t>
            </a:r>
          </a:p>
        </p:txBody>
      </p:sp>
    </p:spTree>
    <p:extLst>
      <p:ext uri="{BB962C8B-B14F-4D97-AF65-F5344CB8AC3E}">
        <p14:creationId xmlns:p14="http://schemas.microsoft.com/office/powerpoint/2010/main" val="281604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3A8CFFC-7199-2AF9-09D7-C08D5A9D61E6}"/>
              </a:ext>
            </a:extLst>
          </p:cNvPr>
          <p:cNvSpPr>
            <a:spLocks noGrp="1"/>
          </p:cNvSpPr>
          <p:nvPr>
            <p:ph type="title"/>
          </p:nvPr>
        </p:nvSpPr>
        <p:spPr>
          <a:xfrm>
            <a:off x="630935" y="639520"/>
            <a:ext cx="3822531" cy="1719072"/>
          </a:xfrm>
        </p:spPr>
        <p:txBody>
          <a:bodyPr vert="horz" lIns="91440" tIns="45720" rIns="91440" bIns="45720" rtlCol="0" anchor="b">
            <a:normAutofit/>
          </a:bodyPr>
          <a:lstStyle/>
          <a:p>
            <a:r>
              <a:rPr kumimoji="1" lang="en-US" altLang="zh-CN" sz="3800" kern="1200" dirty="0">
                <a:solidFill>
                  <a:schemeClr val="tx1"/>
                </a:solidFill>
                <a:latin typeface="+mj-lt"/>
                <a:ea typeface="+mj-ea"/>
                <a:cs typeface="+mj-cs"/>
              </a:rPr>
              <a:t>Result </a:t>
            </a:r>
            <a:br>
              <a:rPr kumimoji="1" lang="en-US" altLang="zh-CN" sz="3800" kern="1200" dirty="0">
                <a:solidFill>
                  <a:schemeClr val="tx1"/>
                </a:solidFill>
                <a:latin typeface="+mj-lt"/>
                <a:ea typeface="+mj-ea"/>
                <a:cs typeface="+mj-cs"/>
              </a:rPr>
            </a:br>
            <a:r>
              <a:rPr kumimoji="1" lang="en-US" altLang="zh-CN" sz="3800" kern="1200" dirty="0">
                <a:solidFill>
                  <a:schemeClr val="tx1"/>
                </a:solidFill>
                <a:latin typeface="+mj-lt"/>
                <a:ea typeface="+mj-ea"/>
                <a:cs typeface="+mj-cs"/>
              </a:rPr>
              <a:t>(Model inspection)</a:t>
            </a:r>
          </a:p>
        </p:txBody>
      </p:sp>
      <p:sp>
        <p:nvSpPr>
          <p:cNvPr id="2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E52BAE64-6B2E-7D27-56D6-28C31CDA79C3}"/>
              </a:ext>
            </a:extLst>
          </p:cNvPr>
          <p:cNvSpPr txBox="1"/>
          <p:nvPr/>
        </p:nvSpPr>
        <p:spPr>
          <a:xfrm>
            <a:off x="630936" y="2807208"/>
            <a:ext cx="3389376"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kumimoji="1" lang="en-US" altLang="zh-CN" sz="2200" dirty="0"/>
              <a:t>Predicted Chance of Admission is not so far from the data points</a:t>
            </a:r>
          </a:p>
          <a:p>
            <a:pPr indent="-228600">
              <a:lnSpc>
                <a:spcPct val="90000"/>
              </a:lnSpc>
              <a:spcAft>
                <a:spcPts val="600"/>
              </a:spcAft>
              <a:buFont typeface="Arial" panose="020B0604020202020204" pitchFamily="34" charset="0"/>
              <a:buChar char="•"/>
            </a:pPr>
            <a:endParaRPr kumimoji="1" lang="en-US" altLang="zh-CN" sz="2200" dirty="0"/>
          </a:p>
          <a:p>
            <a:pPr indent="-228600">
              <a:lnSpc>
                <a:spcPct val="90000"/>
              </a:lnSpc>
              <a:spcAft>
                <a:spcPts val="600"/>
              </a:spcAft>
              <a:buFont typeface="Arial" panose="020B0604020202020204" pitchFamily="34" charset="0"/>
              <a:buChar char="•"/>
            </a:pPr>
            <a:r>
              <a:rPr kumimoji="1" lang="en-US" altLang="zh-CN" sz="2200" dirty="0"/>
              <a:t>Generally in a line</a:t>
            </a:r>
          </a:p>
        </p:txBody>
      </p:sp>
      <p:pic>
        <p:nvPicPr>
          <p:cNvPr id="5" name="内容占位符 4" descr="图表, 散点图&#10;&#10;描述已自动生成">
            <a:extLst>
              <a:ext uri="{FF2B5EF4-FFF2-40B4-BE49-F238E27FC236}">
                <a16:creationId xmlns:a16="http://schemas.microsoft.com/office/drawing/2014/main" id="{80018BC8-4342-A5BC-8627-D39FEA7846F8}"/>
              </a:ext>
            </a:extLst>
          </p:cNvPr>
          <p:cNvPicPr>
            <a:picLocks noGrp="1" noChangeAspect="1"/>
          </p:cNvPicPr>
          <p:nvPr>
            <p:ph idx="1"/>
          </p:nvPr>
        </p:nvPicPr>
        <p:blipFill>
          <a:blip r:embed="rId2"/>
          <a:stretch>
            <a:fillRect/>
          </a:stretch>
        </p:blipFill>
        <p:spPr>
          <a:xfrm>
            <a:off x="4654296" y="1487329"/>
            <a:ext cx="6903720" cy="3883341"/>
          </a:xfrm>
          <a:prstGeom prst="rect">
            <a:avLst/>
          </a:prstGeom>
        </p:spPr>
      </p:pic>
    </p:spTree>
    <p:extLst>
      <p:ext uri="{BB962C8B-B14F-4D97-AF65-F5344CB8AC3E}">
        <p14:creationId xmlns:p14="http://schemas.microsoft.com/office/powerpoint/2010/main" val="17621720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6652</TotalTime>
  <Words>758</Words>
  <Application>Microsoft Macintosh PowerPoint</Application>
  <PresentationFormat>宽屏</PresentationFormat>
  <Paragraphs>130</Paragraphs>
  <Slides>12</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等线 Light</vt:lpstr>
      <vt:lpstr>inherit</vt:lpstr>
      <vt:lpstr>Arial</vt:lpstr>
      <vt:lpstr>Arial Narrow</vt:lpstr>
      <vt:lpstr>Calibri</vt:lpstr>
      <vt:lpstr>Wingdings</vt:lpstr>
      <vt:lpstr>Office 主题​​</vt:lpstr>
      <vt:lpstr>Probability of Entering your Dream Graduation Program</vt:lpstr>
      <vt:lpstr>Introduction</vt:lpstr>
      <vt:lpstr>Recaps</vt:lpstr>
      <vt:lpstr>Recaps</vt:lpstr>
      <vt:lpstr>Recaps Search vs Admission</vt:lpstr>
      <vt:lpstr>CV Pipelines</vt:lpstr>
      <vt:lpstr>CV Pipelines &amp;  Cross Validation</vt:lpstr>
      <vt:lpstr>Result (Test Score)</vt:lpstr>
      <vt:lpstr>Result  (Model inspection)</vt:lpstr>
      <vt:lpstr>Result (Feature importance)</vt:lpstr>
      <vt:lpstr>My Prediction</vt:lpstr>
      <vt:lpstr>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of entering your dream Graduation Program</dc:title>
  <dc:creator>Xinyang Xu</dc:creator>
  <cp:lastModifiedBy>Xinyang Xu</cp:lastModifiedBy>
  <cp:revision>8</cp:revision>
  <dcterms:created xsi:type="dcterms:W3CDTF">2022-10-13T15:39:00Z</dcterms:created>
  <dcterms:modified xsi:type="dcterms:W3CDTF">2022-12-07T04:50:48Z</dcterms:modified>
</cp:coreProperties>
</file>