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1" r:id="rId5"/>
    <p:sldId id="259" r:id="rId6"/>
    <p:sldId id="260" r:id="rId7"/>
    <p:sldId id="262" r:id="rId8"/>
    <p:sldId id="264" r:id="rId9"/>
    <p:sldId id="265" r:id="rId10"/>
    <p:sldId id="263" r:id="rId11"/>
    <p:sldId id="267"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8911"/>
  </p:normalViewPr>
  <p:slideViewPr>
    <p:cSldViewPr snapToGrid="0" snapToObjects="1">
      <p:cViewPr>
        <p:scale>
          <a:sx n="104" d="100"/>
          <a:sy n="104" d="100"/>
        </p:scale>
        <p:origin x="896" y="-160"/>
      </p:cViewPr>
      <p:guideLst/>
    </p:cSldViewPr>
  </p:slid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41C78-CCE5-4B46-B3C0-5D39880708A0}" type="datetimeFigureOut">
              <a:rPr kumimoji="1" lang="zh-CN" altLang="en-US" smtClean="0"/>
              <a:t>2022/10/16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01D75-9AF4-E142-B940-83B92206ABDB}" type="slidenum">
              <a:rPr kumimoji="1" lang="zh-CN" altLang="en-US" smtClean="0"/>
              <a:t>‹#›</a:t>
            </a:fld>
            <a:endParaRPr kumimoji="1" lang="zh-CN" altLang="en-US"/>
          </a:p>
        </p:txBody>
      </p:sp>
    </p:spTree>
    <p:extLst>
      <p:ext uri="{BB962C8B-B14F-4D97-AF65-F5344CB8AC3E}">
        <p14:creationId xmlns:p14="http://schemas.microsoft.com/office/powerpoint/2010/main" val="3757747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People always say that College admission is magic; there are chances you see people who have lower </a:t>
            </a:r>
            <a:r>
              <a:rPr kumimoji="1" lang="en-US" altLang="zh-CN" dirty="0" err="1"/>
              <a:t>gre</a:t>
            </a:r>
            <a:r>
              <a:rPr kumimoji="1" lang="en-US" altLang="zh-CN" dirty="0"/>
              <a:t> or </a:t>
            </a:r>
            <a:r>
              <a:rPr kumimoji="1" lang="en-US" altLang="zh-CN" dirty="0" err="1"/>
              <a:t>tofel</a:t>
            </a:r>
            <a:r>
              <a:rPr kumimoji="1" lang="en-US" altLang="zh-CN" dirty="0"/>
              <a:t> than you but being admitted while you don’t,  and there are chances that you think you have a really low chance to be admitted, but you are. Because these opinions just come with common sense or experience, I want to have a logical prediction of whether one can enter your dream program, what is the possibility of it, and what you can do to improve your possibility to admission. It is meaningful because if it predicts well, it is more reliable than some admission consulting companies that told parents the probability of admission for their child only based on experience. </a:t>
            </a:r>
          </a:p>
          <a:p>
            <a:endParaRPr kumimoji="1" lang="en-US" altLang="zh-CN" dirty="0"/>
          </a:p>
          <a:p>
            <a:r>
              <a:rPr kumimoji="1" lang="en-US" altLang="zh-CN" dirty="0"/>
              <a:t>Regression not classification because my target variable is chance of admission, it is from 0%-100% instead of a ranking at 1-5, it is a number in a range</a:t>
            </a:r>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2</a:t>
            </a:fld>
            <a:endParaRPr kumimoji="1" lang="zh-CN" altLang="en-US"/>
          </a:p>
        </p:txBody>
      </p:sp>
    </p:spTree>
    <p:extLst>
      <p:ext uri="{BB962C8B-B14F-4D97-AF65-F5344CB8AC3E}">
        <p14:creationId xmlns:p14="http://schemas.microsoft.com/office/powerpoint/2010/main" val="2797345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 are no missing values there</a:t>
            </a:r>
            <a:endParaRPr kumimoji="1" lang="zh-CN" altLang="en-US" dirty="0"/>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11</a:t>
            </a:fld>
            <a:endParaRPr kumimoji="1" lang="zh-CN" altLang="en-US"/>
          </a:p>
        </p:txBody>
      </p:sp>
    </p:spTree>
    <p:extLst>
      <p:ext uri="{BB962C8B-B14F-4D97-AF65-F5344CB8AC3E}">
        <p14:creationId xmlns:p14="http://schemas.microsoft.com/office/powerpoint/2010/main" val="3163793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Because the dataset is well-organized, there is not much I should do to deal with preprocessing</a:t>
            </a:r>
          </a:p>
          <a:p>
            <a:r>
              <a:rPr kumimoji="1" lang="en-US" altLang="zh-CN" dirty="0"/>
              <a:t>The categorized and ordinary variables are all in well form; what I have to do is to standardize GRE, TOFEL and GPA scores using minmax scaler because</a:t>
            </a:r>
          </a:p>
          <a:p>
            <a:r>
              <a:rPr kumimoji="1" lang="en-US" altLang="zh-CN" dirty="0"/>
              <a:t>They are continuous and in a range </a:t>
            </a:r>
          </a:p>
          <a:p>
            <a:endParaRPr kumimoji="1" lang="en-US" altLang="zh-CN" dirty="0"/>
          </a:p>
          <a:p>
            <a:r>
              <a:rPr kumimoji="1" lang="en-US" altLang="zh-CN" dirty="0"/>
              <a:t>They transform into 0-1 scale</a:t>
            </a:r>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12</a:t>
            </a:fld>
            <a:endParaRPr kumimoji="1" lang="zh-CN" altLang="en-US"/>
          </a:p>
        </p:txBody>
      </p:sp>
    </p:spTree>
    <p:extLst>
      <p:ext uri="{BB962C8B-B14F-4D97-AF65-F5344CB8AC3E}">
        <p14:creationId xmlns:p14="http://schemas.microsoft.com/office/powerpoint/2010/main" val="231218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 are 7 figures in the prediction of the Chance of admission </a:t>
            </a:r>
          </a:p>
          <a:p>
            <a:r>
              <a:rPr kumimoji="1" lang="en-US" altLang="zh-CN" dirty="0"/>
              <a:t>The words in blue are Ordinary variables because they are all in ranked, while they have different levels so it is not continuous</a:t>
            </a:r>
          </a:p>
          <a:p>
            <a:r>
              <a:rPr kumimoji="1" lang="en-US" altLang="zh-CN" dirty="0"/>
              <a:t>The words in black are continuous variables because they are random numbers in a range</a:t>
            </a:r>
          </a:p>
          <a:p>
            <a:r>
              <a:rPr kumimoji="1" lang="en-US" altLang="zh-CN" dirty="0"/>
              <a:t>The words in green is categorized because the result 0 or 1 just saying yes or no</a:t>
            </a:r>
          </a:p>
          <a:p>
            <a:endParaRPr kumimoji="1" lang="en-US" altLang="zh-CN" dirty="0"/>
          </a:p>
          <a:p>
            <a:r>
              <a:rPr kumimoji="1" lang="en-US" altLang="zh-CN" dirty="0"/>
              <a:t>One interesting point is the mean of the GRE score in the data set is much higher than the average GRE score in 2022. That could be because it is a UCLA dataset, so the candidates all have a relatively good score. In this case, if the candidates’ dream school has a ranking lower than UCLA, the final result of the </a:t>
            </a:r>
            <a:r>
              <a:rPr lang="en" altLang="zh-CN" b="0" i="0" dirty="0">
                <a:effectLst/>
                <a:highlight>
                  <a:srgbClr val="FFFF00"/>
                </a:highlight>
                <a:latin typeface="inherit"/>
              </a:rPr>
              <a:t>Chance of Admission might be higher than what we predict. </a:t>
            </a:r>
            <a:endParaRPr kumimoji="1" lang="zh-CN" altLang="en-US" dirty="0"/>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3</a:t>
            </a:fld>
            <a:endParaRPr kumimoji="1" lang="zh-CN" altLang="en-US"/>
          </a:p>
        </p:txBody>
      </p:sp>
    </p:spTree>
    <p:extLst>
      <p:ext uri="{BB962C8B-B14F-4D97-AF65-F5344CB8AC3E}">
        <p14:creationId xmlns:p14="http://schemas.microsoft.com/office/powerpoint/2010/main" val="317686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the target variables, The mean is 0.72%, which is much higher than I expected</a:t>
            </a:r>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4</a:t>
            </a:fld>
            <a:endParaRPr kumimoji="1" lang="zh-CN" altLang="en-US"/>
          </a:p>
        </p:txBody>
      </p:sp>
    </p:spTree>
    <p:extLst>
      <p:ext uri="{BB962C8B-B14F-4D97-AF65-F5344CB8AC3E}">
        <p14:creationId xmlns:p14="http://schemas.microsoft.com/office/powerpoint/2010/main" val="222982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First, I want to use the heatmap to show a broad correlation of the Chance of Admission to all other features</a:t>
            </a:r>
          </a:p>
          <a:p>
            <a:r>
              <a:rPr kumimoji="1" lang="en-US" altLang="zh-CN" dirty="0"/>
              <a:t>More close to 1, the more relative they are</a:t>
            </a:r>
          </a:p>
          <a:p>
            <a:r>
              <a:rPr kumimoji="1" lang="en-US" altLang="zh-CN" dirty="0"/>
              <a:t>Not surprisingly, GRE, </a:t>
            </a:r>
            <a:r>
              <a:rPr kumimoji="1" lang="en-US" altLang="zh-CN" dirty="0" err="1"/>
              <a:t>Tofel</a:t>
            </a:r>
            <a:r>
              <a:rPr kumimoji="1" lang="en-US" altLang="zh-CN" dirty="0"/>
              <a:t>, and GPA are three figures that has the highest correlation to target variable(chance of admission), around 8</a:t>
            </a:r>
          </a:p>
          <a:p>
            <a:r>
              <a:rPr kumimoji="1" lang="en-US" altLang="zh-CN" dirty="0"/>
              <a:t>And the lowest score is research, 0.55</a:t>
            </a:r>
          </a:p>
          <a:p>
            <a:endParaRPr kumimoji="1" lang="en-US" altLang="zh-CN" dirty="0"/>
          </a:p>
          <a:p>
            <a:r>
              <a:rPr kumimoji="1" lang="en-US" altLang="zh-CN" dirty="0"/>
              <a:t>And hard skills are correlated with each other which make sense that students who are good at study has high GPA, also with GRE and </a:t>
            </a:r>
            <a:r>
              <a:rPr kumimoji="1" lang="en-US" altLang="zh-CN" dirty="0" err="1"/>
              <a:t>Tofel</a:t>
            </a:r>
            <a:r>
              <a:rPr kumimoji="1" lang="en-US" altLang="zh-CN" dirty="0"/>
              <a:t>.</a:t>
            </a:r>
          </a:p>
          <a:p>
            <a:r>
              <a:rPr kumimoji="1" lang="en-US" altLang="zh-CN" dirty="0"/>
              <a:t>So as the soft skills.</a:t>
            </a:r>
          </a:p>
          <a:p>
            <a:r>
              <a:rPr kumimoji="1" lang="en-US" altLang="zh-CN" dirty="0"/>
              <a:t>But what surprised me was the correlation of university ranking with others. As normal, we will think that the higher the school rank is, the higher are score should be, and the </a:t>
            </a:r>
            <a:r>
              <a:rPr lang="en" altLang="zh-CN" b="0" i="0" dirty="0">
                <a:solidFill>
                  <a:schemeClr val="accent5"/>
                </a:solidFill>
                <a:effectLst/>
                <a:latin typeface="inherit"/>
              </a:rPr>
              <a:t>Statement of Purpose should focus more on individual rather than school ranking, but the result is the opposite. The school of ranking is more correlated to SOP rather than </a:t>
            </a:r>
            <a:r>
              <a:rPr lang="en" altLang="zh-CN" b="0" i="0" dirty="0" err="1">
                <a:solidFill>
                  <a:schemeClr val="accent5"/>
                </a:solidFill>
                <a:effectLst/>
                <a:latin typeface="inherit"/>
              </a:rPr>
              <a:t>gre</a:t>
            </a:r>
            <a:r>
              <a:rPr lang="en" altLang="zh-CN" b="0" i="0" dirty="0">
                <a:solidFill>
                  <a:schemeClr val="accent5"/>
                </a:solidFill>
                <a:effectLst/>
                <a:latin typeface="inherit"/>
              </a:rPr>
              <a:t>. </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5</a:t>
            </a:fld>
            <a:endParaRPr kumimoji="1" lang="zh-CN" altLang="en-US"/>
          </a:p>
        </p:txBody>
      </p:sp>
    </p:spTree>
    <p:extLst>
      <p:ext uri="{BB962C8B-B14F-4D97-AF65-F5344CB8AC3E}">
        <p14:creationId xmlns:p14="http://schemas.microsoft.com/office/powerpoint/2010/main" val="676544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CGPA and GRE scores are two most relevant features to Chance of Admit, we can see the line linear correlation, both CGPA and GRE score with Chance of admitted are kindly in linear correction and the slope of CGPA is nearly 45 degree while GRE score to Chance of admission has a more shallow slope here. That means an increase of the same percentage of CGPA will affect the Chance of admission more than GRE did. </a:t>
            </a:r>
            <a:endParaRPr kumimoji="1" lang="zh-CN" altLang="en-US" dirty="0"/>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6</a:t>
            </a:fld>
            <a:endParaRPr kumimoji="1" lang="zh-CN" altLang="en-US"/>
          </a:p>
        </p:txBody>
      </p:sp>
    </p:spTree>
    <p:extLst>
      <p:ext uri="{BB962C8B-B14F-4D97-AF65-F5344CB8AC3E}">
        <p14:creationId xmlns:p14="http://schemas.microsoft.com/office/powerpoint/2010/main" val="3203386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Also, not much outliers</a:t>
            </a:r>
          </a:p>
          <a:p>
            <a:endParaRPr kumimoji="1" lang="en-US" altLang="zh-CN" dirty="0"/>
          </a:p>
          <a:p>
            <a:r>
              <a:rPr kumimoji="1" lang="en-US" altLang="zh-CN" dirty="0"/>
              <a:t>That means after a certain level of strength of recommendation letter, it make less differences in Chance of admission</a:t>
            </a:r>
            <a:endParaRPr kumimoji="1" lang="zh-CN" altLang="en-US" dirty="0"/>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7</a:t>
            </a:fld>
            <a:endParaRPr kumimoji="1" lang="zh-CN" altLang="en-US"/>
          </a:p>
        </p:txBody>
      </p:sp>
    </p:spTree>
    <p:extLst>
      <p:ext uri="{BB962C8B-B14F-4D97-AF65-F5344CB8AC3E}">
        <p14:creationId xmlns:p14="http://schemas.microsoft.com/office/powerpoint/2010/main" val="4101003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the statement of purpose strength, it is generally same as LOR, like 4.5-5 increase little mean while 4.0-4.5 increase huge, </a:t>
            </a:r>
          </a:p>
          <a:p>
            <a:r>
              <a:rPr kumimoji="1" lang="en-US" altLang="zh-CN" dirty="0"/>
              <a:t>But it makes some differences. </a:t>
            </a:r>
          </a:p>
          <a:p>
            <a:endParaRPr kumimoji="1" lang="en-US" altLang="zh-CN" dirty="0"/>
          </a:p>
          <a:p>
            <a:r>
              <a:rPr kumimoji="1" lang="en-US" altLang="zh-CN" dirty="0"/>
              <a:t>The maximum chance of admission is not highest when SOP is highest. That doesn’t happen in any other features. Might because the small data size but it is strange</a:t>
            </a:r>
          </a:p>
          <a:p>
            <a:endParaRPr kumimoji="1" lang="en-US" altLang="zh-CN" dirty="0"/>
          </a:p>
          <a:p>
            <a:r>
              <a:rPr kumimoji="1" lang="en-US" altLang="zh-CN" dirty="0"/>
              <a:t>There are much more outliers than LOR, and by looking at SOP from 2.5-5, there are some outliers lower than 40% chance of admission, even in 5.0</a:t>
            </a:r>
            <a:endParaRPr kumimoji="1" lang="zh-CN" altLang="en-US" dirty="0"/>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8</a:t>
            </a:fld>
            <a:endParaRPr kumimoji="1" lang="zh-CN" altLang="en-US"/>
          </a:p>
        </p:txBody>
      </p:sp>
    </p:spTree>
    <p:extLst>
      <p:ext uri="{BB962C8B-B14F-4D97-AF65-F5344CB8AC3E}">
        <p14:creationId xmlns:p14="http://schemas.microsoft.com/office/powerpoint/2010/main" val="3775927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While most of people have research have 70% chance of admit</a:t>
            </a:r>
            <a:endParaRPr kumimoji="1" lang="zh-CN" altLang="en-US" dirty="0"/>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9</a:t>
            </a:fld>
            <a:endParaRPr kumimoji="1" lang="zh-CN" altLang="en-US"/>
          </a:p>
        </p:txBody>
      </p:sp>
    </p:spTree>
    <p:extLst>
      <p:ext uri="{BB962C8B-B14F-4D97-AF65-F5344CB8AC3E}">
        <p14:creationId xmlns:p14="http://schemas.microsoft.com/office/powerpoint/2010/main" val="1856157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 is one thing I notice, there is less University rating really low and really high</a:t>
            </a:r>
          </a:p>
          <a:p>
            <a:endParaRPr kumimoji="1" lang="en-US" altLang="zh-CN" dirty="0"/>
          </a:p>
          <a:p>
            <a:r>
              <a:rPr kumimoji="1" lang="en-US" altLang="zh-CN" dirty="0"/>
              <a:t>In this case, if I just do basic splitting, the result will be like that, in validation and testing set, there will be so less data on rating 1 or 5 universities</a:t>
            </a:r>
          </a:p>
          <a:p>
            <a:endParaRPr kumimoji="1" lang="en-US" altLang="zh-CN" dirty="0"/>
          </a:p>
          <a:p>
            <a:r>
              <a:rPr kumimoji="1" lang="en-US" altLang="zh-CN" dirty="0"/>
              <a:t>So we should use stratification based on University rating</a:t>
            </a:r>
            <a:endParaRPr kumimoji="1" lang="zh-CN" altLang="en-US" dirty="0"/>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10</a:t>
            </a:fld>
            <a:endParaRPr kumimoji="1" lang="zh-CN" altLang="en-US"/>
          </a:p>
        </p:txBody>
      </p:sp>
    </p:spTree>
    <p:extLst>
      <p:ext uri="{BB962C8B-B14F-4D97-AF65-F5344CB8AC3E}">
        <p14:creationId xmlns:p14="http://schemas.microsoft.com/office/powerpoint/2010/main" val="2765598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5439F-FCBF-9DF7-CA69-247F16E9A40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4313C9A-D411-7838-4F59-9DC34778D4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06BBB93-EF8C-0957-BD01-3274683BB879}"/>
              </a:ext>
            </a:extLst>
          </p:cNvPr>
          <p:cNvSpPr>
            <a:spLocks noGrp="1"/>
          </p:cNvSpPr>
          <p:nvPr>
            <p:ph type="dt" sz="half" idx="10"/>
          </p:nvPr>
        </p:nvSpPr>
        <p:spPr/>
        <p:txBody>
          <a:bodyPr/>
          <a:lstStyle/>
          <a:p>
            <a:fld id="{1A25C273-F6D0-1E49-A5F8-86F45A839CA2}" type="datetimeFigureOut">
              <a:rPr kumimoji="1" lang="zh-CN" altLang="en-US" smtClean="0"/>
              <a:t>2022/10/13</a:t>
            </a:fld>
            <a:endParaRPr kumimoji="1" lang="zh-CN" altLang="en-US"/>
          </a:p>
        </p:txBody>
      </p:sp>
      <p:sp>
        <p:nvSpPr>
          <p:cNvPr id="5" name="页脚占位符 4">
            <a:extLst>
              <a:ext uri="{FF2B5EF4-FFF2-40B4-BE49-F238E27FC236}">
                <a16:creationId xmlns:a16="http://schemas.microsoft.com/office/drawing/2014/main" id="{4E84AC5B-9992-90E8-D4C1-B6AEB10E148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9845F7E-A63C-1722-578D-5BE407D4C51B}"/>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293362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F7604-90E5-F157-EB22-78BA0191B07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8E8255D-8C4F-A817-1AB0-D07264ADBDA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F6C4DE4-C227-BEAD-7779-43E6851AE866}"/>
              </a:ext>
            </a:extLst>
          </p:cNvPr>
          <p:cNvSpPr>
            <a:spLocks noGrp="1"/>
          </p:cNvSpPr>
          <p:nvPr>
            <p:ph type="dt" sz="half" idx="10"/>
          </p:nvPr>
        </p:nvSpPr>
        <p:spPr/>
        <p:txBody>
          <a:bodyPr/>
          <a:lstStyle/>
          <a:p>
            <a:fld id="{1A25C273-F6D0-1E49-A5F8-86F45A839CA2}" type="datetimeFigureOut">
              <a:rPr kumimoji="1" lang="zh-CN" altLang="en-US" smtClean="0"/>
              <a:t>2022/10/13</a:t>
            </a:fld>
            <a:endParaRPr kumimoji="1" lang="zh-CN" altLang="en-US"/>
          </a:p>
        </p:txBody>
      </p:sp>
      <p:sp>
        <p:nvSpPr>
          <p:cNvPr id="5" name="页脚占位符 4">
            <a:extLst>
              <a:ext uri="{FF2B5EF4-FFF2-40B4-BE49-F238E27FC236}">
                <a16:creationId xmlns:a16="http://schemas.microsoft.com/office/drawing/2014/main" id="{A68182C5-F1B0-2750-70AD-2BBE295B2F0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FFF417F-9CB9-7655-206D-6A2972F6C3AB}"/>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166886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B31030-5EC3-3FE6-B632-A7CB4EB0592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0C55894-B9E8-4006-2611-5A8CCD069D5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E9ABF10-F5F2-9781-2EAF-5C3F689DBF3C}"/>
              </a:ext>
            </a:extLst>
          </p:cNvPr>
          <p:cNvSpPr>
            <a:spLocks noGrp="1"/>
          </p:cNvSpPr>
          <p:nvPr>
            <p:ph type="dt" sz="half" idx="10"/>
          </p:nvPr>
        </p:nvSpPr>
        <p:spPr/>
        <p:txBody>
          <a:bodyPr/>
          <a:lstStyle/>
          <a:p>
            <a:fld id="{1A25C273-F6D0-1E49-A5F8-86F45A839CA2}" type="datetimeFigureOut">
              <a:rPr kumimoji="1" lang="zh-CN" altLang="en-US" smtClean="0"/>
              <a:t>2022/10/13</a:t>
            </a:fld>
            <a:endParaRPr kumimoji="1" lang="zh-CN" altLang="en-US"/>
          </a:p>
        </p:txBody>
      </p:sp>
      <p:sp>
        <p:nvSpPr>
          <p:cNvPr id="5" name="页脚占位符 4">
            <a:extLst>
              <a:ext uri="{FF2B5EF4-FFF2-40B4-BE49-F238E27FC236}">
                <a16:creationId xmlns:a16="http://schemas.microsoft.com/office/drawing/2014/main" id="{8259AB0B-0545-61A6-C39F-9BDF785ED07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96F01C-447D-19BE-FF5C-A05EAE199D73}"/>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305309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7F22D-E844-8CCE-CCDE-599BC5FA88F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DC8E1A2-81AF-98CE-1425-239AE490848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6F5F937-48FC-DE6E-ADD5-398BA468DB8D}"/>
              </a:ext>
            </a:extLst>
          </p:cNvPr>
          <p:cNvSpPr>
            <a:spLocks noGrp="1"/>
          </p:cNvSpPr>
          <p:nvPr>
            <p:ph type="dt" sz="half" idx="10"/>
          </p:nvPr>
        </p:nvSpPr>
        <p:spPr/>
        <p:txBody>
          <a:bodyPr/>
          <a:lstStyle/>
          <a:p>
            <a:fld id="{1A25C273-F6D0-1E49-A5F8-86F45A839CA2}" type="datetimeFigureOut">
              <a:rPr kumimoji="1" lang="zh-CN" altLang="en-US" smtClean="0"/>
              <a:t>2022/10/13</a:t>
            </a:fld>
            <a:endParaRPr kumimoji="1" lang="zh-CN" altLang="en-US"/>
          </a:p>
        </p:txBody>
      </p:sp>
      <p:sp>
        <p:nvSpPr>
          <p:cNvPr id="5" name="页脚占位符 4">
            <a:extLst>
              <a:ext uri="{FF2B5EF4-FFF2-40B4-BE49-F238E27FC236}">
                <a16:creationId xmlns:a16="http://schemas.microsoft.com/office/drawing/2014/main" id="{0299D945-8338-183D-2D9B-DA0A4814249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0837A11-6494-7CBC-C801-7B49B1A749A4}"/>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320250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0CE14-E1C5-A77D-9C45-F63CB783D2F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4FBC023-34B9-0ADC-4657-C2D68DBDB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DE51CF6-87CC-8DEF-D672-7196780F4D8F}"/>
              </a:ext>
            </a:extLst>
          </p:cNvPr>
          <p:cNvSpPr>
            <a:spLocks noGrp="1"/>
          </p:cNvSpPr>
          <p:nvPr>
            <p:ph type="dt" sz="half" idx="10"/>
          </p:nvPr>
        </p:nvSpPr>
        <p:spPr/>
        <p:txBody>
          <a:bodyPr/>
          <a:lstStyle/>
          <a:p>
            <a:fld id="{1A25C273-F6D0-1E49-A5F8-86F45A839CA2}" type="datetimeFigureOut">
              <a:rPr kumimoji="1" lang="zh-CN" altLang="en-US" smtClean="0"/>
              <a:t>2022/10/13</a:t>
            </a:fld>
            <a:endParaRPr kumimoji="1" lang="zh-CN" altLang="en-US"/>
          </a:p>
        </p:txBody>
      </p:sp>
      <p:sp>
        <p:nvSpPr>
          <p:cNvPr id="5" name="页脚占位符 4">
            <a:extLst>
              <a:ext uri="{FF2B5EF4-FFF2-40B4-BE49-F238E27FC236}">
                <a16:creationId xmlns:a16="http://schemas.microsoft.com/office/drawing/2014/main" id="{EA87A75E-DEED-E2E3-2C27-DEDFA1C9DC5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B1B1211-3DE8-3F71-8577-71646CD91736}"/>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71996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FA072B-2A9D-2FF7-4B85-5831BE717A1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822CF13-7D58-DD25-9F9E-224A94D9E0C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1F1B5F7-620D-17EC-FA07-ADA751499A8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B4CC69B-477D-C8BD-F913-2A54A2B6C5D8}"/>
              </a:ext>
            </a:extLst>
          </p:cNvPr>
          <p:cNvSpPr>
            <a:spLocks noGrp="1"/>
          </p:cNvSpPr>
          <p:nvPr>
            <p:ph type="dt" sz="half" idx="10"/>
          </p:nvPr>
        </p:nvSpPr>
        <p:spPr/>
        <p:txBody>
          <a:bodyPr/>
          <a:lstStyle/>
          <a:p>
            <a:fld id="{1A25C273-F6D0-1E49-A5F8-86F45A839CA2}" type="datetimeFigureOut">
              <a:rPr kumimoji="1" lang="zh-CN" altLang="en-US" smtClean="0"/>
              <a:t>2022/10/13</a:t>
            </a:fld>
            <a:endParaRPr kumimoji="1" lang="zh-CN" altLang="en-US"/>
          </a:p>
        </p:txBody>
      </p:sp>
      <p:sp>
        <p:nvSpPr>
          <p:cNvPr id="6" name="页脚占位符 5">
            <a:extLst>
              <a:ext uri="{FF2B5EF4-FFF2-40B4-BE49-F238E27FC236}">
                <a16:creationId xmlns:a16="http://schemas.microsoft.com/office/drawing/2014/main" id="{7EB30A20-A2B6-A391-B34B-B9C11067100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74CF88C-A33F-E35B-2C72-F7D14F45F350}"/>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142368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1AF5B-B7D7-BBA8-11A9-EAC3B00D090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0BE2860-1E95-29D3-FFBE-1B2DA8EFCC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F9E378D-0B9D-DB2D-4883-16937EC5060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B90104F-838B-C8D7-BC02-63AFBAF0A0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A8CA220-DB7D-84C4-2149-2A3D384DB20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378D27B-997A-0631-682C-8EC361666E75}"/>
              </a:ext>
            </a:extLst>
          </p:cNvPr>
          <p:cNvSpPr>
            <a:spLocks noGrp="1"/>
          </p:cNvSpPr>
          <p:nvPr>
            <p:ph type="dt" sz="half" idx="10"/>
          </p:nvPr>
        </p:nvSpPr>
        <p:spPr/>
        <p:txBody>
          <a:bodyPr/>
          <a:lstStyle/>
          <a:p>
            <a:fld id="{1A25C273-F6D0-1E49-A5F8-86F45A839CA2}" type="datetimeFigureOut">
              <a:rPr kumimoji="1" lang="zh-CN" altLang="en-US" smtClean="0"/>
              <a:t>2022/10/13</a:t>
            </a:fld>
            <a:endParaRPr kumimoji="1" lang="zh-CN" altLang="en-US"/>
          </a:p>
        </p:txBody>
      </p:sp>
      <p:sp>
        <p:nvSpPr>
          <p:cNvPr id="8" name="页脚占位符 7">
            <a:extLst>
              <a:ext uri="{FF2B5EF4-FFF2-40B4-BE49-F238E27FC236}">
                <a16:creationId xmlns:a16="http://schemas.microsoft.com/office/drawing/2014/main" id="{4078E380-CFCB-AAE2-F1D6-D1EB8D4B8D6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004DFB1-806D-7817-FA05-51407A740180}"/>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2076305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B0378-F187-75D7-C1DB-B9189BF0033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50E2174-3347-FADB-DA4A-8B6DFD4E17E1}"/>
              </a:ext>
            </a:extLst>
          </p:cNvPr>
          <p:cNvSpPr>
            <a:spLocks noGrp="1"/>
          </p:cNvSpPr>
          <p:nvPr>
            <p:ph type="dt" sz="half" idx="10"/>
          </p:nvPr>
        </p:nvSpPr>
        <p:spPr/>
        <p:txBody>
          <a:bodyPr/>
          <a:lstStyle/>
          <a:p>
            <a:fld id="{1A25C273-F6D0-1E49-A5F8-86F45A839CA2}" type="datetimeFigureOut">
              <a:rPr kumimoji="1" lang="zh-CN" altLang="en-US" smtClean="0"/>
              <a:t>2022/10/13</a:t>
            </a:fld>
            <a:endParaRPr kumimoji="1" lang="zh-CN" altLang="en-US"/>
          </a:p>
        </p:txBody>
      </p:sp>
      <p:sp>
        <p:nvSpPr>
          <p:cNvPr id="4" name="页脚占位符 3">
            <a:extLst>
              <a:ext uri="{FF2B5EF4-FFF2-40B4-BE49-F238E27FC236}">
                <a16:creationId xmlns:a16="http://schemas.microsoft.com/office/drawing/2014/main" id="{0817D48F-4D37-7E3A-855F-875D4BE13F9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7584590-5734-6C79-7B8F-CB370D1D9763}"/>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169585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04E732-6DAB-57FB-4C36-5D60FEEA9E67}"/>
              </a:ext>
            </a:extLst>
          </p:cNvPr>
          <p:cNvSpPr>
            <a:spLocks noGrp="1"/>
          </p:cNvSpPr>
          <p:nvPr>
            <p:ph type="dt" sz="half" idx="10"/>
          </p:nvPr>
        </p:nvSpPr>
        <p:spPr/>
        <p:txBody>
          <a:bodyPr/>
          <a:lstStyle/>
          <a:p>
            <a:fld id="{1A25C273-F6D0-1E49-A5F8-86F45A839CA2}" type="datetimeFigureOut">
              <a:rPr kumimoji="1" lang="zh-CN" altLang="en-US" smtClean="0"/>
              <a:t>2022/10/13</a:t>
            </a:fld>
            <a:endParaRPr kumimoji="1" lang="zh-CN" altLang="en-US"/>
          </a:p>
        </p:txBody>
      </p:sp>
      <p:sp>
        <p:nvSpPr>
          <p:cNvPr id="3" name="页脚占位符 2">
            <a:extLst>
              <a:ext uri="{FF2B5EF4-FFF2-40B4-BE49-F238E27FC236}">
                <a16:creationId xmlns:a16="http://schemas.microsoft.com/office/drawing/2014/main" id="{98058E26-7893-DCF7-6B1C-934BA19C023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0F1118D-A7C2-901E-2563-23370F7F7650}"/>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30961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B55DD-C0B5-1186-FF42-42C5EC54A51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F08A566-8F9E-7D2B-3D19-56303ABE2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92A7735-03D5-7060-B5D8-F0903AD09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759E81D-29DA-80AA-F23F-A98F888F69B7}"/>
              </a:ext>
            </a:extLst>
          </p:cNvPr>
          <p:cNvSpPr>
            <a:spLocks noGrp="1"/>
          </p:cNvSpPr>
          <p:nvPr>
            <p:ph type="dt" sz="half" idx="10"/>
          </p:nvPr>
        </p:nvSpPr>
        <p:spPr/>
        <p:txBody>
          <a:bodyPr/>
          <a:lstStyle/>
          <a:p>
            <a:fld id="{1A25C273-F6D0-1E49-A5F8-86F45A839CA2}" type="datetimeFigureOut">
              <a:rPr kumimoji="1" lang="zh-CN" altLang="en-US" smtClean="0"/>
              <a:t>2022/10/13</a:t>
            </a:fld>
            <a:endParaRPr kumimoji="1" lang="zh-CN" altLang="en-US"/>
          </a:p>
        </p:txBody>
      </p:sp>
      <p:sp>
        <p:nvSpPr>
          <p:cNvPr id="6" name="页脚占位符 5">
            <a:extLst>
              <a:ext uri="{FF2B5EF4-FFF2-40B4-BE49-F238E27FC236}">
                <a16:creationId xmlns:a16="http://schemas.microsoft.com/office/drawing/2014/main" id="{1DFBC2EA-85C6-FDA2-E8E1-F42E385C005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0143661-215C-3322-4F59-F076342C8D2A}"/>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383517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B49C-59BF-0722-FA0B-06678B36B2F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756E5DA-61FF-ED66-1147-1B49508D8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88B7722-D14F-B67C-E537-7744287A6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FD35B68-DA88-A082-CEC1-854BAC7C1386}"/>
              </a:ext>
            </a:extLst>
          </p:cNvPr>
          <p:cNvSpPr>
            <a:spLocks noGrp="1"/>
          </p:cNvSpPr>
          <p:nvPr>
            <p:ph type="dt" sz="half" idx="10"/>
          </p:nvPr>
        </p:nvSpPr>
        <p:spPr/>
        <p:txBody>
          <a:bodyPr/>
          <a:lstStyle/>
          <a:p>
            <a:fld id="{1A25C273-F6D0-1E49-A5F8-86F45A839CA2}" type="datetimeFigureOut">
              <a:rPr kumimoji="1" lang="zh-CN" altLang="en-US" smtClean="0"/>
              <a:t>2022/10/13</a:t>
            </a:fld>
            <a:endParaRPr kumimoji="1" lang="zh-CN" altLang="en-US"/>
          </a:p>
        </p:txBody>
      </p:sp>
      <p:sp>
        <p:nvSpPr>
          <p:cNvPr id="6" name="页脚占位符 5">
            <a:extLst>
              <a:ext uri="{FF2B5EF4-FFF2-40B4-BE49-F238E27FC236}">
                <a16:creationId xmlns:a16="http://schemas.microsoft.com/office/drawing/2014/main" id="{72D06E55-5792-7436-A136-8C8F6D1AB3B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2CCC65C-9F18-C26B-FC83-4F6AB90133DB}"/>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13285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6FE8060-146B-D64D-22E0-FBB605FB6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6404993-6750-4AFA-3BA0-E157FCB31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67FB806-3EF6-3D37-2AF3-413CCBCB6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5C273-F6D0-1E49-A5F8-86F45A839CA2}" type="datetimeFigureOut">
              <a:rPr kumimoji="1" lang="zh-CN" altLang="en-US" smtClean="0"/>
              <a:t>2022/10/13</a:t>
            </a:fld>
            <a:endParaRPr kumimoji="1" lang="zh-CN" altLang="en-US"/>
          </a:p>
        </p:txBody>
      </p:sp>
      <p:sp>
        <p:nvSpPr>
          <p:cNvPr id="5" name="页脚占位符 4">
            <a:extLst>
              <a:ext uri="{FF2B5EF4-FFF2-40B4-BE49-F238E27FC236}">
                <a16:creationId xmlns:a16="http://schemas.microsoft.com/office/drawing/2014/main" id="{CC370F69-03E9-DE17-48B5-88383A348F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4B843C7-5103-7820-05F9-87322CBD2C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3276347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桌子上放着花瓶&#10;&#10;描述已自动生成">
            <a:extLst>
              <a:ext uri="{FF2B5EF4-FFF2-40B4-BE49-F238E27FC236}">
                <a16:creationId xmlns:a16="http://schemas.microsoft.com/office/drawing/2014/main" id="{233FBD8F-BE59-9A32-A43D-9BB00B1E4C5A}"/>
              </a:ext>
            </a:extLst>
          </p:cNvPr>
          <p:cNvPicPr>
            <a:picLocks noChangeAspect="1"/>
          </p:cNvPicPr>
          <p:nvPr/>
        </p:nvPicPr>
        <p:blipFill rotWithShape="1">
          <a:blip r:embed="rId2"/>
          <a:srcRect l="10768" t="9091" r="18850"/>
          <a:stretch/>
        </p:blipFill>
        <p:spPr>
          <a:xfrm>
            <a:off x="3814010" y="10"/>
            <a:ext cx="8377989"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50437FE6-65C3-0204-1A21-05C44AADD486}"/>
              </a:ext>
            </a:extLst>
          </p:cNvPr>
          <p:cNvSpPr>
            <a:spLocks noGrp="1"/>
          </p:cNvSpPr>
          <p:nvPr>
            <p:ph type="ctrTitle"/>
          </p:nvPr>
        </p:nvSpPr>
        <p:spPr>
          <a:xfrm>
            <a:off x="477980" y="1175058"/>
            <a:ext cx="5273115" cy="2654506"/>
          </a:xfrm>
        </p:spPr>
        <p:txBody>
          <a:bodyPr anchor="b">
            <a:normAutofit/>
          </a:bodyPr>
          <a:lstStyle/>
          <a:p>
            <a:pPr algn="l"/>
            <a:r>
              <a:rPr kumimoji="1" lang="en-US" altLang="zh-CN" sz="4400" dirty="0"/>
              <a:t>Probability of entering your dream Graduation Program</a:t>
            </a:r>
            <a:endParaRPr kumimoji="1" lang="zh-CN" altLang="en-US" sz="4400" dirty="0"/>
          </a:p>
        </p:txBody>
      </p:sp>
      <p:sp>
        <p:nvSpPr>
          <p:cNvPr id="3" name="副标题 2">
            <a:extLst>
              <a:ext uri="{FF2B5EF4-FFF2-40B4-BE49-F238E27FC236}">
                <a16:creationId xmlns:a16="http://schemas.microsoft.com/office/drawing/2014/main" id="{2240B4C7-9589-1AD0-178B-02D14173F9FA}"/>
              </a:ext>
            </a:extLst>
          </p:cNvPr>
          <p:cNvSpPr>
            <a:spLocks noGrp="1"/>
          </p:cNvSpPr>
          <p:nvPr>
            <p:ph type="subTitle" idx="1"/>
          </p:nvPr>
        </p:nvSpPr>
        <p:spPr>
          <a:xfrm>
            <a:off x="458169" y="4756015"/>
            <a:ext cx="4023359" cy="1861275"/>
          </a:xfrm>
        </p:spPr>
        <p:txBody>
          <a:bodyPr>
            <a:normAutofit/>
          </a:bodyPr>
          <a:lstStyle/>
          <a:p>
            <a:pPr algn="l"/>
            <a:r>
              <a:rPr kumimoji="1" lang="en-US" altLang="zh-CN" sz="1400" dirty="0"/>
              <a:t>Sean Xu</a:t>
            </a:r>
          </a:p>
          <a:p>
            <a:pPr algn="l"/>
            <a:r>
              <a:rPr kumimoji="1" lang="en-US" altLang="zh-CN" sz="1400" dirty="0"/>
              <a:t>DATA1030 Fall22 S01 </a:t>
            </a:r>
          </a:p>
          <a:p>
            <a:pPr algn="l"/>
            <a:r>
              <a:rPr kumimoji="1" lang="en-US" altLang="zh-CN" sz="1400" dirty="0"/>
              <a:t>Hands-on Data Science</a:t>
            </a:r>
          </a:p>
          <a:p>
            <a:pPr algn="l"/>
            <a:r>
              <a:rPr kumimoji="1" lang="en-US" altLang="zh-CN" sz="1400" dirty="0"/>
              <a:t>October 17</a:t>
            </a:r>
            <a:r>
              <a:rPr kumimoji="1" lang="en-US" altLang="zh-CN" sz="1400" baseline="30000" dirty="0"/>
              <a:t>th</a:t>
            </a:r>
            <a:r>
              <a:rPr kumimoji="1" lang="en-US" altLang="zh-CN" sz="1400" dirty="0"/>
              <a:t> 2022</a:t>
            </a:r>
          </a:p>
          <a:p>
            <a:pPr algn="l"/>
            <a:r>
              <a:rPr kumimoji="1" lang="en-US" altLang="zh-CN" sz="1100" dirty="0"/>
              <a:t>http://localhost:8908/notebooks/Desktop/brown/DATA1030-Fall2022/final%20project/Final%20project-data%20set%20of%20Graduate%20Admission.ipynb</a:t>
            </a:r>
          </a:p>
          <a:p>
            <a:pPr algn="l"/>
            <a:endParaRPr kumimoji="1" lang="zh-CN" altLang="en-US" sz="13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690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4B2FF-D0A7-F732-5282-1BE2D6BD513D}"/>
              </a:ext>
            </a:extLst>
          </p:cNvPr>
          <p:cNvSpPr>
            <a:spLocks noGrp="1"/>
          </p:cNvSpPr>
          <p:nvPr>
            <p:ph type="title"/>
          </p:nvPr>
        </p:nvSpPr>
        <p:spPr/>
        <p:txBody>
          <a:bodyPr/>
          <a:lstStyle/>
          <a:p>
            <a:r>
              <a:rPr kumimoji="1" lang="en-US" altLang="zh-CN" dirty="0"/>
              <a:t>Splitting Data</a:t>
            </a:r>
            <a:endParaRPr kumimoji="1" lang="zh-CN" altLang="en-US" dirty="0"/>
          </a:p>
        </p:txBody>
      </p:sp>
      <p:sp>
        <p:nvSpPr>
          <p:cNvPr id="3" name="内容占位符 2">
            <a:extLst>
              <a:ext uri="{FF2B5EF4-FFF2-40B4-BE49-F238E27FC236}">
                <a16:creationId xmlns:a16="http://schemas.microsoft.com/office/drawing/2014/main" id="{ED3973C7-6420-0527-8740-3040BE6E95FF}"/>
              </a:ext>
            </a:extLst>
          </p:cNvPr>
          <p:cNvSpPr>
            <a:spLocks noGrp="1"/>
          </p:cNvSpPr>
          <p:nvPr>
            <p:ph idx="1"/>
          </p:nvPr>
        </p:nvSpPr>
        <p:spPr>
          <a:xfrm>
            <a:off x="838200" y="1816442"/>
            <a:ext cx="2942968" cy="431801"/>
          </a:xfrm>
        </p:spPr>
        <p:txBody>
          <a:bodyPr>
            <a:normAutofit/>
          </a:bodyPr>
          <a:lstStyle/>
          <a:p>
            <a:r>
              <a:rPr kumimoji="1" lang="en-US" altLang="zh-CN" sz="2400" dirty="0"/>
              <a:t>One thing I notice:</a:t>
            </a:r>
          </a:p>
        </p:txBody>
      </p:sp>
      <p:pic>
        <p:nvPicPr>
          <p:cNvPr id="5" name="图片 4" descr="图形用户界面, 文本, 应用程序&#10;&#10;描述已自动生成">
            <a:extLst>
              <a:ext uri="{FF2B5EF4-FFF2-40B4-BE49-F238E27FC236}">
                <a16:creationId xmlns:a16="http://schemas.microsoft.com/office/drawing/2014/main" id="{1AC606D8-A492-7E25-E19C-A04C0C583974}"/>
              </a:ext>
            </a:extLst>
          </p:cNvPr>
          <p:cNvPicPr>
            <a:picLocks noChangeAspect="1"/>
          </p:cNvPicPr>
          <p:nvPr/>
        </p:nvPicPr>
        <p:blipFill rotWithShape="1">
          <a:blip r:embed="rId3"/>
          <a:srcRect t="3657"/>
          <a:stretch/>
        </p:blipFill>
        <p:spPr>
          <a:xfrm>
            <a:off x="838200" y="2285315"/>
            <a:ext cx="5407939" cy="1581666"/>
          </a:xfrm>
          <a:prstGeom prst="rect">
            <a:avLst/>
          </a:prstGeom>
        </p:spPr>
      </p:pic>
      <p:pic>
        <p:nvPicPr>
          <p:cNvPr id="8" name="图片 7" descr="图形用户界面, 文本, 应用程序&#10;&#10;描述已自动生成">
            <a:extLst>
              <a:ext uri="{FF2B5EF4-FFF2-40B4-BE49-F238E27FC236}">
                <a16:creationId xmlns:a16="http://schemas.microsoft.com/office/drawing/2014/main" id="{0C00C9E9-BDFB-2D95-A689-A8FCC7105481}"/>
              </a:ext>
            </a:extLst>
          </p:cNvPr>
          <p:cNvPicPr>
            <a:picLocks noChangeAspect="1"/>
          </p:cNvPicPr>
          <p:nvPr/>
        </p:nvPicPr>
        <p:blipFill>
          <a:blip r:embed="rId4"/>
          <a:stretch>
            <a:fillRect/>
          </a:stretch>
        </p:blipFill>
        <p:spPr>
          <a:xfrm>
            <a:off x="337551" y="2248243"/>
            <a:ext cx="8478010" cy="3954847"/>
          </a:xfrm>
          <a:prstGeom prst="rect">
            <a:avLst/>
          </a:prstGeom>
        </p:spPr>
      </p:pic>
      <p:pic>
        <p:nvPicPr>
          <p:cNvPr id="10" name="图片 9" descr="文本&#10;&#10;描述已自动生成">
            <a:extLst>
              <a:ext uri="{FF2B5EF4-FFF2-40B4-BE49-F238E27FC236}">
                <a16:creationId xmlns:a16="http://schemas.microsoft.com/office/drawing/2014/main" id="{17602046-1990-4AEE-17B7-3985FB999B2C}"/>
              </a:ext>
            </a:extLst>
          </p:cNvPr>
          <p:cNvPicPr>
            <a:picLocks noChangeAspect="1"/>
          </p:cNvPicPr>
          <p:nvPr/>
        </p:nvPicPr>
        <p:blipFill>
          <a:blip r:embed="rId5"/>
          <a:stretch>
            <a:fillRect/>
          </a:stretch>
        </p:blipFill>
        <p:spPr>
          <a:xfrm>
            <a:off x="337550" y="2285315"/>
            <a:ext cx="8478009" cy="3954847"/>
          </a:xfrm>
          <a:prstGeom prst="rect">
            <a:avLst/>
          </a:prstGeom>
        </p:spPr>
      </p:pic>
      <p:sp>
        <p:nvSpPr>
          <p:cNvPr id="11" name="椭圆 10">
            <a:extLst>
              <a:ext uri="{FF2B5EF4-FFF2-40B4-BE49-F238E27FC236}">
                <a16:creationId xmlns:a16="http://schemas.microsoft.com/office/drawing/2014/main" id="{DAFBFAE2-17F4-68FA-5589-7048315DD933}"/>
              </a:ext>
            </a:extLst>
          </p:cNvPr>
          <p:cNvSpPr/>
          <p:nvPr/>
        </p:nvSpPr>
        <p:spPr>
          <a:xfrm>
            <a:off x="5276335" y="5288692"/>
            <a:ext cx="819665" cy="21006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2" name="线形标注 1 11">
            <a:extLst>
              <a:ext uri="{FF2B5EF4-FFF2-40B4-BE49-F238E27FC236}">
                <a16:creationId xmlns:a16="http://schemas.microsoft.com/office/drawing/2014/main" id="{B2814159-CC50-2613-14D5-1C9423E55E6D}"/>
              </a:ext>
            </a:extLst>
          </p:cNvPr>
          <p:cNvSpPr/>
          <p:nvPr/>
        </p:nvSpPr>
        <p:spPr>
          <a:xfrm>
            <a:off x="7500552" y="4225666"/>
            <a:ext cx="3744097" cy="951471"/>
          </a:xfrm>
          <a:prstGeom prst="borderCallout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Size of Data set is small, it has only 400 rows</a:t>
            </a:r>
            <a:endParaRPr kumimoji="1" lang="zh-CN" altLang="en-US" dirty="0"/>
          </a:p>
        </p:txBody>
      </p:sp>
    </p:spTree>
    <p:extLst>
      <p:ext uri="{BB962C8B-B14F-4D97-AF65-F5344CB8AC3E}">
        <p14:creationId xmlns:p14="http://schemas.microsoft.com/office/powerpoint/2010/main" val="216655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checkerboard(across)">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7FA69FD-7B15-18E9-9440-5EC690BFD625}"/>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kumimoji="1" lang="en-US" altLang="zh-CN" sz="4800" kern="1200">
                <a:solidFill>
                  <a:schemeClr val="tx1"/>
                </a:solidFill>
                <a:latin typeface="+mj-lt"/>
                <a:ea typeface="+mj-ea"/>
                <a:cs typeface="+mj-cs"/>
              </a:rPr>
              <a:t>Missing Values</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7B8401CF-8A94-21C0-722A-ED2F14836F27}"/>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kumimoji="1" lang="en-US" altLang="zh-CN" sz="2200" dirty="0"/>
              <a:t>It is a well designed and organized data set </a:t>
            </a:r>
          </a:p>
        </p:txBody>
      </p:sp>
      <p:pic>
        <p:nvPicPr>
          <p:cNvPr id="5" name="内容占位符 4" descr="表格&#10;&#10;描述已自动生成">
            <a:extLst>
              <a:ext uri="{FF2B5EF4-FFF2-40B4-BE49-F238E27FC236}">
                <a16:creationId xmlns:a16="http://schemas.microsoft.com/office/drawing/2014/main" id="{EDD00FB7-9B32-6E90-6963-DD5079B0FA3B}"/>
              </a:ext>
            </a:extLst>
          </p:cNvPr>
          <p:cNvPicPr>
            <a:picLocks noGrp="1" noChangeAspect="1"/>
          </p:cNvPicPr>
          <p:nvPr>
            <p:ph idx="1"/>
          </p:nvPr>
        </p:nvPicPr>
        <p:blipFill>
          <a:blip r:embed="rId3"/>
          <a:stretch>
            <a:fillRect/>
          </a:stretch>
        </p:blipFill>
        <p:spPr>
          <a:xfrm>
            <a:off x="810767" y="2290936"/>
            <a:ext cx="10558273" cy="3959352"/>
          </a:xfrm>
          <a:prstGeom prst="rect">
            <a:avLst/>
          </a:prstGeom>
        </p:spPr>
      </p:pic>
    </p:spTree>
    <p:extLst>
      <p:ext uri="{BB962C8B-B14F-4D97-AF65-F5344CB8AC3E}">
        <p14:creationId xmlns:p14="http://schemas.microsoft.com/office/powerpoint/2010/main" val="264571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1CEA4CB-39C6-A4EA-5B6A-64508D813C26}"/>
              </a:ext>
            </a:extLst>
          </p:cNvPr>
          <p:cNvSpPr>
            <a:spLocks noGrp="1"/>
          </p:cNvSpPr>
          <p:nvPr>
            <p:ph type="title"/>
          </p:nvPr>
        </p:nvSpPr>
        <p:spPr>
          <a:xfrm>
            <a:off x="630936" y="639520"/>
            <a:ext cx="3429000" cy="1719072"/>
          </a:xfrm>
        </p:spPr>
        <p:txBody>
          <a:bodyPr anchor="b">
            <a:normAutofit/>
          </a:bodyPr>
          <a:lstStyle/>
          <a:p>
            <a:r>
              <a:rPr kumimoji="1" lang="en-US" altLang="zh-CN" sz="4200"/>
              <a:t>Preprocessing</a:t>
            </a:r>
            <a:endParaRPr kumimoji="1" lang="zh-CN" altLang="en-US" sz="420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EB797CBB-CD20-862D-7BBE-B0DB1CB833D7}"/>
              </a:ext>
            </a:extLst>
          </p:cNvPr>
          <p:cNvSpPr>
            <a:spLocks noGrp="1"/>
          </p:cNvSpPr>
          <p:nvPr>
            <p:ph idx="1"/>
          </p:nvPr>
        </p:nvSpPr>
        <p:spPr>
          <a:xfrm>
            <a:off x="630936" y="2807208"/>
            <a:ext cx="3429000" cy="3410712"/>
          </a:xfrm>
        </p:spPr>
        <p:txBody>
          <a:bodyPr anchor="t">
            <a:normAutofit/>
          </a:bodyPr>
          <a:lstStyle/>
          <a:p>
            <a:r>
              <a:rPr kumimoji="1" lang="en-US" altLang="zh-CN" sz="2200" dirty="0"/>
              <a:t>Standardized GRE, TOFEL, and GPA</a:t>
            </a:r>
          </a:p>
          <a:p>
            <a:r>
              <a:rPr kumimoji="1" lang="en-US" altLang="zh-CN" sz="2200" dirty="0"/>
              <a:t>Use </a:t>
            </a:r>
            <a:r>
              <a:rPr kumimoji="1" lang="en-US" altLang="zh-CN" sz="2200" dirty="0" err="1"/>
              <a:t>MinMax</a:t>
            </a:r>
            <a:r>
              <a:rPr kumimoji="1" lang="en-US" altLang="zh-CN" sz="2200" dirty="0"/>
              <a:t> scaler</a:t>
            </a:r>
            <a:endParaRPr kumimoji="1" lang="zh-CN" altLang="en-US" sz="2200" dirty="0"/>
          </a:p>
        </p:txBody>
      </p:sp>
      <p:pic>
        <p:nvPicPr>
          <p:cNvPr id="9" name="图片 8" descr="表格&#10;&#10;中度可信度描述已自动生成">
            <a:extLst>
              <a:ext uri="{FF2B5EF4-FFF2-40B4-BE49-F238E27FC236}">
                <a16:creationId xmlns:a16="http://schemas.microsoft.com/office/drawing/2014/main" id="{6061DD22-5A64-D662-BE8E-9D71EBA6F916}"/>
              </a:ext>
            </a:extLst>
          </p:cNvPr>
          <p:cNvPicPr>
            <a:picLocks noChangeAspect="1"/>
          </p:cNvPicPr>
          <p:nvPr/>
        </p:nvPicPr>
        <p:blipFill>
          <a:blip r:embed="rId3"/>
          <a:stretch>
            <a:fillRect/>
          </a:stretch>
        </p:blipFill>
        <p:spPr>
          <a:xfrm>
            <a:off x="4139168" y="2042132"/>
            <a:ext cx="7772400" cy="1743538"/>
          </a:xfrm>
          <a:prstGeom prst="rect">
            <a:avLst/>
          </a:prstGeom>
        </p:spPr>
      </p:pic>
      <p:pic>
        <p:nvPicPr>
          <p:cNvPr id="7" name="图片 6" descr="文本&#10;&#10;中度可信度描述已自动生成">
            <a:extLst>
              <a:ext uri="{FF2B5EF4-FFF2-40B4-BE49-F238E27FC236}">
                <a16:creationId xmlns:a16="http://schemas.microsoft.com/office/drawing/2014/main" id="{A45127B5-27B1-D9EF-D32A-0D77B3E2FA22}"/>
              </a:ext>
            </a:extLst>
          </p:cNvPr>
          <p:cNvPicPr>
            <a:picLocks noChangeAspect="1"/>
          </p:cNvPicPr>
          <p:nvPr/>
        </p:nvPicPr>
        <p:blipFill>
          <a:blip r:embed="rId4"/>
          <a:stretch>
            <a:fillRect/>
          </a:stretch>
        </p:blipFill>
        <p:spPr>
          <a:xfrm>
            <a:off x="4139337" y="2042132"/>
            <a:ext cx="7772231" cy="3154232"/>
          </a:xfrm>
          <a:prstGeom prst="rect">
            <a:avLst/>
          </a:prstGeom>
        </p:spPr>
      </p:pic>
      <p:sp>
        <p:nvSpPr>
          <p:cNvPr id="10" name="椭圆 9">
            <a:extLst>
              <a:ext uri="{FF2B5EF4-FFF2-40B4-BE49-F238E27FC236}">
                <a16:creationId xmlns:a16="http://schemas.microsoft.com/office/drawing/2014/main" id="{6D69CB79-AE0D-DC1E-B4F3-E2D9EE7CC121}"/>
              </a:ext>
            </a:extLst>
          </p:cNvPr>
          <p:cNvSpPr/>
          <p:nvPr/>
        </p:nvSpPr>
        <p:spPr>
          <a:xfrm>
            <a:off x="5906529" y="2710686"/>
            <a:ext cx="605481" cy="99308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C546236C-4CCE-1DF2-38EB-E5DBAA7F0181}"/>
              </a:ext>
            </a:extLst>
          </p:cNvPr>
          <p:cNvSpPr/>
          <p:nvPr/>
        </p:nvSpPr>
        <p:spPr>
          <a:xfrm>
            <a:off x="7084536" y="2710686"/>
            <a:ext cx="605481" cy="99308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C5F03E49-5EBC-500D-F1D2-6A6889A4CE17}"/>
              </a:ext>
            </a:extLst>
          </p:cNvPr>
          <p:cNvSpPr/>
          <p:nvPr/>
        </p:nvSpPr>
        <p:spPr>
          <a:xfrm>
            <a:off x="10161372" y="2710686"/>
            <a:ext cx="605481" cy="99308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360236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checkerboard(across)">
                                      <p:cBhvr>
                                        <p:cTn id="25" dur="500"/>
                                        <p:tgtEl>
                                          <p:spTgt spid="3">
                                            <p:txEl>
                                              <p:pRg st="1" end="1"/>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heckerboard(across)">
                                      <p:cBhvr>
                                        <p:cTn id="28" dur="500"/>
                                        <p:tgtEl>
                                          <p:spTgt spid="7"/>
                                        </p:tgtEl>
                                      </p:cBhvr>
                                    </p:animEffec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3" grpId="0" animBg="1"/>
      <p:bldP spid="1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B4E2AB00-51E3-135C-DD57-81A2091E86BE}"/>
              </a:ext>
            </a:extLst>
          </p:cNvPr>
          <p:cNvSpPr>
            <a:spLocks noGrp="1"/>
          </p:cNvSpPr>
          <p:nvPr>
            <p:ph type="title"/>
          </p:nvPr>
        </p:nvSpPr>
        <p:spPr>
          <a:xfrm>
            <a:off x="643467" y="321734"/>
            <a:ext cx="10905066" cy="1135737"/>
          </a:xfrm>
        </p:spPr>
        <p:txBody>
          <a:bodyPr>
            <a:normAutofit/>
          </a:bodyPr>
          <a:lstStyle/>
          <a:p>
            <a:r>
              <a:rPr kumimoji="1" lang="en-US" altLang="zh-CN" sz="3600" dirty="0"/>
              <a:t>Introduction</a:t>
            </a:r>
            <a:endParaRPr kumimoji="1" lang="zh-CN" altLang="en-US" sz="3600" dirty="0"/>
          </a:p>
        </p:txBody>
      </p:sp>
      <p:sp>
        <p:nvSpPr>
          <p:cNvPr id="3" name="内容占位符 2">
            <a:extLst>
              <a:ext uri="{FF2B5EF4-FFF2-40B4-BE49-F238E27FC236}">
                <a16:creationId xmlns:a16="http://schemas.microsoft.com/office/drawing/2014/main" id="{1AD03959-BDB7-6FFC-3EE7-DE202E292396}"/>
              </a:ext>
            </a:extLst>
          </p:cNvPr>
          <p:cNvSpPr>
            <a:spLocks noGrp="1"/>
          </p:cNvSpPr>
          <p:nvPr>
            <p:ph idx="1"/>
          </p:nvPr>
        </p:nvSpPr>
        <p:spPr>
          <a:xfrm>
            <a:off x="643469" y="1782981"/>
            <a:ext cx="4982416" cy="4393982"/>
          </a:xfrm>
        </p:spPr>
        <p:txBody>
          <a:bodyPr>
            <a:normAutofit/>
          </a:bodyPr>
          <a:lstStyle/>
          <a:p>
            <a:r>
              <a:rPr kumimoji="1" lang="en-US" altLang="zh-CN" sz="1900" dirty="0"/>
              <a:t>Problem: </a:t>
            </a:r>
          </a:p>
          <a:p>
            <a:pPr marL="0" indent="0">
              <a:buNone/>
            </a:pPr>
            <a:r>
              <a:rPr kumimoji="1" lang="en-US" altLang="zh-CN" sz="1900" dirty="0"/>
              <a:t>Whether you can enter your dream program? </a:t>
            </a:r>
          </a:p>
          <a:p>
            <a:pPr marL="0" indent="0">
              <a:buNone/>
            </a:pPr>
            <a:r>
              <a:rPr kumimoji="1" lang="en-US" altLang="zh-CN" sz="1900" dirty="0"/>
              <a:t>What can you do to improve the probability? </a:t>
            </a:r>
          </a:p>
          <a:p>
            <a:endParaRPr kumimoji="1" lang="en-US" altLang="zh-CN" sz="1900" dirty="0"/>
          </a:p>
          <a:p>
            <a:r>
              <a:rPr kumimoji="1" lang="en-US" altLang="zh-CN" sz="1900" dirty="0"/>
              <a:t>Target variables: Chance of Admitted</a:t>
            </a:r>
          </a:p>
          <a:p>
            <a:endParaRPr kumimoji="1" lang="en-US" altLang="zh-CN" sz="1900" dirty="0"/>
          </a:p>
          <a:p>
            <a:r>
              <a:rPr kumimoji="1" lang="en-US" altLang="zh-CN" sz="1900" dirty="0"/>
              <a:t>Regression: Probability (0% - 100%)</a:t>
            </a:r>
          </a:p>
          <a:p>
            <a:endParaRPr kumimoji="1" lang="en-US" altLang="zh-CN" sz="1900" dirty="0"/>
          </a:p>
          <a:p>
            <a:r>
              <a:rPr kumimoji="1" lang="en-US" altLang="zh-CN" sz="1900" dirty="0"/>
              <a:t>Kaggle: UCLA Database</a:t>
            </a:r>
          </a:p>
          <a:p>
            <a:endParaRPr kumimoji="1" lang="en-US" altLang="zh-CN" sz="19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图片 6" descr="文本&#10;&#10;描述已自动生成">
            <a:extLst>
              <a:ext uri="{FF2B5EF4-FFF2-40B4-BE49-F238E27FC236}">
                <a16:creationId xmlns:a16="http://schemas.microsoft.com/office/drawing/2014/main" id="{F5BA9E15-1DFA-6610-382D-566BE68C329E}"/>
              </a:ext>
            </a:extLst>
          </p:cNvPr>
          <p:cNvPicPr>
            <a:picLocks noChangeAspect="1"/>
          </p:cNvPicPr>
          <p:nvPr/>
        </p:nvPicPr>
        <p:blipFill rotWithShape="1">
          <a:blip r:embed="rId3"/>
          <a:srcRect l="2218"/>
          <a:stretch/>
        </p:blipFill>
        <p:spPr>
          <a:xfrm>
            <a:off x="5636587" y="2013934"/>
            <a:ext cx="6373067" cy="3441700"/>
          </a:xfrm>
          <a:prstGeom prst="rect">
            <a:avLst/>
          </a:prstGeom>
        </p:spPr>
      </p:pic>
    </p:spTree>
    <p:extLst>
      <p:ext uri="{BB962C8B-B14F-4D97-AF65-F5344CB8AC3E}">
        <p14:creationId xmlns:p14="http://schemas.microsoft.com/office/powerpoint/2010/main" val="348786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dissolve">
                                      <p:cBhvr>
                                        <p:cTn id="15" dur="500"/>
                                        <p:tgtEl>
                                          <p:spTgt spid="3">
                                            <p:txEl>
                                              <p:pRg st="6" end="6"/>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dissolve">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A5051-C0B0-8659-74DE-C1A7008F98C5}"/>
              </a:ext>
            </a:extLst>
          </p:cNvPr>
          <p:cNvSpPr>
            <a:spLocks noGrp="1"/>
          </p:cNvSpPr>
          <p:nvPr>
            <p:ph type="title"/>
          </p:nvPr>
        </p:nvSpPr>
        <p:spPr/>
        <p:txBody>
          <a:bodyPr/>
          <a:lstStyle/>
          <a:p>
            <a:r>
              <a:rPr kumimoji="1" lang="en-US" altLang="zh-CN" dirty="0"/>
              <a:t>EDA</a:t>
            </a:r>
            <a:endParaRPr kumimoji="1" lang="zh-CN" altLang="en-US" dirty="0"/>
          </a:p>
        </p:txBody>
      </p:sp>
      <p:pic>
        <p:nvPicPr>
          <p:cNvPr id="7" name="内容占位符 6" descr="表格&#10;&#10;描述已自动生成">
            <a:extLst>
              <a:ext uri="{FF2B5EF4-FFF2-40B4-BE49-F238E27FC236}">
                <a16:creationId xmlns:a16="http://schemas.microsoft.com/office/drawing/2014/main" id="{2F384010-B2DF-8236-7D9C-BF5F87729F9A}"/>
              </a:ext>
            </a:extLst>
          </p:cNvPr>
          <p:cNvPicPr>
            <a:picLocks noGrp="1" noChangeAspect="1"/>
          </p:cNvPicPr>
          <p:nvPr>
            <p:ph idx="1"/>
          </p:nvPr>
        </p:nvPicPr>
        <p:blipFill>
          <a:blip r:embed="rId3"/>
          <a:stretch>
            <a:fillRect/>
          </a:stretch>
        </p:blipFill>
        <p:spPr>
          <a:xfrm>
            <a:off x="4190505" y="1287224"/>
            <a:ext cx="7710901" cy="2788758"/>
          </a:xfrm>
        </p:spPr>
      </p:pic>
      <p:sp>
        <p:nvSpPr>
          <p:cNvPr id="10" name="文本框 9">
            <a:extLst>
              <a:ext uri="{FF2B5EF4-FFF2-40B4-BE49-F238E27FC236}">
                <a16:creationId xmlns:a16="http://schemas.microsoft.com/office/drawing/2014/main" id="{5A6BAEC6-B294-2AEF-9B0E-CE1E8E2E27B4}"/>
              </a:ext>
            </a:extLst>
          </p:cNvPr>
          <p:cNvSpPr txBox="1"/>
          <p:nvPr/>
        </p:nvSpPr>
        <p:spPr>
          <a:xfrm>
            <a:off x="290593" y="1527441"/>
            <a:ext cx="4744418" cy="2585323"/>
          </a:xfrm>
          <a:prstGeom prst="rect">
            <a:avLst/>
          </a:prstGeom>
          <a:noFill/>
        </p:spPr>
        <p:txBody>
          <a:bodyPr wrap="square">
            <a:spAutoFit/>
          </a:bodyPr>
          <a:lstStyle/>
          <a:p>
            <a:pPr algn="l" fontAlgn="base">
              <a:buFont typeface="+mj-lt"/>
              <a:buAutoNum type="arabicPeriod"/>
            </a:pPr>
            <a:r>
              <a:rPr lang="en" altLang="zh-CN" b="0" i="0" dirty="0">
                <a:effectLst/>
                <a:latin typeface="inherit"/>
              </a:rPr>
              <a:t>GRE Scores ( out of 340 )</a:t>
            </a:r>
          </a:p>
          <a:p>
            <a:pPr algn="l" fontAlgn="base">
              <a:buFont typeface="+mj-lt"/>
              <a:buAutoNum type="arabicPeriod"/>
            </a:pPr>
            <a:r>
              <a:rPr lang="en" altLang="zh-CN" b="0" i="0" dirty="0">
                <a:effectLst/>
                <a:latin typeface="inherit"/>
              </a:rPr>
              <a:t>TOEFL Scores ( out of 120 )</a:t>
            </a:r>
          </a:p>
          <a:p>
            <a:pPr algn="l" fontAlgn="base">
              <a:buFont typeface="+mj-lt"/>
              <a:buAutoNum type="arabicPeriod"/>
            </a:pPr>
            <a:r>
              <a:rPr lang="en" altLang="zh-CN" b="0" i="0" dirty="0">
                <a:solidFill>
                  <a:schemeClr val="accent5"/>
                </a:solidFill>
                <a:effectLst/>
                <a:latin typeface="inherit"/>
              </a:rPr>
              <a:t>University Rating ( out of 5 )</a:t>
            </a:r>
          </a:p>
          <a:p>
            <a:pPr fontAlgn="base">
              <a:buFont typeface="+mj-lt"/>
              <a:buAutoNum type="arabicPeriod"/>
            </a:pPr>
            <a:r>
              <a:rPr lang="en" altLang="zh-CN" b="0" i="0" dirty="0">
                <a:solidFill>
                  <a:schemeClr val="accent5"/>
                </a:solidFill>
                <a:effectLst/>
                <a:latin typeface="inherit"/>
              </a:rPr>
              <a:t>Statement of Purpose ( out of 5 )</a:t>
            </a:r>
            <a:endParaRPr lang="en" altLang="zh-CN" dirty="0">
              <a:solidFill>
                <a:schemeClr val="accent5"/>
              </a:solidFill>
              <a:latin typeface="inherit"/>
            </a:endParaRPr>
          </a:p>
          <a:p>
            <a:pPr algn="l" fontAlgn="base">
              <a:buFont typeface="+mj-lt"/>
              <a:buAutoNum type="arabicPeriod"/>
            </a:pPr>
            <a:r>
              <a:rPr lang="en" altLang="zh-CN" b="0" i="0" dirty="0">
                <a:solidFill>
                  <a:schemeClr val="accent5"/>
                </a:solidFill>
                <a:effectLst/>
                <a:latin typeface="inherit"/>
              </a:rPr>
              <a:t>Letter of Recommendation Strength ( out of 5 )</a:t>
            </a:r>
          </a:p>
          <a:p>
            <a:pPr algn="l" fontAlgn="base">
              <a:buFont typeface="+mj-lt"/>
              <a:buAutoNum type="arabicPeriod"/>
            </a:pPr>
            <a:r>
              <a:rPr lang="en" altLang="zh-CN" b="0" i="0" dirty="0">
                <a:effectLst/>
                <a:latin typeface="inherit"/>
              </a:rPr>
              <a:t>Undergraduate GPA ( out of 10 )</a:t>
            </a:r>
          </a:p>
          <a:p>
            <a:pPr algn="l" fontAlgn="base">
              <a:buFont typeface="+mj-lt"/>
              <a:buAutoNum type="arabicPeriod"/>
            </a:pPr>
            <a:r>
              <a:rPr lang="en" altLang="zh-CN" b="0" i="0" dirty="0">
                <a:solidFill>
                  <a:srgbClr val="00B050"/>
                </a:solidFill>
                <a:effectLst/>
                <a:latin typeface="inherit"/>
              </a:rPr>
              <a:t>Research Experience ( either 0 or 1 )</a:t>
            </a:r>
          </a:p>
          <a:p>
            <a:pPr algn="l" fontAlgn="base">
              <a:buFont typeface="+mj-lt"/>
              <a:buAutoNum type="arabicPeriod"/>
            </a:pPr>
            <a:endParaRPr lang="en" altLang="zh-CN" dirty="0">
              <a:solidFill>
                <a:schemeClr val="accent5"/>
              </a:solidFill>
              <a:latin typeface="inherit"/>
            </a:endParaRPr>
          </a:p>
          <a:p>
            <a:pPr algn="l" fontAlgn="base"/>
            <a:r>
              <a:rPr lang="en" altLang="zh-CN" b="0" i="0" dirty="0">
                <a:effectLst/>
                <a:highlight>
                  <a:srgbClr val="FFFF00"/>
                </a:highlight>
                <a:latin typeface="inherit"/>
              </a:rPr>
              <a:t>Target: Chance of Admit ( ranging from 0 to 1 )</a:t>
            </a:r>
          </a:p>
        </p:txBody>
      </p:sp>
      <p:sp>
        <p:nvSpPr>
          <p:cNvPr id="13" name="椭圆 12">
            <a:extLst>
              <a:ext uri="{FF2B5EF4-FFF2-40B4-BE49-F238E27FC236}">
                <a16:creationId xmlns:a16="http://schemas.microsoft.com/office/drawing/2014/main" id="{7147942F-B328-6F44-244E-8443DD290B0F}"/>
              </a:ext>
            </a:extLst>
          </p:cNvPr>
          <p:cNvSpPr/>
          <p:nvPr/>
        </p:nvSpPr>
        <p:spPr>
          <a:xfrm>
            <a:off x="5408908" y="2384888"/>
            <a:ext cx="687092" cy="19111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14" name="线形标注 1 13">
            <a:extLst>
              <a:ext uri="{FF2B5EF4-FFF2-40B4-BE49-F238E27FC236}">
                <a16:creationId xmlns:a16="http://schemas.microsoft.com/office/drawing/2014/main" id="{E3992B3C-032E-E2C2-0C6A-8C66D0094C77}"/>
              </a:ext>
            </a:extLst>
          </p:cNvPr>
          <p:cNvSpPr/>
          <p:nvPr/>
        </p:nvSpPr>
        <p:spPr>
          <a:xfrm>
            <a:off x="4484972" y="4352981"/>
            <a:ext cx="4876003" cy="1673817"/>
          </a:xfrm>
          <a:prstGeom prst="borderCallout1">
            <a:avLst>
              <a:gd name="adj1" fmla="val -8101"/>
              <a:gd name="adj2" fmla="val 15272"/>
              <a:gd name="adj3" fmla="val -105093"/>
              <a:gd name="adj4" fmla="val 25676"/>
            </a:avLst>
          </a:prstGeom>
        </p:spPr>
        <p:style>
          <a:lnRef idx="2">
            <a:schemeClr val="accent2"/>
          </a:lnRef>
          <a:fillRef idx="1">
            <a:schemeClr val="lt1"/>
          </a:fillRef>
          <a:effectRef idx="0">
            <a:schemeClr val="accent2"/>
          </a:effectRef>
          <a:fontRef idx="minor">
            <a:schemeClr val="dk1"/>
          </a:fontRef>
        </p:style>
        <p:txBody>
          <a:bodyPr rtlCol="0" anchor="ctr"/>
          <a:lstStyle/>
          <a:p>
            <a:r>
              <a:rPr lang="en" altLang="zh-CN" b="1" i="0" dirty="0">
                <a:solidFill>
                  <a:srgbClr val="202124"/>
                </a:solidFill>
                <a:effectLst/>
                <a:latin typeface="Roboto" panose="02000000000000000000" pitchFamily="2" charset="0"/>
              </a:rPr>
              <a:t>World average GRE score in 2022</a:t>
            </a:r>
          </a:p>
          <a:p>
            <a:r>
              <a:rPr lang="en" altLang="zh-CN" b="1" i="0" dirty="0">
                <a:solidFill>
                  <a:srgbClr val="202124"/>
                </a:solidFill>
                <a:effectLst/>
                <a:latin typeface="Roboto" panose="02000000000000000000" pitchFamily="2" charset="0"/>
              </a:rPr>
              <a:t>Quantitative Reasoning: 153.66</a:t>
            </a:r>
            <a:r>
              <a:rPr lang="en" altLang="zh-CN" b="0" i="0" dirty="0">
                <a:solidFill>
                  <a:srgbClr val="202124"/>
                </a:solidFill>
                <a:effectLst/>
                <a:latin typeface="Roboto" panose="02000000000000000000" pitchFamily="2" charset="0"/>
              </a:rPr>
              <a:t>. </a:t>
            </a:r>
          </a:p>
          <a:p>
            <a:r>
              <a:rPr lang="en" altLang="zh-CN" b="1" i="0" dirty="0">
                <a:solidFill>
                  <a:srgbClr val="202124"/>
                </a:solidFill>
                <a:effectLst/>
                <a:latin typeface="Roboto" panose="02000000000000000000" pitchFamily="2" charset="0"/>
              </a:rPr>
              <a:t>Verbal Reasoning: 150.37   in total = 301.03</a:t>
            </a:r>
            <a:endParaRPr lang="zh-CN" altLang="en-US" dirty="0"/>
          </a:p>
        </p:txBody>
      </p:sp>
      <p:sp>
        <p:nvSpPr>
          <p:cNvPr id="17" name="文本框 16">
            <a:extLst>
              <a:ext uri="{FF2B5EF4-FFF2-40B4-BE49-F238E27FC236}">
                <a16:creationId xmlns:a16="http://schemas.microsoft.com/office/drawing/2014/main" id="{2D0D586B-19FF-BEEB-96D6-B050D41F4A4F}"/>
              </a:ext>
            </a:extLst>
          </p:cNvPr>
          <p:cNvSpPr txBox="1"/>
          <p:nvPr/>
        </p:nvSpPr>
        <p:spPr>
          <a:xfrm>
            <a:off x="290593" y="4351750"/>
            <a:ext cx="1693190" cy="923330"/>
          </a:xfrm>
          <a:prstGeom prst="rect">
            <a:avLst/>
          </a:prstGeom>
          <a:noFill/>
        </p:spPr>
        <p:txBody>
          <a:bodyPr wrap="square">
            <a:spAutoFit/>
          </a:bodyPr>
          <a:lstStyle/>
          <a:p>
            <a:pPr marL="285750" indent="-285750" algn="l" fontAlgn="base">
              <a:buFont typeface="Arial" panose="020B0604020202020204" pitchFamily="34" charset="0"/>
              <a:buChar char="•"/>
            </a:pPr>
            <a:r>
              <a:rPr lang="en" altLang="zh-CN" dirty="0">
                <a:latin typeface="inherit"/>
              </a:rPr>
              <a:t>Continuous</a:t>
            </a:r>
          </a:p>
          <a:p>
            <a:pPr marL="285750" indent="-285750" algn="l" fontAlgn="base">
              <a:buFont typeface="Arial" panose="020B0604020202020204" pitchFamily="34" charset="0"/>
              <a:buChar char="•"/>
            </a:pPr>
            <a:r>
              <a:rPr lang="en" altLang="zh-CN" b="0" i="0" dirty="0">
                <a:solidFill>
                  <a:schemeClr val="accent5"/>
                </a:solidFill>
                <a:effectLst/>
                <a:latin typeface="inherit"/>
              </a:rPr>
              <a:t>Ordinary</a:t>
            </a:r>
          </a:p>
          <a:p>
            <a:pPr marL="285750" indent="-285750" algn="l" fontAlgn="base">
              <a:buFont typeface="Arial" panose="020B0604020202020204" pitchFamily="34" charset="0"/>
              <a:buChar char="•"/>
            </a:pPr>
            <a:r>
              <a:rPr lang="en" altLang="zh-CN" dirty="0">
                <a:solidFill>
                  <a:schemeClr val="accent6"/>
                </a:solidFill>
                <a:latin typeface="inherit"/>
              </a:rPr>
              <a:t>Categorized</a:t>
            </a:r>
            <a:endParaRPr lang="en" altLang="zh-CN" b="0" i="0" dirty="0">
              <a:solidFill>
                <a:schemeClr val="accent6"/>
              </a:solidFill>
              <a:effectLst/>
              <a:latin typeface="inherit"/>
            </a:endParaRPr>
          </a:p>
        </p:txBody>
      </p:sp>
    </p:spTree>
    <p:extLst>
      <p:ext uri="{BB962C8B-B14F-4D97-AF65-F5344CB8AC3E}">
        <p14:creationId xmlns:p14="http://schemas.microsoft.com/office/powerpoint/2010/main" val="31770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5972EE4-02DA-B178-2502-1E4DEEB28D0B}"/>
              </a:ext>
            </a:extLst>
          </p:cNvPr>
          <p:cNvSpPr>
            <a:spLocks noGrp="1"/>
          </p:cNvSpPr>
          <p:nvPr>
            <p:ph type="title"/>
          </p:nvPr>
        </p:nvSpPr>
        <p:spPr>
          <a:xfrm>
            <a:off x="638882" y="639193"/>
            <a:ext cx="3571810" cy="3573516"/>
          </a:xfrm>
        </p:spPr>
        <p:txBody>
          <a:bodyPr vert="horz" lIns="91440" tIns="45720" rIns="91440" bIns="45720" rtlCol="0" anchor="b">
            <a:normAutofit/>
          </a:bodyPr>
          <a:lstStyle/>
          <a:p>
            <a:br>
              <a:rPr kumimoji="1" lang="en-US" altLang="zh-CN" sz="6600" kern="1200" dirty="0">
                <a:solidFill>
                  <a:schemeClr val="tx1"/>
                </a:solidFill>
                <a:latin typeface="+mj-lt"/>
                <a:ea typeface="+mj-ea"/>
                <a:cs typeface="+mj-cs"/>
              </a:rPr>
            </a:br>
            <a:r>
              <a:rPr kumimoji="1" lang="en-US" altLang="zh-CN" sz="6600" kern="1200" dirty="0">
                <a:solidFill>
                  <a:schemeClr val="tx1"/>
                </a:solidFill>
                <a:latin typeface="+mj-lt"/>
                <a:ea typeface="+mj-ea"/>
                <a:cs typeface="+mj-cs"/>
              </a:rPr>
              <a:t>Target Variable</a:t>
            </a:r>
          </a:p>
        </p:txBody>
      </p:sp>
      <p:sp>
        <p:nvSpPr>
          <p:cNvPr id="2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图表, 直方图&#10;&#10;描述已自动生成">
            <a:extLst>
              <a:ext uri="{FF2B5EF4-FFF2-40B4-BE49-F238E27FC236}">
                <a16:creationId xmlns:a16="http://schemas.microsoft.com/office/drawing/2014/main" id="{F6D70FC4-6642-52A3-13E7-3F44BF624CDA}"/>
              </a:ext>
            </a:extLst>
          </p:cNvPr>
          <p:cNvPicPr>
            <a:picLocks noChangeAspect="1"/>
          </p:cNvPicPr>
          <p:nvPr/>
        </p:nvPicPr>
        <p:blipFill>
          <a:blip r:embed="rId3"/>
          <a:stretch>
            <a:fillRect/>
          </a:stretch>
        </p:blipFill>
        <p:spPr>
          <a:xfrm>
            <a:off x="4845968" y="640080"/>
            <a:ext cx="6831272" cy="5550408"/>
          </a:xfrm>
          <a:prstGeom prst="rect">
            <a:avLst/>
          </a:prstGeom>
        </p:spPr>
      </p:pic>
    </p:spTree>
    <p:extLst>
      <p:ext uri="{BB962C8B-B14F-4D97-AF65-F5344CB8AC3E}">
        <p14:creationId xmlns:p14="http://schemas.microsoft.com/office/powerpoint/2010/main" val="405040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8B75C44-07D9-7448-8F89-72EDF4F73831}"/>
              </a:ext>
            </a:extLst>
          </p:cNvPr>
          <p:cNvSpPr>
            <a:spLocks noGrp="1"/>
          </p:cNvSpPr>
          <p:nvPr>
            <p:ph type="title"/>
          </p:nvPr>
        </p:nvSpPr>
        <p:spPr/>
        <p:txBody>
          <a:bodyPr/>
          <a:lstStyle/>
          <a:p>
            <a:r>
              <a:rPr kumimoji="1" lang="en-US" altLang="zh-CN" dirty="0"/>
              <a:t>EDA</a:t>
            </a:r>
            <a:endParaRPr kumimoji="1" lang="zh-CN" altLang="en-US" dirty="0"/>
          </a:p>
        </p:txBody>
      </p:sp>
      <p:pic>
        <p:nvPicPr>
          <p:cNvPr id="8" name="图片 7" descr="图表&#10;&#10;描述已自动生成">
            <a:extLst>
              <a:ext uri="{FF2B5EF4-FFF2-40B4-BE49-F238E27FC236}">
                <a16:creationId xmlns:a16="http://schemas.microsoft.com/office/drawing/2014/main" id="{22514B7B-A921-D019-FC27-6406A9C49D23}"/>
              </a:ext>
            </a:extLst>
          </p:cNvPr>
          <p:cNvPicPr>
            <a:picLocks noChangeAspect="1"/>
          </p:cNvPicPr>
          <p:nvPr/>
        </p:nvPicPr>
        <p:blipFill rotWithShape="1">
          <a:blip r:embed="rId3"/>
          <a:srcRect t="1687"/>
          <a:stretch/>
        </p:blipFill>
        <p:spPr>
          <a:xfrm>
            <a:off x="619333" y="1690688"/>
            <a:ext cx="6215420" cy="4874210"/>
          </a:xfrm>
          <a:prstGeom prst="rect">
            <a:avLst/>
          </a:prstGeom>
        </p:spPr>
      </p:pic>
      <p:sp>
        <p:nvSpPr>
          <p:cNvPr id="9" name="文本框 8">
            <a:extLst>
              <a:ext uri="{FF2B5EF4-FFF2-40B4-BE49-F238E27FC236}">
                <a16:creationId xmlns:a16="http://schemas.microsoft.com/office/drawing/2014/main" id="{CB0C6C6D-1948-C37B-F037-2C05B52B9004}"/>
              </a:ext>
            </a:extLst>
          </p:cNvPr>
          <p:cNvSpPr txBox="1"/>
          <p:nvPr/>
        </p:nvSpPr>
        <p:spPr>
          <a:xfrm>
            <a:off x="7408190" y="1859797"/>
            <a:ext cx="3945610" cy="5847755"/>
          </a:xfrm>
          <a:prstGeom prst="rect">
            <a:avLst/>
          </a:prstGeom>
          <a:noFill/>
        </p:spPr>
        <p:txBody>
          <a:bodyPr wrap="square" rtlCol="0">
            <a:spAutoFit/>
          </a:bodyPr>
          <a:lstStyle/>
          <a:p>
            <a:r>
              <a:rPr kumimoji="1" lang="en-US" altLang="zh-CN" sz="1600" dirty="0"/>
              <a:t>Not so surprising</a:t>
            </a:r>
          </a:p>
          <a:p>
            <a:pPr marL="285750" indent="-285750">
              <a:buFont typeface="Arial" panose="020B0604020202020204" pitchFamily="34" charset="0"/>
              <a:buChar char="•"/>
            </a:pPr>
            <a:endParaRPr kumimoji="1" lang="en-US" altLang="zh-CN" sz="1600" dirty="0"/>
          </a:p>
          <a:p>
            <a:pPr marL="285750" indent="-285750">
              <a:buFont typeface="Wingdings" pitchFamily="2" charset="2"/>
              <a:buChar char="l"/>
            </a:pPr>
            <a:r>
              <a:rPr kumimoji="1" lang="en-US" altLang="zh-CN" sz="1600" dirty="0"/>
              <a:t>V.S. target variables</a:t>
            </a:r>
          </a:p>
          <a:p>
            <a:r>
              <a:rPr kumimoji="1" lang="en-US" altLang="zh-CN" sz="1600" b="1" dirty="0"/>
              <a:t>Highest three: </a:t>
            </a:r>
          </a:p>
          <a:p>
            <a:r>
              <a:rPr kumimoji="1" lang="en-US" altLang="zh-CN" sz="1600" dirty="0"/>
              <a:t>GPA (0.87) GRE (0.8) TOFEL (0.79)</a:t>
            </a:r>
          </a:p>
          <a:p>
            <a:r>
              <a:rPr kumimoji="1" lang="en-US" altLang="zh-CN" sz="1600" b="1" dirty="0"/>
              <a:t>Lowest:</a:t>
            </a:r>
          </a:p>
          <a:p>
            <a:r>
              <a:rPr kumimoji="1" lang="en-US" altLang="zh-CN" sz="1600" dirty="0"/>
              <a:t>Research (0.55)</a:t>
            </a:r>
          </a:p>
          <a:p>
            <a:pPr marL="285750" indent="-285750">
              <a:buFont typeface="Wingdings" pitchFamily="2" charset="2"/>
              <a:buChar char="Ø"/>
            </a:pPr>
            <a:endParaRPr kumimoji="1" lang="en-US" altLang="zh-CN" sz="1600" dirty="0"/>
          </a:p>
          <a:p>
            <a:pPr marL="285750" indent="-285750">
              <a:buFont typeface="Wingdings" pitchFamily="2" charset="2"/>
              <a:buChar char="l"/>
            </a:pPr>
            <a:r>
              <a:rPr kumimoji="1" lang="en-US" altLang="zh-CN" sz="1600" dirty="0"/>
              <a:t>Hard skills</a:t>
            </a:r>
          </a:p>
          <a:p>
            <a:r>
              <a:rPr kumimoji="1" lang="en-US" altLang="zh-CN" sz="1600" dirty="0"/>
              <a:t>GPA and GRE and </a:t>
            </a:r>
            <a:r>
              <a:rPr kumimoji="1" lang="en-US" altLang="zh-CN" sz="1600" dirty="0" err="1"/>
              <a:t>Tofel</a:t>
            </a:r>
            <a:r>
              <a:rPr kumimoji="1" lang="en-US" altLang="zh-CN" sz="1600" dirty="0"/>
              <a:t> are all over 0.8</a:t>
            </a:r>
          </a:p>
          <a:p>
            <a:endParaRPr kumimoji="1" lang="en-US" altLang="zh-CN" sz="1600" dirty="0"/>
          </a:p>
          <a:p>
            <a:pPr marL="285750" indent="-285750">
              <a:buFont typeface="Wingdings" pitchFamily="2" charset="2"/>
              <a:buChar char="l"/>
            </a:pPr>
            <a:r>
              <a:rPr kumimoji="1" lang="en-US" altLang="zh-CN" sz="1600" dirty="0"/>
              <a:t>Soft skills</a:t>
            </a:r>
          </a:p>
          <a:p>
            <a:r>
              <a:rPr kumimoji="1" lang="en-US" altLang="zh-CN" sz="1600" dirty="0"/>
              <a:t>LOR and SOP</a:t>
            </a:r>
            <a:r>
              <a:rPr kumimoji="1" lang="zh-CN" altLang="en-US" sz="1600" dirty="0"/>
              <a:t> </a:t>
            </a:r>
            <a:r>
              <a:rPr kumimoji="1" lang="en-US" altLang="zh-CN" sz="1600" dirty="0"/>
              <a:t>are all over 0.7</a:t>
            </a:r>
          </a:p>
          <a:p>
            <a:endParaRPr kumimoji="1" lang="en-US" altLang="zh-CN" sz="1600" dirty="0"/>
          </a:p>
          <a:p>
            <a:r>
              <a:rPr kumimoji="1" lang="en-US" altLang="zh-CN" sz="1600" dirty="0"/>
              <a:t>But what surprised me was </a:t>
            </a:r>
          </a:p>
          <a:p>
            <a:r>
              <a:rPr kumimoji="1" lang="en-US" altLang="zh-CN" sz="1600" b="1" dirty="0"/>
              <a:t>University ranking</a:t>
            </a:r>
          </a:p>
          <a:p>
            <a:endParaRPr kumimoji="1" lang="en-US" altLang="zh-CN" sz="1600" dirty="0"/>
          </a:p>
          <a:p>
            <a:endParaRPr kumimoji="1" lang="en-US" altLang="zh-CN" sz="1600" dirty="0"/>
          </a:p>
          <a:p>
            <a:endParaRPr kumimoji="1" lang="en-US" altLang="zh-CN" sz="1600" dirty="0"/>
          </a:p>
          <a:p>
            <a:pPr marL="285750" indent="-285750">
              <a:buFont typeface="Wingdings" pitchFamily="2" charset="2"/>
              <a:buChar char="Ø"/>
            </a:pPr>
            <a:endParaRPr kumimoji="1" lang="en-US" altLang="zh-CN" sz="1600" dirty="0"/>
          </a:p>
          <a:p>
            <a:pPr marL="285750" indent="-285750">
              <a:buFont typeface="Arial" panose="020B0604020202020204" pitchFamily="34" charset="0"/>
              <a:buChar char="•"/>
            </a:pPr>
            <a:endParaRPr kumimoji="1" lang="en-US" altLang="zh-CN" dirty="0"/>
          </a:p>
          <a:p>
            <a:endParaRPr kumimoji="1" lang="en-US" altLang="zh-CN" dirty="0"/>
          </a:p>
          <a:p>
            <a:pPr marL="285750" indent="-285750">
              <a:buFont typeface="Arial" panose="020B0604020202020204" pitchFamily="34" charset="0"/>
              <a:buChar char="•"/>
            </a:pPr>
            <a:endParaRPr kumimoji="1" lang="en-US" altLang="zh-CN" dirty="0"/>
          </a:p>
        </p:txBody>
      </p:sp>
      <p:sp>
        <p:nvSpPr>
          <p:cNvPr id="10" name="椭圆 9">
            <a:extLst>
              <a:ext uri="{FF2B5EF4-FFF2-40B4-BE49-F238E27FC236}">
                <a16:creationId xmlns:a16="http://schemas.microsoft.com/office/drawing/2014/main" id="{305519EE-3305-D9C3-3945-40B2F6690AE6}"/>
              </a:ext>
            </a:extLst>
          </p:cNvPr>
          <p:cNvSpPr/>
          <p:nvPr/>
        </p:nvSpPr>
        <p:spPr>
          <a:xfrm>
            <a:off x="4402164" y="5058824"/>
            <a:ext cx="514027" cy="395208"/>
          </a:xfrm>
          <a:prstGeom prst="ellipse">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5B140799-EEC3-6A91-3789-4C44DD8D080B}"/>
              </a:ext>
            </a:extLst>
          </p:cNvPr>
          <p:cNvSpPr/>
          <p:nvPr/>
        </p:nvSpPr>
        <p:spPr>
          <a:xfrm>
            <a:off x="2399654" y="5058825"/>
            <a:ext cx="514027" cy="395207"/>
          </a:xfrm>
          <a:prstGeom prst="ellipse">
            <a:avLst/>
          </a:prstGeom>
          <a:noFill/>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CC57FB58-BC4A-E205-62C3-5B7EC80EBB3C}"/>
              </a:ext>
            </a:extLst>
          </p:cNvPr>
          <p:cNvSpPr/>
          <p:nvPr/>
        </p:nvSpPr>
        <p:spPr>
          <a:xfrm>
            <a:off x="2795829" y="5064468"/>
            <a:ext cx="514027" cy="395208"/>
          </a:xfrm>
          <a:prstGeom prst="ellipse">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03FC4F84-8A22-0E77-1B72-B6B9873E172D}"/>
              </a:ext>
            </a:extLst>
          </p:cNvPr>
          <p:cNvSpPr/>
          <p:nvPr/>
        </p:nvSpPr>
        <p:spPr>
          <a:xfrm>
            <a:off x="2399654" y="2818647"/>
            <a:ext cx="514027" cy="395208"/>
          </a:xfrm>
          <a:prstGeom prst="ellipse">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14" name="椭圆 13">
            <a:extLst>
              <a:ext uri="{FF2B5EF4-FFF2-40B4-BE49-F238E27FC236}">
                <a16:creationId xmlns:a16="http://schemas.microsoft.com/office/drawing/2014/main" id="{1C90CC73-57B5-5B43-C617-8B77296CFE33}"/>
              </a:ext>
            </a:extLst>
          </p:cNvPr>
          <p:cNvSpPr/>
          <p:nvPr/>
        </p:nvSpPr>
        <p:spPr>
          <a:xfrm>
            <a:off x="2399653" y="4341814"/>
            <a:ext cx="514027" cy="395208"/>
          </a:xfrm>
          <a:prstGeom prst="ellipse">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15" name="椭圆 14">
            <a:extLst>
              <a:ext uri="{FF2B5EF4-FFF2-40B4-BE49-F238E27FC236}">
                <a16:creationId xmlns:a16="http://schemas.microsoft.com/office/drawing/2014/main" id="{1B37B893-4496-87FC-822F-4572A769534C}"/>
              </a:ext>
            </a:extLst>
          </p:cNvPr>
          <p:cNvSpPr/>
          <p:nvPr/>
        </p:nvSpPr>
        <p:spPr>
          <a:xfrm>
            <a:off x="3618731" y="3930189"/>
            <a:ext cx="514027" cy="395208"/>
          </a:xfrm>
          <a:prstGeom prst="ellipse">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17" name="椭圆 16">
            <a:extLst>
              <a:ext uri="{FF2B5EF4-FFF2-40B4-BE49-F238E27FC236}">
                <a16:creationId xmlns:a16="http://schemas.microsoft.com/office/drawing/2014/main" id="{23790F4C-C460-1C2B-BC5C-4525416AE6BF}"/>
              </a:ext>
            </a:extLst>
          </p:cNvPr>
          <p:cNvSpPr/>
          <p:nvPr/>
        </p:nvSpPr>
        <p:spPr>
          <a:xfrm>
            <a:off x="3211252" y="2465986"/>
            <a:ext cx="514027" cy="395208"/>
          </a:xfrm>
          <a:prstGeom prst="ellipse">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18" name="椭圆 17">
            <a:extLst>
              <a:ext uri="{FF2B5EF4-FFF2-40B4-BE49-F238E27FC236}">
                <a16:creationId xmlns:a16="http://schemas.microsoft.com/office/drawing/2014/main" id="{0F514EB3-2CF4-2351-03D4-E44004D665FA}"/>
              </a:ext>
            </a:extLst>
          </p:cNvPr>
          <p:cNvSpPr/>
          <p:nvPr/>
        </p:nvSpPr>
        <p:spPr>
          <a:xfrm>
            <a:off x="3211252" y="3556765"/>
            <a:ext cx="514027" cy="395208"/>
          </a:xfrm>
          <a:prstGeom prst="ellipse">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18727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 calcmode="lin" valueType="num">
                                      <p:cBhvr additive="base">
                                        <p:cTn id="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anim calcmode="lin" valueType="num">
                                      <p:cBhvr additive="base">
                                        <p:cTn id="1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 calcmode="lin" valueType="num">
                                      <p:cBhvr additive="base">
                                        <p:cTn id="1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 calcmode="lin" valueType="num">
                                      <p:cBhvr additive="base">
                                        <p:cTn id="1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anim calcmode="lin" valueType="num">
                                      <p:cBhvr additive="base">
                                        <p:cTn id="2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2" presetClass="entr" presetSubtype="4" fill="hold" nodeType="withEffect">
                                  <p:stCondLst>
                                    <p:cond delay="0"/>
                                  </p:stCondLst>
                                  <p:childTnLst>
                                    <p:set>
                                      <p:cBhvr>
                                        <p:cTn id="49" dur="1" fill="hold">
                                          <p:stCondLst>
                                            <p:cond delay="0"/>
                                          </p:stCondLst>
                                        </p:cTn>
                                        <p:tgtEl>
                                          <p:spTgt spid="9">
                                            <p:txEl>
                                              <p:pRg st="8" end="8"/>
                                            </p:txEl>
                                          </p:spTgt>
                                        </p:tgtEl>
                                        <p:attrNameLst>
                                          <p:attrName>style.visibility</p:attrName>
                                        </p:attrNameLst>
                                      </p:cBhvr>
                                      <p:to>
                                        <p:strVal val="visible"/>
                                      </p:to>
                                    </p:set>
                                    <p:anim calcmode="lin" valueType="num">
                                      <p:cBhvr additive="base">
                                        <p:cTn id="50"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
                                            <p:txEl>
                                              <p:pRg st="8" end="8"/>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9">
                                            <p:txEl>
                                              <p:pRg st="9" end="9"/>
                                            </p:txEl>
                                          </p:spTgt>
                                        </p:tgtEl>
                                        <p:attrNameLst>
                                          <p:attrName>style.visibility</p:attrName>
                                        </p:attrNameLst>
                                      </p:cBhvr>
                                      <p:to>
                                        <p:strVal val="visible"/>
                                      </p:to>
                                    </p:set>
                                    <p:anim calcmode="lin" valueType="num">
                                      <p:cBhvr additive="base">
                                        <p:cTn id="54"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9">
                                            <p:txEl>
                                              <p:pRg st="9" end="9"/>
                                            </p:txEl>
                                          </p:spTgt>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ppt_x"/>
                                          </p:val>
                                        </p:tav>
                                        <p:tav tm="100000">
                                          <p:val>
                                            <p:strVal val="#ppt_x"/>
                                          </p:val>
                                        </p:tav>
                                      </p:tavLst>
                                    </p:anim>
                                    <p:anim calcmode="lin" valueType="num">
                                      <p:cBhvr additive="base">
                                        <p:cTn id="59" dur="500" fill="hold"/>
                                        <p:tgtEl>
                                          <p:spTgt spid="1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ppt_x"/>
                                          </p:val>
                                        </p:tav>
                                        <p:tav tm="100000">
                                          <p:val>
                                            <p:strVal val="#ppt_x"/>
                                          </p:val>
                                        </p:tav>
                                      </p:tavLst>
                                    </p:anim>
                                    <p:anim calcmode="lin" valueType="num">
                                      <p:cBhvr additive="base">
                                        <p:cTn id="6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par>
                                <p:cTn id="69" presetID="2" presetClass="entr" presetSubtype="4" fill="hold" nodeType="withEffect">
                                  <p:stCondLst>
                                    <p:cond delay="0"/>
                                  </p:stCondLst>
                                  <p:childTnLst>
                                    <p:set>
                                      <p:cBhvr>
                                        <p:cTn id="70" dur="1" fill="hold">
                                          <p:stCondLst>
                                            <p:cond delay="0"/>
                                          </p:stCondLst>
                                        </p:cTn>
                                        <p:tgtEl>
                                          <p:spTgt spid="9">
                                            <p:txEl>
                                              <p:pRg st="11" end="11"/>
                                            </p:txEl>
                                          </p:spTgt>
                                        </p:tgtEl>
                                        <p:attrNameLst>
                                          <p:attrName>style.visibility</p:attrName>
                                        </p:attrNameLst>
                                      </p:cBhvr>
                                      <p:to>
                                        <p:strVal val="visible"/>
                                      </p:to>
                                    </p:set>
                                    <p:anim calcmode="lin" valueType="num">
                                      <p:cBhvr additive="base">
                                        <p:cTn id="71"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9">
                                            <p:txEl>
                                              <p:pRg st="12" end="12"/>
                                            </p:txEl>
                                          </p:spTgt>
                                        </p:tgtEl>
                                        <p:attrNameLst>
                                          <p:attrName>style.visibility</p:attrName>
                                        </p:attrNameLst>
                                      </p:cBhvr>
                                      <p:to>
                                        <p:strVal val="visible"/>
                                      </p:to>
                                    </p:set>
                                    <p:anim calcmode="lin" valueType="num">
                                      <p:cBhvr additive="base">
                                        <p:cTn id="75"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9">
                                            <p:txEl>
                                              <p:pRg st="12" end="12"/>
                                            </p:txEl>
                                          </p:spTgt>
                                        </p:tgtEl>
                                        <p:attrNameLst>
                                          <p:attrName>ppt_y</p:attrName>
                                        </p:attrNameLst>
                                      </p:cBhvr>
                                      <p:tavLst>
                                        <p:tav tm="0">
                                          <p:val>
                                            <p:strVal val="1+#ppt_h/2"/>
                                          </p:val>
                                        </p:tav>
                                        <p:tav tm="100000">
                                          <p:val>
                                            <p:strVal val="#ppt_y"/>
                                          </p:val>
                                        </p:tav>
                                      </p:tavLst>
                                    </p:anim>
                                  </p:childTnLst>
                                </p:cTn>
                              </p:par>
                              <p:par>
                                <p:cTn id="77" presetID="10" presetClass="exit" presetSubtype="0" fill="hold" grpId="1" nodeType="withEffect">
                                  <p:stCondLst>
                                    <p:cond delay="0"/>
                                  </p:stCondLst>
                                  <p:childTnLst>
                                    <p:animEffect transition="out" filter="fade">
                                      <p:cBhvr>
                                        <p:cTn id="78" dur="500"/>
                                        <p:tgtEl>
                                          <p:spTgt spid="13"/>
                                        </p:tgtEl>
                                      </p:cBhvr>
                                    </p:animEffect>
                                    <p:set>
                                      <p:cBhvr>
                                        <p:cTn id="79" dur="1" fill="hold">
                                          <p:stCondLst>
                                            <p:cond delay="499"/>
                                          </p:stCondLst>
                                        </p:cTn>
                                        <p:tgtEl>
                                          <p:spTgt spid="13"/>
                                        </p:tgtEl>
                                        <p:attrNameLst>
                                          <p:attrName>style.visibility</p:attrName>
                                        </p:attrNameLst>
                                      </p:cBhvr>
                                      <p:to>
                                        <p:strVal val="hidden"/>
                                      </p:to>
                                    </p:set>
                                  </p:childTnLst>
                                </p:cTn>
                              </p:par>
                              <p:par>
                                <p:cTn id="80" presetID="2" presetClass="entr" presetSubtype="4" fill="hold" grpId="0" nodeType="withEffect">
                                  <p:stCondLst>
                                    <p:cond delay="0"/>
                                  </p:stCondLst>
                                  <p:childTnLst>
                                    <p:set>
                                      <p:cBhvr>
                                        <p:cTn id="81" dur="1" fill="hold">
                                          <p:stCondLst>
                                            <p:cond delay="0"/>
                                          </p:stCondLst>
                                        </p:cTn>
                                        <p:tgtEl>
                                          <p:spTgt spid="15"/>
                                        </p:tgtEl>
                                        <p:attrNameLst>
                                          <p:attrName>style.visibility</p:attrName>
                                        </p:attrNameLst>
                                      </p:cBhvr>
                                      <p:to>
                                        <p:strVal val="visible"/>
                                      </p:to>
                                    </p:set>
                                    <p:anim calcmode="lin" valueType="num">
                                      <p:cBhvr additive="base">
                                        <p:cTn id="82" dur="500" fill="hold"/>
                                        <p:tgtEl>
                                          <p:spTgt spid="15"/>
                                        </p:tgtEl>
                                        <p:attrNameLst>
                                          <p:attrName>ppt_x</p:attrName>
                                        </p:attrNameLst>
                                      </p:cBhvr>
                                      <p:tavLst>
                                        <p:tav tm="0">
                                          <p:val>
                                            <p:strVal val="#ppt_x"/>
                                          </p:val>
                                        </p:tav>
                                        <p:tav tm="100000">
                                          <p:val>
                                            <p:strVal val="#ppt_x"/>
                                          </p:val>
                                        </p:tav>
                                      </p:tavLst>
                                    </p:anim>
                                    <p:anim calcmode="lin" valueType="num">
                                      <p:cBhvr additive="base">
                                        <p:cTn id="8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grpId="1" nodeType="clickEffect">
                                  <p:stCondLst>
                                    <p:cond delay="0"/>
                                  </p:stCondLst>
                                  <p:childTnLst>
                                    <p:animEffect transition="out" filter="fade">
                                      <p:cBhvr>
                                        <p:cTn id="87" dur="500"/>
                                        <p:tgtEl>
                                          <p:spTgt spid="15"/>
                                        </p:tgtEl>
                                      </p:cBhvr>
                                    </p:animEffect>
                                    <p:set>
                                      <p:cBhvr>
                                        <p:cTn id="88" dur="1" fill="hold">
                                          <p:stCondLst>
                                            <p:cond delay="499"/>
                                          </p:stCondLst>
                                        </p:cTn>
                                        <p:tgtEl>
                                          <p:spTgt spid="15"/>
                                        </p:tgtEl>
                                        <p:attrNameLst>
                                          <p:attrName>style.visibility</p:attrName>
                                        </p:attrNameLst>
                                      </p:cBhvr>
                                      <p:to>
                                        <p:strVal val="hidden"/>
                                      </p:to>
                                    </p:set>
                                  </p:childTnLst>
                                </p:cTn>
                              </p:par>
                              <p:par>
                                <p:cTn id="89" presetID="2" presetClass="entr" presetSubtype="4" fill="hold" nodeType="withEffect">
                                  <p:stCondLst>
                                    <p:cond delay="0"/>
                                  </p:stCondLst>
                                  <p:childTnLst>
                                    <p:set>
                                      <p:cBhvr>
                                        <p:cTn id="90" dur="1" fill="hold">
                                          <p:stCondLst>
                                            <p:cond delay="0"/>
                                          </p:stCondLst>
                                        </p:cTn>
                                        <p:tgtEl>
                                          <p:spTgt spid="9">
                                            <p:txEl>
                                              <p:pRg st="14" end="14"/>
                                            </p:txEl>
                                          </p:spTgt>
                                        </p:tgtEl>
                                        <p:attrNameLst>
                                          <p:attrName>style.visibility</p:attrName>
                                        </p:attrNameLst>
                                      </p:cBhvr>
                                      <p:to>
                                        <p:strVal val="visible"/>
                                      </p:to>
                                    </p:set>
                                    <p:anim calcmode="lin" valueType="num">
                                      <p:cBhvr additive="base">
                                        <p:cTn id="91"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txEl>
                                              <p:pRg st="14" end="14"/>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9">
                                            <p:txEl>
                                              <p:pRg st="15" end="15"/>
                                            </p:txEl>
                                          </p:spTgt>
                                        </p:tgtEl>
                                        <p:attrNameLst>
                                          <p:attrName>style.visibility</p:attrName>
                                        </p:attrNameLst>
                                      </p:cBhvr>
                                      <p:to>
                                        <p:strVal val="visible"/>
                                      </p:to>
                                    </p:set>
                                    <p:anim calcmode="lin" valueType="num">
                                      <p:cBhvr additive="base">
                                        <p:cTn id="95"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9">
                                            <p:txEl>
                                              <p:pRg st="15" end="15"/>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anim calcmode="lin" valueType="num">
                                      <p:cBhvr additive="base">
                                        <p:cTn id="99" dur="500" fill="hold"/>
                                        <p:tgtEl>
                                          <p:spTgt spid="17"/>
                                        </p:tgtEl>
                                        <p:attrNameLst>
                                          <p:attrName>ppt_x</p:attrName>
                                        </p:attrNameLst>
                                      </p:cBhvr>
                                      <p:tavLst>
                                        <p:tav tm="0">
                                          <p:val>
                                            <p:strVal val="#ppt_x"/>
                                          </p:val>
                                        </p:tav>
                                        <p:tav tm="100000">
                                          <p:val>
                                            <p:strVal val="#ppt_x"/>
                                          </p:val>
                                        </p:tav>
                                      </p:tavLst>
                                    </p:anim>
                                    <p:anim calcmode="lin" valueType="num">
                                      <p:cBhvr additive="base">
                                        <p:cTn id="100" dur="500" fill="hold"/>
                                        <p:tgtEl>
                                          <p:spTgt spid="1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ppt_x"/>
                                          </p:val>
                                        </p:tav>
                                        <p:tav tm="100000">
                                          <p:val>
                                            <p:strVal val="#ppt_x"/>
                                          </p:val>
                                        </p:tav>
                                      </p:tavLst>
                                    </p:anim>
                                    <p:anim calcmode="lin" valueType="num">
                                      <p:cBhvr additive="base">
                                        <p:cTn id="10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1">
            <a:extLst>
              <a:ext uri="{FF2B5EF4-FFF2-40B4-BE49-F238E27FC236}">
                <a16:creationId xmlns:a16="http://schemas.microsoft.com/office/drawing/2014/main" id="{EDC34129-1560-F5E8-2A19-8E24001999A6}"/>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kumimoji="1" lang="en-US" altLang="zh-CN" sz="6600" dirty="0"/>
              <a:t>EDA</a:t>
            </a:r>
          </a:p>
        </p:txBody>
      </p:sp>
      <p:sp>
        <p:nvSpPr>
          <p:cNvPr id="2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图表, 散点图&#10;&#10;描述已自动生成">
            <a:extLst>
              <a:ext uri="{FF2B5EF4-FFF2-40B4-BE49-F238E27FC236}">
                <a16:creationId xmlns:a16="http://schemas.microsoft.com/office/drawing/2014/main" id="{FE5FDA39-7777-54BA-7BC3-1808C9215709}"/>
              </a:ext>
            </a:extLst>
          </p:cNvPr>
          <p:cNvPicPr>
            <a:picLocks noChangeAspect="1"/>
          </p:cNvPicPr>
          <p:nvPr/>
        </p:nvPicPr>
        <p:blipFill>
          <a:blip r:embed="rId3"/>
          <a:stretch>
            <a:fillRect/>
          </a:stretch>
        </p:blipFill>
        <p:spPr>
          <a:xfrm>
            <a:off x="908304" y="2642616"/>
            <a:ext cx="4437888" cy="3605784"/>
          </a:xfrm>
          <a:prstGeom prst="rect">
            <a:avLst/>
          </a:prstGeom>
        </p:spPr>
      </p:pic>
      <p:pic>
        <p:nvPicPr>
          <p:cNvPr id="6" name="内容占位符 5" descr="图表, 散点图&#10;&#10;描述已自动生成">
            <a:extLst>
              <a:ext uri="{FF2B5EF4-FFF2-40B4-BE49-F238E27FC236}">
                <a16:creationId xmlns:a16="http://schemas.microsoft.com/office/drawing/2014/main" id="{64D0766D-F493-CDE3-160C-4EE57E153B7F}"/>
              </a:ext>
            </a:extLst>
          </p:cNvPr>
          <p:cNvPicPr>
            <a:picLocks noGrp="1" noChangeAspect="1"/>
          </p:cNvPicPr>
          <p:nvPr>
            <p:ph idx="1"/>
          </p:nvPr>
        </p:nvPicPr>
        <p:blipFill>
          <a:blip r:embed="rId4"/>
          <a:stretch>
            <a:fillRect/>
          </a:stretch>
        </p:blipFill>
        <p:spPr>
          <a:xfrm>
            <a:off x="6531329" y="2642616"/>
            <a:ext cx="5060750" cy="3605784"/>
          </a:xfrm>
          <a:prstGeom prst="rect">
            <a:avLst/>
          </a:prstGeom>
        </p:spPr>
      </p:pic>
      <p:sp>
        <p:nvSpPr>
          <p:cNvPr id="9" name="文本框 8">
            <a:extLst>
              <a:ext uri="{FF2B5EF4-FFF2-40B4-BE49-F238E27FC236}">
                <a16:creationId xmlns:a16="http://schemas.microsoft.com/office/drawing/2014/main" id="{7BD8C633-CECF-FC4D-9255-32E871EEA2E0}"/>
              </a:ext>
            </a:extLst>
          </p:cNvPr>
          <p:cNvSpPr txBox="1"/>
          <p:nvPr/>
        </p:nvSpPr>
        <p:spPr>
          <a:xfrm>
            <a:off x="4622576" y="1987791"/>
            <a:ext cx="2942250" cy="371960"/>
          </a:xfrm>
          <a:prstGeom prst="rect">
            <a:avLst/>
          </a:prstGeom>
          <a:noFill/>
        </p:spPr>
        <p:txBody>
          <a:bodyPr wrap="square" rtlCol="0">
            <a:spAutoFit/>
          </a:bodyPr>
          <a:lstStyle/>
          <a:p>
            <a:r>
              <a:rPr kumimoji="1" lang="en-US" altLang="zh-CN" dirty="0"/>
              <a:t>Continuous vs. Continuous</a:t>
            </a:r>
            <a:endParaRPr kumimoji="1" lang="zh-CN" altLang="en-US" dirty="0"/>
          </a:p>
        </p:txBody>
      </p:sp>
    </p:spTree>
    <p:extLst>
      <p:ext uri="{BB962C8B-B14F-4D97-AF65-F5344CB8AC3E}">
        <p14:creationId xmlns:p14="http://schemas.microsoft.com/office/powerpoint/2010/main" val="181360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4045C-155D-1018-D5A5-705C5C5FF7B0}"/>
              </a:ext>
            </a:extLst>
          </p:cNvPr>
          <p:cNvSpPr>
            <a:spLocks noGrp="1"/>
          </p:cNvSpPr>
          <p:nvPr>
            <p:ph type="title"/>
          </p:nvPr>
        </p:nvSpPr>
        <p:spPr/>
        <p:txBody>
          <a:bodyPr/>
          <a:lstStyle/>
          <a:p>
            <a:r>
              <a:rPr kumimoji="1" lang="en-US" altLang="zh-CN" dirty="0"/>
              <a:t>EDA</a:t>
            </a:r>
            <a:endParaRPr kumimoji="1" lang="zh-CN" altLang="en-US" dirty="0"/>
          </a:p>
        </p:txBody>
      </p:sp>
      <p:pic>
        <p:nvPicPr>
          <p:cNvPr id="7" name="内容占位符 6" descr="图表, 箱线图&#10;&#10;描述已自动生成">
            <a:extLst>
              <a:ext uri="{FF2B5EF4-FFF2-40B4-BE49-F238E27FC236}">
                <a16:creationId xmlns:a16="http://schemas.microsoft.com/office/drawing/2014/main" id="{A86D5164-B9EC-0689-1313-3F1BBE004A89}"/>
              </a:ext>
            </a:extLst>
          </p:cNvPr>
          <p:cNvPicPr>
            <a:picLocks noGrp="1" noChangeAspect="1"/>
          </p:cNvPicPr>
          <p:nvPr>
            <p:ph idx="1"/>
          </p:nvPr>
        </p:nvPicPr>
        <p:blipFill>
          <a:blip r:embed="rId3"/>
          <a:stretch>
            <a:fillRect/>
          </a:stretch>
        </p:blipFill>
        <p:spPr>
          <a:xfrm>
            <a:off x="362230" y="1690688"/>
            <a:ext cx="5981140" cy="4351338"/>
          </a:xfrm>
        </p:spPr>
      </p:pic>
      <p:sp>
        <p:nvSpPr>
          <p:cNvPr id="9" name="文本框 8">
            <a:extLst>
              <a:ext uri="{FF2B5EF4-FFF2-40B4-BE49-F238E27FC236}">
                <a16:creationId xmlns:a16="http://schemas.microsoft.com/office/drawing/2014/main" id="{B11B72B0-C2CA-73B5-D72D-17F8D19B033D}"/>
              </a:ext>
            </a:extLst>
          </p:cNvPr>
          <p:cNvSpPr txBox="1"/>
          <p:nvPr/>
        </p:nvSpPr>
        <p:spPr>
          <a:xfrm>
            <a:off x="2072846" y="1131329"/>
            <a:ext cx="6098058" cy="369332"/>
          </a:xfrm>
          <a:prstGeom prst="rect">
            <a:avLst/>
          </a:prstGeom>
          <a:noFill/>
        </p:spPr>
        <p:txBody>
          <a:bodyPr wrap="square">
            <a:spAutoFit/>
          </a:bodyPr>
          <a:lstStyle/>
          <a:p>
            <a:r>
              <a:rPr kumimoji="1" lang="en-US" altLang="zh-CN" dirty="0"/>
              <a:t>Continuous vs. Ordinary</a:t>
            </a:r>
            <a:endParaRPr kumimoji="1" lang="zh-CN" altLang="en-US" dirty="0"/>
          </a:p>
        </p:txBody>
      </p:sp>
      <p:sp>
        <p:nvSpPr>
          <p:cNvPr id="10" name="文本框 9">
            <a:extLst>
              <a:ext uri="{FF2B5EF4-FFF2-40B4-BE49-F238E27FC236}">
                <a16:creationId xmlns:a16="http://schemas.microsoft.com/office/drawing/2014/main" id="{2D388C80-7D96-C85B-860D-4A485A9B908C}"/>
              </a:ext>
            </a:extLst>
          </p:cNvPr>
          <p:cNvSpPr txBox="1"/>
          <p:nvPr/>
        </p:nvSpPr>
        <p:spPr>
          <a:xfrm>
            <a:off x="6623221" y="1690688"/>
            <a:ext cx="4819135" cy="1754326"/>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If we want the chance of admission &gt;90%</a:t>
            </a:r>
          </a:p>
          <a:p>
            <a:pPr marL="742950" lvl="1" indent="-285750">
              <a:buFont typeface="Arial" panose="020B0604020202020204" pitchFamily="34" charset="0"/>
              <a:buChar char="•"/>
            </a:pPr>
            <a:r>
              <a:rPr kumimoji="1" lang="en-US" altLang="zh-CN" dirty="0"/>
              <a:t>Need LOR strength more than 3</a:t>
            </a:r>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en-US" altLang="zh-CN" dirty="0"/>
              <a:t>Although LOR increase will increase mean</a:t>
            </a:r>
          </a:p>
          <a:p>
            <a:pPr marL="742950" lvl="1" indent="-285750">
              <a:buFont typeface="Arial" panose="020B0604020202020204" pitchFamily="34" charset="0"/>
              <a:buChar char="•"/>
            </a:pPr>
            <a:r>
              <a:rPr kumimoji="1" lang="en-US" altLang="zh-CN" dirty="0"/>
              <a:t>Huge change 4 – 4.5</a:t>
            </a:r>
          </a:p>
          <a:p>
            <a:pPr marL="742950" lvl="1" indent="-285750">
              <a:buFont typeface="Arial" panose="020B0604020202020204" pitchFamily="34" charset="0"/>
              <a:buChar char="•"/>
            </a:pPr>
            <a:r>
              <a:rPr kumimoji="1" lang="en-US" altLang="zh-CN" dirty="0"/>
              <a:t>Not much change 4.5-5</a:t>
            </a:r>
          </a:p>
        </p:txBody>
      </p:sp>
      <p:pic>
        <p:nvPicPr>
          <p:cNvPr id="12" name="图片 11" descr="表格&#10;&#10;描述已自动生成">
            <a:extLst>
              <a:ext uri="{FF2B5EF4-FFF2-40B4-BE49-F238E27FC236}">
                <a16:creationId xmlns:a16="http://schemas.microsoft.com/office/drawing/2014/main" id="{3740F90B-4F16-B45C-04C4-8AF2B0E1FE41}"/>
              </a:ext>
            </a:extLst>
          </p:cNvPr>
          <p:cNvPicPr>
            <a:picLocks noChangeAspect="1"/>
          </p:cNvPicPr>
          <p:nvPr/>
        </p:nvPicPr>
        <p:blipFill>
          <a:blip r:embed="rId4"/>
          <a:stretch>
            <a:fillRect/>
          </a:stretch>
        </p:blipFill>
        <p:spPr>
          <a:xfrm>
            <a:off x="7072419" y="3535339"/>
            <a:ext cx="3733800" cy="2781300"/>
          </a:xfrm>
          <a:prstGeom prst="rect">
            <a:avLst/>
          </a:prstGeom>
        </p:spPr>
      </p:pic>
    </p:spTree>
    <p:extLst>
      <p:ext uri="{BB962C8B-B14F-4D97-AF65-F5344CB8AC3E}">
        <p14:creationId xmlns:p14="http://schemas.microsoft.com/office/powerpoint/2010/main" val="143920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4045C-155D-1018-D5A5-705C5C5FF7B0}"/>
              </a:ext>
            </a:extLst>
          </p:cNvPr>
          <p:cNvSpPr>
            <a:spLocks noGrp="1"/>
          </p:cNvSpPr>
          <p:nvPr>
            <p:ph type="title"/>
          </p:nvPr>
        </p:nvSpPr>
        <p:spPr/>
        <p:txBody>
          <a:bodyPr/>
          <a:lstStyle/>
          <a:p>
            <a:r>
              <a:rPr kumimoji="1" lang="en-US" altLang="zh-CN" dirty="0"/>
              <a:t>EDA</a:t>
            </a:r>
            <a:endParaRPr kumimoji="1" lang="zh-CN" altLang="en-US" dirty="0"/>
          </a:p>
        </p:txBody>
      </p:sp>
      <p:sp>
        <p:nvSpPr>
          <p:cNvPr id="9" name="文本框 8">
            <a:extLst>
              <a:ext uri="{FF2B5EF4-FFF2-40B4-BE49-F238E27FC236}">
                <a16:creationId xmlns:a16="http://schemas.microsoft.com/office/drawing/2014/main" id="{B11B72B0-C2CA-73B5-D72D-17F8D19B033D}"/>
              </a:ext>
            </a:extLst>
          </p:cNvPr>
          <p:cNvSpPr txBox="1"/>
          <p:nvPr/>
        </p:nvSpPr>
        <p:spPr>
          <a:xfrm>
            <a:off x="2072846" y="1131329"/>
            <a:ext cx="6098058" cy="369332"/>
          </a:xfrm>
          <a:prstGeom prst="rect">
            <a:avLst/>
          </a:prstGeom>
          <a:noFill/>
        </p:spPr>
        <p:txBody>
          <a:bodyPr wrap="square">
            <a:spAutoFit/>
          </a:bodyPr>
          <a:lstStyle/>
          <a:p>
            <a:r>
              <a:rPr kumimoji="1" lang="en-US" altLang="zh-CN" dirty="0"/>
              <a:t>Continuous vs. Ordinary</a:t>
            </a:r>
            <a:endParaRPr kumimoji="1" lang="zh-CN" altLang="en-US" dirty="0"/>
          </a:p>
        </p:txBody>
      </p:sp>
      <p:sp>
        <p:nvSpPr>
          <p:cNvPr id="10" name="文本框 9">
            <a:extLst>
              <a:ext uri="{FF2B5EF4-FFF2-40B4-BE49-F238E27FC236}">
                <a16:creationId xmlns:a16="http://schemas.microsoft.com/office/drawing/2014/main" id="{2D388C80-7D96-C85B-860D-4A485A9B908C}"/>
              </a:ext>
            </a:extLst>
          </p:cNvPr>
          <p:cNvSpPr txBox="1"/>
          <p:nvPr/>
        </p:nvSpPr>
        <p:spPr>
          <a:xfrm>
            <a:off x="6425512" y="1315995"/>
            <a:ext cx="5766487" cy="2308324"/>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Something Same as LOR</a:t>
            </a:r>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en-US" altLang="zh-CN" dirty="0"/>
              <a:t>The maximum chance of admission of 5.0 is lower than 4.5</a:t>
            </a:r>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en-US" altLang="zh-CN" dirty="0"/>
              <a:t>Much more outliers </a:t>
            </a:r>
          </a:p>
          <a:p>
            <a:pPr marL="742950" lvl="1" indent="-285750">
              <a:buFont typeface="Arial" panose="020B0604020202020204" pitchFamily="34" charset="0"/>
              <a:buChar char="•"/>
            </a:pPr>
            <a:r>
              <a:rPr kumimoji="1" lang="en-US" altLang="zh-CN" dirty="0"/>
              <a:t>Even in 5.0 SOP, have a 40% chance of admission</a:t>
            </a:r>
          </a:p>
          <a:p>
            <a:pPr marL="285750" indent="-285750">
              <a:buFont typeface="Arial" panose="020B0604020202020204" pitchFamily="34" charset="0"/>
              <a:buChar char="•"/>
            </a:pPr>
            <a:endParaRPr kumimoji="1" lang="en-US" altLang="zh-CN" dirty="0"/>
          </a:p>
        </p:txBody>
      </p:sp>
      <p:pic>
        <p:nvPicPr>
          <p:cNvPr id="6" name="内容占位符 5" descr="图表, 箱线图&#10;&#10;描述已自动生成">
            <a:extLst>
              <a:ext uri="{FF2B5EF4-FFF2-40B4-BE49-F238E27FC236}">
                <a16:creationId xmlns:a16="http://schemas.microsoft.com/office/drawing/2014/main" id="{896BF726-8D46-B06A-414D-5BED7DC7BF8F}"/>
              </a:ext>
            </a:extLst>
          </p:cNvPr>
          <p:cNvPicPr>
            <a:picLocks noGrp="1" noChangeAspect="1"/>
          </p:cNvPicPr>
          <p:nvPr>
            <p:ph idx="1"/>
          </p:nvPr>
        </p:nvPicPr>
        <p:blipFill>
          <a:blip r:embed="rId3"/>
          <a:stretch>
            <a:fillRect/>
          </a:stretch>
        </p:blipFill>
        <p:spPr>
          <a:xfrm>
            <a:off x="588733" y="1690688"/>
            <a:ext cx="4998580" cy="4351338"/>
          </a:xfrm>
        </p:spPr>
      </p:pic>
      <p:sp>
        <p:nvSpPr>
          <p:cNvPr id="8" name="椭圆 7">
            <a:extLst>
              <a:ext uri="{FF2B5EF4-FFF2-40B4-BE49-F238E27FC236}">
                <a16:creationId xmlns:a16="http://schemas.microsoft.com/office/drawing/2014/main" id="{ED6DB1E9-D476-90A5-D0A0-6B84560AA4B7}"/>
              </a:ext>
            </a:extLst>
          </p:cNvPr>
          <p:cNvSpPr/>
          <p:nvPr/>
        </p:nvSpPr>
        <p:spPr>
          <a:xfrm>
            <a:off x="2471351" y="5239265"/>
            <a:ext cx="2743200" cy="345989"/>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pic>
        <p:nvPicPr>
          <p:cNvPr id="13" name="图片 12" descr="表格&#10;&#10;描述已自动生成">
            <a:extLst>
              <a:ext uri="{FF2B5EF4-FFF2-40B4-BE49-F238E27FC236}">
                <a16:creationId xmlns:a16="http://schemas.microsoft.com/office/drawing/2014/main" id="{153E48F5-FD2A-8004-501C-446FE668FB76}"/>
              </a:ext>
            </a:extLst>
          </p:cNvPr>
          <p:cNvPicPr>
            <a:picLocks noChangeAspect="1"/>
          </p:cNvPicPr>
          <p:nvPr/>
        </p:nvPicPr>
        <p:blipFill>
          <a:blip r:embed="rId4"/>
          <a:stretch>
            <a:fillRect/>
          </a:stretch>
        </p:blipFill>
        <p:spPr>
          <a:xfrm>
            <a:off x="6425512" y="3532648"/>
            <a:ext cx="4434016" cy="2693784"/>
          </a:xfrm>
          <a:prstGeom prst="rect">
            <a:avLst/>
          </a:prstGeom>
        </p:spPr>
      </p:pic>
      <p:sp>
        <p:nvSpPr>
          <p:cNvPr id="14" name="椭圆 13">
            <a:extLst>
              <a:ext uri="{FF2B5EF4-FFF2-40B4-BE49-F238E27FC236}">
                <a16:creationId xmlns:a16="http://schemas.microsoft.com/office/drawing/2014/main" id="{5A008F51-3458-008C-E094-444C35F3DA55}"/>
              </a:ext>
            </a:extLst>
          </p:cNvPr>
          <p:cNvSpPr/>
          <p:nvPr/>
        </p:nvSpPr>
        <p:spPr>
          <a:xfrm>
            <a:off x="3769841" y="2753286"/>
            <a:ext cx="1491048" cy="345989"/>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45750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anim calcmode="lin" valueType="num">
                                      <p:cBhvr additive="base">
                                        <p:cTn id="1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 calcmode="lin" valueType="num">
                                      <p:cBhvr additive="base">
                                        <p:cTn id="1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 calcmode="lin" valueType="num">
                                      <p:cBhvr additive="base">
                                        <p:cTn id="2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14A1AB0-283B-5301-9FCB-728FADD2007F}"/>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kumimoji="1" lang="en-US" altLang="zh-CN" sz="5400" kern="1200" dirty="0">
                <a:solidFill>
                  <a:schemeClr val="tx1"/>
                </a:solidFill>
                <a:latin typeface="+mj-lt"/>
                <a:ea typeface="+mj-ea"/>
                <a:cs typeface="+mj-cs"/>
              </a:rPr>
              <a:t>EDA </a:t>
            </a:r>
            <a:r>
              <a:rPr kumimoji="1" lang="en-US" altLang="zh-CN" sz="1800" dirty="0"/>
              <a:t>Continuous vs. categorized</a:t>
            </a:r>
            <a:endParaRPr kumimoji="1" lang="en-US" altLang="zh-CN" sz="54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47A305E0-9CFD-BB4C-B295-D7B07888FF79}"/>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kumimoji="1" lang="en-US" altLang="zh-CN" sz="2200" dirty="0"/>
              <a:t>Most of the people do not have research has less than 75% chance of admit</a:t>
            </a:r>
          </a:p>
          <a:p>
            <a:pPr marL="285750" indent="-228600">
              <a:lnSpc>
                <a:spcPct val="90000"/>
              </a:lnSpc>
              <a:spcAft>
                <a:spcPts val="600"/>
              </a:spcAft>
              <a:buFont typeface="Arial" panose="020B0604020202020204" pitchFamily="34" charset="0"/>
              <a:buChar char="•"/>
            </a:pPr>
            <a:endParaRPr kumimoji="1" lang="en-US" altLang="zh-CN" sz="2200" dirty="0"/>
          </a:p>
          <a:p>
            <a:pPr marL="285750" indent="-228600">
              <a:lnSpc>
                <a:spcPct val="90000"/>
              </a:lnSpc>
              <a:spcAft>
                <a:spcPts val="600"/>
              </a:spcAft>
              <a:buFont typeface="Arial" panose="020B0604020202020204" pitchFamily="34" charset="0"/>
              <a:buChar char="•"/>
            </a:pPr>
            <a:r>
              <a:rPr kumimoji="1" lang="en-US" altLang="zh-CN" sz="2200" dirty="0"/>
              <a:t>If you want chance of admit &gt; 90% need research</a:t>
            </a:r>
          </a:p>
          <a:p>
            <a:pPr indent="-228600">
              <a:lnSpc>
                <a:spcPct val="90000"/>
              </a:lnSpc>
              <a:spcAft>
                <a:spcPts val="600"/>
              </a:spcAft>
              <a:buFont typeface="Arial" panose="020B0604020202020204" pitchFamily="34" charset="0"/>
              <a:buChar char="•"/>
            </a:pPr>
            <a:endParaRPr kumimoji="1" lang="en-US" altLang="zh-CN" sz="2200" dirty="0"/>
          </a:p>
          <a:p>
            <a:pPr indent="-228600">
              <a:lnSpc>
                <a:spcPct val="90000"/>
              </a:lnSpc>
              <a:spcAft>
                <a:spcPts val="600"/>
              </a:spcAft>
              <a:buFont typeface="Arial" panose="020B0604020202020204" pitchFamily="34" charset="0"/>
              <a:buChar char="•"/>
            </a:pPr>
            <a:endParaRPr kumimoji="1" lang="en-US" altLang="zh-CN" sz="2200" dirty="0"/>
          </a:p>
        </p:txBody>
      </p:sp>
      <p:pic>
        <p:nvPicPr>
          <p:cNvPr id="5" name="内容占位符 4" descr="图表, 直方图&#10;&#10;描述已自动生成">
            <a:extLst>
              <a:ext uri="{FF2B5EF4-FFF2-40B4-BE49-F238E27FC236}">
                <a16:creationId xmlns:a16="http://schemas.microsoft.com/office/drawing/2014/main" id="{214330D7-A16A-2B1E-5E40-5C5AB9B5C362}"/>
              </a:ext>
            </a:extLst>
          </p:cNvPr>
          <p:cNvPicPr>
            <a:picLocks noGrp="1" noChangeAspect="1"/>
          </p:cNvPicPr>
          <p:nvPr>
            <p:ph idx="1"/>
          </p:nvPr>
        </p:nvPicPr>
        <p:blipFill>
          <a:blip r:embed="rId3"/>
          <a:stretch>
            <a:fillRect/>
          </a:stretch>
        </p:blipFill>
        <p:spPr>
          <a:xfrm>
            <a:off x="5230648" y="1556952"/>
            <a:ext cx="6856156" cy="4473640"/>
          </a:xfrm>
          <a:prstGeom prst="rect">
            <a:avLst/>
          </a:prstGeom>
        </p:spPr>
      </p:pic>
      <p:cxnSp>
        <p:nvCxnSpPr>
          <p:cNvPr id="23" name="直线连接符 22">
            <a:extLst>
              <a:ext uri="{FF2B5EF4-FFF2-40B4-BE49-F238E27FC236}">
                <a16:creationId xmlns:a16="http://schemas.microsoft.com/office/drawing/2014/main" id="{0F232E76-7823-9919-4759-05B18D3866DF}"/>
              </a:ext>
            </a:extLst>
          </p:cNvPr>
          <p:cNvCxnSpPr/>
          <p:nvPr/>
        </p:nvCxnSpPr>
        <p:spPr>
          <a:xfrm flipV="1">
            <a:off x="8402595" y="3030371"/>
            <a:ext cx="0" cy="28089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28D3A87F-1434-AC1C-943B-74D97D47AF04}"/>
              </a:ext>
            </a:extLst>
          </p:cNvPr>
          <p:cNvCxnSpPr/>
          <p:nvPr/>
        </p:nvCxnSpPr>
        <p:spPr>
          <a:xfrm flipV="1">
            <a:off x="9098692" y="3030371"/>
            <a:ext cx="0" cy="28089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0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23"/>
                                        </p:tgtEl>
                                      </p:cBhvr>
                                    </p:animEffect>
                                    <p:set>
                                      <p:cBhvr>
                                        <p:cTn id="15" dur="1" fill="hold">
                                          <p:stCondLst>
                                            <p:cond delay="499"/>
                                          </p:stCondLst>
                                        </p:cTn>
                                        <p:tgtEl>
                                          <p:spTgt spid="23"/>
                                        </p:tgtEl>
                                        <p:attrNameLst>
                                          <p:attrName>style.visibility</p:attrName>
                                        </p:attrNameLst>
                                      </p:cBhvr>
                                      <p:to>
                                        <p:strVal val="hidden"/>
                                      </p:to>
                                    </p:set>
                                  </p:childTnLst>
                                </p:cTn>
                              </p:par>
                              <p:par>
                                <p:cTn id="16" presetID="22" presetClass="entr" presetSubtype="4"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par>
                                <p:cTn id="19" presetID="22" presetClass="entr" presetSubtype="4"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down)">
                                      <p:cBhvr>
                                        <p:cTn id="2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5340</TotalTime>
  <Words>1228</Words>
  <Application>Microsoft Macintosh PowerPoint</Application>
  <PresentationFormat>宽屏</PresentationFormat>
  <Paragraphs>136</Paragraphs>
  <Slides>12</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等线 Light</vt:lpstr>
      <vt:lpstr>inherit</vt:lpstr>
      <vt:lpstr>Arial</vt:lpstr>
      <vt:lpstr>Calibri</vt:lpstr>
      <vt:lpstr>Roboto</vt:lpstr>
      <vt:lpstr>Wingdings</vt:lpstr>
      <vt:lpstr>Office 主题​​</vt:lpstr>
      <vt:lpstr>Probability of entering your dream Graduation Program</vt:lpstr>
      <vt:lpstr>Introduction</vt:lpstr>
      <vt:lpstr>EDA</vt:lpstr>
      <vt:lpstr> Target Variable</vt:lpstr>
      <vt:lpstr>EDA</vt:lpstr>
      <vt:lpstr>EDA</vt:lpstr>
      <vt:lpstr>EDA</vt:lpstr>
      <vt:lpstr>EDA</vt:lpstr>
      <vt:lpstr>EDA Continuous vs. categorized</vt:lpstr>
      <vt:lpstr>Splitting Data</vt:lpstr>
      <vt:lpstr>Missing Values</vt:lpstr>
      <vt:lpstr>Preprocessing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of entering your dream Graduation Program</dc:title>
  <dc:creator>Xinyang Xu</dc:creator>
  <cp:lastModifiedBy>Xinyang Xu</cp:lastModifiedBy>
  <cp:revision>2</cp:revision>
  <dcterms:created xsi:type="dcterms:W3CDTF">2022-10-13T15:39:00Z</dcterms:created>
  <dcterms:modified xsi:type="dcterms:W3CDTF">2022-10-17T08:39:02Z</dcterms:modified>
</cp:coreProperties>
</file>