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369" r:id="rId2"/>
    <p:sldId id="513" r:id="rId3"/>
    <p:sldId id="522" r:id="rId4"/>
    <p:sldId id="514" r:id="rId5"/>
    <p:sldId id="523" r:id="rId6"/>
    <p:sldId id="524" r:id="rId7"/>
    <p:sldId id="525" r:id="rId8"/>
    <p:sldId id="528" r:id="rId9"/>
    <p:sldId id="529" r:id="rId10"/>
    <p:sldId id="531" r:id="rId11"/>
    <p:sldId id="532" r:id="rId12"/>
    <p:sldId id="533" r:id="rId13"/>
    <p:sldId id="534" r:id="rId14"/>
    <p:sldId id="536" r:id="rId15"/>
    <p:sldId id="538" r:id="rId16"/>
    <p:sldId id="537" r:id="rId17"/>
    <p:sldId id="539" r:id="rId18"/>
    <p:sldId id="540" r:id="rId19"/>
    <p:sldId id="541" r:id="rId20"/>
    <p:sldId id="542" r:id="rId21"/>
    <p:sldId id="543" r:id="rId22"/>
    <p:sldId id="544" r:id="rId23"/>
    <p:sldId id="410" r:id="rId24"/>
    <p:sldId id="507" r:id="rId25"/>
    <p:sldId id="508" r:id="rId26"/>
    <p:sldId id="509" r:id="rId27"/>
    <p:sldId id="510" r:id="rId28"/>
    <p:sldId id="511" r:id="rId29"/>
    <p:sldId id="512" r:id="rId30"/>
    <p:sldId id="4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373" autoAdjust="0"/>
  </p:normalViewPr>
  <p:slideViewPr>
    <p:cSldViewPr>
      <p:cViewPr varScale="1">
        <p:scale>
          <a:sx n="117" d="100"/>
          <a:sy n="117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7EA72-ADEF-4992-A9D7-CA414109A068}" type="datetimeFigureOut">
              <a:rPr lang="en-US" smtClean="0"/>
              <a:pPr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FA9C-0A0C-498C-AA03-AAA7226D5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0BCD-43BC-4C04-8F2D-8FBE1940EF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740824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86028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182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7803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407953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4711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8765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722588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7438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770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1219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2611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1561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tu.edu.sg/home/sinnop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AI6102: Machine Learning Methodologies &amp; Applications</a:t>
            </a:r>
            <a:endParaRPr lang="en-SG" sz="3600" dirty="0">
              <a:solidFill>
                <a:schemeClr val="tx1"/>
              </a:solidFill>
            </a:endParaRPr>
          </a:p>
        </p:txBody>
      </p:sp>
      <p:pic>
        <p:nvPicPr>
          <p:cNvPr id="4" name="Picture 3" descr="NTU_RGB-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408" y="6381328"/>
            <a:ext cx="1149096" cy="44196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9552" y="4267200"/>
            <a:ext cx="8136904" cy="1752600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ZHANG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Hanwang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Nanyang Technological University, Singapore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Homepage: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http://www.ntu.edu.sg/home/sinnopan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3326918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  <a:cs typeface="+mj-cs"/>
              </a:rPr>
              <a:t>Assignment Solution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20948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447800"/>
                <a:ext cx="2362200" cy="689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2362200" cy="689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2286000"/>
                <a:ext cx="3276600" cy="779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276600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5800" y="3143303"/>
                <a:ext cx="7391400" cy="2486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0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2000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2000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2000" b="1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2000" i="1" dirty="0">
                                                                      <a:solidFill>
                                                                        <a:srgbClr val="C0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2000" i="1" dirty="0">
                                                                      <a:solidFill>
                                                                        <a:srgbClr val="C0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𝑣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e>
                                                        <m:sup>
                                                          <m:r>
                                                            <a:rPr lang="en-US" sz="2000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sz="2000" b="1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1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𝒘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000" i="1" dirty="0">
                                                              <a:solidFill>
                                                                <a:srgbClr val="0000CC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000" i="1" dirty="0">
                                                              <a:solidFill>
                                                                <a:srgbClr val="0000CC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i="1" dirty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2000" i="1" dirty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143303"/>
                <a:ext cx="7391400" cy="2486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1607453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7685259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000" y="1371600"/>
                <a:ext cx="5562600" cy="1084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2000" i="1" dirty="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2000" b="1" i="1" dirty="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p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2000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2000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</m:d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5562600" cy="1084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2590800"/>
                <a:ext cx="7391400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391400" cy="1143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4038600"/>
                <a:ext cx="5638800" cy="115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dirty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2000" i="1" dirty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 dirty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 dirty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38600"/>
                <a:ext cx="5638800" cy="1154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000" y="5256832"/>
                <a:ext cx="7772400" cy="1143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solidFill>
                                                            <a:srgbClr val="0000CC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6832"/>
                <a:ext cx="7772400" cy="1143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911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524000"/>
                <a:ext cx="2362200" cy="689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2362200" cy="689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2438400"/>
                <a:ext cx="4953000" cy="7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4953000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3486090"/>
                <a:ext cx="2819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86090"/>
                <a:ext cx="281940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405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447800"/>
                <a:ext cx="2362200" cy="739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2362200" cy="739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2286000"/>
                <a:ext cx="3276600" cy="927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276600" cy="927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1638717"/>
                <a:ext cx="1803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38717"/>
                <a:ext cx="1803442" cy="307777"/>
              </a:xfrm>
              <a:prstGeom prst="rect">
                <a:avLst/>
              </a:prstGeom>
              <a:blipFill>
                <a:blip r:embed="rId5"/>
                <a:stretch>
                  <a:fillRect l="-3051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114800" y="4553042"/>
            <a:ext cx="2209800" cy="1009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92330" y="5575714"/>
                <a:ext cx="4767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0" y="5575714"/>
                <a:ext cx="476797" cy="307777"/>
              </a:xfrm>
              <a:prstGeom prst="rect">
                <a:avLst/>
              </a:prstGeom>
              <a:blipFill>
                <a:blip r:embed="rId6"/>
                <a:stretch>
                  <a:fillRect l="-5128" r="-102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5188" y="5849920"/>
                <a:ext cx="5486400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constant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88" y="5849920"/>
                <a:ext cx="5486400" cy="421013"/>
              </a:xfrm>
              <a:prstGeom prst="rect">
                <a:avLst/>
              </a:prstGeom>
              <a:blipFill>
                <a:blip r:embed="rId7"/>
                <a:stretch>
                  <a:fillRect l="-1222" t="-289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505997" y="1589109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7" y="3242218"/>
            <a:ext cx="7388992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1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000" y="1371600"/>
                <a:ext cx="5562600" cy="1084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2000" i="1" dirty="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2000" b="1" i="1" dirty="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p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2000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2000" i="1" dirty="0">
                                                                  <a:solidFill>
                                                                    <a:srgbClr val="C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</m:d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5562600" cy="1084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2590800"/>
                <a:ext cx="7391400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391400" cy="1143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4038600"/>
                <a:ext cx="2743200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2743200" cy="424796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800" y="4800600"/>
                <a:ext cx="2362200" cy="739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00600"/>
                <a:ext cx="2362200" cy="739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4991517"/>
                <a:ext cx="1803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91517"/>
                <a:ext cx="1803442" cy="307777"/>
              </a:xfrm>
              <a:prstGeom prst="rect">
                <a:avLst/>
              </a:prstGeom>
              <a:blipFill>
                <a:blip r:embed="rId6"/>
                <a:stretch>
                  <a:fillRect l="-3051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0517" y="5719677"/>
                <a:ext cx="4182325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7" y="5719677"/>
                <a:ext cx="4182325" cy="7573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0" y="5885940"/>
                <a:ext cx="2057400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85940"/>
                <a:ext cx="2057400" cy="424796"/>
              </a:xfrm>
              <a:prstGeom prst="rect">
                <a:avLst/>
              </a:prstGeom>
              <a:blipFill>
                <a:blip r:embed="rId8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68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1447800"/>
                <a:ext cx="7391400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47800"/>
                <a:ext cx="7391400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10000" y="29805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71794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9800" y="2444928"/>
                <a:ext cx="5949129" cy="100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44928"/>
                <a:ext cx="5949129" cy="1000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29971" y="3581400"/>
                <a:ext cx="6028958" cy="1115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71" y="3581400"/>
                <a:ext cx="6028958" cy="1115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029" y="4621425"/>
                <a:ext cx="2053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vector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9" y="4621425"/>
                <a:ext cx="2053771" cy="646331"/>
              </a:xfrm>
              <a:prstGeom prst="rect">
                <a:avLst/>
              </a:prstGeom>
              <a:blipFill>
                <a:blip r:embed="rId5"/>
                <a:stretch>
                  <a:fillRect l="-2671" t="-4717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36830" y="4856339"/>
                <a:ext cx="834970" cy="44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30" y="4856339"/>
                <a:ext cx="834970" cy="445891"/>
              </a:xfrm>
              <a:prstGeom prst="rect">
                <a:avLst/>
              </a:prstGeom>
              <a:blipFill>
                <a:blip r:embed="rId6"/>
                <a:stretch>
                  <a:fillRect l="-730" r="-1094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101839"/>
                  </p:ext>
                </p:extLst>
              </p:nvPr>
            </p:nvGraphicFramePr>
            <p:xfrm>
              <a:off x="3048000" y="4832454"/>
              <a:ext cx="1559816" cy="1828800"/>
            </p:xfrm>
            <a:graphic>
              <a:graphicData uri="http://schemas.openxmlformats.org/drawingml/2006/table">
                <a:tbl>
                  <a:tblPr/>
                  <a:tblGrid>
                    <a:gridCol w="1559816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359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3590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1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charset="0"/>
                                    <a:ea typeface="宋体" charset="-122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359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873058"/>
                      </a:ext>
                    </a:extLst>
                  </a:tr>
                  <a:tr h="3590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359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101839"/>
                  </p:ext>
                </p:extLst>
              </p:nvPr>
            </p:nvGraphicFramePr>
            <p:xfrm>
              <a:off x="3048000" y="4832454"/>
              <a:ext cx="1559816" cy="1828800"/>
            </p:xfrm>
            <a:graphic>
              <a:graphicData uri="http://schemas.openxmlformats.org/drawingml/2006/table">
                <a:tbl>
                  <a:tblPr/>
                  <a:tblGrid>
                    <a:gridCol w="1559816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563" t="-5000" r="-2734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563" t="-105000" r="-273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563" t="-201639" r="-273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873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563" t="-406667" r="-2734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53000" y="5232564"/>
                <a:ext cx="349608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232564"/>
                <a:ext cx="3496085" cy="957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5320" y="5574062"/>
                <a:ext cx="22740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the c-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the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" y="5574062"/>
                <a:ext cx="2274080" cy="923330"/>
              </a:xfrm>
              <a:prstGeom prst="rect">
                <a:avLst/>
              </a:prstGeom>
              <a:blipFill>
                <a:blip r:embed="rId9"/>
                <a:stretch>
                  <a:fillRect l="-213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249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1371600"/>
                <a:ext cx="6630726" cy="538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          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          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…</m:t>
                              </m:r>
                            </m:e>
                            <m:e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371600"/>
                <a:ext cx="6630726" cy="5387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564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Regularized Multi-class Extension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81200"/>
                <a:ext cx="6228885" cy="486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…</m:t>
                              </m:r>
                            </m:e>
                            <m:e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81200"/>
                <a:ext cx="6228885" cy="4865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1295400"/>
                <a:ext cx="7315200" cy="65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regularization term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/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/>
                                  <m:sup>
                                    <m:d>
                                      <m:dPr>
                                        <m:ctrlPr>
                                          <a:rPr lang="en-US" sz="20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7315200" cy="654410"/>
              </a:xfrm>
              <a:prstGeom prst="rect">
                <a:avLst/>
              </a:prstGeom>
              <a:blipFill>
                <a:blip r:embed="rId3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356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2 </a:t>
            </a:r>
            <a:r>
              <a:rPr lang="en-US">
                <a:solidFill>
                  <a:schemeClr val="tx1"/>
                </a:solidFill>
              </a:rPr>
              <a:t>(Recommended)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kernel 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=0.01: 0.8468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=0.05: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𝟖𝟒𝟕𝟓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=0.1: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𝟖𝟒𝟕𝟓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=0.5: 0.8473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=1: 0.8473</m:t>
                    </m:r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783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2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RBF kernel: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kernel is linear with the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on testing set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0.8498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523456"/>
                  </p:ext>
                </p:extLst>
              </p:nvPr>
            </p:nvGraphicFramePr>
            <p:xfrm>
              <a:off x="1066800" y="2091690"/>
              <a:ext cx="6789356" cy="19469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254252">
                      <a:extLst>
                        <a:ext uri="{9D8B030D-6E8A-4147-A177-3AD203B41FA5}">
                          <a16:colId xmlns:a16="http://schemas.microsoft.com/office/drawing/2014/main" val="1366609705"/>
                        </a:ext>
                      </a:extLst>
                    </a:gridCol>
                    <a:gridCol w="1249235">
                      <a:extLst>
                        <a:ext uri="{9D8B030D-6E8A-4147-A177-3AD203B41FA5}">
                          <a16:colId xmlns:a16="http://schemas.microsoft.com/office/drawing/2014/main" val="3521383589"/>
                        </a:ext>
                      </a:extLst>
                    </a:gridCol>
                    <a:gridCol w="1080961">
                      <a:extLst>
                        <a:ext uri="{9D8B030D-6E8A-4147-A177-3AD203B41FA5}">
                          <a16:colId xmlns:a16="http://schemas.microsoft.com/office/drawing/2014/main" val="615929016"/>
                        </a:ext>
                      </a:extLst>
                    </a:gridCol>
                    <a:gridCol w="998537">
                      <a:extLst>
                        <a:ext uri="{9D8B030D-6E8A-4147-A177-3AD203B41FA5}">
                          <a16:colId xmlns:a16="http://schemas.microsoft.com/office/drawing/2014/main" val="3171440390"/>
                        </a:ext>
                      </a:extLst>
                    </a:gridCol>
                    <a:gridCol w="1019048">
                      <a:extLst>
                        <a:ext uri="{9D8B030D-6E8A-4147-A177-3AD203B41FA5}">
                          <a16:colId xmlns:a16="http://schemas.microsoft.com/office/drawing/2014/main" val="4225141731"/>
                        </a:ext>
                      </a:extLst>
                    </a:gridCol>
                    <a:gridCol w="1187323">
                      <a:extLst>
                        <a:ext uri="{9D8B030D-6E8A-4147-A177-3AD203B41FA5}">
                          <a16:colId xmlns:a16="http://schemas.microsoft.com/office/drawing/2014/main" val="476287026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240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641922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0.7592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0.8312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0.8377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0.843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0.8444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494881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0.8199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0.8358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0.8397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0.8458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0.8467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385901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0.8198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0.8342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0.8388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0.8468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𝟖𝟒𝟕𝟒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454348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0.7592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0.7892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0.8061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0.8322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0.8366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79648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0.7592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0.7592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0.762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0.7897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0.7983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79371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523456"/>
                  </p:ext>
                </p:extLst>
              </p:nvPr>
            </p:nvGraphicFramePr>
            <p:xfrm>
              <a:off x="1066800" y="2091690"/>
              <a:ext cx="6789356" cy="19469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254252">
                      <a:extLst>
                        <a:ext uri="{9D8B030D-6E8A-4147-A177-3AD203B41FA5}">
                          <a16:colId xmlns:a16="http://schemas.microsoft.com/office/drawing/2014/main" val="1366609705"/>
                        </a:ext>
                      </a:extLst>
                    </a:gridCol>
                    <a:gridCol w="1249235">
                      <a:extLst>
                        <a:ext uri="{9D8B030D-6E8A-4147-A177-3AD203B41FA5}">
                          <a16:colId xmlns:a16="http://schemas.microsoft.com/office/drawing/2014/main" val="3521383589"/>
                        </a:ext>
                      </a:extLst>
                    </a:gridCol>
                    <a:gridCol w="1080961">
                      <a:extLst>
                        <a:ext uri="{9D8B030D-6E8A-4147-A177-3AD203B41FA5}">
                          <a16:colId xmlns:a16="http://schemas.microsoft.com/office/drawing/2014/main" val="615929016"/>
                        </a:ext>
                      </a:extLst>
                    </a:gridCol>
                    <a:gridCol w="998537">
                      <a:extLst>
                        <a:ext uri="{9D8B030D-6E8A-4147-A177-3AD203B41FA5}">
                          <a16:colId xmlns:a16="http://schemas.microsoft.com/office/drawing/2014/main" val="3171440390"/>
                        </a:ext>
                      </a:extLst>
                    </a:gridCol>
                    <a:gridCol w="1019048">
                      <a:extLst>
                        <a:ext uri="{9D8B030D-6E8A-4147-A177-3AD203B41FA5}">
                          <a16:colId xmlns:a16="http://schemas.microsoft.com/office/drawing/2014/main" val="4225141731"/>
                        </a:ext>
                      </a:extLst>
                    </a:gridCol>
                    <a:gridCol w="1187323">
                      <a:extLst>
                        <a:ext uri="{9D8B030D-6E8A-4147-A177-3AD203B41FA5}">
                          <a16:colId xmlns:a16="http://schemas.microsoft.com/office/drawing/2014/main" val="476287026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2400" dirty="0">
                            <a:solidFill>
                              <a:srgbClr val="000099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1613" r="-343902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1613" r="-298305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1613" r="-221951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1613" r="-117964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1613" r="-1026" b="-4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6419225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1" t="-123529" r="-441748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123529" r="-343902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123529" r="-298305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123529" r="-221951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123529" r="-11796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123529" r="-1026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948811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1" t="-219231" r="-441748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219231" r="-3439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219231" r="-29830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219231" r="-221951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219231" r="-11796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219231" r="-102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85901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1" t="-319231" r="-441748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319231" r="-34390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319231" r="-29830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319231" r="-22195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319231" r="-11796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319231" r="-1026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543481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1" t="-427451" r="-441748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427451" r="-343902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427451" r="-298305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427451" r="-22195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427451" r="-117964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427451" r="-1026" b="-1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796480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1" t="-517308" r="-441748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63" t="-517308" r="-343902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517308" r="-298305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756" t="-517308" r="-221951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1497" t="-517308" r="-117964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2308" t="-517308" r="-1026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9371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07906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5720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 1,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−1}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class except class 0 is associated with a specific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learning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procedure is basically the same as what we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derived!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test data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∈{0,…,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−1}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572000"/>
              </a:xfrm>
              <a:blipFill>
                <a:blip r:embed="rId2"/>
                <a:stretch>
                  <a:fillRect l="-963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689899"/>
                <a:ext cx="4286878" cy="967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89899"/>
                <a:ext cx="4286878" cy="967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97180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1800"/>
                <a:ext cx="1371600" cy="400110"/>
              </a:xfrm>
              <a:prstGeom prst="rect">
                <a:avLst/>
              </a:prstGeom>
              <a:blipFill>
                <a:blip r:embed="rId4"/>
                <a:stretch>
                  <a:fillRect l="-4889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776718"/>
                <a:ext cx="4281300" cy="79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76718"/>
                <a:ext cx="4281300" cy="79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88620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6200"/>
                <a:ext cx="1371600" cy="400110"/>
              </a:xfrm>
              <a:prstGeom prst="rect">
                <a:avLst/>
              </a:prstGeom>
              <a:blipFill>
                <a:blip r:embed="rId6"/>
                <a:stretch>
                  <a:fillRect l="-4889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6730752" y="2971800"/>
            <a:ext cx="267254" cy="13145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6600" y="3200400"/>
                <a:ext cx="1956048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00400"/>
                <a:ext cx="1956048" cy="780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5855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2572" y="1446946"/>
                <a:ext cx="5711628" cy="202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≥1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72" y="1446946"/>
                <a:ext cx="5711628" cy="2020040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4267200"/>
                <a:ext cx="5875968" cy="1281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200"/>
                <a:ext cx="5875968" cy="1281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078386" y="3466986"/>
            <a:ext cx="2598" cy="800214"/>
          </a:xfrm>
          <a:prstGeom prst="straightConnector1">
            <a:avLst/>
          </a:prstGeom>
          <a:ln w="38100" cmpd="dbl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3170" y="345819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two optimization problems are equivalent!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2366" y="5649761"/>
                <a:ext cx="240963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0,  </m:t>
                              </m:r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66" y="5649761"/>
                <a:ext cx="2409634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276600" y="586161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Hinge loss function:</a:t>
            </a: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883" y="3551178"/>
            <a:ext cx="489702" cy="7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5036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Hinge Loss Function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data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either within the margin or misclassified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data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correctly classified, and out of the margin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soft errors include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#{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&gt;1}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#{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&gt;0}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have been captured by the sum of the hinge loss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>
                <a:blip r:embed="rId2"/>
                <a:stretch>
                  <a:fillRect l="-593" t="-1077" r="-296" b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7416" y="2295435"/>
                <a:ext cx="3526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16" y="2295435"/>
                <a:ext cx="352667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02431" y="3733800"/>
                <a:ext cx="3526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31" y="3733800"/>
                <a:ext cx="3526671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5486400"/>
                <a:ext cx="287110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86400"/>
                <a:ext cx="2871107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25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Equivalent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4016" y="1446946"/>
                <a:ext cx="5875968" cy="1281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016" y="1446946"/>
                <a:ext cx="5875968" cy="1281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7832" y="3200400"/>
                <a:ext cx="5713102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CC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32" y="3200400"/>
                <a:ext cx="5713102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4114800" y="2804587"/>
            <a:ext cx="304800" cy="395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3490382"/>
            <a:ext cx="228600" cy="685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400" y="4495800"/>
                <a:ext cx="1905000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95800"/>
                <a:ext cx="1905000" cy="528991"/>
              </a:xfrm>
              <a:prstGeom prst="rect">
                <a:avLst/>
              </a:prstGeom>
              <a:blipFill>
                <a:blip r:embed="rId4"/>
                <a:stretch>
                  <a:fillRect l="-35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172691" y="4572000"/>
            <a:ext cx="304800" cy="39502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5105400"/>
                <a:ext cx="5247911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rgbClr val="0000CC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05400"/>
                <a:ext cx="5247911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3886200" y="5105400"/>
            <a:ext cx="3276600" cy="1130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19800" y="440635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Hinge loss over training 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6194" y="5257800"/>
            <a:ext cx="1001406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01297" y="6116776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term</a:t>
            </a:r>
          </a:p>
        </p:txBody>
      </p:sp>
    </p:spTree>
    <p:extLst>
      <p:ext uri="{BB962C8B-B14F-4D97-AF65-F5344CB8AC3E}">
        <p14:creationId xmlns:p14="http://schemas.microsoft.com/office/powerpoint/2010/main" val="30960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Question 4: Kernelized Regularized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632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linear regression with kernels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reformulated in terms of a dual form where kernel function arises naturally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2057400"/>
                <a:ext cx="627133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𝒘</m:t>
                          </m:r>
                        </m:lim>
                      </m:limLow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57400"/>
                <a:ext cx="627133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4191000"/>
                <a:ext cx="5746060" cy="10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5746060" cy="109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4008" y="5638800"/>
                <a:ext cx="4861716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400" b="1" i="1">
                          <a:latin typeface="Cambria Math"/>
                        </a:rPr>
                        <m:t>𝒘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08" y="5638800"/>
                <a:ext cx="4861716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5400000">
            <a:off x="4114099" y="5410901"/>
            <a:ext cx="381000" cy="3795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Closed-form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9144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kernel trick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)⋅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regression prediction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914400"/>
              </a:xfrm>
              <a:blipFill>
                <a:blip r:embed="rId2"/>
                <a:stretch>
                  <a:fillRect l="-963" t="-2667" r="-118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43200" y="2667000"/>
                <a:ext cx="3218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3218958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3429000"/>
                <a:ext cx="8153400" cy="1083182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𝐊</m:t>
                      </m:r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29000"/>
                <a:ext cx="8153400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9134" y="5333155"/>
                <a:ext cx="453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34" y="5333155"/>
                <a:ext cx="453970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869561" y="4800600"/>
              <a:ext cx="550039" cy="1741180"/>
            </p:xfrm>
            <a:graphic>
              <a:graphicData uri="http://schemas.openxmlformats.org/drawingml/2006/table">
                <a:tbl>
                  <a:tblPr/>
                  <a:tblGrid>
                    <a:gridCol w="550039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4352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charset="-122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187457"/>
                  </p:ext>
                </p:extLst>
              </p:nvPr>
            </p:nvGraphicFramePr>
            <p:xfrm>
              <a:off x="3869561" y="4800600"/>
              <a:ext cx="550039" cy="1741180"/>
            </p:xfrm>
            <a:graphic>
              <a:graphicData uri="http://schemas.openxmlformats.org/drawingml/2006/table">
                <a:tbl>
                  <a:tblPr/>
                  <a:tblGrid>
                    <a:gridCol w="550039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297" t="-4167" r="-7692" b="-3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297" t="-104167" r="-7692" b="-2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297" t="-302778" r="-7692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5394710"/>
                <a:ext cx="4539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394710"/>
                <a:ext cx="453970" cy="400110"/>
              </a:xfrm>
              <a:prstGeom prst="rect">
                <a:avLst/>
              </a:prstGeom>
              <a:blipFill>
                <a:blip r:embed="rId7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085666" y="4800600"/>
              <a:ext cx="1349504" cy="1741180"/>
            </p:xfrm>
            <a:graphic>
              <a:graphicData uri="http://schemas.openxmlformats.org/drawingml/2006/table">
                <a:tbl>
                  <a:tblPr/>
                  <a:tblGrid>
                    <a:gridCol w="1349504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4352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116147"/>
                  </p:ext>
                </p:extLst>
              </p:nvPr>
            </p:nvGraphicFramePr>
            <p:xfrm>
              <a:off x="1085666" y="4800600"/>
              <a:ext cx="1349504" cy="1741180"/>
            </p:xfrm>
            <a:graphic>
              <a:graphicData uri="http://schemas.openxmlformats.org/drawingml/2006/table">
                <a:tbl>
                  <a:tblPr/>
                  <a:tblGrid>
                    <a:gridCol w="1349504">
                      <a:extLst>
                        <a:ext uri="{9D8B030D-6E8A-4147-A177-3AD203B41FA5}">
                          <a16:colId xmlns:a16="http://schemas.microsoft.com/office/drawing/2014/main" val="2122715072"/>
                        </a:ext>
                      </a:extLst>
                    </a:gridCol>
                  </a:tblGrid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802" t="-4167" r="-2703" b="-3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679092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802" t="-104167" r="-2703" b="-2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080603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360960"/>
                      </a:ext>
                    </a:extLst>
                  </a:tr>
                  <a:tr h="435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802" t="-302778" r="-2703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424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640027" y="4878710"/>
              <a:ext cx="2036263" cy="1584960"/>
            </p:xfrm>
            <a:graphic>
              <a:graphicData uri="http://schemas.openxmlformats.org/drawingml/2006/table">
                <a:tbl>
                  <a:tblPr/>
                  <a:tblGrid>
                    <a:gridCol w="5500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2953">
                      <a:extLst>
                        <a:ext uri="{9D8B030D-6E8A-4147-A177-3AD203B41FA5}">
                          <a16:colId xmlns:a16="http://schemas.microsoft.com/office/drawing/2014/main" val="993436906"/>
                        </a:ext>
                      </a:extLst>
                    </a:gridCol>
                    <a:gridCol w="443232">
                      <a:extLst>
                        <a:ext uri="{9D8B030D-6E8A-4147-A177-3AD203B41FA5}">
                          <a16:colId xmlns:a16="http://schemas.microsoft.com/office/drawing/2014/main" val="4125915284"/>
                        </a:ext>
                      </a:extLst>
                    </a:gridCol>
                    <a:gridCol w="550039">
                      <a:extLst>
                        <a:ext uri="{9D8B030D-6E8A-4147-A177-3AD203B41FA5}">
                          <a16:colId xmlns:a16="http://schemas.microsoft.com/office/drawing/2014/main" val="3629473283"/>
                        </a:ext>
                      </a:extLst>
                    </a:gridCol>
                  </a:tblGrid>
                  <a:tr h="3381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957478"/>
                      </a:ext>
                    </a:extLst>
                  </a:tr>
                  <a:tr h="3381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323889"/>
                      </a:ext>
                    </a:extLst>
                  </a:tr>
                  <a:tr h="3381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544295"/>
                      </a:ext>
                    </a:extLst>
                  </a:tr>
                  <a:tr h="3381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charset="-122"/>
                          </a:endParaRP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555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6043752"/>
                  </p:ext>
                </p:extLst>
              </p:nvPr>
            </p:nvGraphicFramePr>
            <p:xfrm>
              <a:off x="6640027" y="4878710"/>
              <a:ext cx="2036263" cy="1584960"/>
            </p:xfrm>
            <a:graphic>
              <a:graphicData uri="http://schemas.openxmlformats.org/drawingml/2006/table">
                <a:tbl>
                  <a:tblPr/>
                  <a:tblGrid>
                    <a:gridCol w="5500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2953">
                      <a:extLst>
                        <a:ext uri="{9D8B030D-6E8A-4147-A177-3AD203B41FA5}">
                          <a16:colId xmlns:a16="http://schemas.microsoft.com/office/drawing/2014/main" val="993436906"/>
                        </a:ext>
                      </a:extLst>
                    </a:gridCol>
                    <a:gridCol w="443232">
                      <a:extLst>
                        <a:ext uri="{9D8B030D-6E8A-4147-A177-3AD203B41FA5}">
                          <a16:colId xmlns:a16="http://schemas.microsoft.com/office/drawing/2014/main" val="4125915284"/>
                        </a:ext>
                      </a:extLst>
                    </a:gridCol>
                    <a:gridCol w="550039">
                      <a:extLst>
                        <a:ext uri="{9D8B030D-6E8A-4147-A177-3AD203B41FA5}">
                          <a16:colId xmlns:a16="http://schemas.microsoft.com/office/drawing/2014/main" val="3629473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333" t="-6154" r="-278889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113415" t="-6154" r="-206098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75556" t="-6154" r="-6667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9574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333" t="-104545" r="-278889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113415" t="-104545" r="-206098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75556" t="-104545" r="-6667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323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54429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333" t="-307692" r="-27888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113415" t="-307692" r="-20609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charset="-122"/>
                            </a:rPr>
                            <a:t>…</a:t>
                          </a:r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1" marR="9144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75556" t="-307692" r="-6667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5557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04127" y="5352935"/>
                <a:ext cx="15291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127" y="5352935"/>
                <a:ext cx="1529137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729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0" y="1524000"/>
                <a:ext cx="4861716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400" b="1" i="1">
                          <a:latin typeface="Cambria Math"/>
                        </a:rPr>
                        <m:t>𝒘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24000"/>
                <a:ext cx="486171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5400000">
            <a:off x="2956882" y="2663171"/>
            <a:ext cx="533400" cy="5035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3269" y="3282566"/>
                <a:ext cx="46687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𝒘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69" y="3282566"/>
                <a:ext cx="4668778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5193778"/>
                <a:ext cx="2063129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93778"/>
                <a:ext cx="206312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47800" y="4422532"/>
                <a:ext cx="5188151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denoting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422532"/>
                <a:ext cx="5188151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5562600"/>
                <a:ext cx="2819400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dual variables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562600"/>
                <a:ext cx="2819400" cy="461921"/>
              </a:xfrm>
              <a:prstGeom prst="rect">
                <a:avLst/>
              </a:prstGeom>
              <a:blipFill>
                <a:blip r:embed="rId6"/>
                <a:stretch>
                  <a:fillRect t="-10667" r="-172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517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Derivation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1667848"/>
                <a:ext cx="8610599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𝚽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,…,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𝒂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67848"/>
                <a:ext cx="8610599" cy="582339"/>
              </a:xfrm>
              <a:prstGeom prst="rect">
                <a:avLst/>
              </a:prstGeom>
              <a:blipFill>
                <a:blip r:embed="rId2"/>
                <a:stretch>
                  <a:fillRect l="-10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200400"/>
                <a:ext cx="3410036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𝒘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341003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82686" y="4681202"/>
                <a:ext cx="354026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86" y="4681202"/>
                <a:ext cx="3540264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922950" y="4963052"/>
            <a:ext cx="650660" cy="3459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15000" y="4678574"/>
                <a:ext cx="2392001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l-GR" sz="2400" b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𝚽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40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678574"/>
                <a:ext cx="2392001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52600" y="2275835"/>
                <a:ext cx="3962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𝚽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(suppose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space)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75835"/>
                <a:ext cx="3962400" cy="707886"/>
              </a:xfrm>
              <a:prstGeom prst="rect">
                <a:avLst/>
              </a:prstGeom>
              <a:blipFill>
                <a:blip r:embed="rId6"/>
                <a:stretch>
                  <a:fillRect l="-169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0800" y="2266298"/>
                <a:ext cx="213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column vector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298"/>
                <a:ext cx="2133600" cy="400110"/>
              </a:xfrm>
              <a:prstGeom prst="rect">
                <a:avLst/>
              </a:prstGeom>
              <a:blipFill>
                <a:blip r:embed="rId7"/>
                <a:stretch>
                  <a:fillRect t="-9231" r="-114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86912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Derivation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98864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substituting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𝚽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l-G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𝚽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98864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2343564"/>
                <a:ext cx="27432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l-GR" sz="2400" b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𝚽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343564"/>
                <a:ext cx="2743200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62100" y="3653135"/>
                <a:ext cx="2590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l-GR" sz="2400" b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𝚽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3653135"/>
                <a:ext cx="2590800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2536" y="4800600"/>
                <a:ext cx="259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l-G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𝚽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36" y="4800600"/>
                <a:ext cx="2590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5400000">
            <a:off x="2648662" y="3225880"/>
            <a:ext cx="378548" cy="3439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0" y="5861638"/>
                <a:ext cx="2971800" cy="581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𝚽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1638"/>
                <a:ext cx="2971800" cy="581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2648662" y="4286962"/>
            <a:ext cx="378548" cy="3439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648662" y="5429962"/>
            <a:ext cx="378548" cy="3439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4400" y="5952448"/>
                <a:ext cx="3543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Closed-form solution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52448"/>
                <a:ext cx="3543300" cy="461665"/>
              </a:xfrm>
              <a:prstGeom prst="rect">
                <a:avLst/>
              </a:prstGeom>
              <a:blipFill>
                <a:blip r:embed="rId7"/>
                <a:stretch>
                  <a:fillRect l="-25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083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Derivation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286000"/>
                <a:ext cx="8763000" cy="1083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𝐊</m:t>
                      </m:r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0"/>
                <a:ext cx="8763000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denoting the Kernel matrix (Gram matrix) as follows,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5000" y="3733800"/>
                <a:ext cx="5181600" cy="581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𝚽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1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33800"/>
                <a:ext cx="5181600" cy="581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77080" y="4876800"/>
                <a:ext cx="3957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 i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80" y="4876800"/>
                <a:ext cx="395736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089062" y="4876800"/>
            <a:ext cx="533400" cy="461665"/>
          </a:xfrm>
          <a:prstGeom prst="round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000" y="5791200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400" i="1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unknown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791200"/>
                <a:ext cx="3962400" cy="461665"/>
              </a:xfrm>
              <a:prstGeom prst="rect">
                <a:avLst/>
              </a:prstGeom>
              <a:blipFill>
                <a:blip r:embed="rId5"/>
                <a:stretch>
                  <a:fillRect l="-230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/>
          <p:cNvCxnSpPr>
            <a:stCxn id="14" idx="2"/>
            <a:endCxn id="15" idx="0"/>
          </p:cNvCxnSpPr>
          <p:nvPr/>
        </p:nvCxnSpPr>
        <p:spPr>
          <a:xfrm rot="16200000" flipH="1">
            <a:off x="4466114" y="5228113"/>
            <a:ext cx="452735" cy="673438"/>
          </a:xfrm>
          <a:prstGeom prst="bentConnector3">
            <a:avLst/>
          </a:prstGeom>
          <a:ln w="2540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322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Derivation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050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goal is to compute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computing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𝚽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𝐊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05000"/>
              </a:xfrm>
              <a:blipFill>
                <a:blip r:embed="rId2"/>
                <a:stretch>
                  <a:fillRect l="-963" t="-2564" b="-1157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200" y="2209800"/>
                <a:ext cx="3847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09800"/>
                <a:ext cx="384720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7000" y="3581400"/>
                <a:ext cx="4116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𝚽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81400"/>
                <a:ext cx="4116703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810000" y="3545532"/>
            <a:ext cx="1219200" cy="5334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7751" y="4191000"/>
                <a:ext cx="731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𝚽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column vector, where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1" y="4191000"/>
                <a:ext cx="7315200" cy="830997"/>
              </a:xfrm>
              <a:prstGeom prst="rect">
                <a:avLst/>
              </a:prstGeom>
              <a:blipFill>
                <a:blip r:embed="rId5"/>
                <a:stretch>
                  <a:fillRect l="-1250" t="-5882" r="-66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810698" y="5476963"/>
                <a:ext cx="32178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98" y="5476963"/>
                <a:ext cx="3217804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9602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Recall: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4964" y="1688068"/>
                <a:ext cx="541584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64" y="1688068"/>
                <a:ext cx="5415842" cy="75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4964" y="2909472"/>
                <a:ext cx="5946436" cy="824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64" y="2909472"/>
                <a:ext cx="5946436" cy="824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4355068"/>
                <a:ext cx="5144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55068"/>
                <a:ext cx="5144678" cy="369332"/>
              </a:xfrm>
              <a:prstGeom prst="rect">
                <a:avLst/>
              </a:prstGeom>
              <a:blipFill>
                <a:blip r:embed="rId4"/>
                <a:stretch>
                  <a:fillRect l="-71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75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46894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55040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2041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Recall: Binary Classification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6670" y="1414042"/>
                <a:ext cx="674537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0" y="1414042"/>
                <a:ext cx="674537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6670" y="2621064"/>
                <a:ext cx="6709144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0" y="2621064"/>
                <a:ext cx="670914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4758" y="4038600"/>
                <a:ext cx="841448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l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cs typeface="Times New Roman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cs typeface="Times New Roman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58" y="4038600"/>
                <a:ext cx="841448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2146738" y="4049110"/>
            <a:ext cx="6553200" cy="1130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32738" y="3591910"/>
                <a:ext cx="18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8" y="3591910"/>
                <a:ext cx="1815662" cy="400110"/>
              </a:xfrm>
              <a:prstGeom prst="rect">
                <a:avLst/>
              </a:prstGeom>
              <a:blipFill>
                <a:blip r:embed="rId5"/>
                <a:stretch>
                  <a:fillRect l="-3356" t="-7576" r="-13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90600" y="5562600"/>
                <a:ext cx="7178953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62600"/>
                <a:ext cx="7178953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8340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5038" y="1981200"/>
                <a:ext cx="7329762" cy="967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8" y="1981200"/>
                <a:ext cx="7329762" cy="967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6778" y="3200400"/>
                <a:ext cx="5572358" cy="79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8" y="3200400"/>
                <a:ext cx="5572358" cy="795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7771" y="1545252"/>
            <a:ext cx="137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778" y="5635823"/>
                <a:ext cx="6350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8" y="5635823"/>
                <a:ext cx="6350713" cy="307777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177008"/>
                <a:ext cx="78486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one-hot encoding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represent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each data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-dimensional,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1, all the other elements are 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77008"/>
                <a:ext cx="7848600" cy="1323439"/>
              </a:xfrm>
              <a:prstGeom prst="rect">
                <a:avLst/>
              </a:prstGeom>
              <a:blipFill>
                <a:blip r:embed="rId5"/>
                <a:stretch>
                  <a:fillRect l="-85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6096000"/>
                <a:ext cx="5782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starts from 0)</a:t>
                </a:r>
                <a:endParaRPr lang="en-US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96000"/>
                <a:ext cx="5782480" cy="400110"/>
              </a:xfrm>
              <a:prstGeom prst="rect">
                <a:avLst/>
              </a:prstGeom>
              <a:blipFill>
                <a:blip r:embed="rId6"/>
                <a:stretch>
                  <a:fillRect t="-7576" r="-2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24200" y="1315293"/>
                <a:ext cx="3149324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</m:t>
                      </m:r>
                      <m:r>
                        <a:rPr lang="en-US" sz="20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dirty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…,</m:t>
                          </m:r>
                          <m:sSup>
                            <m:sSupPr>
                              <m:ctrlPr>
                                <a:rPr lang="en-US" sz="2000" b="1" i="1" dirty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315293"/>
                <a:ext cx="3149324" cy="444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219200" y="2286000"/>
            <a:ext cx="304800" cy="3597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2" idx="0"/>
            <a:endCxn id="11" idx="1"/>
          </p:cNvCxnSpPr>
          <p:nvPr/>
        </p:nvCxnSpPr>
        <p:spPr>
          <a:xfrm rot="5400000" flipH="1" flipV="1">
            <a:off x="1873779" y="1035579"/>
            <a:ext cx="748242" cy="1752600"/>
          </a:xfrm>
          <a:prstGeom prst="bentConnector2">
            <a:avLst/>
          </a:prstGeom>
          <a:ln w="2540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377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414042"/>
                <a:ext cx="67453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14042"/>
                <a:ext cx="6745373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" y="2514600"/>
                <a:ext cx="8810040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14600"/>
                <a:ext cx="8810040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133600" y="3928179"/>
            <a:ext cx="6705600" cy="1130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3470142"/>
                <a:ext cx="18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0142"/>
                <a:ext cx="1815662" cy="400110"/>
              </a:xfrm>
              <a:prstGeom prst="rect">
                <a:avLst/>
              </a:prstGeom>
              <a:blipFill>
                <a:blip r:embed="rId4"/>
                <a:stretch>
                  <a:fillRect l="-3356" t="-7576" r="-13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238010"/>
                <a:ext cx="4088524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38010"/>
                <a:ext cx="4088524" cy="476990"/>
              </a:xfrm>
              <a:prstGeom prst="rect">
                <a:avLst/>
              </a:prstGeom>
              <a:blipFill>
                <a:blip r:embed="rId5"/>
                <a:stretch>
                  <a:fillRect l="-223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8348" y="5717253"/>
                <a:ext cx="3352777" cy="81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48" y="5717253"/>
                <a:ext cx="3352777" cy="815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" y="3930432"/>
                <a:ext cx="8382000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30432"/>
                <a:ext cx="8382000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16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828800"/>
                <a:ext cx="73914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7391400" cy="765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2819400"/>
                <a:ext cx="6172200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6172200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5966" y="3944149"/>
                <a:ext cx="4263218" cy="285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000" b="0" i="1" dirty="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000" b="0" i="1" dirty="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000" b="0" i="1" dirty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000" b="0" i="1" dirty="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6" y="3944149"/>
                <a:ext cx="4263218" cy="2858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6096000"/>
                <a:ext cx="1803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6000"/>
                <a:ext cx="1803442" cy="307777"/>
              </a:xfrm>
              <a:prstGeom prst="rect">
                <a:avLst/>
              </a:prstGeom>
              <a:blipFill>
                <a:blip r:embed="rId5"/>
                <a:stretch>
                  <a:fillRect l="-3051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25366" y="5181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51642" y="4093077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63858" y="6084350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1642" y="5144883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109913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447800"/>
                <a:ext cx="2362200" cy="689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2362200" cy="689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2286000"/>
                <a:ext cx="3276600" cy="779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;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276600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5800" y="3143303"/>
                <a:ext cx="5638800" cy="1123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2000" i="1" dirty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2000" b="1" i="1" dirty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2000" i="1" dirty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sz="2000" i="1" dirty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  <m:r>
                                                            <a:rPr lang="en-US" sz="2000" i="1" dirty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)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  <a:cs typeface="Times New Roman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143303"/>
                <a:ext cx="5638800" cy="1123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8014" y="4495800"/>
                <a:ext cx="8266386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(−1)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4495800"/>
                <a:ext cx="8266386" cy="1143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1506909"/>
            <a:ext cx="991392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9319308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Extension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186" y="1447800"/>
                <a:ext cx="2362200" cy="689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" y="1447800"/>
                <a:ext cx="2362200" cy="689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2208832"/>
                <a:ext cx="7580586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(−1)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08832"/>
                <a:ext cx="7580586" cy="1143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3428032"/>
                <a:ext cx="8266386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(−1)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28032"/>
                <a:ext cx="8266386" cy="1143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800" y="4647232"/>
                <a:ext cx="8799786" cy="1143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7232"/>
                <a:ext cx="8799786" cy="1143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4800" y="6000690"/>
                <a:ext cx="2057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00690"/>
                <a:ext cx="2057400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631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 Logo Powerpoint Template">
  <a:themeElements>
    <a:clrScheme name="New Logo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Logo Powerpoint Template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6102_01_intro.pptx" id="{9BB4934A-C6E4-436B-808B-AD5DD8F5CE44}" vid="{375DD0F5-54DB-430F-8569-F42F210909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</Template>
  <TotalTime>14375</TotalTime>
  <Words>1342</Words>
  <Application>Microsoft Macintosh PowerPoint</Application>
  <PresentationFormat>On-screen Show (4:3)</PresentationFormat>
  <Paragraphs>274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Verdana</vt:lpstr>
      <vt:lpstr>New Logo Powerpoint Template</vt:lpstr>
      <vt:lpstr>AI6102: Machine Learning Methodologies &amp; Applications</vt:lpstr>
      <vt:lpstr>Question 1</vt:lpstr>
      <vt:lpstr>Recall: Binary Classification</vt:lpstr>
      <vt:lpstr>Recall: Binary Classification (cont.)</vt:lpstr>
      <vt:lpstr>Multi-class Extension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Multi-class Extension (cont.)</vt:lpstr>
      <vt:lpstr>Regularized Multi-class Extension</vt:lpstr>
      <vt:lpstr>Question 2 (Recommended)</vt:lpstr>
      <vt:lpstr>Question 2 (cont.)</vt:lpstr>
      <vt:lpstr>Question 3</vt:lpstr>
      <vt:lpstr>Hinge Loss Function (cont.)</vt:lpstr>
      <vt:lpstr>Equivalent Optimization Problem</vt:lpstr>
      <vt:lpstr>Question 4: Kernelized Regularized Regression</vt:lpstr>
      <vt:lpstr>Closed-form Solution</vt:lpstr>
      <vt:lpstr>Derivation</vt:lpstr>
      <vt:lpstr>Derivation (cont.)</vt:lpstr>
      <vt:lpstr>Derivation (cont.)</vt:lpstr>
      <vt:lpstr>Derivation (cont.)</vt:lpstr>
      <vt:lpstr>Derivation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sinno</dc:creator>
  <cp:lastModifiedBy>Zhang Hanwang (Asst Prof)</cp:lastModifiedBy>
  <cp:revision>5261</cp:revision>
  <dcterms:created xsi:type="dcterms:W3CDTF">2006-08-16T00:00:00Z</dcterms:created>
  <dcterms:modified xsi:type="dcterms:W3CDTF">2023-03-15T09:21:16Z</dcterms:modified>
</cp:coreProperties>
</file>