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0BC0-EFD0-4CBF-A8DE-C6699D18F2B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29BC-69B3-4F81-9F6B-B4A923E36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0BC0-EFD0-4CBF-A8DE-C6699D18F2B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29BC-69B3-4F81-9F6B-B4A923E36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0BC0-EFD0-4CBF-A8DE-C6699D18F2B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29BC-69B3-4F81-9F6B-B4A923E36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0BC0-EFD0-4CBF-A8DE-C6699D18F2B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29BC-69B3-4F81-9F6B-B4A923E36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0BC0-EFD0-4CBF-A8DE-C6699D18F2B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29BC-69B3-4F81-9F6B-B4A923E36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0BC0-EFD0-4CBF-A8DE-C6699D18F2B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29BC-69B3-4F81-9F6B-B4A923E36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0BC0-EFD0-4CBF-A8DE-C6699D18F2B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29BC-69B3-4F81-9F6B-B4A923E36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0BC0-EFD0-4CBF-A8DE-C6699D18F2B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29BC-69B3-4F81-9F6B-B4A923E36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0BC0-EFD0-4CBF-A8DE-C6699D18F2B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29BC-69B3-4F81-9F6B-B4A923E36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0BC0-EFD0-4CBF-A8DE-C6699D18F2B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29BC-69B3-4F81-9F6B-B4A923E36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0BC0-EFD0-4CBF-A8DE-C6699D18F2B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29BC-69B3-4F81-9F6B-B4A923E36E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90BC0-EFD0-4CBF-A8DE-C6699D18F2B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B29BC-69B3-4F81-9F6B-B4A923E36E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.net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HTTP PROTOCOL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(PORT 80)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Request headers (one per line):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HTTP “method”, requested resource, and HTTP version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server host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browser is being used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Cookies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blank line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request body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Uploaded files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Response headers (one per line):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Status code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Resource modified date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 length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 type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Cookies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blank line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response body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html document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file to download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video to stream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57200" y="1524000"/>
            <a:ext cx="4041775" cy="639762"/>
          </a:xfrm>
          <a:prstGeom prst="rect">
            <a:avLst/>
          </a:prstGeom>
        </p:spPr>
        <p:txBody>
          <a:bodyPr anchor="b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52400" y="6553200"/>
            <a:ext cx="19050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07E4730-D897-48FC-A826-1518990D8272}" type="slidenum">
              <a:rPr lang="en-US" sz="1200" b="1">
                <a:solidFill>
                  <a:schemeClr val="bg1"/>
                </a:solidFill>
                <a:latin typeface="+mn-lt"/>
              </a:rPr>
              <a:pPr>
                <a:defRPr/>
              </a:pPr>
              <a:t>10</a:t>
            </a:fld>
            <a:endParaRPr lang="en-US" sz="12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1588" y="-23813"/>
            <a:ext cx="9147176" cy="103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 EE SCOPE</a:t>
            </a: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7013" y="1066800"/>
            <a:ext cx="8688387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Request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100" noProof="0" dirty="0" smtClean="0"/>
              <a:t>All attributes are </a:t>
            </a:r>
            <a:r>
              <a:rPr lang="en-US" sz="2100" noProof="0" smtClean="0"/>
              <a:t>destroyed after a Response is sent.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100" dirty="0" smtClean="0"/>
              <a:t>Client communicates through a Request Cookie: JSESSIONID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100" dirty="0" smtClean="0"/>
              <a:t>Destroyed Programmatically or by Timeout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100" dirty="0" smtClean="0"/>
              <a:t>Context (application)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100" dirty="0" smtClean="0"/>
              <a:t>Specific to individual JVMs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100" dirty="0"/>
          </a:p>
          <a:p>
            <a:pPr marL="800100" lvl="1" indent="-342900">
              <a:spcBef>
                <a:spcPct val="20000"/>
              </a:spcBef>
            </a:pPr>
            <a:endParaRPr lang="en-US" sz="21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100" dirty="0" smtClean="0"/>
              <a:t>Conversation? (JSF specific)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100" dirty="0" smtClean="0"/>
              <a:t>Is really just a group of attributes managed in Session Scope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1584" y="0"/>
            <a:ext cx="8229600" cy="1143000"/>
          </a:xfrm>
        </p:spPr>
        <p:txBody>
          <a:bodyPr/>
          <a:lstStyle/>
          <a:p>
            <a:r>
              <a:rPr lang="en-US" dirty="0" smtClean="0"/>
              <a:t>A SAMPLE EXCHANGE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5008" y="852361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half" idx="4294967295"/>
          </p:nvPr>
        </p:nvSpPr>
        <p:spPr>
          <a:xfrm>
            <a:off x="445008" y="1492123"/>
            <a:ext cx="4040188" cy="395128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31775" indent="-231775"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 /index.html HTTP/1.1</a:t>
            </a:r>
          </a:p>
          <a:p>
            <a:pPr marL="231775" indent="-231775"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Host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lds.org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231775" indent="-231775">
              <a:buNone/>
            </a:pP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User-Agent: Mozilla/5.0 (Windows; U; Windows NT 6.1; en-US; rv:1.9.2.6) Gecko/20100625 Firefox/3.6.6</a:t>
            </a:r>
          </a:p>
          <a:p>
            <a:pPr marL="231775" indent="-231775">
              <a:buNone/>
            </a:pP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Accept: text/</a:t>
            </a:r>
            <a:r>
              <a:rPr lang="en-US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html,application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xhtml+xml,application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xml;q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=0.9,*/*;q=0.8</a:t>
            </a:r>
          </a:p>
          <a:p>
            <a:pPr marL="231775" indent="-231775">
              <a:buNone/>
            </a:pP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Accept-Language: </a:t>
            </a:r>
            <a:r>
              <a:rPr lang="en-US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en-us,en;q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=0.5</a:t>
            </a:r>
          </a:p>
          <a:p>
            <a:pPr marL="231775" indent="-231775">
              <a:buNone/>
            </a:pP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Accept-Encoding: </a:t>
            </a:r>
            <a:r>
              <a:rPr lang="en-US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gzip,deflate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231775" indent="-231775">
              <a:buNone/>
            </a:pP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Accept-Charset: ISO-8859-1,utf-8;q=0.7,*;q=0.7</a:t>
            </a:r>
          </a:p>
          <a:p>
            <a:pPr marL="231775" indent="-231775">
              <a:buNone/>
            </a:pP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Keep-Alive: 115</a:t>
            </a:r>
          </a:p>
          <a:p>
            <a:pPr marL="231775" indent="-231775">
              <a:buNone/>
            </a:pP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Connection: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keep-alive</a:t>
            </a:r>
          </a:p>
          <a:p>
            <a:pPr marL="231775" indent="-231775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&lt;A blank line&gt;</a:t>
            </a:r>
          </a:p>
          <a:p>
            <a:pPr marL="231775" lvl="0" indent="-231775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&lt;body of the request&gt;</a:t>
            </a:r>
          </a:p>
          <a:p>
            <a:pPr marL="231775" indent="-231775">
              <a:buNone/>
            </a:pPr>
            <a:endParaRPr 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632833" y="852361"/>
            <a:ext cx="4041775" cy="6397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4632833" y="1492123"/>
            <a:ext cx="4041775" cy="395128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31775" lvl="0" indent="-231775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marL="231775" lvl="0" indent="-231775">
              <a:buNone/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Date: Tue, 06 Jul 2010 16:05:07 GMT</a:t>
            </a:r>
          </a:p>
          <a:p>
            <a:pPr marL="231775" lvl="0" indent="-231775">
              <a:buNone/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Server: Apache/2.2.9 (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Debian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DAV/2 SVN/1.5.1 PHP/5.2.6-1+lenny8 with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Suhosin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-Patch</a:t>
            </a:r>
          </a:p>
          <a:p>
            <a:pPr marL="231775" lvl="0" indent="-231775">
              <a:buNone/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Last-Modified: Tue, 06 Jul 2010 16:04:01 GMT</a:t>
            </a:r>
          </a:p>
          <a:p>
            <a:pPr marL="231775" lvl="0" indent="-231775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Etag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"7f2f-188-48aba33981e40"</a:t>
            </a:r>
          </a:p>
          <a:p>
            <a:pPr marL="231775" lvl="0" indent="-231775">
              <a:buNone/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marL="231775" lvl="0" indent="-231775">
              <a:buNone/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Vary: Accept-Encoding</a:t>
            </a:r>
          </a:p>
          <a:p>
            <a:pPr marL="231775" lvl="0" indent="-231775">
              <a:buNone/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Content-Encoding: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gzip</a:t>
            </a:r>
            <a:endParaRPr 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231775" lvl="0" indent="-231775">
              <a:buNone/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Content-Length: 298</a:t>
            </a:r>
          </a:p>
          <a:p>
            <a:pPr marL="231775" lvl="0" indent="-231775">
              <a:buNone/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Keep-Alive: timeout=15, max=100</a:t>
            </a:r>
          </a:p>
          <a:p>
            <a:pPr marL="231775" lvl="0" indent="-231775">
              <a:buNone/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marL="231775" lvl="0" indent="-231775">
              <a:buNone/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text/html</a:t>
            </a:r>
          </a:p>
          <a:p>
            <a:pPr marL="231775" lvl="0" indent="-231775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&lt;A blank line&gt;</a:t>
            </a:r>
          </a:p>
          <a:p>
            <a:pPr marL="231775" lvl="0" indent="-231775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&lt;The bytes of the resource&gt;</a:t>
            </a:r>
          </a:p>
          <a:p>
            <a:pPr marL="231775" lvl="0" indent="-231775">
              <a:buNone/>
            </a:pPr>
            <a:endParaRPr 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1584" y="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HTTP METHODS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POST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45008" y="152400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45008" y="2133600"/>
            <a:ext cx="4355592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1775" lvl="0" indent="-231775">
              <a:spcBef>
                <a:spcPct val="2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GET /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select.do?coworker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sean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HTTP/1.1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Host: lds.org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799012" y="152400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76800" y="2133600"/>
            <a:ext cx="4572000" cy="16989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31775" lvl="0" indent="-231775">
              <a:spcBef>
                <a:spcPct val="20000"/>
              </a:spcBef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POST 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select.do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HTTP/1.1</a:t>
            </a:r>
          </a:p>
          <a:p>
            <a:pPr marL="231775" lvl="0" indent="-231775">
              <a:spcBef>
                <a:spcPct val="20000"/>
              </a:spcBef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Host: lds.org</a:t>
            </a:r>
          </a:p>
          <a:p>
            <a:pPr marL="231775" lvl="0" indent="-231775">
              <a:spcBef>
                <a:spcPct val="20000"/>
              </a:spcBef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231775" lvl="0" indent="-231775">
              <a:spcBef>
                <a:spcPct val="20000"/>
              </a:spcBef>
              <a:defRPr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231775" lvl="0" indent="-231775">
              <a:spcBef>
                <a:spcPct val="200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coworker=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sean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4724400"/>
            <a:ext cx="101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CGI</a:t>
            </a:r>
          </a:p>
        </p:txBody>
      </p:sp>
      <p:pic>
        <p:nvPicPr>
          <p:cNvPr id="6" name="Picture 13" descr="apache_pb2_ani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03413" y="3181350"/>
            <a:ext cx="3484562" cy="400050"/>
          </a:xfrm>
          <a:noFill/>
        </p:spPr>
      </p:pic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1816100" cy="1600200"/>
        </p:xfrm>
        <a:graphic>
          <a:graphicData uri="http://schemas.openxmlformats.org/drawingml/2006/table">
            <a:tbl>
              <a:tblPr/>
              <a:tblGrid>
                <a:gridCol w="1327150"/>
                <a:gridCol w="488950"/>
              </a:tblGrid>
              <a:tr h="15081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  </a:t>
                      </a:r>
                      <a:r>
                        <a:rPr kumimoji="0" lang="en-US" sz="6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 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            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  </a:t>
                      </a:r>
                      <a:r>
                        <a:rPr kumimoji="0" lang="en-US" sz="5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 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 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3352800" y="990600"/>
            <a:ext cx="1371600" cy="1219200"/>
            <a:chOff x="144" y="768"/>
            <a:chExt cx="738" cy="696"/>
          </a:xfrm>
        </p:grpSpPr>
        <p:pic>
          <p:nvPicPr>
            <p:cNvPr id="9" name="Picture 11" descr="Firefox 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4" y="768"/>
              <a:ext cx="630" cy="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2" descr="Firefox Logo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8" y="864"/>
              <a:ext cx="114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4" descr="PHP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4876800"/>
            <a:ext cx="13716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4191000" y="1981200"/>
            <a:ext cx="3733800" cy="1219200"/>
            <a:chOff x="2640" y="1248"/>
            <a:chExt cx="2352" cy="768"/>
          </a:xfrm>
        </p:grpSpPr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>
              <a:off x="2640" y="1248"/>
              <a:ext cx="240" cy="768"/>
            </a:xfrm>
            <a:prstGeom prst="downArrow">
              <a:avLst>
                <a:gd name="adj1" fmla="val 50000"/>
                <a:gd name="adj2" fmla="val 5083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2976" y="1344"/>
              <a:ext cx="201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Browser sends HTTP request to Web server</a:t>
              </a:r>
            </a:p>
          </p:txBody>
        </p:sp>
      </p:grp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029200" y="3810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4191000" y="3657600"/>
            <a:ext cx="4852988" cy="1219200"/>
            <a:chOff x="2640" y="2304"/>
            <a:chExt cx="3057" cy="768"/>
          </a:xfrm>
        </p:grpSpPr>
        <p:sp>
          <p:nvSpPr>
            <p:cNvPr id="17" name="AutoShape 20"/>
            <p:cNvSpPr>
              <a:spLocks noChangeArrowheads="1"/>
            </p:cNvSpPr>
            <p:nvPr/>
          </p:nvSpPr>
          <p:spPr bwMode="auto">
            <a:xfrm>
              <a:off x="2640" y="2304"/>
              <a:ext cx="240" cy="768"/>
            </a:xfrm>
            <a:prstGeom prst="downArrow">
              <a:avLst>
                <a:gd name="adj1" fmla="val 50000"/>
                <a:gd name="adj2" fmla="val 5083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976" y="2352"/>
              <a:ext cx="272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Web server sets environment and </a:t>
              </a:r>
            </a:p>
            <a:p>
              <a:r>
                <a:rPr lang="en-US"/>
                <a:t>hands off request to CGI</a:t>
              </a:r>
            </a:p>
          </p:txBody>
        </p:sp>
      </p:grp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5181600" y="5181600"/>
            <a:ext cx="34067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CGI Application converts </a:t>
            </a:r>
          </a:p>
          <a:p>
            <a:r>
              <a:rPr lang="en-US"/>
              <a:t>Environment and runs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381000" y="5410200"/>
            <a:ext cx="350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CGI generates output (HTML)</a:t>
            </a:r>
          </a:p>
        </p:txBody>
      </p: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762000" y="3657600"/>
            <a:ext cx="3200400" cy="1219200"/>
            <a:chOff x="480" y="2304"/>
            <a:chExt cx="2016" cy="768"/>
          </a:xfrm>
        </p:grpSpPr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 rot="10800000">
              <a:off x="2256" y="2304"/>
              <a:ext cx="240" cy="768"/>
            </a:xfrm>
            <a:prstGeom prst="downArrow">
              <a:avLst>
                <a:gd name="adj1" fmla="val 50000"/>
                <a:gd name="adj2" fmla="val 5083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480" y="2448"/>
              <a:ext cx="175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Output is returned to </a:t>
              </a:r>
            </a:p>
            <a:p>
              <a:r>
                <a:rPr lang="en-US"/>
                <a:t>Web Server</a:t>
              </a:r>
            </a:p>
          </p:txBody>
        </p:sp>
      </p:grpSp>
      <p:grpSp>
        <p:nvGrpSpPr>
          <p:cNvPr id="24" name="Group 27"/>
          <p:cNvGrpSpPr>
            <a:grpSpLocks/>
          </p:cNvGrpSpPr>
          <p:nvPr/>
        </p:nvGrpSpPr>
        <p:grpSpPr bwMode="auto">
          <a:xfrm>
            <a:off x="0" y="1981200"/>
            <a:ext cx="3886200" cy="1219200"/>
            <a:chOff x="0" y="1248"/>
            <a:chExt cx="2448" cy="768"/>
          </a:xfrm>
        </p:grpSpPr>
        <p:sp>
          <p:nvSpPr>
            <p:cNvPr id="25" name="AutoShape 28"/>
            <p:cNvSpPr>
              <a:spLocks noChangeArrowheads="1"/>
            </p:cNvSpPr>
            <p:nvPr/>
          </p:nvSpPr>
          <p:spPr bwMode="auto">
            <a:xfrm rot="10800000">
              <a:off x="2208" y="1248"/>
              <a:ext cx="240" cy="768"/>
            </a:xfrm>
            <a:prstGeom prst="downArrow">
              <a:avLst>
                <a:gd name="adj1" fmla="val 50000"/>
                <a:gd name="adj2" fmla="val 5083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0" y="1248"/>
              <a:ext cx="2208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Web server sends HTTP headers and output to browser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036638"/>
          </a:xfrm>
        </p:spPr>
        <p:txBody>
          <a:bodyPr/>
          <a:lstStyle/>
          <a:p>
            <a:r>
              <a:rPr lang="en-US" dirty="0" smtClean="0"/>
              <a:t>DISADVANTAGES OF CGI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Web server forks a new process for every CGI request</a:t>
            </a:r>
          </a:p>
          <a:p>
            <a:pPr lvl="1"/>
            <a:r>
              <a:rPr lang="en-US" dirty="0" smtClean="0"/>
              <a:t>Slow performance: there is a lot of OS overhead to fork a new process and do a context switch</a:t>
            </a:r>
          </a:p>
          <a:p>
            <a:pPr lvl="1"/>
            <a:r>
              <a:rPr lang="en-US" dirty="0" smtClean="0"/>
              <a:t>Communication between web server and CGI process can be slow</a:t>
            </a:r>
          </a:p>
          <a:p>
            <a:pPr lvl="2"/>
            <a:r>
              <a:rPr lang="en-US" dirty="0" smtClean="0"/>
              <a:t>All those environment variables must be set on the OS level!</a:t>
            </a:r>
          </a:p>
          <a:p>
            <a:pPr lvl="1"/>
            <a:r>
              <a:rPr lang="en-US" dirty="0" smtClean="0"/>
              <a:t>Under light loads, this is no big deal, but it won’t cut it if you want to handle 100’s of logins per second</a:t>
            </a:r>
          </a:p>
          <a:p>
            <a:pPr lvl="1"/>
            <a:r>
              <a:rPr lang="en-US" dirty="0" err="1" smtClean="0"/>
              <a:t>FastCGI</a:t>
            </a:r>
            <a:r>
              <a:rPr lang="en-US" dirty="0" smtClean="0"/>
              <a:t> and server plug-ins can make this much better (but not perfect)</a:t>
            </a:r>
          </a:p>
          <a:p>
            <a:pPr lvl="2"/>
            <a:r>
              <a:rPr lang="en-US" dirty="0" smtClean="0"/>
              <a:t>Even with better server plug-ins, there is a disconnect between the server and the web program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588" y="-47625"/>
            <a:ext cx="9147176" cy="1036638"/>
          </a:xfrm>
        </p:spPr>
        <p:txBody>
          <a:bodyPr anchor="b"/>
          <a:lstStyle/>
          <a:p>
            <a:pPr eaLnBrk="1" hangingPunct="1"/>
            <a:r>
              <a:rPr lang="en-US" smtClean="0"/>
              <a:t>JAVA EE BENEFITS</a:t>
            </a:r>
            <a:endParaRPr lang="en-GB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356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wide range of standard services, components, clients, and tools are supported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Applications are portable across Java EE platforms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scalability for performance and availability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services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 commonly required services are provided by Java EE servers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 model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separation of development responsibilities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reuse of code and opportunities to share logic between applications</a:t>
            </a:r>
            <a:endParaRPr kumimoji="0" lang="en-GB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Interoperability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Integration with other systems using standard protocols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HUGE!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Legacy systems are </a:t>
            </a: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everywhere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New systems can be developed using Java EE that quickly integrate into existing systems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52400" y="6553200"/>
            <a:ext cx="19050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07E4730-D897-48FC-A826-1518990D8272}" type="slidenum">
              <a:rPr lang="en-US" sz="1200" b="1">
                <a:solidFill>
                  <a:schemeClr val="bg1"/>
                </a:solidFill>
                <a:latin typeface="+mn-lt"/>
              </a:rPr>
              <a:pPr>
                <a:defRPr/>
              </a:pPr>
              <a:t>7</a:t>
            </a:fld>
            <a:endParaRPr lang="en-US" sz="12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588" y="-23813"/>
            <a:ext cx="9147176" cy="1036638"/>
          </a:xfrm>
        </p:spPr>
        <p:txBody>
          <a:bodyPr anchor="b"/>
          <a:lstStyle/>
          <a:p>
            <a:pPr eaLnBrk="1" hangingPunct="1"/>
            <a:r>
              <a:rPr lang="en-US" smtClean="0"/>
              <a:t>JAVA EE CONTAINERS</a:t>
            </a:r>
            <a:endParaRPr lang="en-GB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7013" y="1066800"/>
            <a:ext cx="8688387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EE defines four types of container: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Applet container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Typically provided by a web browser, possibly using the Java plug-in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 client container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stand-alone Java Runtime Environment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 component container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Provided by a Java EE application server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Enterprise bean (EJB) container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Provided by a Java EE application server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EE application servers provide Web and EJB containers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Components depend on the run-time support of containers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Interaction takes place using services provided by containers</a:t>
            </a:r>
            <a:endParaRPr kumimoji="0" lang="en-GB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52400" y="6553200"/>
            <a:ext cx="19050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BEC0060-0909-4D86-A29C-137E361E46F2}" type="slidenum">
              <a:rPr lang="en-US" sz="1200" b="1">
                <a:solidFill>
                  <a:schemeClr val="bg1"/>
                </a:solidFill>
                <a:latin typeface="+mn-lt"/>
              </a:rPr>
              <a:pPr>
                <a:defRPr/>
              </a:pPr>
              <a:t>8</a:t>
            </a:fld>
            <a:endParaRPr lang="en-US" sz="12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2875"/>
            <a:ext cx="9144000" cy="1320800"/>
          </a:xfrm>
        </p:spPr>
        <p:txBody>
          <a:bodyPr anchor="b"/>
          <a:lstStyle/>
          <a:p>
            <a:pPr eaLnBrk="1" hangingPunct="1"/>
            <a:r>
              <a:rPr lang="en-US" smtClean="0"/>
              <a:t>BENEFITS OF USING A CONTAINER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524000"/>
            <a:ext cx="8458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Without a web container you would have to do many of the basic tasks of web development yourself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HTTP, SSL, etc. Communications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Lifecycle Management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Multithreading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Declarative Security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EE Library Support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JSPs, EJBs,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52400" y="6553200"/>
            <a:ext cx="19050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FE722F8-8C15-4F41-87AA-459E4C3B0632}" type="slidenum">
              <a:rPr lang="en-US" sz="1200" b="1">
                <a:solidFill>
                  <a:schemeClr val="bg1"/>
                </a:solidFill>
                <a:latin typeface="+mn-lt"/>
              </a:rPr>
              <a:pPr>
                <a:defRPr/>
              </a:pPr>
              <a:t>9</a:t>
            </a:fld>
            <a:endParaRPr lang="en-US" sz="12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81000"/>
            <a:ext cx="9144000" cy="103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 EE </a:t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SERVICES  OVERVIEW</a:t>
            </a:r>
            <a:endParaRPr kumimoji="0" lang="en-GB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524000"/>
            <a:ext cx="77565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standard services provided in Java EE include: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Java Naming and Directory Interface (JNDI)</a:t>
            </a: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Transaction API (JTA)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Message Service (JMS)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EE Connector Architecture (JCA or J2C)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JavaMail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JavaBeans Activation Framework (JAF)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API for XML Parsing (JAXP)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API for XML remote procedure call (JAX-RPC)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 services for Java EE (WSEE, JSR 109)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API for XML Registries (JAXR)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SOAP Attachments API for Java (SAAJ)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Authorization Service Provider Contract for Containers (JACC)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Management Extensions API (JMX)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etc…</a:t>
            </a:r>
          </a:p>
        </p:txBody>
      </p:sp>
      <p:pic>
        <p:nvPicPr>
          <p:cNvPr id="5" name="Picture 4" descr="ja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094538" y="2662238"/>
            <a:ext cx="1555750" cy="1377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790</Words>
  <Application>Microsoft Office PowerPoint</Application>
  <PresentationFormat>On-screen Show (4:3)</PresentationFormat>
  <Paragraphs>154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A SAMPLE EXCHANGE</vt:lpstr>
      <vt:lpstr>PowerPoint Presentation</vt:lpstr>
      <vt:lpstr>CGI</vt:lpstr>
      <vt:lpstr>DISADVANTAGES OF CGI</vt:lpstr>
      <vt:lpstr>JAVA EE BENEFITS</vt:lpstr>
      <vt:lpstr>JAVA EE CONTAINERS</vt:lpstr>
      <vt:lpstr>BENEFITS OF USING A CONTAINER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seanyerg</dc:creator>
  <cp:lastModifiedBy>Sean Yergensen</cp:lastModifiedBy>
  <cp:revision>13</cp:revision>
  <dcterms:created xsi:type="dcterms:W3CDTF">2012-08-13T15:37:07Z</dcterms:created>
  <dcterms:modified xsi:type="dcterms:W3CDTF">2013-11-01T16:19:37Z</dcterms:modified>
</cp:coreProperties>
</file>