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9"/>
  </p:notesMasterIdLst>
  <p:handoutMasterIdLst>
    <p:handoutMasterId r:id="rId40"/>
  </p:handoutMasterIdLst>
  <p:sldIdLst>
    <p:sldId id="257" r:id="rId2"/>
    <p:sldId id="277" r:id="rId3"/>
    <p:sldId id="273" r:id="rId4"/>
    <p:sldId id="275" r:id="rId5"/>
    <p:sldId id="270" r:id="rId6"/>
    <p:sldId id="308" r:id="rId7"/>
    <p:sldId id="309" r:id="rId8"/>
    <p:sldId id="310" r:id="rId9"/>
    <p:sldId id="325" r:id="rId10"/>
    <p:sldId id="326" r:id="rId11"/>
    <p:sldId id="280" r:id="rId12"/>
    <p:sldId id="281" r:id="rId13"/>
    <p:sldId id="311" r:id="rId14"/>
    <p:sldId id="312" r:id="rId15"/>
    <p:sldId id="313" r:id="rId16"/>
    <p:sldId id="314" r:id="rId17"/>
    <p:sldId id="315" r:id="rId18"/>
    <p:sldId id="316" r:id="rId19"/>
    <p:sldId id="317" r:id="rId20"/>
    <p:sldId id="318" r:id="rId21"/>
    <p:sldId id="284" r:id="rId22"/>
    <p:sldId id="305" r:id="rId23"/>
    <p:sldId id="319" r:id="rId24"/>
    <p:sldId id="321" r:id="rId25"/>
    <p:sldId id="322" r:id="rId26"/>
    <p:sldId id="323" r:id="rId27"/>
    <p:sldId id="324" r:id="rId28"/>
    <p:sldId id="320" r:id="rId29"/>
    <p:sldId id="290" r:id="rId30"/>
    <p:sldId id="291" r:id="rId31"/>
    <p:sldId id="330" r:id="rId32"/>
    <p:sldId id="328" r:id="rId33"/>
    <p:sldId id="329" r:id="rId34"/>
    <p:sldId id="331" r:id="rId35"/>
    <p:sldId id="332" r:id="rId36"/>
    <p:sldId id="333" r:id="rId37"/>
    <p:sldId id="334" r:id="rId38"/>
  </p:sldIdLst>
  <p:sldSz cx="9144000" cy="6858000" type="screen4x3"/>
  <p:notesSz cx="7315200" cy="9601200"/>
  <p:embeddedFontLst>
    <p:embeddedFont>
      <p:font typeface="Meta-Normal" pitchFamily="2" charset="0"/>
      <p:regular r:id="rId41"/>
    </p:embeddedFont>
    <p:embeddedFont>
      <p:font typeface="Meta-Medium" pitchFamily="2" charset="0"/>
      <p:regular r:id="rId42"/>
    </p:embeddedFont>
    <p:embeddedFont>
      <p:font typeface="Calibri"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77243" autoAdjust="0"/>
  </p:normalViewPr>
  <p:slideViewPr>
    <p:cSldViewPr>
      <p:cViewPr>
        <p:scale>
          <a:sx n="100" d="100"/>
          <a:sy n="100" d="100"/>
        </p:scale>
        <p:origin x="-1308" y="-51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024"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06E000-FB98-4C27-81AB-59ABA7820869}" type="doc">
      <dgm:prSet loTypeId="urn:microsoft.com/office/officeart/2005/8/layout/arrow2" loCatId="process" qsTypeId="urn:microsoft.com/office/officeart/2005/8/quickstyle/simple1" qsCatId="simple" csTypeId="urn:microsoft.com/office/officeart/2005/8/colors/accent1_2" csCatId="accent1" phldr="1"/>
      <dgm:spPr/>
    </dgm:pt>
    <dgm:pt modelId="{ABE8C24B-2DAD-4E3C-B123-2A9A5225DF20}">
      <dgm:prSet phldrT="[Text]"/>
      <dgm:spPr/>
      <dgm:t>
        <a:bodyPr/>
        <a:lstStyle/>
        <a:p>
          <a:r>
            <a:rPr lang="en-CA" sz="1400" dirty="0" smtClean="0">
              <a:solidFill>
                <a:schemeClr val="bg1"/>
              </a:solidFill>
              <a:effectLst>
                <a:outerShdw blurRad="38100" dist="38100" dir="2700000" algn="tl">
                  <a:srgbClr val="000000">
                    <a:alpha val="43137"/>
                  </a:srgbClr>
                </a:outerShdw>
              </a:effectLst>
            </a:rPr>
            <a:t>v 3.0 2008</a:t>
          </a:r>
          <a:endParaRPr lang="en-CA" sz="1400" dirty="0">
            <a:solidFill>
              <a:schemeClr val="bg1"/>
            </a:solidFill>
            <a:effectLst>
              <a:outerShdw blurRad="38100" dist="38100" dir="2700000" algn="tl">
                <a:srgbClr val="000000">
                  <a:alpha val="43137"/>
                </a:srgbClr>
              </a:outerShdw>
            </a:effectLst>
          </a:endParaRPr>
        </a:p>
      </dgm:t>
    </dgm:pt>
    <dgm:pt modelId="{5CA78BCB-4468-40FA-BA9F-E1EA29FDC75C}" type="parTrans" cxnId="{E89F1C32-3D70-4797-AB3D-01FCAF85F498}">
      <dgm:prSet/>
      <dgm:spPr/>
      <dgm:t>
        <a:bodyPr/>
        <a:lstStyle/>
        <a:p>
          <a:endParaRPr lang="en-CA" sz="1400">
            <a:solidFill>
              <a:schemeClr val="bg1"/>
            </a:solidFill>
            <a:effectLst>
              <a:outerShdw blurRad="38100" dist="38100" dir="2700000" algn="tl">
                <a:srgbClr val="000000">
                  <a:alpha val="43137"/>
                </a:srgbClr>
              </a:outerShdw>
            </a:effectLst>
          </a:endParaRPr>
        </a:p>
      </dgm:t>
    </dgm:pt>
    <dgm:pt modelId="{0DDFE207-67D7-4BFF-9FE4-36225F9E76D3}" type="sibTrans" cxnId="{E89F1C32-3D70-4797-AB3D-01FCAF85F498}">
      <dgm:prSet/>
      <dgm:spPr/>
      <dgm:t>
        <a:bodyPr/>
        <a:lstStyle/>
        <a:p>
          <a:endParaRPr lang="en-CA" sz="1400">
            <a:solidFill>
              <a:schemeClr val="bg1"/>
            </a:solidFill>
            <a:effectLst>
              <a:outerShdw blurRad="38100" dist="38100" dir="2700000" algn="tl">
                <a:srgbClr val="000000">
                  <a:alpha val="43137"/>
                </a:srgbClr>
              </a:outerShdw>
            </a:effectLst>
          </a:endParaRPr>
        </a:p>
      </dgm:t>
    </dgm:pt>
    <dgm:pt modelId="{3BEF54ED-54CF-498C-9347-89B86ED457F3}">
      <dgm:prSet phldrT="[Text]"/>
      <dgm:spPr/>
      <dgm:t>
        <a:bodyPr/>
        <a:lstStyle/>
        <a:p>
          <a:r>
            <a:rPr lang="en-CA" sz="1400" dirty="0" smtClean="0">
              <a:solidFill>
                <a:schemeClr val="bg1"/>
              </a:solidFill>
              <a:effectLst>
                <a:outerShdw blurRad="38100" dist="38100" dir="2700000" algn="tl">
                  <a:srgbClr val="000000">
                    <a:alpha val="43137"/>
                  </a:srgbClr>
                </a:outerShdw>
              </a:effectLst>
            </a:rPr>
            <a:t>v 4.0 March 2011</a:t>
          </a:r>
          <a:endParaRPr lang="en-CA" sz="1400" dirty="0">
            <a:solidFill>
              <a:schemeClr val="bg1"/>
            </a:solidFill>
            <a:effectLst>
              <a:outerShdw blurRad="38100" dist="38100" dir="2700000" algn="tl">
                <a:srgbClr val="000000">
                  <a:alpha val="43137"/>
                </a:srgbClr>
              </a:outerShdw>
            </a:effectLst>
          </a:endParaRPr>
        </a:p>
      </dgm:t>
    </dgm:pt>
    <dgm:pt modelId="{7532AB24-1B8F-4015-A0FD-825AE81363E2}" type="parTrans" cxnId="{56E58A82-EDB2-4416-A6C2-05F8C7AFFB82}">
      <dgm:prSet/>
      <dgm:spPr/>
      <dgm:t>
        <a:bodyPr/>
        <a:lstStyle/>
        <a:p>
          <a:endParaRPr lang="en-CA" sz="1400">
            <a:solidFill>
              <a:schemeClr val="bg1"/>
            </a:solidFill>
            <a:effectLst>
              <a:outerShdw blurRad="38100" dist="38100" dir="2700000" algn="tl">
                <a:srgbClr val="000000">
                  <a:alpha val="43137"/>
                </a:srgbClr>
              </a:outerShdw>
            </a:effectLst>
          </a:endParaRPr>
        </a:p>
      </dgm:t>
    </dgm:pt>
    <dgm:pt modelId="{CA0E5AFF-8445-4B6D-A8FB-3282D947AE5C}" type="sibTrans" cxnId="{56E58A82-EDB2-4416-A6C2-05F8C7AFFB82}">
      <dgm:prSet/>
      <dgm:spPr/>
      <dgm:t>
        <a:bodyPr/>
        <a:lstStyle/>
        <a:p>
          <a:endParaRPr lang="en-CA" sz="1400">
            <a:solidFill>
              <a:schemeClr val="bg1"/>
            </a:solidFill>
            <a:effectLst>
              <a:outerShdw blurRad="38100" dist="38100" dir="2700000" algn="tl">
                <a:srgbClr val="000000">
                  <a:alpha val="43137"/>
                </a:srgbClr>
              </a:outerShdw>
            </a:effectLst>
          </a:endParaRPr>
        </a:p>
      </dgm:t>
    </dgm:pt>
    <dgm:pt modelId="{9323351D-B83E-43A1-868D-7E82C0D06DB0}">
      <dgm:prSet phldrT="[Text]" custT="1"/>
      <dgm:spPr/>
      <dgm:t>
        <a:bodyPr/>
        <a:lstStyle/>
        <a:p>
          <a:r>
            <a:rPr lang="en-CA" sz="1800" dirty="0" smtClean="0">
              <a:solidFill>
                <a:schemeClr val="bg1"/>
              </a:solidFill>
              <a:effectLst>
                <a:outerShdw blurRad="38100" dist="38100" dir="2700000" algn="tl">
                  <a:srgbClr val="000000">
                    <a:alpha val="43137"/>
                  </a:srgbClr>
                </a:outerShdw>
              </a:effectLst>
            </a:rPr>
            <a:t>v 1.0 2004</a:t>
          </a:r>
          <a:endParaRPr lang="en-CA" sz="1800" dirty="0">
            <a:solidFill>
              <a:schemeClr val="bg1"/>
            </a:solidFill>
            <a:effectLst>
              <a:outerShdw blurRad="38100" dist="38100" dir="2700000" algn="tl">
                <a:srgbClr val="000000">
                  <a:alpha val="43137"/>
                </a:srgbClr>
              </a:outerShdw>
            </a:effectLst>
          </a:endParaRPr>
        </a:p>
      </dgm:t>
    </dgm:pt>
    <dgm:pt modelId="{926DF2B4-A6F8-4AE7-BC91-0C337843065C}" type="parTrans" cxnId="{6DC19F74-4195-4274-AA8F-14355F5FFE4E}">
      <dgm:prSet/>
      <dgm:spPr/>
      <dgm:t>
        <a:bodyPr/>
        <a:lstStyle/>
        <a:p>
          <a:endParaRPr lang="en-CA">
            <a:solidFill>
              <a:schemeClr val="bg1"/>
            </a:solidFill>
            <a:effectLst>
              <a:outerShdw blurRad="38100" dist="38100" dir="2700000" algn="tl">
                <a:srgbClr val="000000">
                  <a:alpha val="43137"/>
                </a:srgbClr>
              </a:outerShdw>
            </a:effectLst>
          </a:endParaRPr>
        </a:p>
      </dgm:t>
    </dgm:pt>
    <dgm:pt modelId="{89C0B1A9-1ACE-4590-AAD6-8C4A03C257A7}" type="sibTrans" cxnId="{6DC19F74-4195-4274-AA8F-14355F5FFE4E}">
      <dgm:prSet/>
      <dgm:spPr/>
      <dgm:t>
        <a:bodyPr/>
        <a:lstStyle/>
        <a:p>
          <a:endParaRPr lang="en-CA">
            <a:solidFill>
              <a:schemeClr val="bg1"/>
            </a:solidFill>
            <a:effectLst>
              <a:outerShdw blurRad="38100" dist="38100" dir="2700000" algn="tl">
                <a:srgbClr val="000000">
                  <a:alpha val="43137"/>
                </a:srgbClr>
              </a:outerShdw>
            </a:effectLst>
          </a:endParaRPr>
        </a:p>
      </dgm:t>
    </dgm:pt>
    <dgm:pt modelId="{30484741-C06F-47F9-9F5E-5E442C081D24}">
      <dgm:prSet phldrT="[Text]"/>
      <dgm:spPr/>
      <dgm:t>
        <a:bodyPr/>
        <a:lstStyle/>
        <a:p>
          <a:r>
            <a:rPr lang="en-CA" sz="1400" dirty="0" smtClean="0">
              <a:solidFill>
                <a:schemeClr val="bg1"/>
              </a:solidFill>
              <a:effectLst>
                <a:outerShdw blurRad="38100" dist="38100" dir="2700000" algn="tl">
                  <a:srgbClr val="000000">
                    <a:alpha val="43137"/>
                  </a:srgbClr>
                </a:outerShdw>
              </a:effectLst>
            </a:rPr>
            <a:t>V 5.0 June 2011</a:t>
          </a:r>
          <a:endParaRPr lang="en-CA" sz="1400" dirty="0">
            <a:solidFill>
              <a:schemeClr val="bg1"/>
            </a:solidFill>
            <a:effectLst>
              <a:outerShdw blurRad="38100" dist="38100" dir="2700000" algn="tl">
                <a:srgbClr val="000000">
                  <a:alpha val="43137"/>
                </a:srgbClr>
              </a:outerShdw>
            </a:effectLst>
          </a:endParaRPr>
        </a:p>
      </dgm:t>
    </dgm:pt>
    <dgm:pt modelId="{7AB83734-D0E0-4D5F-84BA-21ECB2B6F79D}" type="parTrans" cxnId="{2D589A2B-52CF-4263-A0B0-19F7A32579B5}">
      <dgm:prSet/>
      <dgm:spPr/>
      <dgm:t>
        <a:bodyPr/>
        <a:lstStyle/>
        <a:p>
          <a:endParaRPr lang="en-CA">
            <a:solidFill>
              <a:schemeClr val="bg1"/>
            </a:solidFill>
            <a:effectLst>
              <a:outerShdw blurRad="38100" dist="38100" dir="2700000" algn="tl">
                <a:srgbClr val="000000">
                  <a:alpha val="43137"/>
                </a:srgbClr>
              </a:outerShdw>
            </a:effectLst>
          </a:endParaRPr>
        </a:p>
      </dgm:t>
    </dgm:pt>
    <dgm:pt modelId="{3DD26291-EB9F-4C10-A3A5-F32B48C30061}" type="sibTrans" cxnId="{2D589A2B-52CF-4263-A0B0-19F7A32579B5}">
      <dgm:prSet/>
      <dgm:spPr/>
      <dgm:t>
        <a:bodyPr/>
        <a:lstStyle/>
        <a:p>
          <a:endParaRPr lang="en-CA">
            <a:solidFill>
              <a:schemeClr val="bg1"/>
            </a:solidFill>
            <a:effectLst>
              <a:outerShdw blurRad="38100" dist="38100" dir="2700000" algn="tl">
                <a:srgbClr val="000000">
                  <a:alpha val="43137"/>
                </a:srgbClr>
              </a:outerShdw>
            </a:effectLst>
          </a:endParaRPr>
        </a:p>
      </dgm:t>
    </dgm:pt>
    <dgm:pt modelId="{6C6341EA-7672-4D8B-B527-81B6E6788D0D}">
      <dgm:prSet phldrT="[Text]" custT="1"/>
      <dgm:spPr/>
      <dgm:t>
        <a:bodyPr/>
        <a:lstStyle/>
        <a:p>
          <a:r>
            <a:rPr lang="en-CA" sz="1800" dirty="0" smtClean="0">
              <a:solidFill>
                <a:schemeClr val="bg1"/>
              </a:solidFill>
              <a:effectLst>
                <a:outerShdw blurRad="38100" dist="38100" dir="2700000" algn="tl">
                  <a:srgbClr val="000000">
                    <a:alpha val="43137"/>
                  </a:srgbClr>
                </a:outerShdw>
              </a:effectLst>
            </a:rPr>
            <a:t>v 2.0 2006</a:t>
          </a:r>
          <a:endParaRPr lang="en-CA" sz="1800" dirty="0">
            <a:solidFill>
              <a:schemeClr val="bg1"/>
            </a:solidFill>
            <a:effectLst>
              <a:outerShdw blurRad="38100" dist="38100" dir="2700000" algn="tl">
                <a:srgbClr val="000000">
                  <a:alpha val="43137"/>
                </a:srgbClr>
              </a:outerShdw>
            </a:effectLst>
          </a:endParaRPr>
        </a:p>
      </dgm:t>
    </dgm:pt>
    <dgm:pt modelId="{E64F0D7B-A7E8-49A5-A576-42DDEBBE689E}" type="parTrans" cxnId="{4DB435E2-1A91-4E59-9CA8-AD6E9FE619C4}">
      <dgm:prSet/>
      <dgm:spPr/>
      <dgm:t>
        <a:bodyPr/>
        <a:lstStyle/>
        <a:p>
          <a:endParaRPr lang="en-CA">
            <a:solidFill>
              <a:schemeClr val="bg1"/>
            </a:solidFill>
            <a:effectLst>
              <a:outerShdw blurRad="38100" dist="38100" dir="2700000" algn="tl">
                <a:srgbClr val="000000">
                  <a:alpha val="43137"/>
                </a:srgbClr>
              </a:outerShdw>
            </a:effectLst>
          </a:endParaRPr>
        </a:p>
      </dgm:t>
    </dgm:pt>
    <dgm:pt modelId="{197A1788-B3C5-4BDA-AACD-1E82D7E16EA3}" type="sibTrans" cxnId="{4DB435E2-1A91-4E59-9CA8-AD6E9FE619C4}">
      <dgm:prSet/>
      <dgm:spPr/>
      <dgm:t>
        <a:bodyPr/>
        <a:lstStyle/>
        <a:p>
          <a:endParaRPr lang="en-CA">
            <a:solidFill>
              <a:schemeClr val="bg1"/>
            </a:solidFill>
            <a:effectLst>
              <a:outerShdw blurRad="38100" dist="38100" dir="2700000" algn="tl">
                <a:srgbClr val="000000">
                  <a:alpha val="43137"/>
                </a:srgbClr>
              </a:outerShdw>
            </a:effectLst>
          </a:endParaRPr>
        </a:p>
      </dgm:t>
    </dgm:pt>
    <dgm:pt modelId="{F55CE093-DA37-4FB6-8645-215BCCEE7D0E}" type="pres">
      <dgm:prSet presAssocID="{BA06E000-FB98-4C27-81AB-59ABA7820869}" presName="arrowDiagram" presStyleCnt="0">
        <dgm:presLayoutVars>
          <dgm:chMax val="5"/>
          <dgm:dir/>
          <dgm:resizeHandles val="exact"/>
        </dgm:presLayoutVars>
      </dgm:prSet>
      <dgm:spPr/>
    </dgm:pt>
    <dgm:pt modelId="{14052C9B-AAB4-4495-9FB6-F6C87E4FAF9C}" type="pres">
      <dgm:prSet presAssocID="{BA06E000-FB98-4C27-81AB-59ABA7820869}" presName="arrow" presStyleLbl="bgShp" presStyleIdx="0" presStyleCnt="1"/>
      <dgm:spPr/>
    </dgm:pt>
    <dgm:pt modelId="{FEC12045-E7C2-4143-A7DE-ED0894DB642B}" type="pres">
      <dgm:prSet presAssocID="{BA06E000-FB98-4C27-81AB-59ABA7820869}" presName="arrowDiagram5" presStyleCnt="0"/>
      <dgm:spPr/>
    </dgm:pt>
    <dgm:pt modelId="{E7F46CAC-5F4B-4E57-A85F-39F260BBA192}" type="pres">
      <dgm:prSet presAssocID="{9323351D-B83E-43A1-868D-7E82C0D06DB0}" presName="bullet5a" presStyleLbl="node1" presStyleIdx="0" presStyleCnt="5"/>
      <dgm:spPr/>
    </dgm:pt>
    <dgm:pt modelId="{C7160AA5-CCE4-4CCF-ABB1-1A99A88BAFCA}" type="pres">
      <dgm:prSet presAssocID="{9323351D-B83E-43A1-868D-7E82C0D06DB0}" presName="textBox5a" presStyleLbl="revTx" presStyleIdx="0" presStyleCnt="5">
        <dgm:presLayoutVars>
          <dgm:bulletEnabled val="1"/>
        </dgm:presLayoutVars>
      </dgm:prSet>
      <dgm:spPr/>
      <dgm:t>
        <a:bodyPr/>
        <a:lstStyle/>
        <a:p>
          <a:endParaRPr lang="en-CA"/>
        </a:p>
      </dgm:t>
    </dgm:pt>
    <dgm:pt modelId="{FC1ECFA8-E94F-4C82-9484-C1561BE06A89}" type="pres">
      <dgm:prSet presAssocID="{6C6341EA-7672-4D8B-B527-81B6E6788D0D}" presName="bullet5b" presStyleLbl="node1" presStyleIdx="1" presStyleCnt="5"/>
      <dgm:spPr/>
    </dgm:pt>
    <dgm:pt modelId="{49EBAA36-2D1E-44C9-9800-3E130E4B8400}" type="pres">
      <dgm:prSet presAssocID="{6C6341EA-7672-4D8B-B527-81B6E6788D0D}" presName="textBox5b" presStyleLbl="revTx" presStyleIdx="1" presStyleCnt="5">
        <dgm:presLayoutVars>
          <dgm:bulletEnabled val="1"/>
        </dgm:presLayoutVars>
      </dgm:prSet>
      <dgm:spPr/>
      <dgm:t>
        <a:bodyPr/>
        <a:lstStyle/>
        <a:p>
          <a:endParaRPr lang="en-CA"/>
        </a:p>
      </dgm:t>
    </dgm:pt>
    <dgm:pt modelId="{2903C511-32A8-4C14-9CD1-016B78B82532}" type="pres">
      <dgm:prSet presAssocID="{ABE8C24B-2DAD-4E3C-B123-2A9A5225DF20}" presName="bullet5c" presStyleLbl="node1" presStyleIdx="2" presStyleCnt="5"/>
      <dgm:spPr/>
    </dgm:pt>
    <dgm:pt modelId="{BF9E2CB6-A9D5-47ED-B781-60F79FFFF360}" type="pres">
      <dgm:prSet presAssocID="{ABE8C24B-2DAD-4E3C-B123-2A9A5225DF20}" presName="textBox5c" presStyleLbl="revTx" presStyleIdx="2" presStyleCnt="5">
        <dgm:presLayoutVars>
          <dgm:bulletEnabled val="1"/>
        </dgm:presLayoutVars>
      </dgm:prSet>
      <dgm:spPr/>
      <dgm:t>
        <a:bodyPr/>
        <a:lstStyle/>
        <a:p>
          <a:endParaRPr lang="en-CA"/>
        </a:p>
      </dgm:t>
    </dgm:pt>
    <dgm:pt modelId="{CAA3CA60-519B-4F11-B549-DFD72DE54EC1}" type="pres">
      <dgm:prSet presAssocID="{3BEF54ED-54CF-498C-9347-89B86ED457F3}" presName="bullet5d" presStyleLbl="node1" presStyleIdx="3" presStyleCnt="5"/>
      <dgm:spPr/>
    </dgm:pt>
    <dgm:pt modelId="{C0DC50D3-8493-49AC-9510-1017A3EF3913}" type="pres">
      <dgm:prSet presAssocID="{3BEF54ED-54CF-498C-9347-89B86ED457F3}" presName="textBox5d" presStyleLbl="revTx" presStyleIdx="3" presStyleCnt="5">
        <dgm:presLayoutVars>
          <dgm:bulletEnabled val="1"/>
        </dgm:presLayoutVars>
      </dgm:prSet>
      <dgm:spPr/>
      <dgm:t>
        <a:bodyPr/>
        <a:lstStyle/>
        <a:p>
          <a:endParaRPr lang="en-CA"/>
        </a:p>
      </dgm:t>
    </dgm:pt>
    <dgm:pt modelId="{2E5A729E-FF14-41F4-AF1B-7FCC5766AAF9}" type="pres">
      <dgm:prSet presAssocID="{30484741-C06F-47F9-9F5E-5E442C081D24}" presName="bullet5e" presStyleLbl="node1" presStyleIdx="4" presStyleCnt="5"/>
      <dgm:spPr/>
    </dgm:pt>
    <dgm:pt modelId="{C4B2EB6A-0C47-436C-BD38-2D45F0F599B0}" type="pres">
      <dgm:prSet presAssocID="{30484741-C06F-47F9-9F5E-5E442C081D24}" presName="textBox5e" presStyleLbl="revTx" presStyleIdx="4" presStyleCnt="5">
        <dgm:presLayoutVars>
          <dgm:bulletEnabled val="1"/>
        </dgm:presLayoutVars>
      </dgm:prSet>
      <dgm:spPr/>
      <dgm:t>
        <a:bodyPr/>
        <a:lstStyle/>
        <a:p>
          <a:endParaRPr lang="en-CA"/>
        </a:p>
      </dgm:t>
    </dgm:pt>
  </dgm:ptLst>
  <dgm:cxnLst>
    <dgm:cxn modelId="{4DB435E2-1A91-4E59-9CA8-AD6E9FE619C4}" srcId="{BA06E000-FB98-4C27-81AB-59ABA7820869}" destId="{6C6341EA-7672-4D8B-B527-81B6E6788D0D}" srcOrd="1" destOrd="0" parTransId="{E64F0D7B-A7E8-49A5-A576-42DDEBBE689E}" sibTransId="{197A1788-B3C5-4BDA-AACD-1E82D7E16EA3}"/>
    <dgm:cxn modelId="{A86F4464-13D1-4DBB-902E-32363088E2A5}" type="presOf" srcId="{ABE8C24B-2DAD-4E3C-B123-2A9A5225DF20}" destId="{BF9E2CB6-A9D5-47ED-B781-60F79FFFF360}" srcOrd="0" destOrd="0" presId="urn:microsoft.com/office/officeart/2005/8/layout/arrow2"/>
    <dgm:cxn modelId="{6198FA22-5133-4036-8A65-D023679EAA6D}" type="presOf" srcId="{6C6341EA-7672-4D8B-B527-81B6E6788D0D}" destId="{49EBAA36-2D1E-44C9-9800-3E130E4B8400}" srcOrd="0" destOrd="0" presId="urn:microsoft.com/office/officeart/2005/8/layout/arrow2"/>
    <dgm:cxn modelId="{E89F1C32-3D70-4797-AB3D-01FCAF85F498}" srcId="{BA06E000-FB98-4C27-81AB-59ABA7820869}" destId="{ABE8C24B-2DAD-4E3C-B123-2A9A5225DF20}" srcOrd="2" destOrd="0" parTransId="{5CA78BCB-4468-40FA-BA9F-E1EA29FDC75C}" sibTransId="{0DDFE207-67D7-4BFF-9FE4-36225F9E76D3}"/>
    <dgm:cxn modelId="{7CB6755C-D834-4198-BD7E-3EF88DFA9C09}" type="presOf" srcId="{9323351D-B83E-43A1-868D-7E82C0D06DB0}" destId="{C7160AA5-CCE4-4CCF-ABB1-1A99A88BAFCA}" srcOrd="0" destOrd="0" presId="urn:microsoft.com/office/officeart/2005/8/layout/arrow2"/>
    <dgm:cxn modelId="{263AE680-CD80-45D4-996C-B9D5C119CE79}" type="presOf" srcId="{30484741-C06F-47F9-9F5E-5E442C081D24}" destId="{C4B2EB6A-0C47-436C-BD38-2D45F0F599B0}" srcOrd="0" destOrd="0" presId="urn:microsoft.com/office/officeart/2005/8/layout/arrow2"/>
    <dgm:cxn modelId="{2D589A2B-52CF-4263-A0B0-19F7A32579B5}" srcId="{BA06E000-FB98-4C27-81AB-59ABA7820869}" destId="{30484741-C06F-47F9-9F5E-5E442C081D24}" srcOrd="4" destOrd="0" parTransId="{7AB83734-D0E0-4D5F-84BA-21ECB2B6F79D}" sibTransId="{3DD26291-EB9F-4C10-A3A5-F32B48C30061}"/>
    <dgm:cxn modelId="{D7A9BC49-97FE-4B71-BD06-AAF4E321101E}" type="presOf" srcId="{3BEF54ED-54CF-498C-9347-89B86ED457F3}" destId="{C0DC50D3-8493-49AC-9510-1017A3EF3913}" srcOrd="0" destOrd="0" presId="urn:microsoft.com/office/officeart/2005/8/layout/arrow2"/>
    <dgm:cxn modelId="{D589FD67-95B4-450C-98DC-72FA153F1DF6}" type="presOf" srcId="{BA06E000-FB98-4C27-81AB-59ABA7820869}" destId="{F55CE093-DA37-4FB6-8645-215BCCEE7D0E}" srcOrd="0" destOrd="0" presId="urn:microsoft.com/office/officeart/2005/8/layout/arrow2"/>
    <dgm:cxn modelId="{56E58A82-EDB2-4416-A6C2-05F8C7AFFB82}" srcId="{BA06E000-FB98-4C27-81AB-59ABA7820869}" destId="{3BEF54ED-54CF-498C-9347-89B86ED457F3}" srcOrd="3" destOrd="0" parTransId="{7532AB24-1B8F-4015-A0FD-825AE81363E2}" sibTransId="{CA0E5AFF-8445-4B6D-A8FB-3282D947AE5C}"/>
    <dgm:cxn modelId="{6DC19F74-4195-4274-AA8F-14355F5FFE4E}" srcId="{BA06E000-FB98-4C27-81AB-59ABA7820869}" destId="{9323351D-B83E-43A1-868D-7E82C0D06DB0}" srcOrd="0" destOrd="0" parTransId="{926DF2B4-A6F8-4AE7-BC91-0C337843065C}" sibTransId="{89C0B1A9-1ACE-4590-AAD6-8C4A03C257A7}"/>
    <dgm:cxn modelId="{8C86AC15-E2AD-43B9-82BF-1D4798C9496B}" type="presParOf" srcId="{F55CE093-DA37-4FB6-8645-215BCCEE7D0E}" destId="{14052C9B-AAB4-4495-9FB6-F6C87E4FAF9C}" srcOrd="0" destOrd="0" presId="urn:microsoft.com/office/officeart/2005/8/layout/arrow2"/>
    <dgm:cxn modelId="{865A11FF-2DFB-4779-8FA8-E86B20BE9A16}" type="presParOf" srcId="{F55CE093-DA37-4FB6-8645-215BCCEE7D0E}" destId="{FEC12045-E7C2-4143-A7DE-ED0894DB642B}" srcOrd="1" destOrd="0" presId="urn:microsoft.com/office/officeart/2005/8/layout/arrow2"/>
    <dgm:cxn modelId="{A8AF2D55-1F3D-4611-B6DF-E6BBBD30D735}" type="presParOf" srcId="{FEC12045-E7C2-4143-A7DE-ED0894DB642B}" destId="{E7F46CAC-5F4B-4E57-A85F-39F260BBA192}" srcOrd="0" destOrd="0" presId="urn:microsoft.com/office/officeart/2005/8/layout/arrow2"/>
    <dgm:cxn modelId="{9FE2AC8B-07B2-47EE-AC15-04F5CBAA42CD}" type="presParOf" srcId="{FEC12045-E7C2-4143-A7DE-ED0894DB642B}" destId="{C7160AA5-CCE4-4CCF-ABB1-1A99A88BAFCA}" srcOrd="1" destOrd="0" presId="urn:microsoft.com/office/officeart/2005/8/layout/arrow2"/>
    <dgm:cxn modelId="{3922B69A-4C05-4614-BC0A-A2B513E3816B}" type="presParOf" srcId="{FEC12045-E7C2-4143-A7DE-ED0894DB642B}" destId="{FC1ECFA8-E94F-4C82-9484-C1561BE06A89}" srcOrd="2" destOrd="0" presId="urn:microsoft.com/office/officeart/2005/8/layout/arrow2"/>
    <dgm:cxn modelId="{A33ACD8E-7DFC-49FC-8A78-3E804563ED17}" type="presParOf" srcId="{FEC12045-E7C2-4143-A7DE-ED0894DB642B}" destId="{49EBAA36-2D1E-44C9-9800-3E130E4B8400}" srcOrd="3" destOrd="0" presId="urn:microsoft.com/office/officeart/2005/8/layout/arrow2"/>
    <dgm:cxn modelId="{B37F46ED-42A4-471B-9B3F-732066E3CA77}" type="presParOf" srcId="{FEC12045-E7C2-4143-A7DE-ED0894DB642B}" destId="{2903C511-32A8-4C14-9CD1-016B78B82532}" srcOrd="4" destOrd="0" presId="urn:microsoft.com/office/officeart/2005/8/layout/arrow2"/>
    <dgm:cxn modelId="{2C695E10-3436-49CA-8067-03C0A14EC803}" type="presParOf" srcId="{FEC12045-E7C2-4143-A7DE-ED0894DB642B}" destId="{BF9E2CB6-A9D5-47ED-B781-60F79FFFF360}" srcOrd="5" destOrd="0" presId="urn:microsoft.com/office/officeart/2005/8/layout/arrow2"/>
    <dgm:cxn modelId="{DB32EDB7-5219-4E85-83D7-7BB60EAECE1C}" type="presParOf" srcId="{FEC12045-E7C2-4143-A7DE-ED0894DB642B}" destId="{CAA3CA60-519B-4F11-B549-DFD72DE54EC1}" srcOrd="6" destOrd="0" presId="urn:microsoft.com/office/officeart/2005/8/layout/arrow2"/>
    <dgm:cxn modelId="{A9DEA6B1-7A5F-429D-9630-E6497D3BF6F5}" type="presParOf" srcId="{FEC12045-E7C2-4143-A7DE-ED0894DB642B}" destId="{C0DC50D3-8493-49AC-9510-1017A3EF3913}" srcOrd="7" destOrd="0" presId="urn:microsoft.com/office/officeart/2005/8/layout/arrow2"/>
    <dgm:cxn modelId="{F8748CD1-ABA8-4B27-9EC7-0096B446651C}" type="presParOf" srcId="{FEC12045-E7C2-4143-A7DE-ED0894DB642B}" destId="{2E5A729E-FF14-41F4-AF1B-7FCC5766AAF9}" srcOrd="8" destOrd="0" presId="urn:microsoft.com/office/officeart/2005/8/layout/arrow2"/>
    <dgm:cxn modelId="{769DB80A-1287-4FCD-B804-E3034FD67849}" type="presParOf" srcId="{FEC12045-E7C2-4143-A7DE-ED0894DB642B}" destId="{C4B2EB6A-0C47-436C-BD38-2D45F0F599B0}"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52C9B-AAB4-4495-9FB6-F6C87E4FAF9C}">
      <dsp:nvSpPr>
        <dsp:cNvPr id="0" name=""/>
        <dsp:cNvSpPr/>
      </dsp:nvSpPr>
      <dsp:spPr>
        <a:xfrm>
          <a:off x="520700" y="0"/>
          <a:ext cx="7188200" cy="449262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46CAC-5F4B-4E57-A85F-39F260BBA192}">
      <dsp:nvSpPr>
        <dsp:cNvPr id="0" name=""/>
        <dsp:cNvSpPr/>
      </dsp:nvSpPr>
      <dsp:spPr>
        <a:xfrm>
          <a:off x="1228737" y="3340715"/>
          <a:ext cx="165328" cy="1653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160AA5-CCE4-4CCF-ABB1-1A99A88BAFCA}">
      <dsp:nvSpPr>
        <dsp:cNvPr id="0" name=""/>
        <dsp:cNvSpPr/>
      </dsp:nvSpPr>
      <dsp:spPr>
        <a:xfrm>
          <a:off x="1311402" y="3423380"/>
          <a:ext cx="941654" cy="10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04" tIns="0" rIns="0" bIns="0" numCol="1" spcCol="1270" anchor="t" anchorCtr="0">
          <a:noAutofit/>
        </a:bodyPr>
        <a:lstStyle/>
        <a:p>
          <a:pPr lvl="0" algn="l" defTabSz="800100">
            <a:lnSpc>
              <a:spcPct val="90000"/>
            </a:lnSpc>
            <a:spcBef>
              <a:spcPct val="0"/>
            </a:spcBef>
            <a:spcAft>
              <a:spcPct val="35000"/>
            </a:spcAft>
          </a:pPr>
          <a:r>
            <a:rPr lang="en-CA" sz="1800" kern="1200" dirty="0" smtClean="0">
              <a:solidFill>
                <a:schemeClr val="bg1"/>
              </a:solidFill>
              <a:effectLst>
                <a:outerShdw blurRad="38100" dist="38100" dir="2700000" algn="tl">
                  <a:srgbClr val="000000">
                    <a:alpha val="43137"/>
                  </a:srgbClr>
                </a:outerShdw>
              </a:effectLst>
            </a:rPr>
            <a:t>v 1.0 2004</a:t>
          </a:r>
          <a:endParaRPr lang="en-CA" sz="1800" kern="1200" dirty="0">
            <a:solidFill>
              <a:schemeClr val="bg1"/>
            </a:solidFill>
            <a:effectLst>
              <a:outerShdw blurRad="38100" dist="38100" dir="2700000" algn="tl">
                <a:srgbClr val="000000">
                  <a:alpha val="43137"/>
                </a:srgbClr>
              </a:outerShdw>
            </a:effectLst>
          </a:endParaRPr>
        </a:p>
      </dsp:txBody>
      <dsp:txXfrm>
        <a:off x="1311402" y="3423380"/>
        <a:ext cx="941654" cy="1069244"/>
      </dsp:txXfrm>
    </dsp:sp>
    <dsp:sp modelId="{FC1ECFA8-E94F-4C82-9484-C1561BE06A89}">
      <dsp:nvSpPr>
        <dsp:cNvPr id="0" name=""/>
        <dsp:cNvSpPr/>
      </dsp:nvSpPr>
      <dsp:spPr>
        <a:xfrm>
          <a:off x="2123668" y="2480827"/>
          <a:ext cx="258775" cy="2587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EBAA36-2D1E-44C9-9800-3E130E4B8400}">
      <dsp:nvSpPr>
        <dsp:cNvPr id="0" name=""/>
        <dsp:cNvSpPr/>
      </dsp:nvSpPr>
      <dsp:spPr>
        <a:xfrm>
          <a:off x="2253056" y="2610215"/>
          <a:ext cx="1193241" cy="188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20" tIns="0" rIns="0" bIns="0" numCol="1" spcCol="1270" anchor="t" anchorCtr="0">
          <a:noAutofit/>
        </a:bodyPr>
        <a:lstStyle/>
        <a:p>
          <a:pPr lvl="0" algn="l" defTabSz="800100">
            <a:lnSpc>
              <a:spcPct val="90000"/>
            </a:lnSpc>
            <a:spcBef>
              <a:spcPct val="0"/>
            </a:spcBef>
            <a:spcAft>
              <a:spcPct val="35000"/>
            </a:spcAft>
          </a:pPr>
          <a:r>
            <a:rPr lang="en-CA" sz="1800" kern="1200" dirty="0" smtClean="0">
              <a:solidFill>
                <a:schemeClr val="bg1"/>
              </a:solidFill>
              <a:effectLst>
                <a:outerShdw blurRad="38100" dist="38100" dir="2700000" algn="tl">
                  <a:srgbClr val="000000">
                    <a:alpha val="43137"/>
                  </a:srgbClr>
                </a:outerShdw>
              </a:effectLst>
            </a:rPr>
            <a:t>v 2.0 2006</a:t>
          </a:r>
          <a:endParaRPr lang="en-CA" sz="1800" kern="1200" dirty="0">
            <a:solidFill>
              <a:schemeClr val="bg1"/>
            </a:solidFill>
            <a:effectLst>
              <a:outerShdw blurRad="38100" dist="38100" dir="2700000" algn="tl">
                <a:srgbClr val="000000">
                  <a:alpha val="43137"/>
                </a:srgbClr>
              </a:outerShdw>
            </a:effectLst>
          </a:endParaRPr>
        </a:p>
      </dsp:txBody>
      <dsp:txXfrm>
        <a:off x="2253056" y="2610215"/>
        <a:ext cx="1193241" cy="1882409"/>
      </dsp:txXfrm>
    </dsp:sp>
    <dsp:sp modelId="{2903C511-32A8-4C14-9CD1-016B78B82532}">
      <dsp:nvSpPr>
        <dsp:cNvPr id="0" name=""/>
        <dsp:cNvSpPr/>
      </dsp:nvSpPr>
      <dsp:spPr>
        <a:xfrm>
          <a:off x="3273780" y="1795252"/>
          <a:ext cx="345033" cy="3450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E2CB6-A9D5-47ED-B781-60F79FFFF360}">
      <dsp:nvSpPr>
        <dsp:cNvPr id="0" name=""/>
        <dsp:cNvSpPr/>
      </dsp:nvSpPr>
      <dsp:spPr>
        <a:xfrm>
          <a:off x="3446297" y="1967769"/>
          <a:ext cx="1387322" cy="252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26" tIns="0" rIns="0" bIns="0" numCol="1" spcCol="1270" anchor="t" anchorCtr="0">
          <a:noAutofit/>
        </a:bodyPr>
        <a:lstStyle/>
        <a:p>
          <a:pPr lvl="0" algn="l" defTabSz="1600200">
            <a:lnSpc>
              <a:spcPct val="90000"/>
            </a:lnSpc>
            <a:spcBef>
              <a:spcPct val="0"/>
            </a:spcBef>
            <a:spcAft>
              <a:spcPct val="35000"/>
            </a:spcAft>
          </a:pPr>
          <a:r>
            <a:rPr lang="en-CA" sz="3600" kern="1200" dirty="0" smtClean="0">
              <a:solidFill>
                <a:schemeClr val="bg1"/>
              </a:solidFill>
              <a:effectLst>
                <a:outerShdw blurRad="38100" dist="38100" dir="2700000" algn="tl">
                  <a:srgbClr val="000000">
                    <a:alpha val="43137"/>
                  </a:srgbClr>
                </a:outerShdw>
              </a:effectLst>
            </a:rPr>
            <a:t>v 3.0 2008</a:t>
          </a:r>
          <a:endParaRPr lang="en-CA" sz="3600" kern="1200" dirty="0">
            <a:solidFill>
              <a:schemeClr val="bg1"/>
            </a:solidFill>
            <a:effectLst>
              <a:outerShdw blurRad="38100" dist="38100" dir="2700000" algn="tl">
                <a:srgbClr val="000000">
                  <a:alpha val="43137"/>
                </a:srgbClr>
              </a:outerShdw>
            </a:effectLst>
          </a:endParaRPr>
        </a:p>
      </dsp:txBody>
      <dsp:txXfrm>
        <a:off x="3446297" y="1967769"/>
        <a:ext cx="1387322" cy="2524855"/>
      </dsp:txXfrm>
    </dsp:sp>
    <dsp:sp modelId="{CAA3CA60-519B-4F11-B549-DFD72DE54EC1}">
      <dsp:nvSpPr>
        <dsp:cNvPr id="0" name=""/>
        <dsp:cNvSpPr/>
      </dsp:nvSpPr>
      <dsp:spPr>
        <a:xfrm>
          <a:off x="4610785" y="1259732"/>
          <a:ext cx="445668" cy="4456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C50D3-8493-49AC-9510-1017A3EF3913}">
      <dsp:nvSpPr>
        <dsp:cNvPr id="0" name=""/>
        <dsp:cNvSpPr/>
      </dsp:nvSpPr>
      <dsp:spPr>
        <a:xfrm>
          <a:off x="4833620" y="1482566"/>
          <a:ext cx="1437640" cy="301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150" tIns="0" rIns="0" bIns="0" numCol="1" spcCol="1270" anchor="t" anchorCtr="0">
          <a:noAutofit/>
        </a:bodyPr>
        <a:lstStyle/>
        <a:p>
          <a:pPr lvl="0" algn="l" defTabSz="1600200">
            <a:lnSpc>
              <a:spcPct val="90000"/>
            </a:lnSpc>
            <a:spcBef>
              <a:spcPct val="0"/>
            </a:spcBef>
            <a:spcAft>
              <a:spcPct val="35000"/>
            </a:spcAft>
          </a:pPr>
          <a:r>
            <a:rPr lang="en-CA" sz="3600" kern="1200" dirty="0" smtClean="0">
              <a:solidFill>
                <a:schemeClr val="bg1"/>
              </a:solidFill>
              <a:effectLst>
                <a:outerShdw blurRad="38100" dist="38100" dir="2700000" algn="tl">
                  <a:srgbClr val="000000">
                    <a:alpha val="43137"/>
                  </a:srgbClr>
                </a:outerShdw>
              </a:effectLst>
            </a:rPr>
            <a:t>v 4.0 March 2011</a:t>
          </a:r>
          <a:endParaRPr lang="en-CA" sz="3600" kern="1200" dirty="0">
            <a:solidFill>
              <a:schemeClr val="bg1"/>
            </a:solidFill>
            <a:effectLst>
              <a:outerShdw blurRad="38100" dist="38100" dir="2700000" algn="tl">
                <a:srgbClr val="000000">
                  <a:alpha val="43137"/>
                </a:srgbClr>
              </a:outerShdw>
            </a:effectLst>
          </a:endParaRPr>
        </a:p>
      </dsp:txBody>
      <dsp:txXfrm>
        <a:off x="4833620" y="1482566"/>
        <a:ext cx="1437640" cy="3010058"/>
      </dsp:txXfrm>
    </dsp:sp>
    <dsp:sp modelId="{2E5A729E-FF14-41F4-AF1B-7FCC5766AAF9}">
      <dsp:nvSpPr>
        <dsp:cNvPr id="0" name=""/>
        <dsp:cNvSpPr/>
      </dsp:nvSpPr>
      <dsp:spPr>
        <a:xfrm>
          <a:off x="5987326" y="902119"/>
          <a:ext cx="567867" cy="5678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B2EB6A-0C47-436C-BD38-2D45F0F599B0}">
      <dsp:nvSpPr>
        <dsp:cNvPr id="0" name=""/>
        <dsp:cNvSpPr/>
      </dsp:nvSpPr>
      <dsp:spPr>
        <a:xfrm>
          <a:off x="6271259" y="1186052"/>
          <a:ext cx="1437640" cy="330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901" tIns="0" rIns="0" bIns="0" numCol="1" spcCol="1270" anchor="t" anchorCtr="0">
          <a:noAutofit/>
        </a:bodyPr>
        <a:lstStyle/>
        <a:p>
          <a:pPr lvl="0" algn="l" defTabSz="1600200">
            <a:lnSpc>
              <a:spcPct val="90000"/>
            </a:lnSpc>
            <a:spcBef>
              <a:spcPct val="0"/>
            </a:spcBef>
            <a:spcAft>
              <a:spcPct val="35000"/>
            </a:spcAft>
          </a:pPr>
          <a:r>
            <a:rPr lang="en-CA" sz="3600" kern="1200" dirty="0" smtClean="0">
              <a:solidFill>
                <a:schemeClr val="bg1"/>
              </a:solidFill>
              <a:effectLst>
                <a:outerShdw blurRad="38100" dist="38100" dir="2700000" algn="tl">
                  <a:srgbClr val="000000">
                    <a:alpha val="43137"/>
                  </a:srgbClr>
                </a:outerShdw>
              </a:effectLst>
            </a:rPr>
            <a:t>V 5.0 June 2011</a:t>
          </a:r>
          <a:endParaRPr lang="en-CA" sz="3600" kern="1200" dirty="0">
            <a:solidFill>
              <a:schemeClr val="bg1"/>
            </a:solidFill>
            <a:effectLst>
              <a:outerShdw blurRad="38100" dist="38100" dir="2700000" algn="tl">
                <a:srgbClr val="000000">
                  <a:alpha val="43137"/>
                </a:srgbClr>
              </a:outerShdw>
            </a:effectLst>
          </a:endParaRPr>
        </a:p>
      </dsp:txBody>
      <dsp:txXfrm>
        <a:off x="6271259" y="1186052"/>
        <a:ext cx="1437640" cy="330657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A79B4719-1E33-4A1B-AE82-ACFDA94441A1}" type="datetimeFigureOut">
              <a:rPr lang="en-CA" smtClean="0"/>
              <a:t>27/07/2011</a:t>
            </a:fld>
            <a:endParaRPr lang="en-CA"/>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AFC0878E-0A2A-49B2-AB02-9CB0C9F12914}" type="slidenum">
              <a:rPr lang="en-CA" smtClean="0"/>
              <a:t>‹#›</a:t>
            </a:fld>
            <a:endParaRPr lang="en-CA"/>
          </a:p>
        </p:txBody>
      </p:sp>
    </p:spTree>
    <p:extLst>
      <p:ext uri="{BB962C8B-B14F-4D97-AF65-F5344CB8AC3E}">
        <p14:creationId xmlns:p14="http://schemas.microsoft.com/office/powerpoint/2010/main" val="3994766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6916C19-08CE-4D98-87CE-AA3F9A398D16}" type="datetimeFigureOut">
              <a:rPr lang="en-CA" smtClean="0"/>
              <a:t>27/07/2011</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51A8077-CDB3-49AF-AEC2-5277CD20658B}" type="slidenum">
              <a:rPr lang="en-CA" smtClean="0"/>
              <a:t>‹#›</a:t>
            </a:fld>
            <a:endParaRPr lang="en-CA"/>
          </a:p>
        </p:txBody>
      </p:sp>
    </p:spTree>
    <p:extLst>
      <p:ext uri="{BB962C8B-B14F-4D97-AF65-F5344CB8AC3E}">
        <p14:creationId xmlns:p14="http://schemas.microsoft.com/office/powerpoint/2010/main" val="1132420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bugzilla.mozilla.org/show_bug.cgi?id=624739"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bugzilla.mozilla.org/show_bug.cgi?id=633421"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hacks.mozilla.org/2011/06/cross-domain-webgl-textures-disabled-in-firefox-5/"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mozilla.org/about/manifesto.en.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mozilla.org/about/mission.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51A8077-CDB3-49AF-AEC2-5277CD20658B}" type="slidenum">
              <a:rPr lang="en-CA" smtClean="0"/>
              <a:t>1</a:t>
            </a:fld>
            <a:endParaRPr lang="en-CA"/>
          </a:p>
        </p:txBody>
      </p:sp>
    </p:spTree>
    <p:extLst>
      <p:ext uri="{BB962C8B-B14F-4D97-AF65-F5344CB8AC3E}">
        <p14:creationId xmlns:p14="http://schemas.microsoft.com/office/powerpoint/2010/main" val="33685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10</a:t>
            </a:fld>
            <a:endParaRPr lang="en-CA"/>
          </a:p>
        </p:txBody>
      </p:sp>
    </p:spTree>
    <p:extLst>
      <p:ext uri="{BB962C8B-B14F-4D97-AF65-F5344CB8AC3E}">
        <p14:creationId xmlns:p14="http://schemas.microsoft.com/office/powerpoint/2010/main" val="377611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51A8077-CDB3-49AF-AEC2-5277CD20658B}" type="slidenum">
              <a:rPr lang="en-CA" smtClean="0"/>
              <a:t>11</a:t>
            </a:fld>
            <a:endParaRPr lang="en-CA"/>
          </a:p>
        </p:txBody>
      </p:sp>
    </p:spTree>
    <p:extLst>
      <p:ext uri="{BB962C8B-B14F-4D97-AF65-F5344CB8AC3E}">
        <p14:creationId xmlns:p14="http://schemas.microsoft.com/office/powerpoint/2010/main" val="3877307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dirty="0"/>
              <a:t>Four technology shipment vehicles in 2011, including Firefox 4 </a:t>
            </a:r>
          </a:p>
          <a:p>
            <a:r>
              <a:rPr lang="en-CA" sz="1300" dirty="0"/>
              <a:t>Achieve a regular cadence for shipping </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12</a:t>
            </a:fld>
            <a:endParaRPr lang="en-CA"/>
          </a:p>
        </p:txBody>
      </p:sp>
    </p:spTree>
    <p:extLst>
      <p:ext uri="{BB962C8B-B14F-4D97-AF65-F5344CB8AC3E}">
        <p14:creationId xmlns:p14="http://schemas.microsoft.com/office/powerpoint/2010/main" val="185084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dirty="0"/>
              <a:t>No more than 50ms delay between user action and application reaction </a:t>
            </a:r>
          </a:p>
          <a:p>
            <a:r>
              <a:rPr lang="en-CA" sz="1300" dirty="0"/>
              <a:t>Provide optimizations to hide network latency </a:t>
            </a:r>
          </a:p>
          <a:p>
            <a:r>
              <a:rPr lang="en-CA" sz="1300" dirty="0"/>
              <a:t>Obtain metrics from users in addition to our test infrastructure </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13</a:t>
            </a:fld>
            <a:endParaRPr lang="en-CA"/>
          </a:p>
        </p:txBody>
      </p:sp>
    </p:spTree>
    <p:extLst>
      <p:ext uri="{BB962C8B-B14F-4D97-AF65-F5344CB8AC3E}">
        <p14:creationId xmlns:p14="http://schemas.microsoft.com/office/powerpoint/2010/main" val="3352709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Design and implement open systems for Identity and social interactions </a:t>
            </a:r>
          </a:p>
          <a:p>
            <a:r>
              <a:rPr lang="en-CA" dirty="0" smtClean="0"/>
              <a:t>Design and implement Web Application Framework </a:t>
            </a:r>
          </a:p>
          <a:p>
            <a:r>
              <a:rPr lang="en-CA" dirty="0" smtClean="0"/>
              <a:t>Implement missing pieces of CSS/HTML required for compelling Web Applications </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14</a:t>
            </a:fld>
            <a:endParaRPr lang="en-CA"/>
          </a:p>
        </p:txBody>
      </p:sp>
    </p:spTree>
    <p:extLst>
      <p:ext uri="{BB962C8B-B14F-4D97-AF65-F5344CB8AC3E}">
        <p14:creationId xmlns:p14="http://schemas.microsoft.com/office/powerpoint/2010/main" val="335270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Continue to improve stability </a:t>
            </a:r>
          </a:p>
          <a:p>
            <a:r>
              <a:rPr lang="en-CA" dirty="0" smtClean="0"/>
              <a:t>Mitigate the cost of application failure </a:t>
            </a:r>
          </a:p>
          <a:p>
            <a:r>
              <a:rPr lang="en-CA" dirty="0" smtClean="0"/>
              <a:t>Interact with cloud-based storage to allow users to "take it with them" </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15</a:t>
            </a:fld>
            <a:endParaRPr lang="en-CA"/>
          </a:p>
        </p:txBody>
      </p:sp>
    </p:spTree>
    <p:extLst>
      <p:ext uri="{BB962C8B-B14F-4D97-AF65-F5344CB8AC3E}">
        <p14:creationId xmlns:p14="http://schemas.microsoft.com/office/powerpoint/2010/main" val="3352709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Determine and optimize top 5-10 user interaction flows (</a:t>
            </a:r>
            <a:r>
              <a:rPr lang="en-CA" dirty="0" err="1" smtClean="0"/>
              <a:t>ie</a:t>
            </a:r>
            <a:r>
              <a:rPr lang="en-CA" dirty="0" smtClean="0"/>
              <a:t>: search for restaurant) </a:t>
            </a:r>
          </a:p>
          <a:p>
            <a:r>
              <a:rPr lang="en-CA" dirty="0" smtClean="0"/>
              <a:t>Improve tools for customization/restoration of old functionality so we can remove it from primary UI </a:t>
            </a:r>
          </a:p>
          <a:p>
            <a:r>
              <a:rPr lang="en-CA" dirty="0" smtClean="0"/>
              <a:t>Improve user interface polish so that Firefox feels modern, graceful and elegant </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16</a:t>
            </a:fld>
            <a:endParaRPr lang="en-CA"/>
          </a:p>
        </p:txBody>
      </p:sp>
    </p:spTree>
    <p:extLst>
      <p:ext uri="{BB962C8B-B14F-4D97-AF65-F5344CB8AC3E}">
        <p14:creationId xmlns:p14="http://schemas.microsoft.com/office/powerpoint/2010/main" val="3352709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support Firefox Windows 64-bit builds </a:t>
            </a:r>
          </a:p>
          <a:p>
            <a:r>
              <a:rPr lang="en-CA" dirty="0" smtClean="0"/>
              <a:t>OSX 10.7 system integration </a:t>
            </a:r>
          </a:p>
          <a:p>
            <a:r>
              <a:rPr lang="en-CA" dirty="0" smtClean="0"/>
              <a:t>Android 3.0 tablet integration </a:t>
            </a:r>
          </a:p>
          <a:p>
            <a:r>
              <a:rPr lang="en-CA" dirty="0" smtClean="0"/>
              <a:t>ensure JIT performs well on modern ARM CPU families </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17</a:t>
            </a:fld>
            <a:endParaRPr lang="en-CA"/>
          </a:p>
        </p:txBody>
      </p:sp>
    </p:spTree>
    <p:extLst>
      <p:ext uri="{BB962C8B-B14F-4D97-AF65-F5344CB8AC3E}">
        <p14:creationId xmlns:p14="http://schemas.microsoft.com/office/powerpoint/2010/main" val="3352709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Need to design and architect towards this eventual outcome </a:t>
            </a:r>
          </a:p>
          <a:p>
            <a:r>
              <a:rPr lang="en-CA" dirty="0" smtClean="0"/>
              <a:t>Implementation of this is not a priority </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18</a:t>
            </a:fld>
            <a:endParaRPr lang="en-CA"/>
          </a:p>
        </p:txBody>
      </p:sp>
    </p:spTree>
    <p:extLst>
      <p:ext uri="{BB962C8B-B14F-4D97-AF65-F5344CB8AC3E}">
        <p14:creationId xmlns:p14="http://schemas.microsoft.com/office/powerpoint/2010/main" val="3352709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Need to design and architect towards this eventual outcome </a:t>
            </a:r>
          </a:p>
          <a:p>
            <a:r>
              <a:rPr lang="en-CA" smtClean="0"/>
              <a:t>Implementation of this is not a priority </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19</a:t>
            </a:fld>
            <a:endParaRPr lang="en-CA"/>
          </a:p>
        </p:txBody>
      </p:sp>
    </p:spTree>
    <p:extLst>
      <p:ext uri="{BB962C8B-B14F-4D97-AF65-F5344CB8AC3E}">
        <p14:creationId xmlns:p14="http://schemas.microsoft.com/office/powerpoint/2010/main" val="3352709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Fast: making Firefox super-</a:t>
            </a:r>
            <a:r>
              <a:rPr lang="en-CA" i="1" dirty="0" smtClean="0"/>
              <a:t>duper</a:t>
            </a:r>
            <a:r>
              <a:rPr lang="en-CA" dirty="0" smtClean="0"/>
              <a:t> fast</a:t>
            </a:r>
          </a:p>
          <a:p>
            <a:r>
              <a:rPr lang="en-CA" dirty="0" smtClean="0"/>
              <a:t>Powerful: enabling new open, standard Web technologies (HTML5 and </a:t>
            </a:r>
            <a:r>
              <a:rPr lang="en-CA" i="1" dirty="0" smtClean="0"/>
              <a:t>beyond!</a:t>
            </a:r>
            <a:r>
              <a:rPr lang="en-CA" dirty="0" smtClean="0"/>
              <a:t>),</a:t>
            </a:r>
          </a:p>
          <a:p>
            <a:r>
              <a:rPr lang="en-CA" dirty="0" smtClean="0"/>
              <a:t>Empowering: putting users in </a:t>
            </a:r>
            <a:r>
              <a:rPr lang="en-CA" i="1" dirty="0" smtClean="0"/>
              <a:t>full</a:t>
            </a:r>
            <a:r>
              <a:rPr lang="en-CA" dirty="0" smtClean="0"/>
              <a:t> control of their browser, data, and Web experience.</a:t>
            </a:r>
          </a:p>
          <a:p>
            <a:r>
              <a:rPr lang="en-CA" dirty="0" smtClean="0"/>
              <a:t>http://blog.mozilla.com/blog/2010/05/10/firefox-4-vision-fast-powerful-and-empowering/</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2</a:t>
            </a:fld>
            <a:endParaRPr lang="en-CA"/>
          </a:p>
        </p:txBody>
      </p:sp>
    </p:spTree>
    <p:extLst>
      <p:ext uri="{BB962C8B-B14F-4D97-AF65-F5344CB8AC3E}">
        <p14:creationId xmlns:p14="http://schemas.microsoft.com/office/powerpoint/2010/main" val="2555283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20</a:t>
            </a:fld>
            <a:endParaRPr lang="en-CA"/>
          </a:p>
        </p:txBody>
      </p:sp>
    </p:spTree>
    <p:extLst>
      <p:ext uri="{BB962C8B-B14F-4D97-AF65-F5344CB8AC3E}">
        <p14:creationId xmlns:p14="http://schemas.microsoft.com/office/powerpoint/2010/main" val="3352709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21</a:t>
            </a:fld>
            <a:endParaRPr lang="en-CA"/>
          </a:p>
        </p:txBody>
      </p:sp>
    </p:spTree>
    <p:extLst>
      <p:ext uri="{BB962C8B-B14F-4D97-AF65-F5344CB8AC3E}">
        <p14:creationId xmlns:p14="http://schemas.microsoft.com/office/powerpoint/2010/main" val="525930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22</a:t>
            </a:fld>
            <a:endParaRPr lang="en-CA"/>
          </a:p>
        </p:txBody>
      </p:sp>
    </p:spTree>
    <p:extLst>
      <p:ext uri="{BB962C8B-B14F-4D97-AF65-F5344CB8AC3E}">
        <p14:creationId xmlns:p14="http://schemas.microsoft.com/office/powerpoint/2010/main" val="857402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23</a:t>
            </a:fld>
            <a:endParaRPr lang="en-CA"/>
          </a:p>
        </p:txBody>
      </p:sp>
    </p:spTree>
    <p:extLst>
      <p:ext uri="{BB962C8B-B14F-4D97-AF65-F5344CB8AC3E}">
        <p14:creationId xmlns:p14="http://schemas.microsoft.com/office/powerpoint/2010/main" val="857402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24</a:t>
            </a:fld>
            <a:endParaRPr lang="en-CA"/>
          </a:p>
        </p:txBody>
      </p:sp>
    </p:spTree>
    <p:extLst>
      <p:ext uri="{BB962C8B-B14F-4D97-AF65-F5344CB8AC3E}">
        <p14:creationId xmlns:p14="http://schemas.microsoft.com/office/powerpoint/2010/main" val="857402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Easier</a:t>
            </a:r>
            <a:r>
              <a:rPr lang="en-CA" baseline="0" dirty="0" smtClean="0"/>
              <a:t> to Find</a:t>
            </a:r>
          </a:p>
          <a:p>
            <a:r>
              <a:rPr lang="en-CA" baseline="0" dirty="0" smtClean="0"/>
              <a:t>Added to Android</a:t>
            </a:r>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25</a:t>
            </a:fld>
            <a:endParaRPr lang="en-CA"/>
          </a:p>
        </p:txBody>
      </p:sp>
    </p:spTree>
    <p:extLst>
      <p:ext uri="{BB962C8B-B14F-4D97-AF65-F5344CB8AC3E}">
        <p14:creationId xmlns:p14="http://schemas.microsoft.com/office/powerpoint/2010/main" val="857402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Tuned </a:t>
            </a:r>
            <a:r>
              <a:rPr lang="en-CA" dirty="0" smtClean="0">
                <a:hlinkClick r:id="rId3"/>
              </a:rPr>
              <a:t>HTTP idle connection logic</a:t>
            </a:r>
            <a:r>
              <a:rPr lang="en-CA" dirty="0" smtClean="0"/>
              <a:t> for increased performance </a:t>
            </a:r>
          </a:p>
          <a:p>
            <a:r>
              <a:rPr lang="en-CA" dirty="0" smtClean="0"/>
              <a:t>Improved canvas, JavaScript, memory, and networking performance</a:t>
            </a:r>
          </a:p>
          <a:p>
            <a:r>
              <a:rPr lang="en-CA" dirty="0" smtClean="0"/>
              <a:t>Background tabs have </a:t>
            </a:r>
            <a:r>
              <a:rPr lang="en-CA" dirty="0" err="1" smtClean="0"/>
              <a:t>setTimeout</a:t>
            </a:r>
            <a:r>
              <a:rPr lang="en-CA" dirty="0" smtClean="0"/>
              <a:t> and </a:t>
            </a:r>
            <a:r>
              <a:rPr lang="en-CA" dirty="0" err="1" smtClean="0"/>
              <a:t>setInterval</a:t>
            </a:r>
            <a:r>
              <a:rPr lang="en-CA" dirty="0" smtClean="0"/>
              <a:t> </a:t>
            </a:r>
            <a:r>
              <a:rPr lang="en-CA" dirty="0" smtClean="0">
                <a:hlinkClick r:id="rId4"/>
              </a:rPr>
              <a:t>clamped to 1000ms to improve performance</a:t>
            </a:r>
            <a:endParaRPr lang="en-CA" dirty="0" smtClean="0"/>
          </a:p>
          <a:p>
            <a:r>
              <a:rPr lang="en-CA" dirty="0" smtClean="0"/>
              <a:t>Lots of Android performance improvements</a:t>
            </a:r>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26</a:t>
            </a:fld>
            <a:endParaRPr lang="en-CA"/>
          </a:p>
        </p:txBody>
      </p:sp>
    </p:spTree>
    <p:extLst>
      <p:ext uri="{BB962C8B-B14F-4D97-AF65-F5344CB8AC3E}">
        <p14:creationId xmlns:p14="http://schemas.microsoft.com/office/powerpoint/2010/main" val="857402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CA" b="0" dirty="0" smtClean="0"/>
              <a:t>Improved standards support for HTML5, XHR (</a:t>
            </a:r>
            <a:r>
              <a:rPr lang="en-CA" b="0" dirty="0" err="1" smtClean="0"/>
              <a:t>XMLHttpRequest</a:t>
            </a:r>
            <a:r>
              <a:rPr lang="en-CA" b="0" dirty="0" smtClean="0"/>
              <a:t>), </a:t>
            </a:r>
            <a:r>
              <a:rPr lang="en-CA" b="0" dirty="0" err="1" smtClean="0"/>
              <a:t>MathML</a:t>
            </a:r>
            <a:r>
              <a:rPr lang="en-CA" b="0" dirty="0" smtClean="0"/>
              <a:t>, SMIL (Synchronized Multimedia Integration Language), and canvas</a:t>
            </a:r>
            <a:endParaRPr lang="en-CA" b="0" dirty="0"/>
          </a:p>
        </p:txBody>
      </p:sp>
      <p:sp>
        <p:nvSpPr>
          <p:cNvPr id="4" name="Slide Number Placeholder 3"/>
          <p:cNvSpPr>
            <a:spLocks noGrp="1"/>
          </p:cNvSpPr>
          <p:nvPr>
            <p:ph type="sldNum" sz="quarter" idx="10"/>
          </p:nvPr>
        </p:nvSpPr>
        <p:spPr/>
        <p:txBody>
          <a:bodyPr/>
          <a:lstStyle/>
          <a:p>
            <a:fld id="{F51A8077-CDB3-49AF-AEC2-5277CD20658B}" type="slidenum">
              <a:rPr lang="en-CA" smtClean="0"/>
              <a:t>27</a:t>
            </a:fld>
            <a:endParaRPr lang="en-CA"/>
          </a:p>
        </p:txBody>
      </p:sp>
    </p:spTree>
    <p:extLst>
      <p:ext uri="{BB962C8B-B14F-4D97-AF65-F5344CB8AC3E}">
        <p14:creationId xmlns:p14="http://schemas.microsoft.com/office/powerpoint/2010/main" val="857402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WebGL</a:t>
            </a:r>
            <a:r>
              <a:rPr lang="en-CA" dirty="0" smtClean="0"/>
              <a:t> content can </a:t>
            </a:r>
            <a:r>
              <a:rPr lang="en-CA" dirty="0" smtClean="0">
                <a:hlinkClick r:id="rId3"/>
              </a:rPr>
              <a:t>no longer load cross-domain textures</a:t>
            </a:r>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28</a:t>
            </a:fld>
            <a:endParaRPr lang="en-CA"/>
          </a:p>
        </p:txBody>
      </p:sp>
    </p:spTree>
    <p:extLst>
      <p:ext uri="{BB962C8B-B14F-4D97-AF65-F5344CB8AC3E}">
        <p14:creationId xmlns:p14="http://schemas.microsoft.com/office/powerpoint/2010/main" val="857402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51A8077-CDB3-49AF-AEC2-5277CD20658B}" type="slidenum">
              <a:rPr lang="en-CA" smtClean="0"/>
              <a:t>29</a:t>
            </a:fld>
            <a:endParaRPr lang="en-CA"/>
          </a:p>
        </p:txBody>
      </p:sp>
    </p:spTree>
    <p:extLst>
      <p:ext uri="{BB962C8B-B14F-4D97-AF65-F5344CB8AC3E}">
        <p14:creationId xmlns:p14="http://schemas.microsoft.com/office/powerpoint/2010/main" val="1874427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51A8077-CDB3-49AF-AEC2-5277CD20658B}" type="slidenum">
              <a:rPr lang="en-CA" smtClean="0"/>
              <a:t>3</a:t>
            </a:fld>
            <a:endParaRPr lang="en-CA"/>
          </a:p>
        </p:txBody>
      </p:sp>
    </p:spTree>
    <p:extLst>
      <p:ext uri="{BB962C8B-B14F-4D97-AF65-F5344CB8AC3E}">
        <p14:creationId xmlns:p14="http://schemas.microsoft.com/office/powerpoint/2010/main" val="2306312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51A8077-CDB3-49AF-AEC2-5277CD20658B}" type="slidenum">
              <a:rPr lang="en-CA" smtClean="0"/>
              <a:t>30</a:t>
            </a:fld>
            <a:endParaRPr lang="en-CA"/>
          </a:p>
        </p:txBody>
      </p:sp>
    </p:spTree>
    <p:extLst>
      <p:ext uri="{BB962C8B-B14F-4D97-AF65-F5344CB8AC3E}">
        <p14:creationId xmlns:p14="http://schemas.microsoft.com/office/powerpoint/2010/main" val="3238675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31</a:t>
            </a:fld>
            <a:endParaRPr lang="en-CA"/>
          </a:p>
        </p:txBody>
      </p:sp>
    </p:spTree>
    <p:extLst>
      <p:ext uri="{BB962C8B-B14F-4D97-AF65-F5344CB8AC3E}">
        <p14:creationId xmlns:p14="http://schemas.microsoft.com/office/powerpoint/2010/main" val="1100213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51A8077-CDB3-49AF-AEC2-5277CD20658B}" type="slidenum">
              <a:rPr lang="en-CA" smtClean="0"/>
              <a:t>32</a:t>
            </a:fld>
            <a:endParaRPr lang="en-CA"/>
          </a:p>
        </p:txBody>
      </p:sp>
    </p:spTree>
    <p:extLst>
      <p:ext uri="{BB962C8B-B14F-4D97-AF65-F5344CB8AC3E}">
        <p14:creationId xmlns:p14="http://schemas.microsoft.com/office/powerpoint/2010/main" val="3157613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51A8077-CDB3-49AF-AEC2-5277CD20658B}" type="slidenum">
              <a:rPr lang="en-CA" smtClean="0"/>
              <a:t>33</a:t>
            </a:fld>
            <a:endParaRPr lang="en-CA"/>
          </a:p>
        </p:txBody>
      </p:sp>
    </p:spTree>
    <p:extLst>
      <p:ext uri="{BB962C8B-B14F-4D97-AF65-F5344CB8AC3E}">
        <p14:creationId xmlns:p14="http://schemas.microsoft.com/office/powerpoint/2010/main" val="147719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Web Sockets: The </a:t>
            </a:r>
            <a:r>
              <a:rPr lang="en-CA" dirty="0" err="1" smtClean="0"/>
              <a:t>WebSocket</a:t>
            </a:r>
            <a:r>
              <a:rPr lang="en-CA" dirty="0" smtClean="0"/>
              <a:t> specification—developed as part of the HTML5 initiative—introduced the </a:t>
            </a:r>
            <a:r>
              <a:rPr lang="en-CA" dirty="0" err="1" smtClean="0"/>
              <a:t>WebSocket</a:t>
            </a:r>
            <a:r>
              <a:rPr lang="en-CA" dirty="0" smtClean="0"/>
              <a:t> JavaScript interface, which defines a full-duplex single socket connection over which messages can be sent between client and server. The </a:t>
            </a:r>
            <a:r>
              <a:rPr lang="en-CA" dirty="0" err="1" smtClean="0"/>
              <a:t>WebSocket</a:t>
            </a:r>
            <a:r>
              <a:rPr lang="en-CA" dirty="0" smtClean="0"/>
              <a:t> standard simplifies much of the complexity around bi-directional web communication and connection management.</a:t>
            </a:r>
          </a:p>
          <a:p>
            <a:r>
              <a:rPr lang="en-CA" dirty="0" smtClean="0"/>
              <a:t>Server-Sent</a:t>
            </a:r>
            <a:r>
              <a:rPr lang="en-CA" baseline="0" dirty="0" smtClean="0"/>
              <a:t> Events: </a:t>
            </a:r>
            <a:r>
              <a:rPr lang="en-CA" baseline="0" dirty="0" err="1" smtClean="0"/>
              <a:t>EventSource</a:t>
            </a:r>
            <a:r>
              <a:rPr lang="en-CA" baseline="0" dirty="0" smtClean="0"/>
              <a:t> landed in Aurora 6. It is a new and simplified way to open long-lived connections to a server, and let the browser create events as the server streams messages to the client. It is also available in Chrome and Opera and there are </a:t>
            </a:r>
            <a:r>
              <a:rPr lang="en-CA" baseline="0" dirty="0" err="1" smtClean="0"/>
              <a:t>fallback</a:t>
            </a:r>
            <a:r>
              <a:rPr lang="en-CA" baseline="0" dirty="0" smtClean="0"/>
              <a:t> solutions for other browsers.</a:t>
            </a:r>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34</a:t>
            </a:fld>
            <a:endParaRPr lang="en-CA"/>
          </a:p>
        </p:txBody>
      </p:sp>
    </p:spTree>
    <p:extLst>
      <p:ext uri="{BB962C8B-B14F-4D97-AF65-F5344CB8AC3E}">
        <p14:creationId xmlns:p14="http://schemas.microsoft.com/office/powerpoint/2010/main" val="3229402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35</a:t>
            </a:fld>
            <a:endParaRPr lang="en-CA"/>
          </a:p>
        </p:txBody>
      </p:sp>
    </p:spTree>
    <p:extLst>
      <p:ext uri="{BB962C8B-B14F-4D97-AF65-F5344CB8AC3E}">
        <p14:creationId xmlns:p14="http://schemas.microsoft.com/office/powerpoint/2010/main" val="32294029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51A8077-CDB3-49AF-AEC2-5277CD20658B}" type="slidenum">
              <a:rPr lang="en-CA" smtClean="0"/>
              <a:t>36</a:t>
            </a:fld>
            <a:endParaRPr lang="en-CA"/>
          </a:p>
        </p:txBody>
      </p:sp>
    </p:spTree>
    <p:extLst>
      <p:ext uri="{BB962C8B-B14F-4D97-AF65-F5344CB8AC3E}">
        <p14:creationId xmlns:p14="http://schemas.microsoft.com/office/powerpoint/2010/main" val="15529478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51A8077-CDB3-49AF-AEC2-5277CD20658B}" type="slidenum">
              <a:rPr lang="en-CA" smtClean="0"/>
              <a:t>37</a:t>
            </a:fld>
            <a:endParaRPr lang="en-CA"/>
          </a:p>
        </p:txBody>
      </p:sp>
    </p:spTree>
    <p:extLst>
      <p:ext uri="{BB962C8B-B14F-4D97-AF65-F5344CB8AC3E}">
        <p14:creationId xmlns:p14="http://schemas.microsoft.com/office/powerpoint/2010/main" val="155294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51A8077-CDB3-49AF-AEC2-5277CD20658B}" type="slidenum">
              <a:rPr lang="en-CA" smtClean="0"/>
              <a:t>4</a:t>
            </a:fld>
            <a:endParaRPr lang="en-CA"/>
          </a:p>
        </p:txBody>
      </p:sp>
    </p:spTree>
    <p:extLst>
      <p:ext uri="{BB962C8B-B14F-4D97-AF65-F5344CB8AC3E}">
        <p14:creationId xmlns:p14="http://schemas.microsoft.com/office/powerpoint/2010/main" val="1155312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Firefox is Mozilla's expression of our </a:t>
            </a:r>
            <a:r>
              <a:rPr lang="en-CA" dirty="0" smtClean="0">
                <a:hlinkClick r:id="rId3"/>
              </a:rPr>
              <a:t>manifesto</a:t>
            </a:r>
            <a:r>
              <a:rPr lang="en-CA" dirty="0" smtClean="0"/>
              <a:t> and </a:t>
            </a:r>
            <a:r>
              <a:rPr lang="en-CA" dirty="0" smtClean="0">
                <a:hlinkClick r:id="rId4"/>
              </a:rPr>
              <a:t>mission</a:t>
            </a:r>
            <a:r>
              <a:rPr lang="en-CA" dirty="0" smtClean="0"/>
              <a:t>; it represents our vision of an Open Web Platform that is powerful, versatile, accessible, customizable, and interoperable. When we first shipped Firefox in 2004, our goal was to get the web moving again, and demonstrate the power of the technologies that made up the platform at that time. </a:t>
            </a:r>
          </a:p>
          <a:p>
            <a:r>
              <a:rPr lang="en-CA" dirty="0" smtClean="0"/>
              <a:t>We succeeded in re-energizing the browser market, creating competition and innovation which benefits Web application developers and users alike. This newly competitive market has presented challenges for the continued success of Firefox, and in 2011 we must ensure that we can deliver a product that is compelling to users in order to continue to be able to demonstrate our vision for the Web. To do this we must: </a:t>
            </a:r>
          </a:p>
          <a:p>
            <a:r>
              <a:rPr lang="en-CA" dirty="0" smtClean="0"/>
              <a:t>provide a browser that is stable and responsive, </a:t>
            </a:r>
          </a:p>
          <a:p>
            <a:r>
              <a:rPr lang="en-CA" dirty="0" smtClean="0"/>
              <a:t>build a product for modern desktop and mobile hardware, </a:t>
            </a:r>
          </a:p>
          <a:p>
            <a:r>
              <a:rPr lang="en-CA" dirty="0" smtClean="0"/>
              <a:t>provide a simple set of features &amp; experiences to help users get the most out of the web, </a:t>
            </a:r>
          </a:p>
          <a:p>
            <a:r>
              <a:rPr lang="en-CA" dirty="0" smtClean="0"/>
              <a:t>support web technologies that are desired most by application developers and users, </a:t>
            </a:r>
          </a:p>
          <a:p>
            <a:r>
              <a:rPr lang="en-CA" dirty="0" smtClean="0"/>
              <a:t>deliver those technology improvements quickly to our user base. </a:t>
            </a:r>
          </a:p>
          <a:p>
            <a:r>
              <a:rPr lang="en-CA" dirty="0" smtClean="0"/>
              <a:t>It is important to remember, however, that gaining browser market share is not the only goal of Mozilla's mission. Our mission is to promote an Open Web Platform which is the most compelling environment for modern applications. Increasingly this vision is being threatened by application development models which bypass the Web in favour of directly connecting with Internet based resources in closed, proprietary models such as: </a:t>
            </a:r>
          </a:p>
          <a:p>
            <a:r>
              <a:rPr lang="en-CA" dirty="0" smtClean="0"/>
              <a:t>closed or single platform "App" SDKs (AIR, </a:t>
            </a:r>
            <a:r>
              <a:rPr lang="en-CA" dirty="0" err="1" smtClean="0"/>
              <a:t>iOS</a:t>
            </a:r>
            <a:r>
              <a:rPr lang="en-CA" dirty="0" smtClean="0"/>
              <a:t>, Android SDK, Chrome Web Store), </a:t>
            </a:r>
          </a:p>
          <a:p>
            <a:r>
              <a:rPr lang="en-CA" dirty="0" smtClean="0"/>
              <a:t>plug-in balkanization (h.264, .</a:t>
            </a:r>
            <a:r>
              <a:rPr lang="en-CA" dirty="0" err="1" smtClean="0"/>
              <a:t>swf</a:t>
            </a:r>
            <a:r>
              <a:rPr lang="en-CA" dirty="0" smtClean="0"/>
              <a:t>, </a:t>
            </a:r>
            <a:r>
              <a:rPr lang="en-CA" dirty="0" err="1" smtClean="0"/>
              <a:t>NaCl</a:t>
            </a:r>
            <a:r>
              <a:rPr lang="en-CA" dirty="0" smtClean="0"/>
              <a:t>), </a:t>
            </a:r>
          </a:p>
          <a:p>
            <a:r>
              <a:rPr lang="en-CA" dirty="0" smtClean="0"/>
              <a:t>user </a:t>
            </a:r>
            <a:r>
              <a:rPr lang="en-CA" dirty="0" err="1" smtClean="0"/>
              <a:t>personalizations</a:t>
            </a:r>
            <a:r>
              <a:rPr lang="en-CA" dirty="0" smtClean="0"/>
              <a:t> and customizations kept in "walled clouds" </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5</a:t>
            </a:fld>
            <a:endParaRPr lang="en-CA"/>
          </a:p>
        </p:txBody>
      </p:sp>
    </p:spTree>
    <p:extLst>
      <p:ext uri="{BB962C8B-B14F-4D97-AF65-F5344CB8AC3E}">
        <p14:creationId xmlns:p14="http://schemas.microsoft.com/office/powerpoint/2010/main" val="377611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6</a:t>
            </a:fld>
            <a:endParaRPr lang="en-CA"/>
          </a:p>
        </p:txBody>
      </p:sp>
    </p:spTree>
    <p:extLst>
      <p:ext uri="{BB962C8B-B14F-4D97-AF65-F5344CB8AC3E}">
        <p14:creationId xmlns:p14="http://schemas.microsoft.com/office/powerpoint/2010/main" val="377611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It is important to remember, however, that gaining browser market share is not the only goal of Mozilla's mission. Our mission is to promote an Open Web Platform which is the most compelling environment for modern applications. Increasingly this vision is being threatened by application development models which bypass the Web in favour of directly connecting with Internet based resources in closed, proprietary models such as: </a:t>
            </a:r>
          </a:p>
          <a:p>
            <a:r>
              <a:rPr lang="en-CA" dirty="0" smtClean="0"/>
              <a:t>closed or single platform "App" SDKs (AIR, </a:t>
            </a:r>
            <a:r>
              <a:rPr lang="en-CA" dirty="0" err="1" smtClean="0"/>
              <a:t>iOS</a:t>
            </a:r>
            <a:r>
              <a:rPr lang="en-CA" dirty="0" smtClean="0"/>
              <a:t>, Android SDK, Chrome Web Store), </a:t>
            </a:r>
          </a:p>
          <a:p>
            <a:r>
              <a:rPr lang="en-CA" dirty="0" smtClean="0"/>
              <a:t>plug-in balkanization (h.264, .</a:t>
            </a:r>
            <a:r>
              <a:rPr lang="en-CA" dirty="0" err="1" smtClean="0"/>
              <a:t>swf</a:t>
            </a:r>
            <a:r>
              <a:rPr lang="en-CA" dirty="0" smtClean="0"/>
              <a:t>, </a:t>
            </a:r>
            <a:r>
              <a:rPr lang="en-CA" dirty="0" err="1" smtClean="0"/>
              <a:t>NaCl</a:t>
            </a:r>
            <a:r>
              <a:rPr lang="en-CA" dirty="0" smtClean="0"/>
              <a:t>), </a:t>
            </a:r>
          </a:p>
          <a:p>
            <a:r>
              <a:rPr lang="en-CA" dirty="0" smtClean="0"/>
              <a:t>user </a:t>
            </a:r>
            <a:r>
              <a:rPr lang="en-CA" dirty="0" err="1" smtClean="0"/>
              <a:t>personalizations</a:t>
            </a:r>
            <a:r>
              <a:rPr lang="en-CA" dirty="0" smtClean="0"/>
              <a:t> and customizations kept in "walled clouds“ </a:t>
            </a:r>
          </a:p>
          <a:p>
            <a:endParaRPr lang="en-CA" dirty="0" smtClean="0"/>
          </a:p>
          <a:p>
            <a:r>
              <a:rPr lang="en-CA" dirty="0" smtClean="0"/>
              <a:t>These types of challenges are not new to Mozilla, and once again These types of challenges are not new to Mozilla, and once again our community must work to prove that open, interoperable technologies can exist on the same footing as closed, proprietary ones. To do this we must: </a:t>
            </a:r>
          </a:p>
          <a:p>
            <a:r>
              <a:rPr lang="en-CA" dirty="0" smtClean="0"/>
              <a:t>work with the community to develop and support an open web "App" model, </a:t>
            </a:r>
          </a:p>
          <a:p>
            <a:r>
              <a:rPr lang="en-CA" dirty="0" smtClean="0"/>
              <a:t>identify the key elements of an open and interoperable social network and develop an open standard for them within the Web. </a:t>
            </a:r>
          </a:p>
          <a:p>
            <a:r>
              <a:rPr lang="en-CA" dirty="0" smtClean="0"/>
              <a:t>our community must work to prove that open, interoperable technologies can exist on the same footing as closed, proprietary ones. To do this we must: </a:t>
            </a:r>
          </a:p>
          <a:p>
            <a:r>
              <a:rPr lang="en-CA" dirty="0" smtClean="0"/>
              <a:t>work with the community to develop and support an open web "App" model, </a:t>
            </a:r>
          </a:p>
          <a:p>
            <a:r>
              <a:rPr lang="en-CA" dirty="0" smtClean="0"/>
              <a:t>identify the key elements of an open and interoperable social network and develop an open standard for them within the Web. </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7</a:t>
            </a:fld>
            <a:endParaRPr lang="en-CA"/>
          </a:p>
        </p:txBody>
      </p:sp>
    </p:spTree>
    <p:extLst>
      <p:ext uri="{BB962C8B-B14F-4D97-AF65-F5344CB8AC3E}">
        <p14:creationId xmlns:p14="http://schemas.microsoft.com/office/powerpoint/2010/main" val="377611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It is important to remember, however, that gaining browser market share is not the only goal of Mozilla's mission. Our mission is to promote an Open Web Platform which is the most compelling environment for modern applications. Increasingly this vision is being threatened by application development models which bypass the Web in favour of directly connecting with Internet based resources in closed, proprietary models such as: </a:t>
            </a:r>
          </a:p>
          <a:p>
            <a:r>
              <a:rPr lang="en-CA" dirty="0" smtClean="0"/>
              <a:t>closed or single platform "App" SDKs (AIR, </a:t>
            </a:r>
            <a:r>
              <a:rPr lang="en-CA" dirty="0" err="1" smtClean="0"/>
              <a:t>iOS</a:t>
            </a:r>
            <a:r>
              <a:rPr lang="en-CA" dirty="0" smtClean="0"/>
              <a:t>, Android SDK, Chrome Web Store), </a:t>
            </a:r>
          </a:p>
          <a:p>
            <a:r>
              <a:rPr lang="en-CA" dirty="0" smtClean="0"/>
              <a:t>plug-in balkanization (h.264, .</a:t>
            </a:r>
            <a:r>
              <a:rPr lang="en-CA" dirty="0" err="1" smtClean="0"/>
              <a:t>swf</a:t>
            </a:r>
            <a:r>
              <a:rPr lang="en-CA" dirty="0" smtClean="0"/>
              <a:t>, </a:t>
            </a:r>
            <a:r>
              <a:rPr lang="en-CA" dirty="0" err="1" smtClean="0"/>
              <a:t>NaCl</a:t>
            </a:r>
            <a:r>
              <a:rPr lang="en-CA" dirty="0" smtClean="0"/>
              <a:t>), </a:t>
            </a:r>
          </a:p>
          <a:p>
            <a:r>
              <a:rPr lang="en-CA" dirty="0" smtClean="0"/>
              <a:t>user </a:t>
            </a:r>
            <a:r>
              <a:rPr lang="en-CA" dirty="0" err="1" smtClean="0"/>
              <a:t>personalizations</a:t>
            </a:r>
            <a:r>
              <a:rPr lang="en-CA" dirty="0" smtClean="0"/>
              <a:t> and customizations kept in "walled clouds“ </a:t>
            </a:r>
          </a:p>
          <a:p>
            <a:endParaRPr lang="en-CA" dirty="0" smtClean="0"/>
          </a:p>
          <a:p>
            <a:r>
              <a:rPr lang="en-CA" dirty="0" smtClean="0"/>
              <a:t>Our mission implies a vision where the currently closed "App" ecosystem and walled social ecosystems are replaced with Open Web Platform based alternatives. While this may not be realizable within the next calendar year, a co-ordinated vision of what we're building towards will help keep our product plans on track and inform our technology choices: </a:t>
            </a:r>
          </a:p>
          <a:p>
            <a:endParaRPr lang="en-CA" dirty="0" smtClean="0"/>
          </a:p>
          <a:p>
            <a:r>
              <a:rPr lang="en-CA" dirty="0" smtClean="0"/>
              <a:t>These types of challenges are not new to Mozilla, and once again our community must work to prove that open, interoperable technologies can exist on the same footing as closed, proprietary ones. To do this we must: </a:t>
            </a:r>
          </a:p>
          <a:p>
            <a:r>
              <a:rPr lang="en-CA" dirty="0" smtClean="0"/>
              <a:t>work with the community to develop and support an open web "App" model, </a:t>
            </a:r>
          </a:p>
          <a:p>
            <a:r>
              <a:rPr lang="en-CA" dirty="0" smtClean="0"/>
              <a:t>identify the key elements of an open and interoperable social network and develop an open standard for them within the Web. </a:t>
            </a:r>
          </a:p>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8</a:t>
            </a:fld>
            <a:endParaRPr lang="en-CA"/>
          </a:p>
        </p:txBody>
      </p:sp>
    </p:spTree>
    <p:extLst>
      <p:ext uri="{BB962C8B-B14F-4D97-AF65-F5344CB8AC3E}">
        <p14:creationId xmlns:p14="http://schemas.microsoft.com/office/powerpoint/2010/main" val="37761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51A8077-CDB3-49AF-AEC2-5277CD20658B}" type="slidenum">
              <a:rPr lang="en-CA" smtClean="0"/>
              <a:t>9</a:t>
            </a:fld>
            <a:endParaRPr lang="en-CA"/>
          </a:p>
        </p:txBody>
      </p:sp>
    </p:spTree>
    <p:extLst>
      <p:ext uri="{BB962C8B-B14F-4D97-AF65-F5344CB8AC3E}">
        <p14:creationId xmlns:p14="http://schemas.microsoft.com/office/powerpoint/2010/main" val="377611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44624"/>
            <a:ext cx="7772400" cy="1470025"/>
          </a:xfrm>
        </p:spPr>
        <p:txBody>
          <a:bodyPr/>
          <a:lstStyle>
            <a:lvl1pPr>
              <a:defRPr>
                <a:effectLst>
                  <a:outerShdw blurRad="50800" dist="38100" dir="2700000" algn="tl" rotWithShape="0">
                    <a:prstClr val="black">
                      <a:alpha val="40000"/>
                    </a:prstClr>
                  </a:outerShdw>
                </a:effectLst>
              </a:defRPr>
            </a:lvl1pPr>
          </a:lstStyle>
          <a:p>
            <a:r>
              <a:rPr lang="en-US" smtClean="0"/>
              <a:t>Click to edit Master title style</a:t>
            </a:r>
            <a:endParaRPr lang="en-CA"/>
          </a:p>
        </p:txBody>
      </p:sp>
      <p:sp>
        <p:nvSpPr>
          <p:cNvPr id="3" name="Subtitle 2"/>
          <p:cNvSpPr>
            <a:spLocks noGrp="1"/>
          </p:cNvSpPr>
          <p:nvPr>
            <p:ph type="subTitle" idx="1"/>
          </p:nvPr>
        </p:nvSpPr>
        <p:spPr>
          <a:xfrm>
            <a:off x="1371600" y="1388368"/>
            <a:ext cx="6400800" cy="1752600"/>
          </a:xfrm>
        </p:spPr>
        <p:txBody>
          <a:bodyPr/>
          <a:lstStyle>
            <a:lvl1pPr marL="0" indent="0" algn="ctr">
              <a:buNone/>
              <a:defRPr>
                <a:solidFill>
                  <a:schemeClr val="bg1"/>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dirty="0"/>
          </a:p>
        </p:txBody>
      </p:sp>
      <p:sp>
        <p:nvSpPr>
          <p:cNvPr id="4" name="Date Placeholder 3"/>
          <p:cNvSpPr>
            <a:spLocks noGrp="1"/>
          </p:cNvSpPr>
          <p:nvPr>
            <p:ph type="dt" sz="half" idx="10"/>
          </p:nvPr>
        </p:nvSpPr>
        <p:spPr/>
        <p:txBody>
          <a:bodyPr/>
          <a:lstStyle/>
          <a:p>
            <a:fld id="{E9A45A8F-5D87-4AAA-9A06-AD11E5EB5F8B}" type="datetimeFigureOut">
              <a:rPr lang="en-CA" smtClean="0"/>
              <a:t>27/07/2011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4A53DEE-530E-4E03-B30D-56DCCA05517F}" type="slidenum">
              <a:rPr lang="en-CA" smtClean="0"/>
              <a:t>‹#›</a:t>
            </a:fld>
            <a:endParaRPr lang="en-CA"/>
          </a:p>
        </p:txBody>
      </p:sp>
    </p:spTree>
    <p:extLst>
      <p:ext uri="{BB962C8B-B14F-4D97-AF65-F5344CB8AC3E}">
        <p14:creationId xmlns:p14="http://schemas.microsoft.com/office/powerpoint/2010/main" val="10714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45A8F-5D87-4AAA-9A06-AD11E5EB5F8B}" type="datetimeFigureOut">
              <a:rPr lang="en-CA" smtClean="0"/>
              <a:t>27/07/2011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4A53DEE-530E-4E03-B30D-56DCCA05517F}" type="slidenum">
              <a:rPr lang="en-CA" smtClean="0"/>
              <a:t>‹#›</a:t>
            </a:fld>
            <a:endParaRPr lang="en-CA"/>
          </a:p>
        </p:txBody>
      </p:sp>
    </p:spTree>
    <p:extLst>
      <p:ext uri="{BB962C8B-B14F-4D97-AF65-F5344CB8AC3E}">
        <p14:creationId xmlns:p14="http://schemas.microsoft.com/office/powerpoint/2010/main" val="6987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lvl1pPr>
              <a:defRPr>
                <a:solidFill>
                  <a:schemeClr val="bg1"/>
                </a:solidFill>
                <a:effectLst>
                  <a:outerShdw blurRad="38100" dist="38100" dir="2700000" algn="tl">
                    <a:srgbClr val="000000">
                      <a:alpha val="43137"/>
                    </a:srgbClr>
                  </a:outerShdw>
                </a:effectLst>
              </a:defRPr>
            </a:lvl1pPr>
            <a:lvl2pPr>
              <a:defRPr>
                <a:solidFill>
                  <a:schemeClr val="bg1"/>
                </a:solidFill>
                <a:effectLst>
                  <a:outerShdw blurRad="38100" dist="38100" dir="2700000" algn="tl">
                    <a:srgbClr val="000000">
                      <a:alpha val="43137"/>
                    </a:srgbClr>
                  </a:outerShdw>
                </a:effectLst>
              </a:defRPr>
            </a:lvl2pPr>
            <a:lvl3pPr>
              <a:defRPr>
                <a:solidFill>
                  <a:schemeClr val="bg1"/>
                </a:solidFill>
                <a:effectLst>
                  <a:outerShdw blurRad="38100" dist="38100" dir="2700000" algn="tl">
                    <a:srgbClr val="000000">
                      <a:alpha val="43137"/>
                    </a:srgbClr>
                  </a:outerShdw>
                </a:effectLst>
              </a:defRPr>
            </a:lvl3pPr>
            <a:lvl4pPr>
              <a:defRPr>
                <a:solidFill>
                  <a:schemeClr val="bg1"/>
                </a:solidFill>
                <a:effectLst>
                  <a:outerShdw blurRad="38100" dist="38100" dir="2700000" algn="tl">
                    <a:srgbClr val="000000">
                      <a:alpha val="43137"/>
                    </a:srgbClr>
                  </a:outerShdw>
                </a:effectLst>
              </a:defRPr>
            </a:lvl4pPr>
            <a:lvl5pPr>
              <a:defRPr>
                <a:solidFill>
                  <a:schemeClr val="bg1"/>
                </a:solidFill>
                <a:effectLst>
                  <a:outerShdw blurRad="38100" dist="38100" dir="2700000" algn="tl">
                    <a:srgbClr val="000000">
                      <a:alpha val="43137"/>
                    </a:srgbClr>
                  </a:outerShdw>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9A45A8F-5D87-4AAA-9A06-AD11E5EB5F8B}" type="datetimeFigureOut">
              <a:rPr lang="en-CA" smtClean="0"/>
              <a:t>27/07/2011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4A53DEE-530E-4E03-B30D-56DCCA05517F}" type="slidenum">
              <a:rPr lang="en-CA" smtClean="0"/>
              <a:t>‹#›</a:t>
            </a:fld>
            <a:endParaRPr lang="en-CA"/>
          </a:p>
        </p:txBody>
      </p:sp>
    </p:spTree>
    <p:extLst>
      <p:ext uri="{BB962C8B-B14F-4D97-AF65-F5344CB8AC3E}">
        <p14:creationId xmlns:p14="http://schemas.microsoft.com/office/powerpoint/2010/main" val="4579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bg1"/>
                </a:solidFill>
                <a:effectLst>
                  <a:outerShdw blurRad="38100" dist="38100" dir="2700000" algn="tl">
                    <a:srgbClr val="000000">
                      <a:alpha val="43137"/>
                    </a:srgbClr>
                  </a:outerShdw>
                </a:effectLst>
              </a:defRPr>
            </a:lvl1pPr>
            <a:lvl2pPr>
              <a:defRPr>
                <a:solidFill>
                  <a:schemeClr val="bg1"/>
                </a:solidFill>
                <a:effectLst>
                  <a:outerShdw blurRad="38100" dist="38100" dir="2700000" algn="tl">
                    <a:srgbClr val="000000">
                      <a:alpha val="43137"/>
                    </a:srgbClr>
                  </a:outerShdw>
                </a:effectLst>
              </a:defRPr>
            </a:lvl2pPr>
            <a:lvl3pPr>
              <a:defRPr>
                <a:solidFill>
                  <a:schemeClr val="bg1"/>
                </a:solidFill>
                <a:effectLst>
                  <a:outerShdw blurRad="38100" dist="38100" dir="2700000" algn="tl">
                    <a:srgbClr val="000000">
                      <a:alpha val="43137"/>
                    </a:srgbClr>
                  </a:outerShdw>
                </a:effectLst>
              </a:defRPr>
            </a:lvl3pPr>
            <a:lvl4pPr>
              <a:defRPr>
                <a:solidFill>
                  <a:schemeClr val="bg1"/>
                </a:solidFill>
                <a:effectLst>
                  <a:outerShdw blurRad="38100" dist="38100" dir="2700000" algn="tl">
                    <a:srgbClr val="000000">
                      <a:alpha val="43137"/>
                    </a:srgbClr>
                  </a:outerShdw>
                </a:effectLst>
              </a:defRPr>
            </a:lvl4pPr>
            <a:lvl5pPr>
              <a:defRPr>
                <a:solidFill>
                  <a:schemeClr val="bg1"/>
                </a:solidFill>
                <a:effectLst>
                  <a:outerShdw blurRad="38100" dist="38100" dir="2700000" algn="tl">
                    <a:srgbClr val="000000">
                      <a:alpha val="43137"/>
                    </a:srgbClr>
                  </a:outerShdw>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9A45A8F-5D87-4AAA-9A06-AD11E5EB5F8B}" type="datetimeFigureOut">
              <a:rPr lang="en-CA" smtClean="0"/>
              <a:t>27/07/2011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4A53DEE-530E-4E03-B30D-56DCCA05517F}" type="slidenum">
              <a:rPr lang="en-CA" smtClean="0"/>
              <a:t>‹#›</a:t>
            </a:fld>
            <a:endParaRPr lang="en-CA"/>
          </a:p>
        </p:txBody>
      </p:sp>
    </p:spTree>
    <p:extLst>
      <p:ext uri="{BB962C8B-B14F-4D97-AF65-F5344CB8AC3E}">
        <p14:creationId xmlns:p14="http://schemas.microsoft.com/office/powerpoint/2010/main" val="157842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50800" dist="38100" dir="2700000" algn="tl" rotWithShape="0">
                    <a:prstClr val="black">
                      <a:alpha val="40000"/>
                    </a:prstClr>
                  </a:outerShdw>
                </a:effectLst>
              </a:defRPr>
            </a:lvl1pPr>
          </a:lstStyle>
          <a:p>
            <a:r>
              <a:rPr lang="en-US" smtClean="0"/>
              <a:t>Click to edit Master title style</a:t>
            </a:r>
            <a:endParaRPr lang="en-CA"/>
          </a:p>
        </p:txBody>
      </p:sp>
      <p:sp>
        <p:nvSpPr>
          <p:cNvPr id="3" name="Content Placeholder 2"/>
          <p:cNvSpPr>
            <a:spLocks noGrp="1"/>
          </p:cNvSpPr>
          <p:nvPr>
            <p:ph idx="1"/>
          </p:nvPr>
        </p:nvSpPr>
        <p:spPr>
          <a:xfrm>
            <a:off x="457200" y="1600200"/>
            <a:ext cx="8229600" cy="4493095"/>
          </a:xfrm>
          <a:noFill/>
        </p:spPr>
        <p:txBody>
          <a:bodyPr/>
          <a:lstStyle>
            <a:lvl1pPr>
              <a:defRPr>
                <a:solidFill>
                  <a:schemeClr val="bg1"/>
                </a:solidFill>
                <a:latin typeface="Meta-Normal" pitchFamily="2" charset="0"/>
              </a:defRPr>
            </a:lvl1pPr>
            <a:lvl2pPr marL="742950" indent="-285750">
              <a:buFont typeface="Arial" pitchFamily="34" charset="0"/>
              <a:buChar char="•"/>
              <a:defRPr>
                <a:solidFill>
                  <a:schemeClr val="bg1"/>
                </a:solidFill>
                <a:latin typeface="Meta-Normal" pitchFamily="2" charset="0"/>
              </a:defRPr>
            </a:lvl2pPr>
            <a:lvl3pPr>
              <a:defRPr>
                <a:solidFill>
                  <a:schemeClr val="bg1"/>
                </a:solidFill>
                <a:latin typeface="Meta-Normal" pitchFamily="2" charset="0"/>
              </a:defRPr>
            </a:lvl3pPr>
            <a:lvl4pPr marL="1600200" indent="-228600">
              <a:buFont typeface="Arial" pitchFamily="34" charset="0"/>
              <a:buChar char="•"/>
              <a:defRPr>
                <a:solidFill>
                  <a:schemeClr val="bg1"/>
                </a:solidFill>
                <a:latin typeface="Meta-Normal" pitchFamily="2" charset="0"/>
              </a:defRPr>
            </a:lvl4pPr>
            <a:lvl5pPr marL="2057400" indent="-228600">
              <a:buFont typeface="Arial" pitchFamily="34" charset="0"/>
              <a:buChar char="•"/>
              <a:defRPr>
                <a:solidFill>
                  <a:schemeClr val="bg1"/>
                </a:solidFill>
                <a:latin typeface="Meta-Normal"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4" name="Date Placeholder 3"/>
          <p:cNvSpPr>
            <a:spLocks noGrp="1"/>
          </p:cNvSpPr>
          <p:nvPr>
            <p:ph type="dt" sz="half" idx="10"/>
          </p:nvPr>
        </p:nvSpPr>
        <p:spPr/>
        <p:txBody>
          <a:bodyPr/>
          <a:lstStyle/>
          <a:p>
            <a:fld id="{E9A45A8F-5D87-4AAA-9A06-AD11E5EB5F8B}" type="datetimeFigureOut">
              <a:rPr lang="en-CA" smtClean="0"/>
              <a:t>27/07/2011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4A53DEE-530E-4E03-B30D-56DCCA05517F}" type="slidenum">
              <a:rPr lang="en-CA" smtClean="0"/>
              <a:t>‹#›</a:t>
            </a:fld>
            <a:endParaRPr lang="en-CA"/>
          </a:p>
        </p:txBody>
      </p:sp>
    </p:spTree>
    <p:extLst>
      <p:ext uri="{BB962C8B-B14F-4D97-AF65-F5344CB8AC3E}">
        <p14:creationId xmlns:p14="http://schemas.microsoft.com/office/powerpoint/2010/main" val="21097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effectLst>
                  <a:outerShdw blurRad="50800" dist="38100" dir="2700000" algn="tl" rotWithShape="0">
                    <a:prstClr val="black">
                      <a:alpha val="40000"/>
                    </a:prstClr>
                  </a:outerShdw>
                </a:effectLst>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A45A8F-5D87-4AAA-9A06-AD11E5EB5F8B}" type="datetimeFigureOut">
              <a:rPr lang="en-CA" smtClean="0"/>
              <a:t>27/07/2011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4A53DEE-530E-4E03-B30D-56DCCA05517F}" type="slidenum">
              <a:rPr lang="en-CA" smtClean="0"/>
              <a:t>‹#›</a:t>
            </a:fld>
            <a:endParaRPr lang="en-CA"/>
          </a:p>
        </p:txBody>
      </p:sp>
    </p:spTree>
    <p:extLst>
      <p:ext uri="{BB962C8B-B14F-4D97-AF65-F5344CB8AC3E}">
        <p14:creationId xmlns:p14="http://schemas.microsoft.com/office/powerpoint/2010/main" val="266914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solidFill>
                <a:effectLst>
                  <a:outerShdw blurRad="38100" dist="38100" dir="2700000" algn="tl">
                    <a:srgbClr val="000000">
                      <a:alpha val="43137"/>
                    </a:srgbClr>
                  </a:outerShdw>
                </a:effectLst>
              </a:defRPr>
            </a:lvl1pPr>
            <a:lvl2pPr>
              <a:defRPr sz="2400">
                <a:solidFill>
                  <a:schemeClr val="bg1"/>
                </a:solidFill>
                <a:effectLst>
                  <a:outerShdw blurRad="38100" dist="38100" dir="2700000" algn="tl">
                    <a:srgbClr val="000000">
                      <a:alpha val="43137"/>
                    </a:srgbClr>
                  </a:outerShdw>
                </a:effectLst>
              </a:defRPr>
            </a:lvl2pPr>
            <a:lvl3pPr>
              <a:defRPr sz="2000">
                <a:solidFill>
                  <a:schemeClr val="bg1"/>
                </a:solidFill>
                <a:effectLst>
                  <a:outerShdw blurRad="38100" dist="38100" dir="2700000" algn="tl">
                    <a:srgbClr val="000000">
                      <a:alpha val="43137"/>
                    </a:srgbClr>
                  </a:outerShdw>
                </a:effectLst>
              </a:defRPr>
            </a:lvl3pPr>
            <a:lvl4pPr>
              <a:defRPr sz="1800">
                <a:solidFill>
                  <a:schemeClr val="bg1"/>
                </a:solidFill>
                <a:effectLst>
                  <a:outerShdw blurRad="38100" dist="38100" dir="2700000" algn="tl">
                    <a:srgbClr val="000000">
                      <a:alpha val="43137"/>
                    </a:srgbClr>
                  </a:outerShdw>
                </a:effectLst>
              </a:defRPr>
            </a:lvl4pPr>
            <a:lvl5pPr>
              <a:defRPr sz="1800">
                <a:solidFill>
                  <a:schemeClr val="bg1"/>
                </a:solidFill>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solidFill>
                <a:effectLst>
                  <a:outerShdw blurRad="38100" dist="38100" dir="2700000" algn="tl">
                    <a:srgbClr val="000000">
                      <a:alpha val="43137"/>
                    </a:srgbClr>
                  </a:outerShdw>
                </a:effectLst>
              </a:defRPr>
            </a:lvl1pPr>
            <a:lvl2pPr>
              <a:defRPr sz="2400">
                <a:solidFill>
                  <a:schemeClr val="bg1"/>
                </a:solidFill>
                <a:effectLst>
                  <a:outerShdw blurRad="38100" dist="38100" dir="2700000" algn="tl">
                    <a:srgbClr val="000000">
                      <a:alpha val="43137"/>
                    </a:srgbClr>
                  </a:outerShdw>
                </a:effectLst>
              </a:defRPr>
            </a:lvl2pPr>
            <a:lvl3pPr>
              <a:defRPr sz="2000">
                <a:solidFill>
                  <a:schemeClr val="bg1"/>
                </a:solidFill>
                <a:effectLst>
                  <a:outerShdw blurRad="38100" dist="38100" dir="2700000" algn="tl">
                    <a:srgbClr val="000000">
                      <a:alpha val="43137"/>
                    </a:srgbClr>
                  </a:outerShdw>
                </a:effectLst>
              </a:defRPr>
            </a:lvl3pPr>
            <a:lvl4pPr>
              <a:defRPr sz="1800">
                <a:solidFill>
                  <a:schemeClr val="bg1"/>
                </a:solidFill>
                <a:effectLst>
                  <a:outerShdw blurRad="38100" dist="38100" dir="2700000" algn="tl">
                    <a:srgbClr val="000000">
                      <a:alpha val="43137"/>
                    </a:srgbClr>
                  </a:outerShdw>
                </a:effectLst>
              </a:defRPr>
            </a:lvl4pPr>
            <a:lvl5pPr>
              <a:defRPr sz="1800">
                <a:solidFill>
                  <a:schemeClr val="bg1"/>
                </a:solidFill>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9A45A8F-5D87-4AAA-9A06-AD11E5EB5F8B}" type="datetimeFigureOut">
              <a:rPr lang="en-CA" smtClean="0"/>
              <a:t>27/07/2011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4A53DEE-530E-4E03-B30D-56DCCA05517F}" type="slidenum">
              <a:rPr lang="en-CA" smtClean="0"/>
              <a:t>‹#›</a:t>
            </a:fld>
            <a:endParaRPr lang="en-CA"/>
          </a:p>
        </p:txBody>
      </p:sp>
    </p:spTree>
    <p:extLst>
      <p:ext uri="{BB962C8B-B14F-4D97-AF65-F5344CB8AC3E}">
        <p14:creationId xmlns:p14="http://schemas.microsoft.com/office/powerpoint/2010/main" val="230266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bg1"/>
                </a:solidFill>
                <a:effectLst>
                  <a:outerShdw blurRad="38100" dist="38100" dir="2700000" algn="tl">
                    <a:srgbClr val="000000">
                      <a:alpha val="43137"/>
                    </a:srgbClr>
                  </a:outerShdw>
                </a:effectLst>
              </a:defRPr>
            </a:lvl1pPr>
            <a:lvl2pPr>
              <a:defRPr sz="2000">
                <a:solidFill>
                  <a:schemeClr val="bg1"/>
                </a:solidFill>
                <a:effectLst>
                  <a:outerShdw blurRad="38100" dist="38100" dir="2700000" algn="tl">
                    <a:srgbClr val="000000">
                      <a:alpha val="43137"/>
                    </a:srgbClr>
                  </a:outerShdw>
                </a:effectLst>
              </a:defRPr>
            </a:lvl2pPr>
            <a:lvl3pPr>
              <a:defRPr sz="1800">
                <a:solidFill>
                  <a:schemeClr val="bg1"/>
                </a:solidFill>
                <a:effectLst>
                  <a:outerShdw blurRad="38100" dist="38100" dir="2700000" algn="tl">
                    <a:srgbClr val="000000">
                      <a:alpha val="43137"/>
                    </a:srgbClr>
                  </a:outerShdw>
                </a:effectLst>
              </a:defRPr>
            </a:lvl3pPr>
            <a:lvl4pPr>
              <a:defRPr sz="1600">
                <a:solidFill>
                  <a:schemeClr val="bg1"/>
                </a:solidFill>
                <a:effectLst>
                  <a:outerShdw blurRad="38100" dist="38100" dir="2700000" algn="tl">
                    <a:srgbClr val="000000">
                      <a:alpha val="43137"/>
                    </a:srgbClr>
                  </a:outerShdw>
                </a:effectLst>
              </a:defRPr>
            </a:lvl4pPr>
            <a:lvl5pPr>
              <a:defRPr sz="1600">
                <a:solidFill>
                  <a:schemeClr val="bg1"/>
                </a:solidFill>
                <a:effectLst>
                  <a:outerShdw blurRad="38100" dist="38100" dir="2700000" algn="tl">
                    <a:srgbClr val="000000">
                      <a:alpha val="43137"/>
                    </a:srgbClr>
                  </a:outerShdw>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tx1"/>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bg1"/>
                </a:solidFill>
                <a:effectLst>
                  <a:outerShdw blurRad="38100" dist="38100" dir="2700000" algn="tl">
                    <a:srgbClr val="000000">
                      <a:alpha val="43137"/>
                    </a:srgbClr>
                  </a:outerShdw>
                </a:effectLst>
              </a:defRPr>
            </a:lvl1pPr>
            <a:lvl2pPr>
              <a:defRPr sz="2000">
                <a:solidFill>
                  <a:schemeClr val="bg1"/>
                </a:solidFill>
                <a:effectLst>
                  <a:outerShdw blurRad="38100" dist="38100" dir="2700000" algn="tl">
                    <a:srgbClr val="000000">
                      <a:alpha val="43137"/>
                    </a:srgbClr>
                  </a:outerShdw>
                </a:effectLst>
              </a:defRPr>
            </a:lvl2pPr>
            <a:lvl3pPr>
              <a:defRPr sz="1800">
                <a:solidFill>
                  <a:schemeClr val="bg1"/>
                </a:solidFill>
                <a:effectLst>
                  <a:outerShdw blurRad="38100" dist="38100" dir="2700000" algn="tl">
                    <a:srgbClr val="000000">
                      <a:alpha val="43137"/>
                    </a:srgbClr>
                  </a:outerShdw>
                </a:effectLst>
              </a:defRPr>
            </a:lvl3pPr>
            <a:lvl4pPr>
              <a:defRPr sz="1600">
                <a:solidFill>
                  <a:schemeClr val="bg1"/>
                </a:solidFill>
                <a:effectLst>
                  <a:outerShdw blurRad="38100" dist="38100" dir="2700000" algn="tl">
                    <a:srgbClr val="000000">
                      <a:alpha val="43137"/>
                    </a:srgbClr>
                  </a:outerShdw>
                </a:effectLst>
              </a:defRPr>
            </a:lvl4pPr>
            <a:lvl5pPr>
              <a:defRPr sz="1600">
                <a:solidFill>
                  <a:schemeClr val="bg1"/>
                </a:solidFill>
                <a:effectLst>
                  <a:outerShdw blurRad="38100" dist="38100" dir="2700000" algn="tl">
                    <a:srgbClr val="000000">
                      <a:alpha val="43137"/>
                    </a:srgbClr>
                  </a:outerShdw>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9A45A8F-5D87-4AAA-9A06-AD11E5EB5F8B}" type="datetimeFigureOut">
              <a:rPr lang="en-CA" smtClean="0"/>
              <a:t>27/07/2011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4A53DEE-530E-4E03-B30D-56DCCA05517F}" type="slidenum">
              <a:rPr lang="en-CA" smtClean="0"/>
              <a:t>‹#›</a:t>
            </a:fld>
            <a:endParaRPr lang="en-CA"/>
          </a:p>
        </p:txBody>
      </p:sp>
    </p:spTree>
    <p:extLst>
      <p:ext uri="{BB962C8B-B14F-4D97-AF65-F5344CB8AC3E}">
        <p14:creationId xmlns:p14="http://schemas.microsoft.com/office/powerpoint/2010/main" val="332375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9A45A8F-5D87-4AAA-9A06-AD11E5EB5F8B}" type="datetimeFigureOut">
              <a:rPr lang="en-CA" smtClean="0"/>
              <a:t>27/07/2011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4A53DEE-530E-4E03-B30D-56DCCA05517F}" type="slidenum">
              <a:rPr lang="en-CA" smtClean="0"/>
              <a:t>‹#›</a:t>
            </a:fld>
            <a:endParaRPr lang="en-CA"/>
          </a:p>
        </p:txBody>
      </p:sp>
    </p:spTree>
    <p:extLst>
      <p:ext uri="{BB962C8B-B14F-4D97-AF65-F5344CB8AC3E}">
        <p14:creationId xmlns:p14="http://schemas.microsoft.com/office/powerpoint/2010/main" val="298367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45A8F-5D87-4AAA-9A06-AD11E5EB5F8B}" type="datetimeFigureOut">
              <a:rPr lang="en-CA" smtClean="0"/>
              <a:t>27/07/2011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4A53DEE-530E-4E03-B30D-56DCCA05517F}" type="slidenum">
              <a:rPr lang="en-CA" smtClean="0"/>
              <a:t>‹#›</a:t>
            </a:fld>
            <a:endParaRPr lang="en-CA"/>
          </a:p>
        </p:txBody>
      </p:sp>
    </p:spTree>
    <p:extLst>
      <p:ext uri="{BB962C8B-B14F-4D97-AF65-F5344CB8AC3E}">
        <p14:creationId xmlns:p14="http://schemas.microsoft.com/office/powerpoint/2010/main" val="129060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wasaki">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45A8F-5D87-4AAA-9A06-AD11E5EB5F8B}" type="datetimeFigureOut">
              <a:rPr lang="en-CA" smtClean="0"/>
              <a:t>27/07/2011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4A53DEE-530E-4E03-B30D-56DCCA05517F}" type="slidenum">
              <a:rPr lang="en-CA" smtClean="0"/>
              <a:t>‹#›</a:t>
            </a:fld>
            <a:endParaRPr lang="en-CA"/>
          </a:p>
        </p:txBody>
      </p:sp>
      <p:sp>
        <p:nvSpPr>
          <p:cNvPr id="5" name="Content Placeholder 2"/>
          <p:cNvSpPr>
            <a:spLocks noGrp="1"/>
          </p:cNvSpPr>
          <p:nvPr>
            <p:ph idx="1"/>
          </p:nvPr>
        </p:nvSpPr>
        <p:spPr>
          <a:xfrm>
            <a:off x="457200" y="1600200"/>
            <a:ext cx="8229600" cy="4493095"/>
          </a:xfrm>
          <a:noFill/>
        </p:spPr>
        <p:txBody>
          <a:bodyPr>
            <a:normAutofit/>
          </a:bodyPr>
          <a:lstStyle>
            <a:lvl1pPr marL="0" indent="0" algn="ctr">
              <a:buNone/>
              <a:defRPr sz="6600" b="1">
                <a:solidFill>
                  <a:schemeClr val="bg1"/>
                </a:solidFill>
                <a:effectLst>
                  <a:outerShdw blurRad="50800" dist="38100" dir="2700000" algn="tl" rotWithShape="0">
                    <a:prstClr val="black">
                      <a:alpha val="40000"/>
                    </a:prstClr>
                  </a:outerShdw>
                </a:effectLst>
                <a:latin typeface="Meta-Medium" pitchFamily="2" charset="0"/>
              </a:defRPr>
            </a:lvl1pPr>
            <a:lvl2pPr marL="457200" indent="0">
              <a:buNone/>
              <a:defRPr>
                <a:solidFill>
                  <a:schemeClr val="bg1"/>
                </a:solidFill>
                <a:latin typeface="Meta-Normal" pitchFamily="2" charset="0"/>
              </a:defRPr>
            </a:lvl2pPr>
            <a:lvl3pPr marL="914400" indent="0">
              <a:buNone/>
              <a:defRPr>
                <a:solidFill>
                  <a:schemeClr val="bg1"/>
                </a:solidFill>
                <a:latin typeface="Meta-Normal" pitchFamily="2" charset="0"/>
              </a:defRPr>
            </a:lvl3pPr>
            <a:lvl4pPr marL="1371600" indent="0">
              <a:buNone/>
              <a:defRPr>
                <a:solidFill>
                  <a:schemeClr val="bg1"/>
                </a:solidFill>
                <a:latin typeface="Meta-Normal" pitchFamily="2" charset="0"/>
              </a:defRPr>
            </a:lvl4pPr>
            <a:lvl5pPr marL="1828800" indent="0">
              <a:buNone/>
              <a:defRPr>
                <a:solidFill>
                  <a:schemeClr val="bg1"/>
                </a:solidFill>
                <a:latin typeface="Meta-Normal" pitchFamily="2" charset="0"/>
              </a:defRPr>
            </a:lvl5pPr>
          </a:lstStyle>
          <a:p>
            <a:pPr lvl="0"/>
            <a:r>
              <a:rPr lang="en-US" dirty="0" smtClean="0"/>
              <a:t>Click to edit Master text styles</a:t>
            </a:r>
          </a:p>
        </p:txBody>
      </p:sp>
    </p:spTree>
    <p:extLst>
      <p:ext uri="{BB962C8B-B14F-4D97-AF65-F5344CB8AC3E}">
        <p14:creationId xmlns:p14="http://schemas.microsoft.com/office/powerpoint/2010/main" val="341421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effectLst>
                  <a:outerShdw blurRad="38100" dist="38100" dir="2700000" algn="tl">
                    <a:srgbClr val="000000">
                      <a:alpha val="43137"/>
                    </a:srgbClr>
                  </a:outerShdw>
                </a:effectLst>
              </a:defRPr>
            </a:lvl1pPr>
            <a:lvl2pPr>
              <a:defRPr sz="2800">
                <a:solidFill>
                  <a:schemeClr val="bg1"/>
                </a:solidFill>
                <a:effectLst>
                  <a:outerShdw blurRad="38100" dist="38100" dir="2700000" algn="tl">
                    <a:srgbClr val="000000">
                      <a:alpha val="43137"/>
                    </a:srgbClr>
                  </a:outerShdw>
                </a:effectLst>
              </a:defRPr>
            </a:lvl2pPr>
            <a:lvl3pPr>
              <a:defRPr sz="2400">
                <a:solidFill>
                  <a:schemeClr val="bg1"/>
                </a:solidFill>
                <a:effectLst>
                  <a:outerShdw blurRad="38100" dist="38100" dir="2700000" algn="tl">
                    <a:srgbClr val="000000">
                      <a:alpha val="43137"/>
                    </a:srgbClr>
                  </a:outerShdw>
                </a:effectLst>
              </a:defRPr>
            </a:lvl3pPr>
            <a:lvl4pPr>
              <a:defRPr sz="2000">
                <a:solidFill>
                  <a:schemeClr val="bg1"/>
                </a:solidFill>
                <a:effectLst>
                  <a:outerShdw blurRad="38100" dist="38100" dir="2700000" algn="tl">
                    <a:srgbClr val="000000">
                      <a:alpha val="43137"/>
                    </a:srgbClr>
                  </a:outerShdw>
                </a:effectLst>
              </a:defRPr>
            </a:lvl4pPr>
            <a:lvl5pPr>
              <a:defRPr sz="2000">
                <a:solidFill>
                  <a:schemeClr val="bg1"/>
                </a:solidFill>
                <a:effectLst>
                  <a:outerShdw blurRad="38100" dist="38100" dir="2700000" algn="tl">
                    <a:srgbClr val="000000">
                      <a:alpha val="43137"/>
                    </a:srgbClr>
                  </a:outerShdw>
                </a:effectLs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bg1"/>
                </a:solidFill>
                <a:effectLst>
                  <a:outerShdw blurRad="38100" dist="38100" dir="2700000" algn="tl">
                    <a:srgbClr val="000000">
                      <a:alpha val="43137"/>
                    </a:srgb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45A8F-5D87-4AAA-9A06-AD11E5EB5F8B}" type="datetimeFigureOut">
              <a:rPr lang="en-CA" smtClean="0"/>
              <a:t>27/07/2011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4A53DEE-530E-4E03-B30D-56DCCA05517F}" type="slidenum">
              <a:rPr lang="en-CA" smtClean="0"/>
              <a:t>‹#›</a:t>
            </a:fld>
            <a:endParaRPr lang="en-CA"/>
          </a:p>
        </p:txBody>
      </p:sp>
    </p:spTree>
    <p:extLst>
      <p:ext uri="{BB962C8B-B14F-4D97-AF65-F5344CB8AC3E}">
        <p14:creationId xmlns:p14="http://schemas.microsoft.com/office/powerpoint/2010/main" val="3928593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eta-Normal" pitchFamily="2" charset="0"/>
              </a:defRPr>
            </a:lvl1pPr>
          </a:lstStyle>
          <a:p>
            <a:fld id="{E9A45A8F-5D87-4AAA-9A06-AD11E5EB5F8B}" type="datetimeFigureOut">
              <a:rPr lang="en-CA" smtClean="0"/>
              <a:pPr/>
              <a:t>27/07/2011</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eta-Normal" pitchFamily="2" charset="0"/>
              </a:defRPr>
            </a:lvl1pPr>
          </a:lstStyle>
          <a:p>
            <a:endParaRPr lang="en-CA"/>
          </a:p>
        </p:txBody>
      </p:sp>
      <p:sp>
        <p:nvSpPr>
          <p:cNvPr id="6" name="Slide Number Placeholder 5"/>
          <p:cNvSpPr>
            <a:spLocks noGrp="1"/>
          </p:cNvSpPr>
          <p:nvPr>
            <p:ph type="sldNum" sz="quarter" idx="4"/>
          </p:nvPr>
        </p:nvSpPr>
        <p:spPr>
          <a:xfrm>
            <a:off x="6553200" y="6356350"/>
            <a:ext cx="1187152" cy="365125"/>
          </a:xfrm>
          <a:prstGeom prst="rect">
            <a:avLst/>
          </a:prstGeom>
        </p:spPr>
        <p:txBody>
          <a:bodyPr vert="horz" lIns="91440" tIns="45720" rIns="91440" bIns="45720" rtlCol="0" anchor="ctr"/>
          <a:lstStyle>
            <a:lvl1pPr algn="r">
              <a:defRPr sz="1200">
                <a:solidFill>
                  <a:schemeClr val="tx1">
                    <a:tint val="75000"/>
                  </a:schemeClr>
                </a:solidFill>
                <a:latin typeface="Meta-Normal" pitchFamily="2" charset="0"/>
              </a:defRPr>
            </a:lvl1pPr>
          </a:lstStyle>
          <a:p>
            <a:fld id="{44A53DEE-530E-4E03-B30D-56DCCA05517F}" type="slidenum">
              <a:rPr lang="en-CA" smtClean="0"/>
              <a:pPr/>
              <a:t>‹#›</a:t>
            </a:fld>
            <a:endParaRPr lang="en-CA"/>
          </a:p>
        </p:txBody>
      </p:sp>
      <p:pic>
        <p:nvPicPr>
          <p:cNvPr id="7" name="Picture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884368" y="5770113"/>
            <a:ext cx="1052736" cy="1052736"/>
          </a:xfrm>
          <a:prstGeom prst="rect">
            <a:avLst/>
          </a:prstGeom>
        </p:spPr>
      </p:pic>
    </p:spTree>
    <p:extLst>
      <p:ext uri="{BB962C8B-B14F-4D97-AF65-F5344CB8AC3E}">
        <p14:creationId xmlns:p14="http://schemas.microsoft.com/office/powerpoint/2010/main" val="382253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tx1"/>
          </a:solidFill>
          <a:effectLst>
            <a:outerShdw blurRad="50800" dist="38100" dir="2700000" algn="tl" rotWithShape="0">
              <a:prstClr val="black">
                <a:alpha val="40000"/>
              </a:prstClr>
            </a:outerShdw>
          </a:effectLst>
          <a:latin typeface="Meta-Medium" pitchFamily="2"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eta-Medium"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eta-Medium"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eta-Medium"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eta-Medium"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eta-Medium"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9600" dirty="0" smtClean="0">
                <a:effectLst>
                  <a:outerShdw blurRad="50800" dist="38100" dir="2700000" algn="tl" rotWithShape="0">
                    <a:prstClr val="black">
                      <a:alpha val="40000"/>
                    </a:prstClr>
                  </a:outerShdw>
                </a:effectLst>
              </a:rPr>
              <a:t>Firefox 5</a:t>
            </a:r>
            <a:endParaRPr lang="en-CA" sz="9600" dirty="0">
              <a:effectLst>
                <a:outerShdw blurRad="50800" dist="38100" dir="2700000" algn="tl" rotWithShape="0">
                  <a:prstClr val="black">
                    <a:alpha val="40000"/>
                  </a:prstClr>
                </a:outerShdw>
              </a:effectLst>
            </a:endParaRPr>
          </a:p>
        </p:txBody>
      </p:sp>
      <p:sp>
        <p:nvSpPr>
          <p:cNvPr id="5" name="Subtitle 4"/>
          <p:cNvSpPr>
            <a:spLocks noGrp="1"/>
          </p:cNvSpPr>
          <p:nvPr>
            <p:ph type="subTitle" idx="1"/>
          </p:nvPr>
        </p:nvSpPr>
        <p:spPr>
          <a:xfrm>
            <a:off x="1371600" y="1532384"/>
            <a:ext cx="6656784" cy="1752600"/>
          </a:xfrm>
        </p:spPr>
        <p:txBody>
          <a:bodyPr/>
          <a:lstStyle/>
          <a:p>
            <a:r>
              <a:rPr lang="en-CA" dirty="0" smtClean="0">
                <a:solidFill>
                  <a:schemeClr val="bg1"/>
                </a:solidFill>
                <a:effectLst>
                  <a:outerShdw blurRad="50800" dist="38100" dir="2700000" algn="tl" rotWithShape="0">
                    <a:prstClr val="black">
                      <a:alpha val="40000"/>
                    </a:prstClr>
                  </a:outerShdw>
                </a:effectLst>
              </a:rPr>
              <a:t>The New Awesome of the Open Web</a:t>
            </a:r>
            <a:endParaRPr lang="en-CA"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20304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5810200"/>
            <a:ext cx="1219200" cy="1219200"/>
          </a:xfrm>
          <a:prstGeom prst="rect">
            <a:avLst/>
          </a:prstGeom>
          <a:effectLst>
            <a:outerShdw blurRad="50800" dist="38100" dir="8100000" algn="tr" rotWithShape="0">
              <a:prstClr val="black">
                <a:alpha val="40000"/>
              </a:prstClr>
            </a:outerShdw>
          </a:effectLst>
        </p:spPr>
      </p:pic>
      <p:sp>
        <p:nvSpPr>
          <p:cNvPr id="5" name="Title 4"/>
          <p:cNvSpPr>
            <a:spLocks noGrp="1"/>
          </p:cNvSpPr>
          <p:nvPr>
            <p:ph type="title"/>
          </p:nvPr>
        </p:nvSpPr>
        <p:spPr/>
        <p:txBody>
          <a:bodyPr/>
          <a:lstStyle/>
          <a:p>
            <a:r>
              <a:rPr lang="en-CA" dirty="0" smtClean="0"/>
              <a:t>Challenges of New Release Cycle</a:t>
            </a:r>
            <a:endParaRPr lang="en-CA" dirty="0"/>
          </a:p>
        </p:txBody>
      </p:sp>
      <p:sp>
        <p:nvSpPr>
          <p:cNvPr id="3" name="Content Placeholder 2"/>
          <p:cNvSpPr>
            <a:spLocks noGrp="1"/>
          </p:cNvSpPr>
          <p:nvPr>
            <p:ph idx="1"/>
          </p:nvPr>
        </p:nvSpPr>
        <p:spPr/>
        <p:txBody>
          <a:bodyPr/>
          <a:lstStyle/>
          <a:p>
            <a:r>
              <a:rPr lang="en-CA" dirty="0" smtClean="0"/>
              <a:t>Needs a cultural change for success</a:t>
            </a:r>
          </a:p>
          <a:p>
            <a:r>
              <a:rPr lang="en-CA" dirty="0" smtClean="0"/>
              <a:t>Less time to test and QA</a:t>
            </a:r>
          </a:p>
          <a:p>
            <a:r>
              <a:rPr lang="en-CA" dirty="0" smtClean="0"/>
              <a:t>Harder for add-ons to keep up</a:t>
            </a:r>
          </a:p>
          <a:p>
            <a:r>
              <a:rPr lang="en-CA" dirty="0"/>
              <a:t>Smaller feature set per release</a:t>
            </a:r>
          </a:p>
          <a:p>
            <a:endParaRPr lang="en-CA" dirty="0" smtClean="0"/>
          </a:p>
          <a:p>
            <a:endParaRPr lang="en-CA" dirty="0" smtClean="0"/>
          </a:p>
          <a:p>
            <a:endParaRPr lang="en-CA" dirty="0" smtClean="0"/>
          </a:p>
          <a:p>
            <a:endParaRPr lang="en-CA" dirty="0"/>
          </a:p>
        </p:txBody>
      </p:sp>
    </p:spTree>
    <p:extLst>
      <p:ext uri="{BB962C8B-B14F-4D97-AF65-F5344CB8AC3E}">
        <p14:creationId xmlns:p14="http://schemas.microsoft.com/office/powerpoint/2010/main" val="26190357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Product priorities 2011</a:t>
            </a:r>
            <a:endParaRPr lang="en-CA" dirty="0"/>
          </a:p>
        </p:txBody>
      </p:sp>
      <p:sp>
        <p:nvSpPr>
          <p:cNvPr id="3" name="Text Placeholder 2"/>
          <p:cNvSpPr>
            <a:spLocks noGrp="1"/>
          </p:cNvSpPr>
          <p:nvPr>
            <p:ph type="body" idx="1"/>
          </p:nvPr>
        </p:nvSpPr>
        <p:spPr/>
        <p:txBody>
          <a:bodyPr/>
          <a:lstStyle/>
          <a:p>
            <a:r>
              <a:rPr lang="en-CA" dirty="0" smtClean="0"/>
              <a:t>Firefox Development Objectives</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4056" y="3571875"/>
            <a:ext cx="762000" cy="762000"/>
          </a:xfrm>
          <a:prstGeom prst="rect">
            <a:avLst/>
          </a:prstGeom>
        </p:spPr>
      </p:pic>
    </p:spTree>
    <p:extLst>
      <p:ext uri="{BB962C8B-B14F-4D97-AF65-F5344CB8AC3E}">
        <p14:creationId xmlns:p14="http://schemas.microsoft.com/office/powerpoint/2010/main" val="7694364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CA" b="1" dirty="0"/>
              <a:t>Ship </a:t>
            </a:r>
            <a:r>
              <a:rPr lang="en-CA" b="1" dirty="0" smtClean="0"/>
              <a:t>new </a:t>
            </a:r>
            <a:r>
              <a:rPr lang="en-CA" b="1" dirty="0"/>
              <a:t>technology to users in smaller bundles, more frequently</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804123"/>
            <a:ext cx="762000" cy="762000"/>
          </a:xfrm>
          <a:prstGeom prst="rect">
            <a:avLst/>
          </a:prstGeom>
        </p:spPr>
      </p:pic>
    </p:spTree>
    <p:extLst>
      <p:ext uri="{BB962C8B-B14F-4D97-AF65-F5344CB8AC3E}">
        <p14:creationId xmlns:p14="http://schemas.microsoft.com/office/powerpoint/2010/main" val="1013591347"/>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b="1" dirty="0"/>
              <a:t>Develop a product that is responsive from "click to render"</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804123"/>
            <a:ext cx="762000" cy="762000"/>
          </a:xfrm>
          <a:prstGeom prst="rect">
            <a:avLst/>
          </a:prstGeom>
        </p:spPr>
      </p:pic>
    </p:spTree>
    <p:extLst>
      <p:ext uri="{BB962C8B-B14F-4D97-AF65-F5344CB8AC3E}">
        <p14:creationId xmlns:p14="http://schemas.microsoft.com/office/powerpoint/2010/main" val="636524981"/>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b="1" dirty="0"/>
              <a:t>Expand the Open Web Platform to include Apps, Social and Identity</a:t>
            </a:r>
            <a:r>
              <a:rPr lang="en-CA" dirty="0"/>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804123"/>
            <a:ext cx="762000" cy="762000"/>
          </a:xfrm>
          <a:prstGeom prst="rect">
            <a:avLst/>
          </a:prstGeom>
        </p:spPr>
      </p:pic>
    </p:spTree>
    <p:extLst>
      <p:ext uri="{BB962C8B-B14F-4D97-AF65-F5344CB8AC3E}">
        <p14:creationId xmlns:p14="http://schemas.microsoft.com/office/powerpoint/2010/main" val="2611295156"/>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b="1" dirty="0"/>
              <a:t>Never lose the user's data or state</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804123"/>
            <a:ext cx="762000" cy="762000"/>
          </a:xfrm>
          <a:prstGeom prst="rect">
            <a:avLst/>
          </a:prstGeom>
        </p:spPr>
      </p:pic>
    </p:spTree>
    <p:extLst>
      <p:ext uri="{BB962C8B-B14F-4D97-AF65-F5344CB8AC3E}">
        <p14:creationId xmlns:p14="http://schemas.microsoft.com/office/powerpoint/2010/main" val="2985675785"/>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b="1" dirty="0"/>
              <a:t>Shine the primary UI until it gleams</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804123"/>
            <a:ext cx="762000" cy="762000"/>
          </a:xfrm>
          <a:prstGeom prst="rect">
            <a:avLst/>
          </a:prstGeom>
        </p:spPr>
      </p:pic>
    </p:spTree>
    <p:extLst>
      <p:ext uri="{BB962C8B-B14F-4D97-AF65-F5344CB8AC3E}">
        <p14:creationId xmlns:p14="http://schemas.microsoft.com/office/powerpoint/2010/main" val="603309532"/>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b="1" dirty="0"/>
              <a:t>Support modern operating systems and platforms</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804123"/>
            <a:ext cx="762000" cy="762000"/>
          </a:xfrm>
          <a:prstGeom prst="rect">
            <a:avLst/>
          </a:prstGeom>
        </p:spPr>
      </p:pic>
    </p:spTree>
    <p:extLst>
      <p:ext uri="{BB962C8B-B14F-4D97-AF65-F5344CB8AC3E}">
        <p14:creationId xmlns:p14="http://schemas.microsoft.com/office/powerpoint/2010/main" val="4161085543"/>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r>
              <a:rPr lang="en-CA" b="1" dirty="0"/>
              <a:t>Plan for a future where Desktop, Mobile and Web Apps run on a common platform</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804123"/>
            <a:ext cx="762000" cy="762000"/>
          </a:xfrm>
          <a:prstGeom prst="rect">
            <a:avLst/>
          </a:prstGeom>
        </p:spPr>
      </p:pic>
    </p:spTree>
    <p:extLst>
      <p:ext uri="{BB962C8B-B14F-4D97-AF65-F5344CB8AC3E}">
        <p14:creationId xmlns:p14="http://schemas.microsoft.com/office/powerpoint/2010/main" val="3291552845"/>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r>
              <a:rPr lang="en-CA" b="1" dirty="0"/>
              <a:t>Plan for a future where Desktop, Mobile and Web Apps run on a common platform</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804123"/>
            <a:ext cx="762000" cy="762000"/>
          </a:xfrm>
          <a:prstGeom prst="rect">
            <a:avLst/>
          </a:prstGeom>
        </p:spPr>
      </p:pic>
    </p:spTree>
    <p:extLst>
      <p:ext uri="{BB962C8B-B14F-4D97-AF65-F5344CB8AC3E}">
        <p14:creationId xmlns:p14="http://schemas.microsoft.com/office/powerpoint/2010/main" val="495044508"/>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b="1" dirty="0" smtClean="0"/>
              <a:t>Firefox 5:</a:t>
            </a:r>
          </a:p>
          <a:p>
            <a:r>
              <a:rPr lang="en-CA" sz="6000" b="1" dirty="0" smtClean="0"/>
              <a:t>Released only 3 months after Firefox 4!</a:t>
            </a:r>
            <a:endParaRPr lang="en-CA" sz="6000" b="1" dirty="0"/>
          </a:p>
          <a:p>
            <a:endParaRPr lang="en-CA" dirty="0"/>
          </a:p>
        </p:txBody>
      </p:sp>
    </p:spTree>
    <p:extLst>
      <p:ext uri="{BB962C8B-B14F-4D97-AF65-F5344CB8AC3E}">
        <p14:creationId xmlns:p14="http://schemas.microsoft.com/office/powerpoint/2010/main" val="19051986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5886598"/>
            <a:ext cx="5486400" cy="566738"/>
          </a:xfrm>
        </p:spPr>
        <p:txBody>
          <a:bodyPr>
            <a:normAutofit/>
          </a:bodyPr>
          <a:lstStyle/>
          <a:p>
            <a:pPr algn="ctr"/>
            <a:r>
              <a:rPr lang="en-CA" sz="2400" b="0" dirty="0"/>
              <a:t>https://wiki.mozilla.org/Firefox/Roadmap</a:t>
            </a:r>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l="649" r="649"/>
          <a:stretch>
            <a:fillRect/>
          </a:stretch>
        </p:blipFill>
        <p:spPr>
          <a:effectLst>
            <a:outerShdw blurRad="50800" dist="38100" dir="2700000" algn="tl" rotWithShape="0">
              <a:prstClr val="black">
                <a:alpha val="40000"/>
              </a:prstClr>
            </a:outerShdw>
            <a:reflection blurRad="6350" stA="50000" endA="275" endPos="40000" dist="101600" dir="5400000" sy="-100000" algn="bl" rotWithShape="0"/>
          </a:effec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608" y="5804123"/>
            <a:ext cx="762000" cy="762000"/>
          </a:xfrm>
          <a:prstGeom prst="rect">
            <a:avLst/>
          </a:prstGeom>
        </p:spPr>
      </p:pic>
    </p:spTree>
    <p:extLst>
      <p:ext uri="{BB962C8B-B14F-4D97-AF65-F5344CB8AC3E}">
        <p14:creationId xmlns:p14="http://schemas.microsoft.com/office/powerpoint/2010/main" val="55204603"/>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Firefox Five</a:t>
            </a:r>
            <a:endParaRPr lang="en-CA" dirty="0"/>
          </a:p>
        </p:txBody>
      </p:sp>
      <p:sp>
        <p:nvSpPr>
          <p:cNvPr id="3" name="Text Placeholder 2"/>
          <p:cNvSpPr>
            <a:spLocks noGrp="1"/>
          </p:cNvSpPr>
          <p:nvPr>
            <p:ph type="body" idx="1"/>
          </p:nvPr>
        </p:nvSpPr>
        <p:spPr/>
        <p:txBody>
          <a:bodyPr/>
          <a:lstStyle/>
          <a:p>
            <a:r>
              <a:rPr lang="en-CA" dirty="0" smtClean="0"/>
              <a:t>The </a:t>
            </a:r>
            <a:r>
              <a:rPr lang="en-CA" dirty="0" err="1" smtClean="0"/>
              <a:t>Lastest</a:t>
            </a:r>
            <a:r>
              <a:rPr lang="en-CA" dirty="0" smtClean="0"/>
              <a:t> &amp; Greatest</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864" y="3563015"/>
            <a:ext cx="762000" cy="7797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443212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95263"/>
            <a:ext cx="762000" cy="779720"/>
          </a:xfrm>
          <a:prstGeom prst="rect">
            <a:avLst/>
          </a:prstGeom>
          <a:effectLst>
            <a:outerShdw blurRad="50800" dist="38100" dir="2700000" algn="tl" rotWithShape="0">
              <a:prstClr val="black">
                <a:alpha val="40000"/>
              </a:prstClr>
            </a:outerShdw>
          </a:effectLst>
        </p:spPr>
      </p:pic>
      <p:sp>
        <p:nvSpPr>
          <p:cNvPr id="2" name="Content Placeholder 1"/>
          <p:cNvSpPr>
            <a:spLocks noGrp="1"/>
          </p:cNvSpPr>
          <p:nvPr>
            <p:ph idx="1"/>
          </p:nvPr>
        </p:nvSpPr>
        <p:spPr/>
        <p:txBody>
          <a:bodyPr/>
          <a:lstStyle/>
          <a:p>
            <a:r>
              <a:rPr lang="en-CA" dirty="0" smtClean="0"/>
              <a:t>First release on the new Firefox Roadmap schedule</a:t>
            </a:r>
            <a:endParaRPr lang="en-CA" dirty="0"/>
          </a:p>
        </p:txBody>
      </p:sp>
    </p:spTree>
    <p:extLst>
      <p:ext uri="{BB962C8B-B14F-4D97-AF65-F5344CB8AC3E}">
        <p14:creationId xmlns:p14="http://schemas.microsoft.com/office/powerpoint/2010/main" val="26668254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95263"/>
            <a:ext cx="762000" cy="779720"/>
          </a:xfrm>
          <a:prstGeom prst="rect">
            <a:avLst/>
          </a:prstGeom>
          <a:effectLst>
            <a:outerShdw blurRad="50800" dist="38100" dir="2700000" algn="tl" rotWithShape="0">
              <a:prstClr val="black">
                <a:alpha val="40000"/>
              </a:prstClr>
            </a:outerShdw>
          </a:effectLst>
        </p:spPr>
      </p:pic>
      <p:sp>
        <p:nvSpPr>
          <p:cNvPr id="2" name="Content Placeholder 1"/>
          <p:cNvSpPr>
            <a:spLocks noGrp="1"/>
          </p:cNvSpPr>
          <p:nvPr>
            <p:ph idx="1"/>
          </p:nvPr>
        </p:nvSpPr>
        <p:spPr>
          <a:xfrm>
            <a:off x="281608" y="1168153"/>
            <a:ext cx="8538864" cy="4493095"/>
          </a:xfrm>
        </p:spPr>
        <p:txBody>
          <a:bodyPr>
            <a:normAutofit/>
          </a:bodyPr>
          <a:lstStyle/>
          <a:p>
            <a:r>
              <a:rPr lang="en-CA" dirty="0" smtClean="0"/>
              <a:t>FF5: June 21, 2011</a:t>
            </a:r>
          </a:p>
          <a:p>
            <a:r>
              <a:rPr lang="en-CA" dirty="0" smtClean="0"/>
              <a:t>FF4: March 22, 2011</a:t>
            </a:r>
          </a:p>
          <a:p>
            <a:r>
              <a:rPr lang="en-CA" dirty="0" smtClean="0"/>
              <a:t>90 Days or 2184 Hours</a:t>
            </a:r>
          </a:p>
          <a:p>
            <a:endParaRPr lang="en-CA" dirty="0"/>
          </a:p>
        </p:txBody>
      </p:sp>
    </p:spTree>
    <p:extLst>
      <p:ext uri="{BB962C8B-B14F-4D97-AF65-F5344CB8AC3E}">
        <p14:creationId xmlns:p14="http://schemas.microsoft.com/office/powerpoint/2010/main" val="27838427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95263"/>
            <a:ext cx="762000" cy="779720"/>
          </a:xfrm>
          <a:prstGeom prst="rect">
            <a:avLst/>
          </a:prstGeom>
          <a:effectLst>
            <a:outerShdw blurRad="50800" dist="38100" dir="2700000" algn="tl" rotWithShape="0">
              <a:prstClr val="black">
                <a:alpha val="40000"/>
              </a:prstClr>
            </a:outerShdw>
          </a:effectLst>
        </p:spPr>
      </p:pic>
      <p:sp>
        <p:nvSpPr>
          <p:cNvPr id="2" name="Content Placeholder 1"/>
          <p:cNvSpPr>
            <a:spLocks noGrp="1"/>
          </p:cNvSpPr>
          <p:nvPr>
            <p:ph idx="1"/>
          </p:nvPr>
        </p:nvSpPr>
        <p:spPr/>
        <p:txBody>
          <a:bodyPr/>
          <a:lstStyle/>
          <a:p>
            <a:r>
              <a:rPr lang="en-CA" dirty="0" smtClean="0"/>
              <a:t>Added Support for CSS Animations</a:t>
            </a:r>
            <a:endParaRPr lang="en-CA" dirty="0"/>
          </a:p>
        </p:txBody>
      </p:sp>
    </p:spTree>
    <p:extLst>
      <p:ext uri="{BB962C8B-B14F-4D97-AF65-F5344CB8AC3E}">
        <p14:creationId xmlns:p14="http://schemas.microsoft.com/office/powerpoint/2010/main" val="20882461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95263"/>
            <a:ext cx="762000" cy="779720"/>
          </a:xfrm>
          <a:prstGeom prst="rect">
            <a:avLst/>
          </a:prstGeom>
          <a:effectLst>
            <a:outerShdw blurRad="50800" dist="38100" dir="2700000" algn="tl" rotWithShape="0">
              <a:prstClr val="black">
                <a:alpha val="40000"/>
              </a:prstClr>
            </a:outerShdw>
          </a:effectLst>
        </p:spPr>
      </p:pic>
      <p:sp>
        <p:nvSpPr>
          <p:cNvPr id="2" name="Content Placeholder 1"/>
          <p:cNvSpPr>
            <a:spLocks noGrp="1"/>
          </p:cNvSpPr>
          <p:nvPr>
            <p:ph idx="1"/>
          </p:nvPr>
        </p:nvSpPr>
        <p:spPr/>
        <p:txBody>
          <a:bodyPr/>
          <a:lstStyle/>
          <a:p>
            <a:r>
              <a:rPr lang="en-CA" dirty="0" smtClean="0"/>
              <a:t>Do-Not-Track Improvements</a:t>
            </a:r>
            <a:endParaRPr lang="en-CA" dirty="0"/>
          </a:p>
        </p:txBody>
      </p:sp>
    </p:spTree>
    <p:extLst>
      <p:ext uri="{BB962C8B-B14F-4D97-AF65-F5344CB8AC3E}">
        <p14:creationId xmlns:p14="http://schemas.microsoft.com/office/powerpoint/2010/main" val="18480458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95263"/>
            <a:ext cx="762000" cy="779720"/>
          </a:xfrm>
          <a:prstGeom prst="rect">
            <a:avLst/>
          </a:prstGeom>
          <a:effectLst>
            <a:outerShdw blurRad="50800" dist="38100" dir="2700000" algn="tl" rotWithShape="0">
              <a:prstClr val="black">
                <a:alpha val="40000"/>
              </a:prstClr>
            </a:outerShdw>
          </a:effectLst>
        </p:spPr>
      </p:pic>
      <p:sp>
        <p:nvSpPr>
          <p:cNvPr id="2" name="Content Placeholder 1"/>
          <p:cNvSpPr>
            <a:spLocks noGrp="1"/>
          </p:cNvSpPr>
          <p:nvPr>
            <p:ph idx="1"/>
          </p:nvPr>
        </p:nvSpPr>
        <p:spPr/>
        <p:txBody>
          <a:bodyPr/>
          <a:lstStyle/>
          <a:p>
            <a:r>
              <a:rPr lang="en-CA" dirty="0" smtClean="0"/>
              <a:t>Performance Improvements</a:t>
            </a:r>
            <a:endParaRPr lang="en-CA" dirty="0"/>
          </a:p>
        </p:txBody>
      </p:sp>
    </p:spTree>
    <p:extLst>
      <p:ext uri="{BB962C8B-B14F-4D97-AF65-F5344CB8AC3E}">
        <p14:creationId xmlns:p14="http://schemas.microsoft.com/office/powerpoint/2010/main" val="24669781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95263"/>
            <a:ext cx="762000" cy="779720"/>
          </a:xfrm>
          <a:prstGeom prst="rect">
            <a:avLst/>
          </a:prstGeom>
          <a:effectLst>
            <a:outerShdw blurRad="50800" dist="38100" dir="2700000" algn="tl" rotWithShape="0">
              <a:prstClr val="black">
                <a:alpha val="40000"/>
              </a:prstClr>
            </a:outerShdw>
          </a:effectLst>
        </p:spPr>
      </p:pic>
      <p:sp>
        <p:nvSpPr>
          <p:cNvPr id="2" name="Content Placeholder 1"/>
          <p:cNvSpPr>
            <a:spLocks noGrp="1"/>
          </p:cNvSpPr>
          <p:nvPr>
            <p:ph idx="1"/>
          </p:nvPr>
        </p:nvSpPr>
        <p:spPr/>
        <p:txBody>
          <a:bodyPr/>
          <a:lstStyle/>
          <a:p>
            <a:r>
              <a:rPr lang="en-CA" dirty="0" smtClean="0"/>
              <a:t>HTML5</a:t>
            </a:r>
          </a:p>
          <a:p>
            <a:r>
              <a:rPr lang="en-CA" dirty="0" smtClean="0"/>
              <a:t> Improvements</a:t>
            </a:r>
            <a:endParaRPr lang="en-CA" dirty="0"/>
          </a:p>
        </p:txBody>
      </p:sp>
    </p:spTree>
    <p:extLst>
      <p:ext uri="{BB962C8B-B14F-4D97-AF65-F5344CB8AC3E}">
        <p14:creationId xmlns:p14="http://schemas.microsoft.com/office/powerpoint/2010/main" val="29115861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95263"/>
            <a:ext cx="762000" cy="779720"/>
          </a:xfrm>
          <a:prstGeom prst="rect">
            <a:avLst/>
          </a:prstGeom>
          <a:effectLst>
            <a:outerShdw blurRad="50800" dist="38100" dir="2700000" algn="tl" rotWithShape="0">
              <a:prstClr val="black">
                <a:alpha val="40000"/>
              </a:prstClr>
            </a:outerShdw>
          </a:effectLst>
        </p:spPr>
      </p:pic>
      <p:sp>
        <p:nvSpPr>
          <p:cNvPr id="4" name="Title 3"/>
          <p:cNvSpPr>
            <a:spLocks noGrp="1"/>
          </p:cNvSpPr>
          <p:nvPr>
            <p:ph type="title"/>
          </p:nvPr>
        </p:nvSpPr>
        <p:spPr/>
        <p:txBody>
          <a:bodyPr/>
          <a:lstStyle/>
          <a:p>
            <a:r>
              <a:rPr lang="en-CA" dirty="0" smtClean="0"/>
              <a:t>Security Fixes</a:t>
            </a:r>
            <a:endParaRPr lang="en-CA"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772816"/>
            <a:ext cx="5791200" cy="2286000"/>
          </a:xfrm>
          <a:prstGeom prst="rect">
            <a:avLst/>
          </a:prstGeom>
          <a:noFill/>
          <a:ln>
            <a:noFill/>
          </a:ln>
          <a:effectLst>
            <a:outerShdw blurRad="107950" dist="12700" dir="5400000" algn="ctr">
              <a:srgbClr val="000000"/>
            </a:outerShdw>
            <a:reflection blurRad="6350" stA="50000" endA="275" endPos="40000" dist="1016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38427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Firefox Six</a:t>
            </a:r>
            <a:endParaRPr lang="en-CA" dirty="0"/>
          </a:p>
        </p:txBody>
      </p:sp>
      <p:sp>
        <p:nvSpPr>
          <p:cNvPr id="3" name="Text Placeholder 2"/>
          <p:cNvSpPr>
            <a:spLocks noGrp="1"/>
          </p:cNvSpPr>
          <p:nvPr>
            <p:ph type="body" idx="1"/>
          </p:nvPr>
        </p:nvSpPr>
        <p:spPr/>
        <p:txBody>
          <a:bodyPr/>
          <a:lstStyle/>
          <a:p>
            <a:r>
              <a:rPr lang="en-CA" dirty="0" smtClean="0"/>
              <a:t>What’s Next?</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3517186"/>
            <a:ext cx="762000" cy="87137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216622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08112"/>
          </a:xfrm>
        </p:spPr>
        <p:txBody>
          <a:bodyPr>
            <a:normAutofit/>
          </a:bodyPr>
          <a:lstStyle/>
          <a:p>
            <a:r>
              <a:rPr lang="en-CA" dirty="0" err="1" smtClean="0"/>
              <a:t>FireFox</a:t>
            </a:r>
            <a:r>
              <a:rPr lang="en-CA" dirty="0" smtClean="0"/>
              <a:t> Release Timeline</a:t>
            </a:r>
            <a:endParaRPr lang="en-CA" dirty="0"/>
          </a:p>
        </p:txBody>
      </p:sp>
      <p:sp>
        <p:nvSpPr>
          <p:cNvPr id="5" name="Rectangle 4"/>
          <p:cNvSpPr/>
          <p:nvPr/>
        </p:nvSpPr>
        <p:spPr>
          <a:xfrm>
            <a:off x="467544" y="1034733"/>
            <a:ext cx="8280920" cy="523220"/>
          </a:xfrm>
          <a:prstGeom prst="rect">
            <a:avLst/>
          </a:prstGeom>
        </p:spPr>
        <p:txBody>
          <a:bodyPr wrap="square">
            <a:spAutoFit/>
          </a:bodyPr>
          <a:lstStyle/>
          <a:p>
            <a:pPr algn="ctr"/>
            <a:r>
              <a:rPr lang="en-CA" sz="2800" dirty="0" smtClean="0">
                <a:solidFill>
                  <a:schemeClr val="bg1"/>
                </a:solidFill>
                <a:effectLst>
                  <a:outerShdw blurRad="38100" dist="38100" dir="2700000" algn="tl">
                    <a:srgbClr val="000000">
                      <a:alpha val="43137"/>
                    </a:srgbClr>
                  </a:outerShdw>
                </a:effectLst>
                <a:latin typeface="Meta-Medium" pitchFamily="2" charset="0"/>
              </a:rPr>
              <a:t>Building The Open Web Since 2004</a:t>
            </a:r>
            <a:endParaRPr lang="en-CA" sz="2800" dirty="0">
              <a:solidFill>
                <a:schemeClr val="bg1"/>
              </a:solidFill>
              <a:effectLst>
                <a:outerShdw blurRad="38100" dist="38100" dir="2700000" algn="tl">
                  <a:srgbClr val="000000">
                    <a:alpha val="43137"/>
                  </a:srgbClr>
                </a:outerShdw>
              </a:effectLst>
              <a:latin typeface="Meta-Medium" pitchFamily="2"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65087732"/>
              </p:ext>
            </p:extLst>
          </p:nvPr>
        </p:nvGraphicFramePr>
        <p:xfrm>
          <a:off x="457200" y="1600200"/>
          <a:ext cx="8229600" cy="4492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71799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49434"/>
            <a:ext cx="762000" cy="871378"/>
          </a:xfrm>
          <a:prstGeom prst="rect">
            <a:avLst/>
          </a:prstGeom>
        </p:spPr>
      </p:pic>
      <p:sp>
        <p:nvSpPr>
          <p:cNvPr id="7" name="Content Placeholder 6"/>
          <p:cNvSpPr>
            <a:spLocks noGrp="1"/>
          </p:cNvSpPr>
          <p:nvPr>
            <p:ph idx="1"/>
          </p:nvPr>
        </p:nvSpPr>
        <p:spPr/>
        <p:txBody>
          <a:bodyPr/>
          <a:lstStyle/>
          <a:p>
            <a:r>
              <a:rPr lang="en-CA" dirty="0" smtClean="0"/>
              <a:t>Welcome to the World of Rapid Release</a:t>
            </a:r>
            <a:endParaRPr lang="en-CA" dirty="0"/>
          </a:p>
        </p:txBody>
      </p:sp>
    </p:spTree>
    <p:extLst>
      <p:ext uri="{BB962C8B-B14F-4D97-AF65-F5344CB8AC3E}">
        <p14:creationId xmlns:p14="http://schemas.microsoft.com/office/powerpoint/2010/main" val="18255876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49434"/>
            <a:ext cx="762000" cy="871378"/>
          </a:xfrm>
          <a:prstGeom prst="rect">
            <a:avLst/>
          </a:prstGeom>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836712"/>
            <a:ext cx="8629650" cy="3762375"/>
          </a:xfrm>
          <a:prstGeom prst="rect">
            <a:avLst/>
          </a:prstGeom>
          <a:noFill/>
          <a:ln>
            <a:noFill/>
          </a:ln>
          <a:effectLst>
            <a:outerShdw blurRad="107950" dist="12700" dir="5400000" algn="ctr">
              <a:srgbClr val="000000"/>
            </a:outerShdw>
            <a:reflection blurRad="6350" stA="50000" endA="275" endPos="40000" dist="1016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49928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New Firefox Every 6 Weeks</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49434"/>
            <a:ext cx="762000" cy="871378"/>
          </a:xfrm>
          <a:prstGeom prst="rect">
            <a:avLst/>
          </a:prstGeom>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268760"/>
            <a:ext cx="5162463" cy="4868863"/>
          </a:xfrm>
          <a:prstGeom prst="rect">
            <a:avLst/>
          </a:prstGeom>
          <a:noFill/>
          <a:ln>
            <a:noFill/>
          </a:ln>
          <a:effectLst>
            <a:outerShdw blurRad="107950" dist="12700" dir="5400000" algn="ctr">
              <a:srgbClr val="000000"/>
            </a:outerShdw>
            <a:reflection blurRad="6350" stA="50000" endA="275" endPos="40000" dist="1016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79266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49434"/>
            <a:ext cx="762000" cy="871378"/>
          </a:xfrm>
          <a:prstGeom prst="rect">
            <a:avLst/>
          </a:prstGeom>
        </p:spPr>
      </p:pic>
      <p:sp>
        <p:nvSpPr>
          <p:cNvPr id="7" name="Content Placeholder 6"/>
          <p:cNvSpPr>
            <a:spLocks noGrp="1"/>
          </p:cNvSpPr>
          <p:nvPr>
            <p:ph idx="1"/>
          </p:nvPr>
        </p:nvSpPr>
        <p:spPr/>
        <p:txBody>
          <a:bodyPr>
            <a:normAutofit fontScale="55000" lnSpcReduction="20000"/>
          </a:bodyPr>
          <a:lstStyle/>
          <a:p>
            <a:r>
              <a:rPr lang="en-CA" dirty="0" smtClean="0"/>
              <a:t>“It’s </a:t>
            </a:r>
            <a:r>
              <a:rPr lang="en-CA" dirty="0"/>
              <a:t>clear that rapid release is a major improvement in our ability to respond to the needs of our users and the </a:t>
            </a:r>
            <a:r>
              <a:rPr lang="en-CA" dirty="0" smtClean="0"/>
              <a:t>web... Rapid </a:t>
            </a:r>
            <a:r>
              <a:rPr lang="en-CA" dirty="0"/>
              <a:t>release is already paying dividends, and we’re just getting started</a:t>
            </a:r>
            <a:r>
              <a:rPr lang="en-CA" dirty="0" smtClean="0"/>
              <a:t>.”</a:t>
            </a:r>
            <a:br>
              <a:rPr lang="en-CA" dirty="0" smtClean="0"/>
            </a:br>
            <a:endParaRPr lang="en-CA" dirty="0" smtClean="0"/>
          </a:p>
          <a:p>
            <a:pPr algn="r"/>
            <a:r>
              <a:rPr lang="en-CA" sz="3600" dirty="0" err="1" smtClean="0"/>
              <a:t>Johnathan</a:t>
            </a:r>
            <a:r>
              <a:rPr lang="en-CA" sz="3600" dirty="0" smtClean="0"/>
              <a:t> Nightingale</a:t>
            </a:r>
          </a:p>
          <a:p>
            <a:pPr algn="r"/>
            <a:r>
              <a:rPr lang="en-CA" sz="3600" dirty="0" smtClean="0"/>
              <a:t>Director of Firefox Engineering</a:t>
            </a:r>
          </a:p>
          <a:p>
            <a:pPr algn="r"/>
            <a:r>
              <a:rPr lang="en-CA" sz="3600" dirty="0"/>
              <a:t>http://</a:t>
            </a:r>
            <a:r>
              <a:rPr lang="en-CA" sz="3600" dirty="0" smtClean="0"/>
              <a:t>blog.mozilla.com/futurereleases</a:t>
            </a:r>
            <a:endParaRPr lang="en-CA" sz="3600" dirty="0"/>
          </a:p>
        </p:txBody>
      </p:sp>
    </p:spTree>
    <p:extLst>
      <p:ext uri="{BB962C8B-B14F-4D97-AF65-F5344CB8AC3E}">
        <p14:creationId xmlns:p14="http://schemas.microsoft.com/office/powerpoint/2010/main" val="4626720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49434"/>
            <a:ext cx="762000" cy="871378"/>
          </a:xfrm>
          <a:prstGeom prst="rect">
            <a:avLst/>
          </a:prstGeom>
        </p:spPr>
      </p:pic>
      <p:sp>
        <p:nvSpPr>
          <p:cNvPr id="2" name="Title 1"/>
          <p:cNvSpPr>
            <a:spLocks noGrp="1"/>
          </p:cNvSpPr>
          <p:nvPr>
            <p:ph type="title"/>
          </p:nvPr>
        </p:nvSpPr>
        <p:spPr/>
        <p:txBody>
          <a:bodyPr/>
          <a:lstStyle/>
          <a:p>
            <a:r>
              <a:rPr lang="en-CA" dirty="0" smtClean="0"/>
              <a:t>New for Windows, Mac &amp; Linux</a:t>
            </a:r>
            <a:endParaRPr lang="en-CA" dirty="0"/>
          </a:p>
        </p:txBody>
      </p:sp>
      <p:sp>
        <p:nvSpPr>
          <p:cNvPr id="7" name="Content Placeholder 6"/>
          <p:cNvSpPr>
            <a:spLocks noGrp="1"/>
          </p:cNvSpPr>
          <p:nvPr>
            <p:ph idx="1"/>
          </p:nvPr>
        </p:nvSpPr>
        <p:spPr/>
        <p:txBody>
          <a:bodyPr>
            <a:normAutofit/>
          </a:bodyPr>
          <a:lstStyle/>
          <a:p>
            <a:r>
              <a:rPr lang="en-CA" dirty="0" smtClean="0"/>
              <a:t>Add-Ons Manager with Plug-In Checker</a:t>
            </a:r>
          </a:p>
          <a:p>
            <a:r>
              <a:rPr lang="en-CA" sz="3600" dirty="0" smtClean="0"/>
              <a:t>Improved Panorama &amp; Web Console</a:t>
            </a:r>
          </a:p>
          <a:p>
            <a:r>
              <a:rPr lang="en-CA" sz="3600" dirty="0" smtClean="0"/>
              <a:t>Scratchpad: Build &amp; Test JS in browser</a:t>
            </a:r>
          </a:p>
          <a:p>
            <a:r>
              <a:rPr lang="en-CA" sz="3600" dirty="0" err="1" smtClean="0"/>
              <a:t>WebSockets</a:t>
            </a:r>
            <a:endParaRPr lang="en-CA" sz="3600" dirty="0" smtClean="0"/>
          </a:p>
          <a:p>
            <a:r>
              <a:rPr lang="en-CA" sz="3600" dirty="0" smtClean="0"/>
              <a:t>Server-Sent Events</a:t>
            </a:r>
          </a:p>
          <a:p>
            <a:r>
              <a:rPr lang="en-CA" sz="3600" dirty="0" smtClean="0"/>
              <a:t>And More! </a:t>
            </a:r>
            <a:endParaRPr lang="en-CA" sz="3600" dirty="0"/>
          </a:p>
        </p:txBody>
      </p:sp>
    </p:spTree>
    <p:extLst>
      <p:ext uri="{BB962C8B-B14F-4D97-AF65-F5344CB8AC3E}">
        <p14:creationId xmlns:p14="http://schemas.microsoft.com/office/powerpoint/2010/main" val="17049928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608" y="5749434"/>
            <a:ext cx="762000" cy="871378"/>
          </a:xfrm>
          <a:prstGeom prst="rect">
            <a:avLst/>
          </a:prstGeom>
        </p:spPr>
      </p:pic>
      <p:sp>
        <p:nvSpPr>
          <p:cNvPr id="2" name="Title 1"/>
          <p:cNvSpPr>
            <a:spLocks noGrp="1"/>
          </p:cNvSpPr>
          <p:nvPr>
            <p:ph type="title"/>
          </p:nvPr>
        </p:nvSpPr>
        <p:spPr/>
        <p:txBody>
          <a:bodyPr/>
          <a:lstStyle/>
          <a:p>
            <a:r>
              <a:rPr lang="en-CA" dirty="0" smtClean="0"/>
              <a:t>New for Android</a:t>
            </a:r>
            <a:endParaRPr lang="en-CA" dirty="0"/>
          </a:p>
        </p:txBody>
      </p:sp>
      <p:sp>
        <p:nvSpPr>
          <p:cNvPr id="7" name="Content Placeholder 6"/>
          <p:cNvSpPr>
            <a:spLocks noGrp="1"/>
          </p:cNvSpPr>
          <p:nvPr>
            <p:ph idx="1"/>
          </p:nvPr>
        </p:nvSpPr>
        <p:spPr/>
        <p:txBody>
          <a:bodyPr>
            <a:normAutofit/>
          </a:bodyPr>
          <a:lstStyle/>
          <a:p>
            <a:r>
              <a:rPr lang="en-CA" dirty="0" smtClean="0"/>
              <a:t>Faster start up with less memory</a:t>
            </a:r>
          </a:p>
          <a:p>
            <a:r>
              <a:rPr lang="en-CA" sz="3600" dirty="0" smtClean="0"/>
              <a:t>Better image scaling</a:t>
            </a:r>
          </a:p>
          <a:p>
            <a:r>
              <a:rPr lang="en-CA" sz="3600" dirty="0" smtClean="0"/>
              <a:t>Improved experience on tablets</a:t>
            </a:r>
          </a:p>
          <a:p>
            <a:r>
              <a:rPr lang="en-CA" sz="3600" dirty="0" smtClean="0"/>
              <a:t>Touch Events</a:t>
            </a:r>
          </a:p>
          <a:p>
            <a:r>
              <a:rPr lang="en-CA" sz="3600" dirty="0" smtClean="0"/>
              <a:t>Faster offline access </a:t>
            </a:r>
          </a:p>
          <a:p>
            <a:endParaRPr lang="en-CA" sz="3600" dirty="0"/>
          </a:p>
        </p:txBody>
      </p:sp>
    </p:spTree>
    <p:extLst>
      <p:ext uri="{BB962C8B-B14F-4D97-AF65-F5344CB8AC3E}">
        <p14:creationId xmlns:p14="http://schemas.microsoft.com/office/powerpoint/2010/main" val="5156910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18500"/>
            <a:ext cx="4178504"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5536" y="6381328"/>
            <a:ext cx="4178504" cy="201868"/>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p:cNvSpPr txBox="1"/>
          <p:nvPr/>
        </p:nvSpPr>
        <p:spPr>
          <a:xfrm>
            <a:off x="2267744" y="6381328"/>
            <a:ext cx="2088232" cy="200055"/>
          </a:xfrm>
          <a:prstGeom prst="rect">
            <a:avLst/>
          </a:prstGeom>
          <a:noFill/>
        </p:spPr>
        <p:txBody>
          <a:bodyPr wrap="square" rtlCol="0">
            <a:spAutoFit/>
          </a:bodyPr>
          <a:lstStyle/>
          <a:p>
            <a:r>
              <a:rPr lang="en-CA" sz="700" dirty="0">
                <a:solidFill>
                  <a:schemeClr val="bg1">
                    <a:lumMod val="75000"/>
                  </a:schemeClr>
                </a:solidFill>
              </a:rPr>
              <a:t>http://www.flickr.com/photos/kerolic/5803257147/</a:t>
            </a:r>
          </a:p>
        </p:txBody>
      </p:sp>
      <p:sp>
        <p:nvSpPr>
          <p:cNvPr id="5" name="TextBox 4"/>
          <p:cNvSpPr txBox="1"/>
          <p:nvPr/>
        </p:nvSpPr>
        <p:spPr>
          <a:xfrm>
            <a:off x="4932040" y="318500"/>
            <a:ext cx="3960440" cy="3970318"/>
          </a:xfrm>
          <a:prstGeom prst="rect">
            <a:avLst/>
          </a:prstGeom>
          <a:noFill/>
        </p:spPr>
        <p:txBody>
          <a:bodyPr wrap="square" rtlCol="0">
            <a:spAutoFit/>
          </a:bodyPr>
          <a:lstStyle/>
          <a:p>
            <a:pPr algn="ctr"/>
            <a:r>
              <a:rPr lang="en-CA" sz="3600" b="1" dirty="0" smtClean="0">
                <a:solidFill>
                  <a:schemeClr val="bg1"/>
                </a:solidFill>
                <a:effectLst>
                  <a:outerShdw blurRad="38100" dist="38100" dir="2700000" algn="tl">
                    <a:srgbClr val="000000">
                      <a:alpha val="43137"/>
                    </a:srgbClr>
                  </a:outerShdw>
                </a:effectLst>
                <a:latin typeface="Meta-Medium" pitchFamily="2" charset="0"/>
              </a:rPr>
              <a:t>Mozilla Mission</a:t>
            </a:r>
          </a:p>
          <a:p>
            <a:pPr algn="ctr"/>
            <a:endParaRPr lang="en-CA" sz="3600" b="1" dirty="0" smtClean="0">
              <a:solidFill>
                <a:schemeClr val="bg1"/>
              </a:solidFill>
              <a:effectLst>
                <a:outerShdw blurRad="38100" dist="38100" dir="2700000" algn="tl">
                  <a:srgbClr val="000000">
                    <a:alpha val="43137"/>
                  </a:srgbClr>
                </a:outerShdw>
              </a:effectLst>
              <a:latin typeface="Meta-Medium" pitchFamily="2" charset="0"/>
            </a:endParaRPr>
          </a:p>
          <a:p>
            <a:pPr algn="ctr"/>
            <a:r>
              <a:rPr lang="en-CA" sz="3600" dirty="0" smtClean="0">
                <a:solidFill>
                  <a:schemeClr val="bg1"/>
                </a:solidFill>
                <a:effectLst>
                  <a:outerShdw blurRad="38100" dist="38100" dir="2700000" algn="tl">
                    <a:srgbClr val="000000">
                      <a:alpha val="43137"/>
                    </a:srgbClr>
                  </a:outerShdw>
                </a:effectLst>
                <a:latin typeface="Meta-Medium" pitchFamily="2" charset="0"/>
              </a:rPr>
              <a:t>Promote openness</a:t>
            </a:r>
            <a:r>
              <a:rPr lang="en-CA" sz="3600" dirty="0">
                <a:solidFill>
                  <a:schemeClr val="bg1"/>
                </a:solidFill>
                <a:effectLst>
                  <a:outerShdw blurRad="38100" dist="38100" dir="2700000" algn="tl">
                    <a:srgbClr val="000000">
                      <a:alpha val="43137"/>
                    </a:srgbClr>
                  </a:outerShdw>
                </a:effectLst>
                <a:latin typeface="Meta-Medium" pitchFamily="2" charset="0"/>
              </a:rPr>
              <a:t>, innovation and opportunity on the web</a:t>
            </a:r>
            <a:r>
              <a:rPr lang="en-CA" sz="3600" dirty="0" smtClean="0">
                <a:solidFill>
                  <a:schemeClr val="bg1"/>
                </a:solidFill>
                <a:effectLst>
                  <a:outerShdw blurRad="38100" dist="38100" dir="2700000" algn="tl">
                    <a:srgbClr val="000000">
                      <a:alpha val="43137"/>
                    </a:srgbClr>
                  </a:outerShdw>
                </a:effectLst>
                <a:latin typeface="Meta-Medium" pitchFamily="2" charset="0"/>
              </a:rPr>
              <a:t>.</a:t>
            </a:r>
          </a:p>
          <a:p>
            <a:pPr algn="ctr"/>
            <a:endParaRPr lang="en-CA" sz="3600" dirty="0">
              <a:solidFill>
                <a:schemeClr val="bg1"/>
              </a:solidFill>
              <a:effectLst>
                <a:outerShdw blurRad="38100" dist="38100" dir="2700000" algn="tl">
                  <a:srgbClr val="000000">
                    <a:alpha val="43137"/>
                  </a:srgbClr>
                </a:outerShdw>
              </a:effectLst>
              <a:latin typeface="Meta-Medium" pitchFamily="2" charset="0"/>
            </a:endParaRPr>
          </a:p>
        </p:txBody>
      </p:sp>
    </p:spTree>
    <p:extLst>
      <p:ext uri="{BB962C8B-B14F-4D97-AF65-F5344CB8AC3E}">
        <p14:creationId xmlns:p14="http://schemas.microsoft.com/office/powerpoint/2010/main" val="2583168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7504" y="1133872"/>
            <a:ext cx="9036496" cy="5391472"/>
          </a:xfrm>
        </p:spPr>
        <p:txBody>
          <a:bodyPr>
            <a:normAutofit fontScale="55000" lnSpcReduction="20000"/>
          </a:bodyPr>
          <a:lstStyle/>
          <a:p>
            <a:r>
              <a:rPr lang="en-CA" sz="9800" dirty="0" smtClean="0"/>
              <a:t>Help Make the </a:t>
            </a:r>
          </a:p>
          <a:p>
            <a:r>
              <a:rPr lang="en-CA" sz="9800" dirty="0" smtClean="0"/>
              <a:t>Open Web More Awesome</a:t>
            </a:r>
          </a:p>
          <a:p>
            <a:endParaRPr lang="en-CA" sz="5400" dirty="0" smtClean="0"/>
          </a:p>
          <a:p>
            <a:r>
              <a:rPr lang="en-CA" sz="5400" dirty="0">
                <a:effectLst>
                  <a:outerShdw blurRad="38100" dist="38100" dir="2700000" algn="tl">
                    <a:srgbClr val="000000">
                      <a:alpha val="43137"/>
                    </a:srgbClr>
                  </a:outerShdw>
                </a:effectLst>
              </a:rPr>
              <a:t>Mozilla.org/</a:t>
            </a:r>
            <a:r>
              <a:rPr lang="en-CA" sz="5400" dirty="0" err="1">
                <a:effectLst>
                  <a:outerShdw blurRad="38100" dist="38100" dir="2700000" algn="tl">
                    <a:srgbClr val="000000">
                      <a:alpha val="43137"/>
                    </a:srgbClr>
                  </a:outerShdw>
                </a:effectLst>
              </a:rPr>
              <a:t>firefox</a:t>
            </a:r>
            <a:endParaRPr lang="en-CA" sz="5400" dirty="0">
              <a:effectLst>
                <a:outerShdw blurRad="38100" dist="38100" dir="2700000" algn="tl">
                  <a:srgbClr val="000000">
                    <a:alpha val="43137"/>
                  </a:srgbClr>
                </a:outerShdw>
              </a:effectLst>
            </a:endParaRPr>
          </a:p>
          <a:p>
            <a:endParaRPr lang="en-CA" sz="5400" dirty="0" smtClean="0"/>
          </a:p>
          <a:p>
            <a:endParaRPr lang="en-CA" sz="4400" dirty="0"/>
          </a:p>
          <a:p>
            <a:r>
              <a:rPr lang="en-CA" sz="4400" dirty="0" smtClean="0"/>
              <a:t>Sean </a:t>
            </a:r>
            <a:r>
              <a:rPr lang="en-CA" sz="4400" dirty="0" err="1" smtClean="0"/>
              <a:t>Yo</a:t>
            </a:r>
            <a:r>
              <a:rPr lang="en-CA" sz="4400" dirty="0" smtClean="0"/>
              <a:t> </a:t>
            </a:r>
          </a:p>
          <a:p>
            <a:r>
              <a:rPr lang="en-CA" sz="4400" dirty="0" smtClean="0"/>
              <a:t>me@seanyo.ca </a:t>
            </a:r>
          </a:p>
          <a:p>
            <a:r>
              <a:rPr lang="en-CA" sz="4400" dirty="0" smtClean="0"/>
              <a:t>@</a:t>
            </a:r>
            <a:r>
              <a:rPr lang="en-CA" sz="4400" dirty="0" err="1" smtClean="0"/>
              <a:t>seanyo</a:t>
            </a:r>
            <a:r>
              <a:rPr lang="en-CA" sz="4400" dirty="0" smtClean="0"/>
              <a:t> +Sean </a:t>
            </a:r>
            <a:r>
              <a:rPr lang="en-CA" sz="4400" dirty="0" err="1" smtClean="0"/>
              <a:t>Yo</a:t>
            </a:r>
            <a:endParaRPr lang="en-CA" sz="4400" dirty="0" smtClean="0"/>
          </a:p>
          <a:p>
            <a:r>
              <a:rPr lang="en-CA" sz="4400" dirty="0"/>
              <a:t>https://github.com/seanyo</a:t>
            </a:r>
          </a:p>
          <a:p>
            <a:endParaRPr lang="en-CA" sz="44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0"/>
            <a:ext cx="2267744" cy="2267744"/>
          </a:xfrm>
          <a:prstGeom prst="rect">
            <a:avLst/>
          </a:prstGeom>
        </p:spPr>
      </p:pic>
    </p:spTree>
    <p:extLst>
      <p:ext uri="{BB962C8B-B14F-4D97-AF65-F5344CB8AC3E}">
        <p14:creationId xmlns:p14="http://schemas.microsoft.com/office/powerpoint/2010/main" val="2074540661"/>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Firefox Roadmap</a:t>
            </a:r>
            <a:endParaRPr lang="en-CA" dirty="0"/>
          </a:p>
        </p:txBody>
      </p:sp>
      <p:sp>
        <p:nvSpPr>
          <p:cNvPr id="3" name="Text Placeholder 2"/>
          <p:cNvSpPr>
            <a:spLocks noGrp="1"/>
          </p:cNvSpPr>
          <p:nvPr>
            <p:ph type="body" idx="1"/>
          </p:nvPr>
        </p:nvSpPr>
        <p:spPr/>
        <p:txBody>
          <a:bodyPr/>
          <a:lstStyle/>
          <a:p>
            <a:r>
              <a:rPr lang="en-CA" dirty="0" smtClean="0"/>
              <a:t>The New Plan for Firefox</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3429000"/>
            <a:ext cx="1219200" cy="12192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7915480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CA" dirty="0" smtClean="0"/>
              <a:t>Back To Mission</a:t>
            </a:r>
          </a:p>
          <a:p>
            <a:r>
              <a:rPr lang="en-CA" sz="3200" dirty="0" smtClean="0"/>
              <a:t>Stable &amp; Responsive</a:t>
            </a:r>
          </a:p>
          <a:p>
            <a:r>
              <a:rPr lang="en-CA" sz="3200" dirty="0" smtClean="0"/>
              <a:t>Built for desktops and mobile</a:t>
            </a:r>
          </a:p>
          <a:p>
            <a:r>
              <a:rPr lang="en-CA" sz="3200" dirty="0" smtClean="0"/>
              <a:t>Help users get the most out of the web</a:t>
            </a:r>
          </a:p>
          <a:p>
            <a:r>
              <a:rPr lang="en-CA" sz="3200" dirty="0" smtClean="0"/>
              <a:t>Support tech desired by </a:t>
            </a:r>
            <a:r>
              <a:rPr lang="en-CA" sz="3200" dirty="0" err="1" smtClean="0"/>
              <a:t>devs</a:t>
            </a:r>
            <a:r>
              <a:rPr lang="en-CA" sz="3200" dirty="0" smtClean="0"/>
              <a:t> &amp; users</a:t>
            </a:r>
          </a:p>
          <a:p>
            <a:r>
              <a:rPr lang="en-CA" sz="3200" dirty="0" smtClean="0"/>
              <a:t>Deliver these improvements quickly</a:t>
            </a:r>
            <a:endParaRPr lang="en-CA" sz="3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5810200"/>
            <a:ext cx="1219200" cy="12192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7796041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CA" sz="6000" dirty="0" smtClean="0"/>
              <a:t>Gain Market Share</a:t>
            </a:r>
          </a:p>
          <a:p>
            <a:r>
              <a:rPr lang="en-CA" sz="6000" dirty="0" smtClean="0"/>
              <a:t>+</a:t>
            </a:r>
          </a:p>
          <a:p>
            <a:r>
              <a:rPr lang="en-CA" sz="6000" dirty="0" smtClean="0"/>
              <a:t>Promote the Open Web</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5810200"/>
            <a:ext cx="1219200" cy="12192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9451601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5810200"/>
            <a:ext cx="1219200" cy="1219200"/>
          </a:xfrm>
          <a:prstGeom prst="rect">
            <a:avLst/>
          </a:prstGeom>
          <a:effectLst>
            <a:outerShdw blurRad="50800" dist="38100" dir="8100000" algn="tr" rotWithShape="0">
              <a:prstClr val="black">
                <a:alpha val="40000"/>
              </a:prstClr>
            </a:outerShdw>
          </a:effec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2347913"/>
            <a:ext cx="6038850" cy="2162175"/>
          </a:xfrm>
          <a:prstGeom prst="rect">
            <a:avLst/>
          </a:prstGeom>
          <a:noFill/>
          <a:ln w="9525">
            <a:noFill/>
            <a:miter lim="800000"/>
            <a:headEnd/>
            <a:tailEnd/>
          </a:ln>
          <a:effectLst>
            <a:outerShdw blurRad="107950" dist="12700" dir="5400000" algn="ctr">
              <a:srgbClr val="000000"/>
            </a:outerShdw>
            <a:reflection blurRad="6350" stA="50000" endA="275" endPos="40000" dist="101600" dir="5400000" sy="-100000" algn="bl" rotWithShape="0"/>
          </a:effectLst>
          <a:extLst>
            <a:ext uri="{909E8E84-426E-40DD-AFC4-6F175D3DCCD1}">
              <a14:hiddenFill xmlns:a14="http://schemas.microsoft.com/office/drawing/2010/main">
                <a:solidFill>
                  <a:schemeClr val="accent1"/>
                </a:solidFill>
              </a14:hiddenFill>
            </a:ext>
          </a:extLst>
        </p:spPr>
      </p:pic>
      <p:sp>
        <p:nvSpPr>
          <p:cNvPr id="5" name="Title 4"/>
          <p:cNvSpPr>
            <a:spLocks noGrp="1"/>
          </p:cNvSpPr>
          <p:nvPr>
            <p:ph type="title"/>
          </p:nvPr>
        </p:nvSpPr>
        <p:spPr/>
        <p:txBody>
          <a:bodyPr/>
          <a:lstStyle/>
          <a:p>
            <a:r>
              <a:rPr lang="en-CA" dirty="0" smtClean="0"/>
              <a:t>State of the Web Today</a:t>
            </a:r>
            <a:endParaRPr lang="en-CA" dirty="0"/>
          </a:p>
        </p:txBody>
      </p:sp>
    </p:spTree>
    <p:extLst>
      <p:ext uri="{BB962C8B-B14F-4D97-AF65-F5344CB8AC3E}">
        <p14:creationId xmlns:p14="http://schemas.microsoft.com/office/powerpoint/2010/main" val="59111506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5810200"/>
            <a:ext cx="1219200" cy="1219200"/>
          </a:xfrm>
          <a:prstGeom prst="rect">
            <a:avLst/>
          </a:prstGeom>
          <a:effectLst>
            <a:outerShdw blurRad="50800" dist="38100" dir="8100000" algn="tr" rotWithShape="0">
              <a:prstClr val="black">
                <a:alpha val="40000"/>
              </a:prstClr>
            </a:outerShdw>
          </a:effectLst>
        </p:spPr>
      </p:pic>
      <p:sp>
        <p:nvSpPr>
          <p:cNvPr id="5" name="Title 4"/>
          <p:cNvSpPr>
            <a:spLocks noGrp="1"/>
          </p:cNvSpPr>
          <p:nvPr>
            <p:ph type="title"/>
          </p:nvPr>
        </p:nvSpPr>
        <p:spPr/>
        <p:txBody>
          <a:bodyPr/>
          <a:lstStyle/>
          <a:p>
            <a:r>
              <a:rPr lang="en-CA" dirty="0" smtClean="0"/>
              <a:t>Firefox Product Vision</a:t>
            </a:r>
            <a:endParaRPr lang="en-CA"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528694"/>
            <a:ext cx="6120680" cy="4204562"/>
          </a:xfrm>
          <a:prstGeom prst="rect">
            <a:avLst/>
          </a:prstGeom>
          <a:noFill/>
          <a:ln>
            <a:noFill/>
          </a:ln>
          <a:effectLst>
            <a:outerShdw blurRad="107950" dist="12700" dir="5400000" algn="ctr">
              <a:srgbClr val="000000"/>
            </a:outerShdw>
            <a:reflection blurRad="6350" stA="50000" endA="275" endPos="40000" dist="1016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465663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5810200"/>
            <a:ext cx="1219200" cy="1219200"/>
          </a:xfrm>
          <a:prstGeom prst="rect">
            <a:avLst/>
          </a:prstGeom>
          <a:effectLst>
            <a:outerShdw blurRad="50800" dist="38100" dir="8100000" algn="tr" rotWithShape="0">
              <a:prstClr val="black">
                <a:alpha val="40000"/>
              </a:prstClr>
            </a:outerShdw>
          </a:effectLst>
        </p:spPr>
      </p:pic>
      <p:sp>
        <p:nvSpPr>
          <p:cNvPr id="5" name="Title 4"/>
          <p:cNvSpPr>
            <a:spLocks noGrp="1"/>
          </p:cNvSpPr>
          <p:nvPr>
            <p:ph type="title"/>
          </p:nvPr>
        </p:nvSpPr>
        <p:spPr/>
        <p:txBody>
          <a:bodyPr/>
          <a:lstStyle/>
          <a:p>
            <a:r>
              <a:rPr lang="en-CA" dirty="0" smtClean="0"/>
              <a:t>Benefit of New Release Cycle</a:t>
            </a:r>
            <a:endParaRPr lang="en-CA" dirty="0"/>
          </a:p>
        </p:txBody>
      </p:sp>
      <p:sp>
        <p:nvSpPr>
          <p:cNvPr id="3" name="Content Placeholder 2"/>
          <p:cNvSpPr>
            <a:spLocks noGrp="1"/>
          </p:cNvSpPr>
          <p:nvPr>
            <p:ph idx="1"/>
          </p:nvPr>
        </p:nvSpPr>
        <p:spPr/>
        <p:txBody>
          <a:bodyPr/>
          <a:lstStyle/>
          <a:p>
            <a:r>
              <a:rPr lang="en-CA" dirty="0" smtClean="0"/>
              <a:t>Faster time to market</a:t>
            </a:r>
          </a:p>
          <a:p>
            <a:r>
              <a:rPr lang="en-CA" dirty="0" smtClean="0"/>
              <a:t>Keep better pace with web standard changes</a:t>
            </a:r>
          </a:p>
          <a:p>
            <a:r>
              <a:rPr lang="en-CA" dirty="0" smtClean="0"/>
              <a:t>More competitive by releasing newer code</a:t>
            </a:r>
          </a:p>
          <a:p>
            <a:r>
              <a:rPr lang="en-CA" dirty="0" smtClean="0"/>
              <a:t>Create a predictable release cadence</a:t>
            </a:r>
          </a:p>
          <a:p>
            <a:r>
              <a:rPr lang="en-CA" dirty="0" smtClean="0"/>
              <a:t>Help users feel comfortable with upgrading</a:t>
            </a:r>
          </a:p>
          <a:p>
            <a:endParaRPr lang="en-CA" dirty="0" smtClean="0"/>
          </a:p>
          <a:p>
            <a:endParaRPr lang="en-CA" dirty="0"/>
          </a:p>
        </p:txBody>
      </p:sp>
    </p:spTree>
    <p:extLst>
      <p:ext uri="{BB962C8B-B14F-4D97-AF65-F5344CB8AC3E}">
        <p14:creationId xmlns:p14="http://schemas.microsoft.com/office/powerpoint/2010/main" val="22962629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irefox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Firefox 4</Template>
  <TotalTime>731</TotalTime>
  <Words>1727</Words>
  <Application>Microsoft Office PowerPoint</Application>
  <PresentationFormat>On-screen Show (4:3)</PresentationFormat>
  <Paragraphs>200</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Meta-Normal</vt:lpstr>
      <vt:lpstr>Meta-Medium</vt:lpstr>
      <vt:lpstr>Calibri</vt:lpstr>
      <vt:lpstr>Firefox 4</vt:lpstr>
      <vt:lpstr>Firefox 5</vt:lpstr>
      <vt:lpstr>PowerPoint Presentation</vt:lpstr>
      <vt:lpstr>FireFox Release Timeline</vt:lpstr>
      <vt:lpstr>The Firefox Roadmap</vt:lpstr>
      <vt:lpstr>PowerPoint Presentation</vt:lpstr>
      <vt:lpstr>PowerPoint Presentation</vt:lpstr>
      <vt:lpstr>State of the Web Today</vt:lpstr>
      <vt:lpstr>Firefox Product Vision</vt:lpstr>
      <vt:lpstr>Benefit of New Release Cycle</vt:lpstr>
      <vt:lpstr>Challenges of New Release Cycle</vt:lpstr>
      <vt:lpstr>Product priorities 2011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https://wiki.mozilla.org/Firefox/Roadmap</vt:lpstr>
      <vt:lpstr>Firefox Five</vt:lpstr>
      <vt:lpstr>PowerPoint Presentation</vt:lpstr>
      <vt:lpstr>PowerPoint Presentation</vt:lpstr>
      <vt:lpstr>PowerPoint Presentation</vt:lpstr>
      <vt:lpstr>PowerPoint Presentation</vt:lpstr>
      <vt:lpstr>PowerPoint Presentation</vt:lpstr>
      <vt:lpstr>PowerPoint Presentation</vt:lpstr>
      <vt:lpstr>Security Fixes</vt:lpstr>
      <vt:lpstr>Firefox Six</vt:lpstr>
      <vt:lpstr>PowerPoint Presentation</vt:lpstr>
      <vt:lpstr>PowerPoint Presentation</vt:lpstr>
      <vt:lpstr>A New Firefox Every 6 Weeks</vt:lpstr>
      <vt:lpstr>PowerPoint Presentation</vt:lpstr>
      <vt:lpstr>New for Windows, Mac &amp; Linux</vt:lpstr>
      <vt:lpstr>New for Android</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Firefox 5</dc:title>
  <dc:creator>syo</dc:creator>
  <cp:lastModifiedBy>syo</cp:lastModifiedBy>
  <cp:revision>21</cp:revision>
  <cp:lastPrinted>2011-07-27T19:22:47Z</cp:lastPrinted>
  <dcterms:created xsi:type="dcterms:W3CDTF">2011-07-26T16:22:10Z</dcterms:created>
  <dcterms:modified xsi:type="dcterms:W3CDTF">2011-07-27T19:50:05Z</dcterms:modified>
</cp:coreProperties>
</file>