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Inter SemiBold"/>
      <p:regular r:id="rId20"/>
      <p:bold r:id="rId21"/>
    </p:embeddedFont>
    <p:embeddedFont>
      <p:font typeface="Inter Light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regular.fntdata"/><Relationship Id="rId22" Type="http://schemas.openxmlformats.org/officeDocument/2006/relationships/font" Target="fonts/InterLight-regular.fntdata"/><Relationship Id="rId21" Type="http://schemas.openxmlformats.org/officeDocument/2006/relationships/font" Target="fonts/InterSemiBold-bold.fntdata"/><Relationship Id="rId24" Type="http://schemas.openxmlformats.org/officeDocument/2006/relationships/font" Target="fonts/Roboto-regular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nter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f0248628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f024862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451a3e4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451a3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d9ad39b82_2_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d9ad39b82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02486280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024862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/>
        </p:nvSpPr>
        <p:spPr>
          <a:xfrm>
            <a:off x="0" y="531075"/>
            <a:ext cx="10040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Data Science BootCamp</a:t>
            </a:r>
            <a:endParaRPr sz="3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Capstone Project: </a:t>
            </a:r>
            <a:r>
              <a:rPr lang="en" sz="3100">
                <a:solidFill>
                  <a:schemeClr val="lt1"/>
                </a:solidFill>
              </a:rPr>
              <a:t>Predictive Maintenance System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345925" y="2329200"/>
            <a:ext cx="58962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Presented by </a:t>
            </a:r>
            <a:r>
              <a:rPr lang="en" sz="2700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Shanti</a:t>
            </a:r>
            <a:r>
              <a:rPr lang="en" sz="2700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, Sean and Yog</a:t>
            </a:r>
            <a:endParaRPr sz="2700">
              <a:solidFill>
                <a:srgbClr val="FFFFFF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Capstone Group 3 </a:t>
            </a:r>
            <a:endParaRPr sz="2700">
              <a:solidFill>
                <a:srgbClr val="FFFFFF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25450" y="522375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50" y="781975"/>
            <a:ext cx="91440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Explanation of hyperparameter tuning to optimize model performance: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Grid search and random search techniques for finding optimal hyperparameters.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Tuning hyperparameters specific to each model and their impact on performance.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6900" y="104525"/>
            <a:ext cx="4683600" cy="57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Final Model Selection</a:t>
            </a:r>
            <a:endParaRPr sz="2900"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6900" y="531075"/>
            <a:ext cx="39516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0" y="573000"/>
            <a:ext cx="9144000" cy="4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Evaluated</a:t>
            </a:r>
            <a:r>
              <a:rPr b="1" lang="en" sz="1800"/>
              <a:t> various machine learning models, including </a:t>
            </a:r>
            <a:r>
              <a:rPr b="1" lang="en" sz="1800"/>
              <a:t>Random Forest. </a:t>
            </a:r>
            <a:r>
              <a:rPr b="1" lang="en" sz="1800"/>
              <a:t>LSTM, and SV</a:t>
            </a:r>
            <a:r>
              <a:rPr b="1" lang="en" sz="1800"/>
              <a:t>M.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Reasons for Choosing Random Forest: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Comparable Accuracy: Random Forest achieved better accuracy compared to LSTM.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Interpretability: Random Forest offers better interpretability, allowing us to understand the importance of features.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Computational Efficiency: Random Forest is computationally less expensive compared to LSTM, making it more suitable for real-time predictions.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Robustness: Random Forest is less sensitive to noise and provides stable predictions.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ctrTitle"/>
          </p:nvPr>
        </p:nvSpPr>
        <p:spPr>
          <a:xfrm>
            <a:off x="-1149975" y="-83650"/>
            <a:ext cx="7068300" cy="66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Model Deployment</a:t>
            </a:r>
            <a:endParaRPr sz="3500"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213275" y="865625"/>
            <a:ext cx="86637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Deployment of the trained Random Forest model in the production environment: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Setting up a scalable infrastructure for real-time predictions.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Integration with the existing maintenance system for automated alerts.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4294967295" type="ctrTitle"/>
          </p:nvPr>
        </p:nvSpPr>
        <p:spPr>
          <a:xfrm>
            <a:off x="0" y="0"/>
            <a:ext cx="7068300" cy="66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Monitoring and Maintenance</a:t>
            </a:r>
            <a:endParaRPr sz="3500"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213275" y="865625"/>
            <a:ext cx="86637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Continual monitoring of Random Forest model performance:</a:t>
            </a:r>
            <a:endParaRPr sz="2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Tracking model drift and concept drift to ensure model remains accurate.</a:t>
            </a:r>
            <a:endParaRPr sz="2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Regular updates and retraining to adapt to changing data patterns.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230025" y="91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296900" y="949250"/>
            <a:ext cx="87399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1" lang="en" sz="2300">
                <a:solidFill>
                  <a:srgbClr val="FFFFFF"/>
                </a:solidFill>
              </a:rPr>
              <a:t>Summary of the project's objectives, achievements, and the chosen Random Forest model for predictive maintenance in the sensor data project:</a:t>
            </a:r>
            <a:endParaRPr b="1" sz="2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1" lang="en" sz="2300">
                <a:solidFill>
                  <a:srgbClr val="FFFFFF"/>
                </a:solidFill>
              </a:rPr>
              <a:t>Key takeaways from implementing predictive maintenance using Random Forest.</a:t>
            </a:r>
            <a:endParaRPr b="1" sz="2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1" lang="en" sz="2300">
                <a:solidFill>
                  <a:srgbClr val="FFFFFF"/>
                </a:solidFill>
              </a:rPr>
              <a:t>Emphasizing the value of proactive maintenance in industrial applications.</a:t>
            </a:r>
            <a:endParaRPr b="1"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13033" r="12788" t="15318"/>
          <a:stretch/>
        </p:blipFill>
        <p:spPr>
          <a:xfrm>
            <a:off x="6146325" y="0"/>
            <a:ext cx="29976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4294967295" type="ctrTitle"/>
          </p:nvPr>
        </p:nvSpPr>
        <p:spPr>
          <a:xfrm>
            <a:off x="152175" y="138250"/>
            <a:ext cx="6333600" cy="9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Thanks! 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0000"/>
                </a:solidFill>
              </a:rPr>
              <a:t>Join hands</a:t>
            </a:r>
            <a:r>
              <a:rPr lang="en" sz="3700"/>
              <a:t> for the </a:t>
            </a:r>
            <a:r>
              <a:rPr lang="en" sz="3700">
                <a:solidFill>
                  <a:srgbClr val="0000FF"/>
                </a:solidFill>
              </a:rPr>
              <a:t>future</a:t>
            </a:r>
            <a:r>
              <a:rPr lang="en" sz="3700"/>
              <a:t>!</a:t>
            </a:r>
            <a:endParaRPr sz="3700"/>
          </a:p>
        </p:txBody>
      </p:sp>
      <p:sp>
        <p:nvSpPr>
          <p:cNvPr id="169" name="Google Shape;169;p26"/>
          <p:cNvSpPr txBox="1"/>
          <p:nvPr>
            <p:ph idx="4294967295" type="subTitle"/>
          </p:nvPr>
        </p:nvSpPr>
        <p:spPr>
          <a:xfrm>
            <a:off x="201525" y="1249175"/>
            <a:ext cx="6234900" cy="35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Infinite gratitude to our trainers, hosts and  team for </a:t>
            </a:r>
            <a:endParaRPr b="1" sz="2000">
              <a:solidFill>
                <a:srgbClr val="FF0000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their extraordinary endeavors and contributio</a:t>
            </a:r>
            <a:r>
              <a:rPr b="1" lang="en" sz="2000">
                <a:solidFill>
                  <a:srgbClr val="FF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ns!</a:t>
            </a:r>
            <a:endParaRPr b="1" sz="32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0000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br>
              <a:rPr lang="en">
                <a:solidFill>
                  <a:srgbClr val="FF0000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endParaRPr sz="1200">
              <a:solidFill>
                <a:srgbClr val="FF0000"/>
              </a:solidFill>
            </a:endParaRPr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33650"/>
            <a:ext cx="61463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0" y="1878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92500" y="799888"/>
            <a:ext cx="85590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Overview of the project's objectives and goals: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Implementing predictive maintenance to improve operational efficiency and reduce downtime.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Leveraging historical sensor data for proactive maintenance.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Explanation of the importance of predictive maintenance in industrial settings: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Proactive identification of potential machine failures to avoid unplanned downtime.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Cost savings by optimizing maintenance schedules based on predicted failure probabilities.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Brief overview of the dataset and the problem statement: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Dataset includes timestamped sensor readings and machine statuses.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Problem: Develop a machine learning model to predict equipment failures based on sensor data.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9597" r="2837" t="0"/>
          <a:stretch/>
        </p:blipFill>
        <p:spPr>
          <a:xfrm>
            <a:off x="6146325" y="0"/>
            <a:ext cx="29976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-100350" y="0"/>
            <a:ext cx="4223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 Data Description</a:t>
            </a:r>
            <a:endParaRPr b="1" sz="21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-100350" y="656650"/>
            <a:ext cx="60009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 Description of the columns in the dataset:</a:t>
            </a:r>
            <a:br>
              <a:rPr b="1" lang="en" sz="2200"/>
            </a:br>
            <a:r>
              <a:rPr b="1" lang="en" sz="2200"/>
              <a:t> (from Kaggle)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timestamp: Date and time of the sensor reading.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sensor_00 to sensor_51: Various sensor readings from the industrial machine.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machine_status: Target variable indicating the machine's status (NORMAL, RECOVERING, BROKEN).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46000" y="92000"/>
            <a:ext cx="62727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Problem Statement</a:t>
            </a:r>
            <a:endParaRPr b="1" sz="27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60350" y="865700"/>
            <a:ext cx="88233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1" lang="en" sz="2300">
                <a:solidFill>
                  <a:srgbClr val="FFFFFF"/>
                </a:solidFill>
              </a:rPr>
              <a:t>Problem statement: Developing a predictive maintenance solution to identify machine failures before they occur.</a:t>
            </a:r>
            <a:endParaRPr b="1" sz="2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1" lang="en" sz="2300">
                <a:solidFill>
                  <a:srgbClr val="FFFFFF"/>
                </a:solidFill>
              </a:rPr>
              <a:t>Explanation of the significance of proactive maintenance in reducing downtime and operational costs.</a:t>
            </a:r>
            <a:endParaRPr b="1" sz="2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b="1" lang="en" sz="2300">
                <a:solidFill>
                  <a:srgbClr val="FFFFFF"/>
                </a:solidFill>
              </a:rPr>
              <a:t>Importance of accurate predictions for optimal maintenance scheduling.</a:t>
            </a:r>
            <a:endParaRPr b="1"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0" y="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Data Preprocessing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19300" y="529925"/>
            <a:ext cx="8705400" cy="4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Data cleaning and handling missing values: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Addressing missing data in sensor readings and machine status using imputation techniques.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Exploring strategies for dealing with outliers in sensor data.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Data transformation for time series analysis: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Converting the timestamp into a time series format for temporal analysis.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Resampling data to different time intervals (e.g., hourly, daily) for modeling.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6000" y="92000"/>
            <a:ext cx="50808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Exploratory Data Analysis (EDA)</a:t>
            </a:r>
            <a:endParaRPr b="1" sz="2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56600" y="558400"/>
            <a:ext cx="8830800" cy="4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Visualizations of sensor data and machine status over time: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Line plots and heatmaps showing trends and patterns in sensor readings.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Distribution plots to visualize the frequency of different machine statuses.</a:t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Identification of patterns and anomalies in the data: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Using statistical methods to detect sudden spikes or drops in sensor values.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Unsupervised learning techniques for clustering abnormal machine behavior.</a:t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Insights gained from EDA to inform model selection: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Correlations between sensor readings and machine status to identify relevant features.</a:t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Understanding data characteristics for choosing appropriate models.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6000" y="92000"/>
            <a:ext cx="909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Feature Engineering:improves model performance by identifying patterns and anomalies</a:t>
            </a:r>
            <a:endParaRPr b="1" sz="2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56600" y="782000"/>
            <a:ext cx="88308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Data Preparation: Convert 'timestamp' to datetime format for time-based feature engineering.</a:t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Time-Based Features: Extract hour, day, and month from datetime to reveal patterns.</a:t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Rolling Window Statistics: Calculate mean, std dev, max, min over time for trend detection.</a:t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4294967295" type="ctrTitle"/>
          </p:nvPr>
        </p:nvSpPr>
        <p:spPr>
          <a:xfrm>
            <a:off x="0" y="0"/>
            <a:ext cx="4671600" cy="61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Model Selection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377418" y="3486944"/>
            <a:ext cx="323741" cy="3091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7" name="Google Shape;107;p19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8" name="Google Shape;108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10" name="Google Shape;110;p19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11" name="Google Shape;111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15" name="Google Shape;115;p19"/>
          <p:cNvSpPr/>
          <p:nvPr/>
        </p:nvSpPr>
        <p:spPr>
          <a:xfrm rot="2466773">
            <a:off x="5741699" y="2019882"/>
            <a:ext cx="449798" cy="42948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 rot="-1609367">
            <a:off x="6399536" y="2290128"/>
            <a:ext cx="323700" cy="3090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 rot="2926420">
            <a:off x="8362263" y="2534988"/>
            <a:ext cx="242429" cy="2314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 rot="-1609361">
            <a:off x="7353476" y="984336"/>
            <a:ext cx="218402" cy="20853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4300" y="619500"/>
            <a:ext cx="9035400" cy="4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Comparison of different machine learning models:</a:t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Random Forest - Effective for handling high-dimensional data and feature importance.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chemeClr val="lt1"/>
                </a:solidFill>
              </a:rPr>
              <a:t>LSTM (Long Short-Term Memory) - Suitable for time series analysis and capturing temporal dependencies.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Support Vector Machines (SVM) - Effective for binary classification tasks.</a:t>
            </a:r>
            <a:endParaRPr b="1" sz="19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Explanation of the criteria for model evaluation: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Accuracy, precision, recall, and F1-score as evaluation metrics.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Cross-validation to assess model performance and avoid overfitting.</a:t>
            </a:r>
            <a:endParaRPr b="1"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b="1" lang="en" sz="1900">
                <a:solidFill>
                  <a:srgbClr val="FFFFFF"/>
                </a:solidFill>
              </a:rPr>
              <a:t>Scalable: Suitable for handling large datasets and high-dimensional feature spaces.</a:t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0" y="63655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1137425"/>
            <a:ext cx="92877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Assessment of model performance using accuracy, precision, recall, and F1-score: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Evaluation results for each model on the test dataset.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Comparative analysis of model strengths and weaknesses.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