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984" autoAdjust="0"/>
    <p:restoredTop sz="94407" autoAdjust="0"/>
  </p:normalViewPr>
  <p:slideViewPr>
    <p:cSldViewPr snapToGrid="0">
      <p:cViewPr>
        <p:scale>
          <a:sx n="60" d="100"/>
          <a:sy n="60" d="100"/>
        </p:scale>
        <p:origin x="-1608" y="1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4/27/17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4/27/17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pic>
        <p:nvPicPr>
          <p:cNvPr id="33" name="Picture 32" descr="Logo" title="Samp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280" y="1463040"/>
            <a:ext cx="3365284" cy="2200847"/>
          </a:xfrm>
          <a:prstGeom prst="rect">
            <a:avLst/>
          </a:prstGeom>
        </p:spPr>
      </p:pic>
      <p:pic>
        <p:nvPicPr>
          <p:cNvPr id="34" name="Picture 33" descr="Logo" title="Samp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428636" y="1463040"/>
            <a:ext cx="3365284" cy="2200847"/>
          </a:xfrm>
          <a:prstGeom prst="rect">
            <a:avLst/>
          </a:prstGeom>
        </p:spPr>
      </p:pic>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4/27/17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2.jpeg"/><Relationship Id="rId4" Type="http://schemas.openxmlformats.org/officeDocument/2006/relationships/image" Target="../media/image3.GI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emf"/><Relationship Id="rId9" Type="http://schemas.openxmlformats.org/officeDocument/2006/relationships/image" Target="../media/image8.emf"/><Relationship Id="rId10"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91230" y="849554"/>
            <a:ext cx="20733488" cy="1654577"/>
          </a:xfrm>
        </p:spPr>
        <p:txBody>
          <a:bodyPr/>
          <a:lstStyle/>
          <a:p>
            <a:r>
              <a:rPr lang="en-US" dirty="0" smtClean="0">
                <a:effectLst>
                  <a:outerShdw blurRad="38100" dist="38100" dir="2700000" algn="tl">
                    <a:srgbClr val="000000">
                      <a:alpha val="43137"/>
                    </a:srgbClr>
                  </a:outerShdw>
                </a:effectLst>
              </a:rPr>
              <a:t>The Minimal Time Problem Interface</a:t>
            </a:r>
            <a:endParaRPr lang="en-US" dirty="0">
              <a:effectLst>
                <a:outerShdw blurRad="38100" dist="38100" dir="2700000" algn="tl">
                  <a:srgbClr val="000000">
                    <a:alpha val="43137"/>
                  </a:srgbClr>
                </a:outerShdw>
              </a:effectLst>
            </a:endParaRPr>
          </a:p>
        </p:txBody>
      </p:sp>
      <p:sp>
        <p:nvSpPr>
          <p:cNvPr id="23" name="Text Placeholder 22"/>
          <p:cNvSpPr>
            <a:spLocks noGrp="1"/>
          </p:cNvSpPr>
          <p:nvPr>
            <p:ph type="body" sz="quarter" idx="36"/>
          </p:nvPr>
        </p:nvSpPr>
        <p:spPr>
          <a:xfrm>
            <a:off x="6391230" y="2576851"/>
            <a:ext cx="28696212" cy="830997"/>
          </a:xfrm>
        </p:spPr>
        <p:txBody>
          <a:bodyPr/>
          <a:lstStyle/>
          <a:p>
            <a:r>
              <a:rPr lang="en-US" sz="4000" dirty="0" smtClean="0">
                <a:effectLst>
                  <a:outerShdw blurRad="38100" dist="38100" dir="2700000" algn="tl">
                    <a:srgbClr val="000000">
                      <a:alpha val="43137"/>
                    </a:srgbClr>
                  </a:outerShdw>
                </a:effectLst>
              </a:rPr>
              <a:t>Thomas Ayton, Zachary Bradshaw, </a:t>
            </a:r>
            <a:r>
              <a:rPr lang="en-US" sz="4000" dirty="0">
                <a:effectLst>
                  <a:outerShdw blurRad="38100" dist="38100" dir="2700000" algn="tl">
                    <a:srgbClr val="000000">
                      <a:alpha val="43137"/>
                    </a:srgbClr>
                  </a:outerShdw>
                </a:effectLst>
              </a:rPr>
              <a:t>Brandon </a:t>
            </a:r>
            <a:r>
              <a:rPr lang="en-US" sz="4000" dirty="0" err="1">
                <a:effectLst>
                  <a:outerShdw blurRad="38100" dist="38100" dir="2700000" algn="tl">
                    <a:srgbClr val="000000">
                      <a:alpha val="43137"/>
                    </a:srgbClr>
                  </a:outerShdw>
                </a:effectLst>
              </a:rPr>
              <a:t>Dellucky</a:t>
            </a:r>
            <a:r>
              <a:rPr lang="en-US" sz="4000" dirty="0" smtClean="0">
                <a:effectLst>
                  <a:outerShdw blurRad="38100" dist="38100" dir="2700000" algn="tl">
                    <a:srgbClr val="000000">
                      <a:alpha val="43137"/>
                    </a:srgbClr>
                  </a:outerShdw>
                </a:effectLst>
              </a:rPr>
              <a:t>, Quoc-Anh Thomas Le, </a:t>
            </a:r>
            <a:r>
              <a:rPr lang="en-US" sz="4000" dirty="0" err="1" smtClean="0">
                <a:effectLst>
                  <a:outerShdw blurRad="38100" dist="38100" dir="2700000" algn="tl">
                    <a:srgbClr val="000000">
                      <a:alpha val="43137"/>
                    </a:srgbClr>
                  </a:outerShdw>
                </a:effectLst>
              </a:rPr>
              <a:t>Sijing</a:t>
            </a:r>
            <a:r>
              <a:rPr lang="en-US" sz="4000" dirty="0" smtClean="0">
                <a:effectLst>
                  <a:outerShdw blurRad="38100" dist="38100" dir="2700000" algn="tl">
                    <a:srgbClr val="000000">
                      <a:alpha val="43137"/>
                    </a:srgbClr>
                  </a:outerShdw>
                </a:effectLst>
              </a:rPr>
              <a:t> Liu, </a:t>
            </a:r>
            <a:r>
              <a:rPr lang="en-US" sz="4000" dirty="0">
                <a:effectLst>
                  <a:outerShdw blurRad="38100" dist="38100" dir="2700000" algn="tl">
                    <a:srgbClr val="000000">
                      <a:alpha val="43137"/>
                    </a:srgbClr>
                  </a:outerShdw>
                </a:effectLst>
              </a:rPr>
              <a:t>Ryan </a:t>
            </a:r>
            <a:r>
              <a:rPr lang="en-US" sz="4000" smtClean="0">
                <a:effectLst>
                  <a:outerShdw blurRad="38100" dist="38100" dir="2700000" algn="tl">
                    <a:srgbClr val="000000">
                      <a:alpha val="43137"/>
                    </a:srgbClr>
                  </a:outerShdw>
                </a:effectLst>
              </a:rPr>
              <a:t>Manuel, </a:t>
            </a:r>
            <a:r>
              <a:rPr lang="en-US" sz="4000" smtClean="0">
                <a:effectLst>
                  <a:outerShdw blurRad="38100" dist="38100" dir="2700000" algn="tl">
                    <a:srgbClr val="000000">
                      <a:alpha val="43137"/>
                    </a:srgbClr>
                  </a:outerShdw>
                </a:effectLst>
              </a:rPr>
              <a:t>Billy </a:t>
            </a:r>
            <a:r>
              <a:rPr lang="en-US" sz="4000" dirty="0" smtClean="0">
                <a:effectLst>
                  <a:outerShdw blurRad="38100" dist="38100" dir="2700000" algn="tl">
                    <a:srgbClr val="000000">
                      <a:alpha val="43137"/>
                    </a:srgbClr>
                  </a:outerShdw>
                </a:effectLst>
              </a:rPr>
              <a:t>Musgraves, George Owen, Emily Ribando-Gros, </a:t>
            </a:r>
            <a:r>
              <a:rPr lang="en-US" sz="4000" dirty="0" err="1" smtClean="0">
                <a:effectLst>
                  <a:outerShdw blurRad="38100" dist="38100" dir="2700000" algn="tl">
                    <a:srgbClr val="000000">
                      <a:alpha val="43137"/>
                    </a:srgbClr>
                  </a:outerShdw>
                </a:effectLst>
              </a:rPr>
              <a:t>Pujan</a:t>
            </a:r>
            <a:r>
              <a:rPr lang="en-US" sz="4000" dirty="0" smtClean="0">
                <a:effectLst>
                  <a:outerShdw blurRad="38100" dist="38100" dir="2700000" algn="tl">
                    <a:srgbClr val="000000">
                      <a:alpha val="43137"/>
                    </a:srgbClr>
                  </a:outerShdw>
                </a:effectLst>
              </a:rPr>
              <a:t> Shrestha, Ashley </a:t>
            </a:r>
            <a:r>
              <a:rPr lang="en-US" sz="4000" dirty="0" err="1" smtClean="0">
                <a:effectLst>
                  <a:outerShdw blurRad="38100" dist="38100" dir="2700000" algn="tl">
                    <a:srgbClr val="000000">
                      <a:alpha val="43137"/>
                    </a:srgbClr>
                  </a:outerShdw>
                </a:effectLst>
              </a:rPr>
              <a:t>Welborn</a:t>
            </a:r>
            <a:endParaRPr lang="en-US" sz="4000" dirty="0" smtClean="0">
              <a:effectLst>
                <a:outerShdw blurRad="38100" dist="38100" dir="2700000" algn="tl">
                  <a:srgbClr val="000000">
                    <a:alpha val="43137"/>
                  </a:srgbClr>
                </a:outerShdw>
              </a:effectLst>
            </a:endParaRPr>
          </a:p>
          <a:p>
            <a:r>
              <a:rPr lang="en-US" sz="4000" dirty="0" smtClean="0">
                <a:effectLst>
                  <a:outerShdw blurRad="38100" dist="38100" dir="2700000" algn="tl">
                    <a:srgbClr val="000000">
                      <a:alpha val="43137"/>
                    </a:srgbClr>
                  </a:outerShdw>
                </a:effectLst>
              </a:rPr>
              <a:t>Louisiana </a:t>
            </a:r>
            <a:r>
              <a:rPr lang="en-US" sz="4000" dirty="0" smtClean="0">
                <a:effectLst>
                  <a:outerShdw blurRad="38100" dist="38100" dir="2700000" algn="tl">
                    <a:srgbClr val="000000">
                      <a:alpha val="43137"/>
                    </a:srgbClr>
                  </a:outerShdw>
                </a:effectLst>
              </a:rPr>
              <a:t>State University , Math Consultation Clinic</a:t>
            </a:r>
            <a:r>
              <a:rPr lang="en-US" sz="4000" dirty="0">
                <a:effectLst>
                  <a:outerShdw blurRad="38100" dist="38100" dir="2700000" algn="tl">
                    <a:srgbClr val="000000">
                      <a:alpha val="43137"/>
                    </a:srgbClr>
                  </a:outerShdw>
                </a:effectLst>
              </a:rPr>
              <a:t>, Supervised by Dr. </a:t>
            </a:r>
            <a:r>
              <a:rPr lang="en-US" sz="4000" dirty="0" err="1" smtClean="0">
                <a:effectLst>
                  <a:outerShdw blurRad="38100" dist="38100" dir="2700000" algn="tl">
                    <a:srgbClr val="000000">
                      <a:alpha val="43137"/>
                    </a:srgbClr>
                  </a:outerShdw>
                </a:effectLst>
              </a:rPr>
              <a:t>Wolenski</a:t>
            </a:r>
            <a:endParaRPr lang="en-US" sz="4000" dirty="0" smtClean="0"/>
          </a:p>
          <a:p>
            <a:endParaRPr lang="en-US" sz="3600" dirty="0"/>
          </a:p>
        </p:txBody>
      </p:sp>
      <p:sp>
        <p:nvSpPr>
          <p:cNvPr id="5" name="Text Placeholder 4"/>
          <p:cNvSpPr>
            <a:spLocks noGrp="1"/>
          </p:cNvSpPr>
          <p:nvPr>
            <p:ph type="body" sz="quarter" idx="13"/>
          </p:nvPr>
        </p:nvSpPr>
        <p:spPr>
          <a:xfrm>
            <a:off x="1143000" y="16677099"/>
            <a:ext cx="12801600" cy="1219200"/>
          </a:xfrm>
          <a:solidFill>
            <a:schemeClr val="accent5"/>
          </a:solidFill>
          <a:effectLst>
            <a:innerShdw blurRad="63500" dist="50800" dir="13500000">
              <a:prstClr val="black">
                <a:alpha val="50000"/>
              </a:prstClr>
            </a:innerShdw>
          </a:effectLst>
        </p:spPr>
        <p:txBody>
          <a:bodyPr/>
          <a:lstStyle/>
          <a:p>
            <a:r>
              <a:rPr lang="en-US" sz="5400" dirty="0" smtClean="0">
                <a:effectLst>
                  <a:outerShdw blurRad="38100" dist="38100" dir="2700000" algn="tl">
                    <a:srgbClr val="000000">
                      <a:alpha val="43137"/>
                    </a:srgbClr>
                  </a:outerShdw>
                </a:effectLst>
              </a:rPr>
              <a:t>Problem formulation</a:t>
            </a:r>
            <a:endParaRPr lang="en-US" sz="5400"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1" name="Content Placeholder 10"/>
              <p:cNvSpPr>
                <a:spLocks noGrp="1"/>
              </p:cNvSpPr>
              <p:nvPr>
                <p:ph sz="quarter" idx="24"/>
              </p:nvPr>
            </p:nvSpPr>
            <p:spPr>
              <a:xfrm>
                <a:off x="1143000" y="18201103"/>
                <a:ext cx="12801600" cy="13941263"/>
              </a:xfrm>
            </p:spPr>
            <p:txBody>
              <a:bodyPr>
                <a:normAutofit fontScale="85000" lnSpcReduction="20000"/>
              </a:bodyPr>
              <a:lstStyle/>
              <a:p>
                <a:pPr marL="0" indent="0">
                  <a:buNone/>
                </a:pPr>
                <a:r>
                  <a:rPr lang="en-US" sz="3800" dirty="0" smtClean="0"/>
                  <a:t>Given </a:t>
                </a:r>
                <a:r>
                  <a:rPr lang="en-US" sz="3800" dirty="0"/>
                  <a:t>two </a:t>
                </a:r>
                <a:r>
                  <a:rPr lang="en-US" sz="3800" dirty="0" smtClean="0"/>
                  <a:t>regions with </a:t>
                </a:r>
                <a:r>
                  <a:rPr lang="en-US" sz="3800" dirty="0"/>
                  <a:t>two different speeds, how </a:t>
                </a:r>
                <a:r>
                  <a:rPr lang="en-US" sz="3800" dirty="0" smtClean="0"/>
                  <a:t>might </a:t>
                </a:r>
                <a:r>
                  <a:rPr lang="en-US" sz="3800" dirty="0"/>
                  <a:t>we minimize the time to travel from </a:t>
                </a:r>
                <a:r>
                  <a:rPr lang="en-US" sz="3800" dirty="0" smtClean="0"/>
                  <a:t>a point in the first region </a:t>
                </a:r>
                <a:r>
                  <a:rPr lang="en-US" sz="3800" dirty="0"/>
                  <a:t>to </a:t>
                </a:r>
                <a:r>
                  <a:rPr lang="en-US" sz="3800" dirty="0" smtClean="0"/>
                  <a:t>a point in the second region? More generally, can we construct the set of all reachable points given a fixed time, the so called reachable set</a:t>
                </a:r>
                <a:r>
                  <a:rPr lang="en-US" sz="3800" dirty="0"/>
                  <a:t>?</a:t>
                </a:r>
                <a:r>
                  <a:rPr lang="en-US" sz="3800" dirty="0" smtClean="0"/>
                  <a:t> Or mathematically:</a:t>
                </a:r>
              </a:p>
              <a:p>
                <a:pPr marL="0" indent="0">
                  <a:buNone/>
                </a:pPr>
                <a:r>
                  <a:rPr lang="en-US" sz="3800" dirty="0" smtClean="0"/>
                  <a:t>Consider </a:t>
                </a:r>
                <a:r>
                  <a:rPr lang="en-US" sz="3800" dirty="0"/>
                  <a:t>two open half </a:t>
                </a:r>
                <a:r>
                  <a:rPr lang="en-US" sz="3800" dirty="0" smtClean="0"/>
                  <a:t>spaces </a:t>
                </a:r>
                <a14:m>
                  <m:oMath xmlns:m="http://schemas.openxmlformats.org/officeDocument/2006/math">
                    <m:sSub>
                      <m:sSubPr>
                        <m:ctrlPr>
                          <a:rPr lang="en-US" sz="3800" b="0" i="1" smtClean="0">
                            <a:latin typeface="Cambria Math"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1</m:t>
                        </m:r>
                      </m:sub>
                    </m:sSub>
                  </m:oMath>
                </a14:m>
                <a:r>
                  <a:rPr lang="en-US" sz="3800" dirty="0" smtClean="0"/>
                  <a:t>and </a:t>
                </a:r>
                <a14:m>
                  <m:oMath xmlns:m="http://schemas.openxmlformats.org/officeDocument/2006/math">
                    <m:sSub>
                      <m:sSubPr>
                        <m:ctrlPr>
                          <a:rPr lang="en-US" sz="3800" i="1" dirty="0" smtClean="0">
                            <a:latin typeface="Cambria Math" charset="0"/>
                          </a:rPr>
                        </m:ctrlPr>
                      </m:sSubPr>
                      <m:e>
                        <m:r>
                          <a:rPr lang="en-US" sz="3800" b="0" i="1" dirty="0" smtClean="0">
                            <a:latin typeface="Cambria Math" panose="02040503050406030204" pitchFamily="18" charset="0"/>
                          </a:rPr>
                          <m:t>𝑀</m:t>
                        </m:r>
                      </m:e>
                      <m:sub>
                        <m:r>
                          <a:rPr lang="en-US" sz="3800" b="0" i="1" dirty="0" smtClean="0">
                            <a:latin typeface="Cambria Math" panose="02040503050406030204" pitchFamily="18" charset="0"/>
                          </a:rPr>
                          <m:t>2</m:t>
                        </m:r>
                      </m:sub>
                    </m:sSub>
                  </m:oMath>
                </a14:m>
                <a:r>
                  <a:rPr lang="en-US" sz="3800" dirty="0" smtClean="0"/>
                  <a:t> with </a:t>
                </a:r>
                <a:r>
                  <a:rPr lang="en-US" sz="3800" dirty="0"/>
                  <a:t>an interface separating the two regions, </a:t>
                </a:r>
                <a14:m>
                  <m:oMath xmlns:m="http://schemas.openxmlformats.org/officeDocument/2006/math">
                    <m:r>
                      <m:rPr>
                        <m:sty m:val="p"/>
                      </m:rPr>
                      <a:rPr lang="el-GR" sz="3800" i="1" smtClean="0">
                        <a:latin typeface="Cambria Math" panose="02040503050406030204" pitchFamily="18" charset="0"/>
                        <a:ea typeface="Cambria Math" panose="02040503050406030204" pitchFamily="18" charset="0"/>
                      </a:rPr>
                      <m:t>Σ</m:t>
                    </m:r>
                  </m:oMath>
                </a14:m>
                <a:r>
                  <a:rPr lang="en-US" sz="3800" dirty="0" smtClean="0"/>
                  <a:t>. This </a:t>
                </a:r>
                <a:r>
                  <a:rPr lang="en-US" sz="3800" dirty="0"/>
                  <a:t>means there is a </a:t>
                </a:r>
                <a:r>
                  <a:rPr lang="en-US" sz="3800" dirty="0" smtClean="0"/>
                  <a:t>vector </a:t>
                </a:r>
                <a14:m>
                  <m:oMath xmlns:m="http://schemas.openxmlformats.org/officeDocument/2006/math">
                    <m:acc>
                      <m:accPr>
                        <m:chr m:val="⃑"/>
                        <m:ctrlPr>
                          <a:rPr lang="en-US" sz="3800" i="1" smtClean="0">
                            <a:latin typeface="Cambria Math" charset="0"/>
                          </a:rPr>
                        </m:ctrlPr>
                      </m:accPr>
                      <m:e>
                        <m:r>
                          <a:rPr lang="en-US" sz="3800" b="0" i="1" smtClean="0">
                            <a:latin typeface="Cambria Math" panose="02040503050406030204" pitchFamily="18" charset="0"/>
                          </a:rPr>
                          <m:t>𝑛</m:t>
                        </m:r>
                      </m:e>
                    </m:acc>
                    <m:r>
                      <a:rPr lang="en-US" sz="3800" i="1" smtClean="0">
                        <a:latin typeface="Cambria Math" panose="02040503050406030204" pitchFamily="18" charset="0"/>
                        <a:ea typeface="Cambria Math" panose="02040503050406030204" pitchFamily="18" charset="0"/>
                      </a:rPr>
                      <m:t>≠</m:t>
                    </m:r>
                    <m:r>
                      <a:rPr lang="en-US" sz="3800" b="0" i="1" smtClean="0">
                        <a:latin typeface="Cambria Math" panose="02040503050406030204" pitchFamily="18" charset="0"/>
                        <a:ea typeface="Cambria Math" panose="02040503050406030204" pitchFamily="18" charset="0"/>
                      </a:rPr>
                      <m:t>0 </m:t>
                    </m:r>
                  </m:oMath>
                </a14:m>
                <a:r>
                  <a:rPr lang="en-US" sz="3800" dirty="0" smtClean="0"/>
                  <a:t>and </a:t>
                </a:r>
                <a:r>
                  <a:rPr lang="en-US" sz="3800" dirty="0"/>
                  <a:t>a </a:t>
                </a:r>
                <a:r>
                  <a:rPr lang="en-US" sz="3800" dirty="0" smtClean="0"/>
                  <a:t>number </a:t>
                </a:r>
                <a14:m>
                  <m:oMath xmlns:m="http://schemas.openxmlformats.org/officeDocument/2006/math">
                    <m:r>
                      <a:rPr lang="en-US" sz="3800" b="0" i="1" smtClean="0">
                        <a:latin typeface="Cambria Math" panose="02040503050406030204" pitchFamily="18" charset="0"/>
                      </a:rPr>
                      <m:t>𝑟</m:t>
                    </m:r>
                    <m:r>
                      <a:rPr lang="en-US" sz="3800" b="0" i="1" smtClean="0">
                        <a:latin typeface="Cambria Math" panose="02040503050406030204" pitchFamily="18" charset="0"/>
                        <a:ea typeface="Cambria Math" panose="02040503050406030204" pitchFamily="18" charset="0"/>
                      </a:rPr>
                      <m:t>∈</m:t>
                    </m:r>
                    <m:r>
                      <a:rPr lang="en-US" sz="3800" b="0" i="1" smtClean="0">
                        <a:latin typeface="Cambria Math" panose="02040503050406030204" pitchFamily="18" charset="0"/>
                        <a:ea typeface="Cambria Math" panose="02040503050406030204" pitchFamily="18" charset="0"/>
                      </a:rPr>
                      <m:t>ℝ</m:t>
                    </m:r>
                    <m:r>
                      <a:rPr lang="en-US" sz="3800" b="0" i="1" smtClean="0">
                        <a:latin typeface="Cambria Math" panose="02040503050406030204" pitchFamily="18" charset="0"/>
                        <a:ea typeface="Cambria Math" panose="02040503050406030204" pitchFamily="18" charset="0"/>
                      </a:rPr>
                      <m:t> </m:t>
                    </m:r>
                  </m:oMath>
                </a14:m>
                <a:r>
                  <a:rPr lang="en-US" sz="3800" dirty="0" smtClean="0"/>
                  <a:t>so </a:t>
                </a:r>
                <a:r>
                  <a:rPr lang="en-US" sz="3800" dirty="0"/>
                  <a:t>that</a:t>
                </a:r>
                <a:endParaRPr lang="en-US" sz="3800" b="0" i="0" dirty="0" smtClean="0">
                  <a:latin typeface="Cambria Math" panose="02040503050406030204" pitchFamily="18" charset="0"/>
                </a:endParaRPr>
              </a:p>
              <a:p>
                <a:pPr marL="0" indent="0" algn="ctr">
                  <a:buNone/>
                </a:pPr>
                <a14:m>
                  <m:oMath xmlns:m="http://schemas.openxmlformats.org/officeDocument/2006/math">
                    <m:r>
                      <a:rPr lang="en-US" sz="3800" b="0" i="0" smtClean="0">
                        <a:latin typeface="Cambria Math" panose="02040503050406030204" pitchFamily="18" charset="0"/>
                      </a:rPr>
                      <m:t> </m:t>
                    </m:r>
                    <m:sSub>
                      <m:sSubPr>
                        <m:ctrlPr>
                          <a:rPr lang="en-US" sz="3800" i="1">
                            <a:latin typeface="Cambria Math" charset="0"/>
                          </a:rPr>
                        </m:ctrlPr>
                      </m:sSubPr>
                      <m:e>
                        <m:r>
                          <a:rPr lang="en-US" sz="3800" i="1">
                            <a:latin typeface="Cambria Math" panose="02040503050406030204" pitchFamily="18" charset="0"/>
                          </a:rPr>
                          <m:t>𝑀</m:t>
                        </m:r>
                      </m:e>
                      <m:sub>
                        <m:r>
                          <a:rPr lang="en-US" sz="3800" i="1">
                            <a:latin typeface="Cambria Math" panose="02040503050406030204" pitchFamily="18" charset="0"/>
                          </a:rPr>
                          <m:t>1</m:t>
                        </m:r>
                      </m:sub>
                    </m:sSub>
                    <m:r>
                      <a:rPr lang="en-US" sz="3800" b="0" i="1" smtClean="0">
                        <a:latin typeface="Cambria Math" panose="02040503050406030204" pitchFamily="18" charset="0"/>
                      </a:rPr>
                      <m:t>=</m:t>
                    </m:r>
                    <m:d>
                      <m:dPr>
                        <m:begChr m:val="{"/>
                        <m:endChr m:val="}"/>
                        <m:ctrlPr>
                          <a:rPr lang="en-US" sz="3800" b="0" i="1" smtClean="0">
                            <a:latin typeface="Cambria Math" charset="0"/>
                          </a:rPr>
                        </m:ctrlPr>
                      </m:dPr>
                      <m:e>
                        <m:r>
                          <a:rPr lang="en-US" sz="3800" b="0" i="1" smtClean="0">
                            <a:latin typeface="Cambria Math" panose="02040503050406030204" pitchFamily="18" charset="0"/>
                          </a:rPr>
                          <m:t>𝑥</m:t>
                        </m:r>
                        <m:r>
                          <a:rPr lang="en-US" sz="3800" b="0" i="1" smtClean="0">
                            <a:latin typeface="Cambria Math" panose="02040503050406030204" pitchFamily="18" charset="0"/>
                          </a:rPr>
                          <m:t>:</m:t>
                        </m:r>
                        <m:d>
                          <m:dPr>
                            <m:begChr m:val="⟨"/>
                            <m:endChr m:val="⟩"/>
                            <m:ctrlPr>
                              <a:rPr lang="en-US" sz="3800" b="0" i="1" smtClean="0">
                                <a:latin typeface="Cambria Math" charset="0"/>
                              </a:rPr>
                            </m:ctrlPr>
                          </m:dPr>
                          <m:e>
                            <m:acc>
                              <m:accPr>
                                <m:chr m:val="⃑"/>
                                <m:ctrlPr>
                                  <a:rPr lang="en-US" sz="3800" b="0" i="1" smtClean="0">
                                    <a:latin typeface="Cambria Math" charset="0"/>
                                  </a:rPr>
                                </m:ctrlPr>
                              </m:accPr>
                              <m:e>
                                <m:r>
                                  <a:rPr lang="en-US" sz="3800" b="0" i="1" smtClean="0">
                                    <a:latin typeface="Cambria Math" panose="02040503050406030204" pitchFamily="18" charset="0"/>
                                  </a:rPr>
                                  <m:t>𝑛</m:t>
                                </m:r>
                              </m:e>
                            </m:acc>
                            <m:r>
                              <a:rPr lang="en-US" sz="3800" b="0" i="1" smtClean="0">
                                <a:latin typeface="Cambria Math" panose="02040503050406030204" pitchFamily="18" charset="0"/>
                              </a:rPr>
                              <m:t>,</m:t>
                            </m:r>
                            <m:r>
                              <a:rPr lang="en-US" sz="3800" b="0" i="1" smtClean="0">
                                <a:latin typeface="Cambria Math" panose="02040503050406030204" pitchFamily="18" charset="0"/>
                              </a:rPr>
                              <m:t>𝑥</m:t>
                            </m:r>
                          </m:e>
                        </m:d>
                        <m:r>
                          <a:rPr lang="en-US" sz="3800" b="0" i="1" smtClean="0">
                            <a:latin typeface="Cambria Math" panose="02040503050406030204" pitchFamily="18" charset="0"/>
                          </a:rPr>
                          <m:t>&lt;</m:t>
                        </m:r>
                        <m:r>
                          <a:rPr lang="en-US" sz="3800" b="0" i="1" smtClean="0">
                            <a:latin typeface="Cambria Math" panose="02040503050406030204" pitchFamily="18" charset="0"/>
                          </a:rPr>
                          <m:t>𝑟</m:t>
                        </m:r>
                      </m:e>
                    </m:d>
                    <m:r>
                      <a:rPr lang="en-US" sz="3800" b="0" i="1" smtClean="0">
                        <a:latin typeface="Cambria Math" panose="02040503050406030204" pitchFamily="18" charset="0"/>
                      </a:rPr>
                      <m:t> </m:t>
                    </m:r>
                  </m:oMath>
                </a14:m>
                <a:r>
                  <a:rPr lang="en-US" sz="3800" dirty="0" smtClean="0"/>
                  <a:t>and </a:t>
                </a:r>
                <a14:m>
                  <m:oMath xmlns:m="http://schemas.openxmlformats.org/officeDocument/2006/math">
                    <m:sSub>
                      <m:sSubPr>
                        <m:ctrlPr>
                          <a:rPr lang="en-US" sz="3800" i="1">
                            <a:latin typeface="Cambria Math" charset="0"/>
                          </a:rPr>
                        </m:ctrlPr>
                      </m:sSubPr>
                      <m:e>
                        <m:r>
                          <a:rPr lang="en-US" sz="3800" i="1">
                            <a:latin typeface="Cambria Math" panose="02040503050406030204" pitchFamily="18" charset="0"/>
                          </a:rPr>
                          <m:t>𝑀</m:t>
                        </m:r>
                      </m:e>
                      <m:sub>
                        <m:r>
                          <a:rPr lang="en-US" sz="3800" b="0" i="1" smtClean="0">
                            <a:latin typeface="Cambria Math" panose="02040503050406030204" pitchFamily="18" charset="0"/>
                          </a:rPr>
                          <m:t>2</m:t>
                        </m:r>
                      </m:sub>
                    </m:sSub>
                    <m:r>
                      <a:rPr lang="en-US" sz="3800" i="1">
                        <a:latin typeface="Cambria Math" panose="02040503050406030204" pitchFamily="18" charset="0"/>
                      </a:rPr>
                      <m:t>=</m:t>
                    </m:r>
                    <m:d>
                      <m:dPr>
                        <m:begChr m:val="{"/>
                        <m:endChr m:val="}"/>
                        <m:ctrlPr>
                          <a:rPr lang="en-US" sz="3800" i="1">
                            <a:latin typeface="Cambria Math" charset="0"/>
                          </a:rPr>
                        </m:ctrlPr>
                      </m:dPr>
                      <m:e>
                        <m:r>
                          <a:rPr lang="en-US" sz="3800" i="1">
                            <a:latin typeface="Cambria Math" panose="02040503050406030204" pitchFamily="18" charset="0"/>
                          </a:rPr>
                          <m:t>𝑥</m:t>
                        </m:r>
                        <m:r>
                          <a:rPr lang="en-US" sz="3800" i="1">
                            <a:latin typeface="Cambria Math" panose="02040503050406030204" pitchFamily="18" charset="0"/>
                          </a:rPr>
                          <m:t>:</m:t>
                        </m:r>
                        <m:d>
                          <m:dPr>
                            <m:begChr m:val="⟨"/>
                            <m:endChr m:val="⟩"/>
                            <m:ctrlPr>
                              <a:rPr lang="en-US" sz="3800" i="1">
                                <a:latin typeface="Cambria Math" charset="0"/>
                              </a:rPr>
                            </m:ctrlPr>
                          </m:dPr>
                          <m:e>
                            <m:acc>
                              <m:accPr>
                                <m:chr m:val="⃑"/>
                                <m:ctrlPr>
                                  <a:rPr lang="en-US" sz="3800" i="1">
                                    <a:latin typeface="Cambria Math" charset="0"/>
                                  </a:rPr>
                                </m:ctrlPr>
                              </m:accPr>
                              <m:e>
                                <m:r>
                                  <a:rPr lang="en-US" sz="3800" i="1">
                                    <a:latin typeface="Cambria Math" panose="02040503050406030204" pitchFamily="18" charset="0"/>
                                  </a:rPr>
                                  <m:t>𝑛</m:t>
                                </m:r>
                              </m:e>
                            </m:acc>
                            <m:r>
                              <a:rPr lang="en-US" sz="3800" i="1">
                                <a:latin typeface="Cambria Math" panose="02040503050406030204" pitchFamily="18" charset="0"/>
                              </a:rPr>
                              <m:t>,</m:t>
                            </m:r>
                            <m:r>
                              <a:rPr lang="en-US" sz="3800" i="1">
                                <a:latin typeface="Cambria Math" panose="02040503050406030204" pitchFamily="18" charset="0"/>
                              </a:rPr>
                              <m:t>𝑥</m:t>
                            </m:r>
                          </m:e>
                        </m:d>
                        <m:r>
                          <a:rPr lang="en-US" sz="3800" b="0" i="1" smtClean="0">
                            <a:latin typeface="Cambria Math" panose="02040503050406030204" pitchFamily="18" charset="0"/>
                          </a:rPr>
                          <m:t>&gt;</m:t>
                        </m:r>
                        <m:r>
                          <a:rPr lang="en-US" sz="3800" i="1">
                            <a:latin typeface="Cambria Math" panose="02040503050406030204" pitchFamily="18" charset="0"/>
                          </a:rPr>
                          <m:t>𝑟</m:t>
                        </m:r>
                      </m:e>
                    </m:d>
                  </m:oMath>
                </a14:m>
                <a:r>
                  <a:rPr lang="en-US" sz="3800" dirty="0" smtClean="0"/>
                  <a:t> </a:t>
                </a:r>
              </a:p>
              <a:p>
                <a:pPr marL="0" indent="0">
                  <a:buNone/>
                </a:pPr>
                <a:r>
                  <a:rPr lang="en-US" sz="3800" dirty="0" smtClean="0"/>
                  <a:t>and the </a:t>
                </a:r>
                <a:r>
                  <a:rPr lang="en-US" sz="3800" dirty="0"/>
                  <a:t>interface </a:t>
                </a:r>
                <a:r>
                  <a:rPr lang="en-US" sz="3800" dirty="0" smtClean="0"/>
                  <a:t>is</a:t>
                </a:r>
              </a:p>
              <a:p>
                <a:pPr marL="0" indent="0">
                  <a:buNone/>
                </a:pPr>
                <a14:m>
                  <m:oMathPara xmlns:m="http://schemas.openxmlformats.org/officeDocument/2006/math">
                    <m:oMathParaPr>
                      <m:jc m:val="centerGroup"/>
                    </m:oMathParaPr>
                    <m:oMath xmlns:m="http://schemas.openxmlformats.org/officeDocument/2006/math">
                      <m:r>
                        <m:rPr>
                          <m:sty m:val="p"/>
                        </m:rPr>
                        <a:rPr lang="el-GR" sz="3800" i="1" smtClean="0">
                          <a:latin typeface="Cambria Math" panose="02040503050406030204" pitchFamily="18" charset="0"/>
                          <a:ea typeface="Cambria Math" panose="02040503050406030204" pitchFamily="18" charset="0"/>
                        </a:rPr>
                        <m:t>Σ</m:t>
                      </m:r>
                      <m:r>
                        <a:rPr lang="en-US" sz="3800" b="0" i="1" smtClean="0">
                          <a:latin typeface="Cambria Math" panose="02040503050406030204" pitchFamily="18" charset="0"/>
                          <a:ea typeface="Cambria Math" panose="02040503050406030204" pitchFamily="18" charset="0"/>
                        </a:rPr>
                        <m:t>=</m:t>
                      </m:r>
                      <m:d>
                        <m:dPr>
                          <m:begChr m:val="{"/>
                          <m:endChr m:val="}"/>
                          <m:ctrlPr>
                            <a:rPr lang="en-US" sz="3800" i="1">
                              <a:latin typeface="Cambria Math" charset="0"/>
                            </a:rPr>
                          </m:ctrlPr>
                        </m:dPr>
                        <m:e>
                          <m:r>
                            <a:rPr lang="en-US" sz="3800" i="1">
                              <a:latin typeface="Cambria Math" panose="02040503050406030204" pitchFamily="18" charset="0"/>
                            </a:rPr>
                            <m:t>𝑥</m:t>
                          </m:r>
                          <m:r>
                            <a:rPr lang="en-US" sz="3800" i="1">
                              <a:latin typeface="Cambria Math" panose="02040503050406030204" pitchFamily="18" charset="0"/>
                            </a:rPr>
                            <m:t>:</m:t>
                          </m:r>
                          <m:d>
                            <m:dPr>
                              <m:begChr m:val="⟨"/>
                              <m:endChr m:val="⟩"/>
                              <m:ctrlPr>
                                <a:rPr lang="en-US" sz="3800" i="1">
                                  <a:latin typeface="Cambria Math" charset="0"/>
                                </a:rPr>
                              </m:ctrlPr>
                            </m:dPr>
                            <m:e>
                              <m:acc>
                                <m:accPr>
                                  <m:chr m:val="⃑"/>
                                  <m:ctrlPr>
                                    <a:rPr lang="en-US" sz="3800" i="1">
                                      <a:latin typeface="Cambria Math" charset="0"/>
                                    </a:rPr>
                                  </m:ctrlPr>
                                </m:accPr>
                                <m:e>
                                  <m:r>
                                    <a:rPr lang="en-US" sz="3800" i="1">
                                      <a:latin typeface="Cambria Math" panose="02040503050406030204" pitchFamily="18" charset="0"/>
                                    </a:rPr>
                                    <m:t>𝑛</m:t>
                                  </m:r>
                                </m:e>
                              </m:acc>
                              <m:r>
                                <a:rPr lang="en-US" sz="3800" i="1">
                                  <a:latin typeface="Cambria Math" panose="02040503050406030204" pitchFamily="18" charset="0"/>
                                </a:rPr>
                                <m:t>,</m:t>
                              </m:r>
                              <m:r>
                                <a:rPr lang="en-US" sz="3800" i="1">
                                  <a:latin typeface="Cambria Math" panose="02040503050406030204" pitchFamily="18" charset="0"/>
                                </a:rPr>
                                <m:t>𝑥</m:t>
                              </m:r>
                            </m:e>
                          </m:d>
                          <m:r>
                            <a:rPr lang="en-US" sz="3800" b="0" i="1" smtClean="0">
                              <a:latin typeface="Cambria Math" panose="02040503050406030204" pitchFamily="18" charset="0"/>
                            </a:rPr>
                            <m:t>=</m:t>
                          </m:r>
                          <m:r>
                            <a:rPr lang="en-US" sz="3800" i="1">
                              <a:latin typeface="Cambria Math" panose="02040503050406030204" pitchFamily="18" charset="0"/>
                            </a:rPr>
                            <m:t>𝑟</m:t>
                          </m:r>
                        </m:e>
                      </m:d>
                    </m:oMath>
                  </m:oMathPara>
                </a14:m>
                <a:endParaRPr lang="en-US" sz="3800" dirty="0" smtClean="0"/>
              </a:p>
              <a:p>
                <a:pPr marL="0" indent="0">
                  <a:buNone/>
                </a:pPr>
                <a:r>
                  <a:rPr lang="en-US" sz="3800" dirty="0" smtClean="0"/>
                  <a:t>Each </a:t>
                </a:r>
                <a14:m>
                  <m:oMath xmlns:m="http://schemas.openxmlformats.org/officeDocument/2006/math">
                    <m:sSub>
                      <m:sSubPr>
                        <m:ctrlPr>
                          <a:rPr lang="en-US" sz="3800" i="1" smtClean="0">
                            <a:latin typeface="Cambria Math" charset="0"/>
                          </a:rPr>
                        </m:ctrlPr>
                      </m:sSubPr>
                      <m:e>
                        <m:r>
                          <a:rPr lang="en-US" sz="3800" b="0" i="1" smtClean="0">
                            <a:latin typeface="Cambria Math" panose="02040503050406030204" pitchFamily="18" charset="0"/>
                          </a:rPr>
                          <m:t>𝑀</m:t>
                        </m:r>
                      </m:e>
                      <m:sub>
                        <m:r>
                          <a:rPr lang="en-US" sz="3800" b="0" i="1" smtClean="0">
                            <a:latin typeface="Cambria Math" panose="02040503050406030204" pitchFamily="18" charset="0"/>
                          </a:rPr>
                          <m:t>𝑖</m:t>
                        </m:r>
                      </m:sub>
                    </m:sSub>
                  </m:oMath>
                </a14:m>
                <a:r>
                  <a:rPr lang="en-US" sz="3800" dirty="0" smtClean="0"/>
                  <a:t>, </a:t>
                </a:r>
                <a14:m>
                  <m:oMath xmlns:m="http://schemas.openxmlformats.org/officeDocument/2006/math">
                    <m:r>
                      <a:rPr lang="en-US" sz="3800" b="0" i="1" smtClean="0">
                        <a:latin typeface="Cambria Math" panose="02040503050406030204" pitchFamily="18" charset="0"/>
                      </a:rPr>
                      <m:t>𝑖</m:t>
                    </m:r>
                    <m:r>
                      <a:rPr lang="en-US" sz="3800" b="0" i="1" smtClean="0">
                        <a:latin typeface="Cambria Math" panose="02040503050406030204" pitchFamily="18" charset="0"/>
                      </a:rPr>
                      <m:t>=</m:t>
                    </m:r>
                    <m:d>
                      <m:dPr>
                        <m:begChr m:val="{"/>
                        <m:endChr m:val="}"/>
                        <m:ctrlPr>
                          <a:rPr lang="en-US" sz="3800" b="0" i="1" smtClean="0">
                            <a:latin typeface="Cambria Math" charset="0"/>
                          </a:rPr>
                        </m:ctrlPr>
                      </m:dPr>
                      <m:e>
                        <m:r>
                          <a:rPr lang="en-US" sz="3800" b="0" i="1" smtClean="0">
                            <a:latin typeface="Cambria Math" panose="02040503050406030204" pitchFamily="18" charset="0"/>
                          </a:rPr>
                          <m:t>1,</m:t>
                        </m:r>
                        <m:r>
                          <a:rPr lang="en-US" sz="3800" b="0" i="1" smtClean="0">
                            <a:latin typeface="Cambria Math" charset="0"/>
                          </a:rPr>
                          <m:t> </m:t>
                        </m:r>
                        <m:r>
                          <a:rPr lang="en-US" sz="3800" b="0" i="1" smtClean="0">
                            <a:latin typeface="Cambria Math" panose="02040503050406030204" pitchFamily="18" charset="0"/>
                          </a:rPr>
                          <m:t>2</m:t>
                        </m:r>
                      </m:e>
                    </m:d>
                    <m:r>
                      <a:rPr lang="en-US" sz="3800" b="0" i="1" smtClean="0">
                        <a:latin typeface="Cambria Math" charset="0"/>
                      </a:rPr>
                      <m:t>,</m:t>
                    </m:r>
                  </m:oMath>
                </a14:m>
                <a:r>
                  <a:rPr lang="en-US" sz="3800" dirty="0" smtClean="0"/>
                  <a:t> has </a:t>
                </a:r>
                <a:r>
                  <a:rPr lang="en-US" sz="3800" dirty="0"/>
                  <a:t>an associated velocity </a:t>
                </a:r>
                <a:r>
                  <a:rPr lang="en-US" sz="3800" dirty="0" smtClean="0"/>
                  <a:t>set </a:t>
                </a:r>
                <a14:m>
                  <m:oMath xmlns:m="http://schemas.openxmlformats.org/officeDocument/2006/math">
                    <m:sSub>
                      <m:sSubPr>
                        <m:ctrlPr>
                          <a:rPr lang="en-US" sz="3800" i="1" smtClean="0">
                            <a:latin typeface="Cambria Math"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𝑖</m:t>
                        </m:r>
                      </m:sub>
                    </m:sSub>
                  </m:oMath>
                </a14:m>
                <a:r>
                  <a:rPr lang="en-US" sz="3800" dirty="0" smtClean="0"/>
                  <a:t>.  </a:t>
                </a:r>
                <a:r>
                  <a:rPr lang="en-US" sz="3800" dirty="0"/>
                  <a:t>In particular, </a:t>
                </a:r>
                <a:r>
                  <a:rPr lang="en-US" sz="3800" dirty="0" smtClean="0"/>
                  <a:t>let </a:t>
                </a:r>
                <a14:m>
                  <m:oMath xmlns:m="http://schemas.openxmlformats.org/officeDocument/2006/math">
                    <m:sSub>
                      <m:sSubPr>
                        <m:ctrlPr>
                          <a:rPr lang="en-US" sz="3800" i="1" smtClean="0">
                            <a:latin typeface="Cambria Math"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𝑖</m:t>
                        </m:r>
                      </m:sub>
                    </m:sSub>
                  </m:oMath>
                </a14:m>
                <a:r>
                  <a:rPr lang="en-US" sz="3800" dirty="0" smtClean="0"/>
                  <a:t> be </a:t>
                </a:r>
                <a:r>
                  <a:rPr lang="en-US" sz="3800" dirty="0"/>
                  <a:t>convex and </a:t>
                </a:r>
                <a:r>
                  <a:rPr lang="en-US" sz="3800" dirty="0" smtClean="0"/>
                  <a:t>bounded with </a:t>
                </a:r>
                <a14:m>
                  <m:oMath xmlns:m="http://schemas.openxmlformats.org/officeDocument/2006/math">
                    <m:r>
                      <a:rPr lang="en-US" sz="3800" b="0" i="1" smtClean="0">
                        <a:latin typeface="Cambria Math" panose="02040503050406030204" pitchFamily="18" charset="0"/>
                      </a:rPr>
                      <m:t>0</m:t>
                    </m:r>
                    <m:r>
                      <a:rPr lang="en-US" sz="3800" b="0" i="1" smtClean="0">
                        <a:latin typeface="Cambria Math" panose="02040503050406030204" pitchFamily="18" charset="0"/>
                        <a:ea typeface="Cambria Math" panose="02040503050406030204" pitchFamily="18" charset="0"/>
                      </a:rPr>
                      <m:t>∈</m:t>
                    </m:r>
                    <m:r>
                      <a:rPr lang="en-US" sz="3800" b="0" i="1" smtClean="0">
                        <a:latin typeface="Cambria Math" panose="02040503050406030204" pitchFamily="18" charset="0"/>
                        <a:ea typeface="Cambria Math" panose="02040503050406030204" pitchFamily="18" charset="0"/>
                      </a:rPr>
                      <m:t>𝑖𝑛𝑡</m:t>
                    </m:r>
                    <m:r>
                      <a:rPr lang="en-US" sz="3800" b="0" i="1" smtClean="0">
                        <a:latin typeface="Cambria Math" panose="02040503050406030204" pitchFamily="18" charset="0"/>
                        <a:ea typeface="Cambria Math" panose="02040503050406030204" pitchFamily="18" charset="0"/>
                      </a:rPr>
                      <m:t>(</m:t>
                    </m:r>
                    <m:sSub>
                      <m:sSubPr>
                        <m:ctrlPr>
                          <a:rPr lang="en-US" sz="3800" b="0" i="1" smtClean="0">
                            <a:latin typeface="Cambria Math" charset="0"/>
                            <a:ea typeface="Cambria Math" panose="02040503050406030204" pitchFamily="18" charset="0"/>
                          </a:rPr>
                        </m:ctrlPr>
                      </m:sSubPr>
                      <m:e>
                        <m:r>
                          <a:rPr lang="en-US" sz="3800" b="0" i="1" smtClean="0">
                            <a:latin typeface="Cambria Math" charset="0"/>
                            <a:ea typeface="Cambria Math" panose="02040503050406030204" pitchFamily="18" charset="0"/>
                          </a:rPr>
                          <m:t>𝐹</m:t>
                        </m:r>
                      </m:e>
                      <m:sub>
                        <m:r>
                          <a:rPr lang="en-US" sz="3800" b="0" i="1" smtClean="0">
                            <a:latin typeface="Cambria Math" charset="0"/>
                            <a:ea typeface="Cambria Math" panose="02040503050406030204" pitchFamily="18" charset="0"/>
                          </a:rPr>
                          <m:t>𝑖</m:t>
                        </m:r>
                      </m:sub>
                    </m:sSub>
                    <m:r>
                      <a:rPr lang="en-US" sz="3800" b="0" i="1" smtClean="0">
                        <a:latin typeface="Cambria Math" panose="02040503050406030204" pitchFamily="18" charset="0"/>
                        <a:ea typeface="Cambria Math" panose="02040503050406030204" pitchFamily="18" charset="0"/>
                      </a:rPr>
                      <m:t>)</m:t>
                    </m:r>
                  </m:oMath>
                </a14:m>
                <a:r>
                  <a:rPr lang="en-US" sz="3800" dirty="0" smtClean="0"/>
                  <a:t>.  Now </a:t>
                </a:r>
                <a:r>
                  <a:rPr lang="en-US" sz="3800" dirty="0"/>
                  <a:t>identify two </a:t>
                </a:r>
                <a:r>
                  <a:rPr lang="en-US" sz="3800" dirty="0" smtClean="0"/>
                  <a:t>points, </a:t>
                </a:r>
                <a14:m>
                  <m:oMath xmlns:m="http://schemas.openxmlformats.org/officeDocument/2006/math">
                    <m:sSub>
                      <m:sSubPr>
                        <m:ctrlPr>
                          <a:rPr lang="en-US" sz="3800" i="1" smtClean="0">
                            <a:latin typeface="Cambria Math" charset="0"/>
                          </a:rPr>
                        </m:ctrlPr>
                      </m:sSubPr>
                      <m:e>
                        <m:r>
                          <a:rPr lang="en-US" sz="3800" b="0" i="1" smtClean="0">
                            <a:latin typeface="Cambria Math" panose="02040503050406030204" pitchFamily="18" charset="0"/>
                          </a:rPr>
                          <m:t>𝑋</m:t>
                        </m:r>
                      </m:e>
                      <m:sub>
                        <m:r>
                          <a:rPr lang="en-US" sz="3800" b="0" i="1" smtClean="0">
                            <a:latin typeface="Cambria Math" panose="02040503050406030204" pitchFamily="18" charset="0"/>
                          </a:rPr>
                          <m:t>1</m:t>
                        </m:r>
                      </m:sub>
                    </m:sSub>
                    <m:r>
                      <a:rPr lang="en-US" sz="3800" i="1" smtClean="0">
                        <a:latin typeface="Cambria Math" panose="02040503050406030204" pitchFamily="18" charset="0"/>
                        <a:ea typeface="Cambria Math" panose="02040503050406030204" pitchFamily="18" charset="0"/>
                      </a:rPr>
                      <m:t>∈</m:t>
                    </m:r>
                    <m:sSub>
                      <m:sSubPr>
                        <m:ctrlPr>
                          <a:rPr lang="en-US" sz="3800" i="1" smtClean="0">
                            <a:latin typeface="Cambria Math" charset="0"/>
                            <a:ea typeface="Cambria Math" panose="02040503050406030204" pitchFamily="18" charset="0"/>
                          </a:rPr>
                        </m:ctrlPr>
                      </m:sSubPr>
                      <m:e>
                        <m:r>
                          <a:rPr lang="en-US" sz="3800" b="0" i="1" smtClean="0">
                            <a:latin typeface="Cambria Math" panose="02040503050406030204" pitchFamily="18" charset="0"/>
                            <a:ea typeface="Cambria Math" panose="02040503050406030204" pitchFamily="18" charset="0"/>
                          </a:rPr>
                          <m:t>𝑀</m:t>
                        </m:r>
                      </m:e>
                      <m:sub>
                        <m:r>
                          <a:rPr lang="en-US" sz="3800" b="0" i="1" smtClean="0">
                            <a:latin typeface="Cambria Math" panose="02040503050406030204" pitchFamily="18" charset="0"/>
                            <a:ea typeface="Cambria Math" panose="02040503050406030204" pitchFamily="18" charset="0"/>
                          </a:rPr>
                          <m:t>1</m:t>
                        </m:r>
                      </m:sub>
                    </m:sSub>
                  </m:oMath>
                </a14:m>
                <a:r>
                  <a:rPr lang="en-US" sz="3800" dirty="0" smtClean="0"/>
                  <a:t> and </a:t>
                </a:r>
                <a14:m>
                  <m:oMath xmlns:m="http://schemas.openxmlformats.org/officeDocument/2006/math">
                    <m:sSub>
                      <m:sSubPr>
                        <m:ctrlPr>
                          <a:rPr lang="en-US" sz="3800" i="1" dirty="0" smtClean="0">
                            <a:latin typeface="Cambria Math" charset="0"/>
                          </a:rPr>
                        </m:ctrlPr>
                      </m:sSubPr>
                      <m:e>
                        <m:r>
                          <a:rPr lang="en-US" sz="3800" b="0" i="1" dirty="0" smtClean="0">
                            <a:latin typeface="Cambria Math" panose="02040503050406030204" pitchFamily="18" charset="0"/>
                          </a:rPr>
                          <m:t>𝑋</m:t>
                        </m:r>
                      </m:e>
                      <m:sub>
                        <m:r>
                          <a:rPr lang="en-US" sz="3800" b="0" i="1" dirty="0" smtClean="0">
                            <a:latin typeface="Cambria Math" panose="02040503050406030204" pitchFamily="18" charset="0"/>
                          </a:rPr>
                          <m:t>2</m:t>
                        </m:r>
                      </m:sub>
                    </m:sSub>
                    <m:r>
                      <a:rPr lang="en-US" sz="3800" i="1" dirty="0" smtClean="0">
                        <a:latin typeface="Cambria Math" panose="02040503050406030204" pitchFamily="18" charset="0"/>
                        <a:ea typeface="Cambria Math" panose="02040503050406030204" pitchFamily="18" charset="0"/>
                      </a:rPr>
                      <m:t>∈</m:t>
                    </m:r>
                    <m:sSub>
                      <m:sSubPr>
                        <m:ctrlPr>
                          <a:rPr lang="en-US" sz="3800" i="1" dirty="0" smtClean="0">
                            <a:latin typeface="Cambria Math" charset="0"/>
                            <a:ea typeface="Cambria Math" panose="02040503050406030204" pitchFamily="18" charset="0"/>
                          </a:rPr>
                        </m:ctrlPr>
                      </m:sSubPr>
                      <m:e>
                        <m:r>
                          <a:rPr lang="en-US" sz="3800" b="0" i="1" dirty="0" smtClean="0">
                            <a:latin typeface="Cambria Math" panose="02040503050406030204" pitchFamily="18" charset="0"/>
                            <a:ea typeface="Cambria Math" panose="02040503050406030204" pitchFamily="18" charset="0"/>
                          </a:rPr>
                          <m:t>𝑀</m:t>
                        </m:r>
                      </m:e>
                      <m:sub>
                        <m:r>
                          <a:rPr lang="en-US" sz="3800" b="0" i="1" dirty="0" smtClean="0">
                            <a:latin typeface="Cambria Math" panose="02040503050406030204" pitchFamily="18" charset="0"/>
                            <a:ea typeface="Cambria Math" panose="02040503050406030204" pitchFamily="18" charset="0"/>
                          </a:rPr>
                          <m:t>2</m:t>
                        </m:r>
                      </m:sub>
                    </m:sSub>
                  </m:oMath>
                </a14:m>
                <a:r>
                  <a:rPr lang="en-US" sz="3800" dirty="0" smtClean="0"/>
                  <a:t>.  </a:t>
                </a:r>
                <a:r>
                  <a:rPr lang="en-US" sz="3800" dirty="0"/>
                  <a:t>Then the minimal time </a:t>
                </a:r>
                <a:r>
                  <a:rPr lang="en-US" sz="3800" dirty="0" smtClean="0"/>
                  <a:t>problem finds the </a:t>
                </a:r>
                <a:r>
                  <a:rPr lang="en-US" sz="3800" dirty="0"/>
                  <a:t>trajectory </a:t>
                </a:r>
                <a:r>
                  <a:rPr lang="en-US" sz="3800" dirty="0" smtClean="0"/>
                  <a:t>from </a:t>
                </a:r>
                <a14:m>
                  <m:oMath xmlns:m="http://schemas.openxmlformats.org/officeDocument/2006/math">
                    <m:sSub>
                      <m:sSubPr>
                        <m:ctrlPr>
                          <a:rPr lang="en-US" sz="3800" i="1">
                            <a:latin typeface="Cambria Math" charset="0"/>
                          </a:rPr>
                        </m:ctrlPr>
                      </m:sSubPr>
                      <m:e>
                        <m:r>
                          <a:rPr lang="en-US" sz="3800" i="1">
                            <a:latin typeface="Cambria Math" panose="02040503050406030204" pitchFamily="18" charset="0"/>
                          </a:rPr>
                          <m:t>𝑋</m:t>
                        </m:r>
                      </m:e>
                      <m:sub>
                        <m:r>
                          <a:rPr lang="en-US" sz="3800" i="1">
                            <a:latin typeface="Cambria Math" panose="02040503050406030204" pitchFamily="18" charset="0"/>
                          </a:rPr>
                          <m:t>1</m:t>
                        </m:r>
                      </m:sub>
                    </m:sSub>
                    <m:r>
                      <a:rPr lang="en-US" sz="3800" b="0" i="1" smtClean="0">
                        <a:latin typeface="Cambria Math" panose="02040503050406030204" pitchFamily="18" charset="0"/>
                      </a:rPr>
                      <m:t> </m:t>
                    </m:r>
                  </m:oMath>
                </a14:m>
                <a:r>
                  <a:rPr lang="en-US" sz="3800" dirty="0"/>
                  <a:t>to</a:t>
                </a:r>
                <a14:m>
                  <m:oMath xmlns:m="http://schemas.openxmlformats.org/officeDocument/2006/math">
                    <m:r>
                      <a:rPr lang="en-US" sz="3800" b="0" i="0" dirty="0" smtClean="0">
                        <a:latin typeface="Cambria Math" panose="02040503050406030204" pitchFamily="18" charset="0"/>
                      </a:rPr>
                      <m:t> </m:t>
                    </m:r>
                    <m:sSub>
                      <m:sSubPr>
                        <m:ctrlPr>
                          <a:rPr lang="en-US" sz="3800" i="1" dirty="0">
                            <a:latin typeface="Cambria Math" charset="0"/>
                          </a:rPr>
                        </m:ctrlPr>
                      </m:sSubPr>
                      <m:e>
                        <m:r>
                          <a:rPr lang="en-US" sz="3800" i="1" dirty="0">
                            <a:latin typeface="Cambria Math" panose="02040503050406030204" pitchFamily="18" charset="0"/>
                          </a:rPr>
                          <m:t>𝑋</m:t>
                        </m:r>
                      </m:e>
                      <m:sub>
                        <m:r>
                          <a:rPr lang="en-US" sz="3800" i="1" dirty="0">
                            <a:latin typeface="Cambria Math" panose="02040503050406030204" pitchFamily="18" charset="0"/>
                          </a:rPr>
                          <m:t>2</m:t>
                        </m:r>
                      </m:sub>
                    </m:sSub>
                  </m:oMath>
                </a14:m>
                <a:r>
                  <a:rPr lang="en-US" sz="3800" dirty="0" smtClean="0"/>
                  <a:t>, using </a:t>
                </a:r>
                <a:r>
                  <a:rPr lang="en-US" sz="3800" dirty="0"/>
                  <a:t>the velocities </a:t>
                </a:r>
                <a:r>
                  <a:rPr lang="en-US" sz="3800" dirty="0" smtClean="0"/>
                  <a:t>in </a:t>
                </a:r>
                <a14:m>
                  <m:oMath xmlns:m="http://schemas.openxmlformats.org/officeDocument/2006/math">
                    <m:sSub>
                      <m:sSubPr>
                        <m:ctrlPr>
                          <a:rPr lang="en-US" sz="3800" i="1" smtClean="0">
                            <a:latin typeface="Cambria Math"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1</m:t>
                        </m:r>
                      </m:sub>
                    </m:sSub>
                  </m:oMath>
                </a14:m>
                <a:r>
                  <a:rPr lang="en-US" sz="3800" dirty="0" smtClean="0"/>
                  <a:t> while in </a:t>
                </a:r>
                <a14:m>
                  <m:oMath xmlns:m="http://schemas.openxmlformats.org/officeDocument/2006/math">
                    <m:sSub>
                      <m:sSubPr>
                        <m:ctrlPr>
                          <a:rPr lang="en-US" sz="3800" i="1">
                            <a:latin typeface="Cambria Math" charset="0"/>
                            <a:ea typeface="Cambria Math" panose="02040503050406030204" pitchFamily="18" charset="0"/>
                          </a:rPr>
                        </m:ctrlPr>
                      </m:sSubPr>
                      <m:e>
                        <m:r>
                          <a:rPr lang="en-US" sz="3800" i="1">
                            <a:latin typeface="Cambria Math" panose="02040503050406030204" pitchFamily="18" charset="0"/>
                            <a:ea typeface="Cambria Math" panose="02040503050406030204" pitchFamily="18" charset="0"/>
                          </a:rPr>
                          <m:t>𝑀</m:t>
                        </m:r>
                      </m:e>
                      <m:sub>
                        <m:r>
                          <a:rPr lang="en-US" sz="3800" i="1">
                            <a:latin typeface="Cambria Math" panose="02040503050406030204" pitchFamily="18" charset="0"/>
                            <a:ea typeface="Cambria Math" panose="02040503050406030204" pitchFamily="18" charset="0"/>
                          </a:rPr>
                          <m:t>1</m:t>
                        </m:r>
                      </m:sub>
                    </m:sSub>
                  </m:oMath>
                </a14:m>
                <a:r>
                  <a:rPr lang="en-US" sz="3800" dirty="0" smtClean="0"/>
                  <a:t> and </a:t>
                </a:r>
                <a14:m>
                  <m:oMath xmlns:m="http://schemas.openxmlformats.org/officeDocument/2006/math">
                    <m:sSub>
                      <m:sSubPr>
                        <m:ctrlPr>
                          <a:rPr lang="en-US" sz="3800" i="1">
                            <a:latin typeface="Cambria Math" charset="0"/>
                          </a:rPr>
                        </m:ctrlPr>
                      </m:sSubPr>
                      <m:e>
                        <m:r>
                          <a:rPr lang="en-US" sz="3800" i="1">
                            <a:latin typeface="Cambria Math" panose="02040503050406030204" pitchFamily="18" charset="0"/>
                          </a:rPr>
                          <m:t>𝐹</m:t>
                        </m:r>
                      </m:e>
                      <m:sub>
                        <m:r>
                          <a:rPr lang="en-US" sz="3800" b="0" i="1" smtClean="0">
                            <a:latin typeface="Cambria Math" panose="02040503050406030204" pitchFamily="18" charset="0"/>
                          </a:rPr>
                          <m:t>2</m:t>
                        </m:r>
                      </m:sub>
                    </m:sSub>
                  </m:oMath>
                </a14:m>
                <a:r>
                  <a:rPr lang="en-US" sz="3800" dirty="0" smtClean="0"/>
                  <a:t> while in </a:t>
                </a:r>
                <a14:m>
                  <m:oMath xmlns:m="http://schemas.openxmlformats.org/officeDocument/2006/math">
                    <m:sSub>
                      <m:sSubPr>
                        <m:ctrlPr>
                          <a:rPr lang="en-US" sz="3800" i="1">
                            <a:latin typeface="Cambria Math" charset="0"/>
                            <a:ea typeface="Cambria Math" panose="02040503050406030204" pitchFamily="18" charset="0"/>
                          </a:rPr>
                        </m:ctrlPr>
                      </m:sSubPr>
                      <m:e>
                        <m:r>
                          <a:rPr lang="en-US" sz="3800" i="1">
                            <a:latin typeface="Cambria Math" panose="02040503050406030204" pitchFamily="18" charset="0"/>
                            <a:ea typeface="Cambria Math" panose="02040503050406030204" pitchFamily="18" charset="0"/>
                          </a:rPr>
                          <m:t>𝑀</m:t>
                        </m:r>
                      </m:e>
                      <m:sub>
                        <m:r>
                          <a:rPr lang="en-US" sz="3800" b="0" i="1" smtClean="0">
                            <a:latin typeface="Cambria Math" panose="02040503050406030204" pitchFamily="18" charset="0"/>
                            <a:ea typeface="Cambria Math" panose="02040503050406030204" pitchFamily="18" charset="0"/>
                          </a:rPr>
                          <m:t>2</m:t>
                        </m:r>
                        <m:r>
                          <a:rPr lang="en-US" sz="3800" b="0" i="1" smtClean="0">
                            <a:latin typeface="Cambria Math" charset="0"/>
                            <a:ea typeface="Cambria Math" panose="02040503050406030204" pitchFamily="18" charset="0"/>
                          </a:rPr>
                          <m:t>,</m:t>
                        </m:r>
                      </m:sub>
                    </m:sSub>
                  </m:oMath>
                </a14:m>
                <a:r>
                  <a:rPr lang="en-US" sz="3800" dirty="0" smtClean="0"/>
                  <a:t> which </a:t>
                </a:r>
                <a:r>
                  <a:rPr lang="en-US" sz="3800" dirty="0"/>
                  <a:t>takes the least amount of time</a:t>
                </a:r>
                <a:r>
                  <a:rPr lang="en-US" sz="3800" dirty="0" smtClean="0"/>
                  <a:t>. Another </a:t>
                </a:r>
                <a:r>
                  <a:rPr lang="en-US" sz="3800" dirty="0"/>
                  <a:t>way of phrasing this problem is to </a:t>
                </a:r>
                <a:r>
                  <a:rPr lang="en-US" sz="3800" dirty="0" smtClean="0"/>
                  <a:t>find </a:t>
                </a:r>
                <a:r>
                  <a:rPr lang="en-US" sz="3800" dirty="0"/>
                  <a:t>the </a:t>
                </a:r>
                <a:r>
                  <a:rPr lang="en-US" sz="3800" dirty="0" smtClean="0"/>
                  <a:t>point </a:t>
                </a:r>
                <a14:m>
                  <m:oMath xmlns:m="http://schemas.openxmlformats.org/officeDocument/2006/math">
                    <m:r>
                      <a:rPr lang="en-US" sz="3800" b="0" i="1" smtClean="0">
                        <a:latin typeface="Cambria Math" panose="02040503050406030204" pitchFamily="18" charset="0"/>
                      </a:rPr>
                      <m:t>𝑄</m:t>
                    </m:r>
                    <m:r>
                      <a:rPr lang="en-US" sz="3800" b="0" i="1" smtClean="0">
                        <a:latin typeface="Cambria Math" panose="02040503050406030204" pitchFamily="18" charset="0"/>
                        <a:ea typeface="Cambria Math" panose="02040503050406030204" pitchFamily="18" charset="0"/>
                      </a:rPr>
                      <m:t>∈</m:t>
                    </m:r>
                    <m:r>
                      <m:rPr>
                        <m:sty m:val="p"/>
                      </m:rPr>
                      <a:rPr lang="el-GR" sz="3800" b="0" i="1" smtClean="0">
                        <a:latin typeface="Cambria Math" panose="02040503050406030204" pitchFamily="18" charset="0"/>
                        <a:ea typeface="Cambria Math" panose="02040503050406030204" pitchFamily="18" charset="0"/>
                      </a:rPr>
                      <m:t>Σ</m:t>
                    </m:r>
                  </m:oMath>
                </a14:m>
                <a:r>
                  <a:rPr lang="en-US" sz="3800" dirty="0" smtClean="0"/>
                  <a:t> </a:t>
                </a:r>
                <a:r>
                  <a:rPr lang="en-US" sz="3800" dirty="0"/>
                  <a:t>so that together the time </a:t>
                </a:r>
                <a:r>
                  <a:rPr lang="en-US" sz="3800" dirty="0" smtClean="0"/>
                  <a:t>it takes </a:t>
                </a:r>
                <a:r>
                  <a:rPr lang="en-US" sz="3800" dirty="0"/>
                  <a:t>to travel </a:t>
                </a:r>
                <a:r>
                  <a:rPr lang="en-US" sz="3800" dirty="0" smtClean="0"/>
                  <a:t>from </a:t>
                </a:r>
                <a14:m>
                  <m:oMath xmlns:m="http://schemas.openxmlformats.org/officeDocument/2006/math">
                    <m:sSub>
                      <m:sSubPr>
                        <m:ctrlPr>
                          <a:rPr lang="en-US" sz="3800" i="1">
                            <a:latin typeface="Cambria Math" charset="0"/>
                          </a:rPr>
                        </m:ctrlPr>
                      </m:sSubPr>
                      <m:e>
                        <m:r>
                          <a:rPr lang="en-US" sz="3800" i="1">
                            <a:latin typeface="Cambria Math" panose="02040503050406030204" pitchFamily="18" charset="0"/>
                          </a:rPr>
                          <m:t>𝑋</m:t>
                        </m:r>
                      </m:e>
                      <m:sub>
                        <m:r>
                          <a:rPr lang="en-US" sz="3800" i="1">
                            <a:latin typeface="Cambria Math" panose="02040503050406030204" pitchFamily="18" charset="0"/>
                          </a:rPr>
                          <m:t>1</m:t>
                        </m:r>
                      </m:sub>
                    </m:sSub>
                  </m:oMath>
                </a14:m>
                <a:r>
                  <a:rPr lang="en-US" sz="3800" dirty="0" smtClean="0"/>
                  <a:t>to </a:t>
                </a:r>
                <a14:m>
                  <m:oMath xmlns:m="http://schemas.openxmlformats.org/officeDocument/2006/math">
                    <m:r>
                      <a:rPr lang="en-US" sz="3800" i="1">
                        <a:latin typeface="Cambria Math" panose="02040503050406030204" pitchFamily="18" charset="0"/>
                      </a:rPr>
                      <m:t>𝑄</m:t>
                    </m:r>
                    <m:r>
                      <a:rPr lang="en-US" sz="3800" i="1">
                        <a:latin typeface="Cambria Math" panose="02040503050406030204" pitchFamily="18" charset="0"/>
                      </a:rPr>
                      <m:t> </m:t>
                    </m:r>
                  </m:oMath>
                </a14:m>
                <a:r>
                  <a:rPr lang="en-US" sz="3800" dirty="0" smtClean="0"/>
                  <a:t>and </a:t>
                </a:r>
                <a14:m>
                  <m:oMath xmlns:m="http://schemas.openxmlformats.org/officeDocument/2006/math">
                    <m:r>
                      <a:rPr lang="en-US" sz="3800" i="1">
                        <a:latin typeface="Cambria Math" panose="02040503050406030204" pitchFamily="18" charset="0"/>
                      </a:rPr>
                      <m:t>𝑄</m:t>
                    </m:r>
                    <m:r>
                      <a:rPr lang="en-US" sz="3800" i="1">
                        <a:latin typeface="Cambria Math" panose="02040503050406030204" pitchFamily="18" charset="0"/>
                      </a:rPr>
                      <m:t> </m:t>
                    </m:r>
                  </m:oMath>
                </a14:m>
                <a:r>
                  <a:rPr lang="en-US" sz="3800" dirty="0" smtClean="0"/>
                  <a:t>to </a:t>
                </a:r>
                <a14:m>
                  <m:oMath xmlns:m="http://schemas.openxmlformats.org/officeDocument/2006/math">
                    <m:sSub>
                      <m:sSubPr>
                        <m:ctrlPr>
                          <a:rPr lang="en-US" sz="3800" i="1" dirty="0">
                            <a:latin typeface="Cambria Math" charset="0"/>
                          </a:rPr>
                        </m:ctrlPr>
                      </m:sSubPr>
                      <m:e>
                        <m:r>
                          <a:rPr lang="en-US" sz="3800" i="1" dirty="0">
                            <a:latin typeface="Cambria Math" panose="02040503050406030204" pitchFamily="18" charset="0"/>
                          </a:rPr>
                          <m:t>𝑋</m:t>
                        </m:r>
                      </m:e>
                      <m:sub>
                        <m:r>
                          <a:rPr lang="en-US" sz="3800" i="1" dirty="0">
                            <a:latin typeface="Cambria Math" panose="02040503050406030204" pitchFamily="18" charset="0"/>
                          </a:rPr>
                          <m:t>2</m:t>
                        </m:r>
                      </m:sub>
                    </m:sSub>
                  </m:oMath>
                </a14:m>
                <a:r>
                  <a:rPr lang="en-US" sz="3800" dirty="0" smtClean="0"/>
                  <a:t> is </a:t>
                </a:r>
                <a:r>
                  <a:rPr lang="en-US" sz="3800" dirty="0"/>
                  <a:t>minimized</a:t>
                </a:r>
                <a:r>
                  <a:rPr lang="en-US" sz="3800" dirty="0" smtClean="0"/>
                  <a:t>.</a:t>
                </a:r>
                <a:endParaRPr lang="en-US" sz="3800" dirty="0"/>
              </a:p>
              <a:p>
                <a:pPr marL="0" indent="0">
                  <a:buNone/>
                </a:pPr>
                <a:r>
                  <a:rPr lang="en-US" sz="3800" dirty="0"/>
                  <a:t>We considered three cases: a trajectory completely within </a:t>
                </a:r>
                <a14:m>
                  <m:oMath xmlns:m="http://schemas.openxmlformats.org/officeDocument/2006/math">
                    <m:sSub>
                      <m:sSubPr>
                        <m:ctrlPr>
                          <a:rPr lang="en-US" sz="3800" i="1">
                            <a:latin typeface="Cambria Math" charset="0"/>
                            <a:ea typeface="Cambria Math" panose="02040503050406030204" pitchFamily="18" charset="0"/>
                          </a:rPr>
                        </m:ctrlPr>
                      </m:sSubPr>
                      <m:e>
                        <m:r>
                          <a:rPr lang="en-US" sz="3800" i="1">
                            <a:latin typeface="Cambria Math" panose="02040503050406030204" pitchFamily="18" charset="0"/>
                            <a:ea typeface="Cambria Math" panose="02040503050406030204" pitchFamily="18" charset="0"/>
                          </a:rPr>
                          <m:t>𝑀</m:t>
                        </m:r>
                      </m:e>
                      <m:sub>
                        <m:r>
                          <a:rPr lang="en-US" sz="3800" i="1">
                            <a:latin typeface="Cambria Math" panose="02040503050406030204" pitchFamily="18" charset="0"/>
                            <a:ea typeface="Cambria Math" panose="02040503050406030204" pitchFamily="18" charset="0"/>
                          </a:rPr>
                          <m:t>1</m:t>
                        </m:r>
                      </m:sub>
                    </m:sSub>
                  </m:oMath>
                </a14:m>
                <a:r>
                  <a:rPr lang="en-US" sz="3800" dirty="0"/>
                  <a:t>, a trajectory from </a:t>
                </a:r>
                <a14:m>
                  <m:oMath xmlns:m="http://schemas.openxmlformats.org/officeDocument/2006/math">
                    <m:sSub>
                      <m:sSubPr>
                        <m:ctrlPr>
                          <a:rPr lang="en-US" sz="3800" i="1">
                            <a:latin typeface="Cambria Math" charset="0"/>
                            <a:ea typeface="Cambria Math" panose="02040503050406030204" pitchFamily="18" charset="0"/>
                          </a:rPr>
                        </m:ctrlPr>
                      </m:sSubPr>
                      <m:e>
                        <m:r>
                          <a:rPr lang="en-US" sz="3800" i="1">
                            <a:latin typeface="Cambria Math" panose="02040503050406030204" pitchFamily="18" charset="0"/>
                            <a:ea typeface="Cambria Math" panose="02040503050406030204" pitchFamily="18" charset="0"/>
                          </a:rPr>
                          <m:t>𝑀</m:t>
                        </m:r>
                      </m:e>
                      <m:sub>
                        <m:r>
                          <a:rPr lang="en-US" sz="3800" i="1">
                            <a:latin typeface="Cambria Math" panose="02040503050406030204" pitchFamily="18" charset="0"/>
                            <a:ea typeface="Cambria Math" panose="02040503050406030204" pitchFamily="18" charset="0"/>
                          </a:rPr>
                          <m:t>1</m:t>
                        </m:r>
                      </m:sub>
                    </m:sSub>
                  </m:oMath>
                </a14:m>
                <a:r>
                  <a:rPr lang="en-US" sz="3800" dirty="0"/>
                  <a:t> into </a:t>
                </a:r>
                <a14:m>
                  <m:oMath xmlns:m="http://schemas.openxmlformats.org/officeDocument/2006/math">
                    <m:sSub>
                      <m:sSubPr>
                        <m:ctrlPr>
                          <a:rPr lang="en-US" sz="3800" i="1" dirty="0">
                            <a:latin typeface="Cambria Math" charset="0"/>
                            <a:ea typeface="Cambria Math" panose="02040503050406030204" pitchFamily="18" charset="0"/>
                          </a:rPr>
                        </m:ctrlPr>
                      </m:sSubPr>
                      <m:e>
                        <m:r>
                          <a:rPr lang="en-US" sz="3800" i="1" dirty="0">
                            <a:latin typeface="Cambria Math" panose="02040503050406030204" pitchFamily="18" charset="0"/>
                            <a:ea typeface="Cambria Math" panose="02040503050406030204" pitchFamily="18" charset="0"/>
                          </a:rPr>
                          <m:t>𝑀</m:t>
                        </m:r>
                      </m:e>
                      <m:sub>
                        <m:r>
                          <a:rPr lang="en-US" sz="3800" i="1" dirty="0">
                            <a:latin typeface="Cambria Math" panose="02040503050406030204" pitchFamily="18" charset="0"/>
                            <a:ea typeface="Cambria Math" panose="02040503050406030204" pitchFamily="18" charset="0"/>
                          </a:rPr>
                          <m:t>2</m:t>
                        </m:r>
                      </m:sub>
                    </m:sSub>
                  </m:oMath>
                </a14:m>
                <a:r>
                  <a:rPr lang="en-US" sz="3800" dirty="0"/>
                  <a:t>, and a trajectory from </a:t>
                </a:r>
                <a14:m>
                  <m:oMath xmlns:m="http://schemas.openxmlformats.org/officeDocument/2006/math">
                    <m:sSub>
                      <m:sSubPr>
                        <m:ctrlPr>
                          <a:rPr lang="en-US" sz="3800" i="1">
                            <a:latin typeface="Cambria Math" charset="0"/>
                            <a:ea typeface="Cambria Math" panose="02040503050406030204" pitchFamily="18" charset="0"/>
                          </a:rPr>
                        </m:ctrlPr>
                      </m:sSubPr>
                      <m:e>
                        <m:r>
                          <a:rPr lang="en-US" sz="3800" i="1">
                            <a:latin typeface="Cambria Math" panose="02040503050406030204" pitchFamily="18" charset="0"/>
                            <a:ea typeface="Cambria Math" panose="02040503050406030204" pitchFamily="18" charset="0"/>
                          </a:rPr>
                          <m:t>𝑀</m:t>
                        </m:r>
                      </m:e>
                      <m:sub>
                        <m:r>
                          <a:rPr lang="en-US" sz="3800" i="1">
                            <a:latin typeface="Cambria Math" panose="02040503050406030204" pitchFamily="18" charset="0"/>
                            <a:ea typeface="Cambria Math" panose="02040503050406030204" pitchFamily="18" charset="0"/>
                          </a:rPr>
                          <m:t>1</m:t>
                        </m:r>
                      </m:sub>
                    </m:sSub>
                  </m:oMath>
                </a14:m>
                <a:r>
                  <a:rPr lang="en-US" sz="3800" dirty="0"/>
                  <a:t> then along </a:t>
                </a:r>
                <a14:m>
                  <m:oMath xmlns:m="http://schemas.openxmlformats.org/officeDocument/2006/math">
                    <m:r>
                      <m:rPr>
                        <m:sty m:val="p"/>
                      </m:rPr>
                      <a:rPr lang="el-GR" sz="3800" i="1">
                        <a:latin typeface="Cambria Math" panose="02040503050406030204" pitchFamily="18" charset="0"/>
                        <a:ea typeface="Cambria Math" panose="02040503050406030204" pitchFamily="18" charset="0"/>
                      </a:rPr>
                      <m:t>Σ</m:t>
                    </m:r>
                  </m:oMath>
                </a14:m>
                <a:r>
                  <a:rPr lang="en-US" sz="3800" dirty="0"/>
                  <a:t> and finally back into </a:t>
                </a:r>
                <a14:m>
                  <m:oMath xmlns:m="http://schemas.openxmlformats.org/officeDocument/2006/math">
                    <m:sSub>
                      <m:sSubPr>
                        <m:ctrlPr>
                          <a:rPr lang="en-US" sz="3800" i="1">
                            <a:latin typeface="Cambria Math" charset="0"/>
                            <a:ea typeface="Cambria Math" panose="02040503050406030204" pitchFamily="18" charset="0"/>
                          </a:rPr>
                        </m:ctrlPr>
                      </m:sSubPr>
                      <m:e>
                        <m:r>
                          <a:rPr lang="en-US" sz="3800" i="1">
                            <a:latin typeface="Cambria Math" panose="02040503050406030204" pitchFamily="18" charset="0"/>
                            <a:ea typeface="Cambria Math" panose="02040503050406030204" pitchFamily="18" charset="0"/>
                          </a:rPr>
                          <m:t>𝑀</m:t>
                        </m:r>
                      </m:e>
                      <m:sub>
                        <m:r>
                          <a:rPr lang="en-US" sz="3800" i="1">
                            <a:latin typeface="Cambria Math" panose="02040503050406030204" pitchFamily="18" charset="0"/>
                            <a:ea typeface="Cambria Math" panose="02040503050406030204" pitchFamily="18" charset="0"/>
                          </a:rPr>
                          <m:t>1</m:t>
                        </m:r>
                      </m:sub>
                    </m:sSub>
                  </m:oMath>
                </a14:m>
                <a:r>
                  <a:rPr lang="en-US" sz="3800" dirty="0"/>
                  <a:t> (so called “Swim Run Swim” or SRS). </a:t>
                </a:r>
                <a:r>
                  <a:rPr lang="en-US" sz="3800" dirty="0" smtClean="0"/>
                  <a:t>The SRS path is only constructed i</a:t>
                </a:r>
                <a14:m>
                  <m:oMath xmlns:m="http://schemas.openxmlformats.org/officeDocument/2006/math">
                    <m:r>
                      <m:rPr>
                        <m:sty m:val="p"/>
                      </m:rPr>
                      <a:rPr lang="en-US" sz="3800" b="0" i="0" dirty="0" smtClean="0">
                        <a:latin typeface="Cambria Math" charset="0"/>
                      </a:rPr>
                      <m:t>f</m:t>
                    </m:r>
                    <m:r>
                      <a:rPr lang="en-US" sz="3800" b="0" i="0" dirty="0" smtClean="0">
                        <a:latin typeface="Cambria Math" charset="0"/>
                      </a:rPr>
                      <m:t> </m:t>
                    </m:r>
                    <m:r>
                      <m:rPr>
                        <m:sty m:val="p"/>
                      </m:rPr>
                      <a:rPr lang="en-US" sz="3800" b="0" i="0" dirty="0" smtClean="0">
                        <a:latin typeface="Cambria Math" charset="0"/>
                      </a:rPr>
                      <m:t>for</m:t>
                    </m:r>
                    <m:r>
                      <a:rPr lang="en-US" sz="3800" b="0" i="0" dirty="0" smtClean="0">
                        <a:latin typeface="Cambria Math" charset="0"/>
                      </a:rPr>
                      <m:t> </m:t>
                    </m:r>
                    <m:r>
                      <m:rPr>
                        <m:sty m:val="p"/>
                      </m:rPr>
                      <a:rPr lang="en-US" sz="3800" b="0" i="0" dirty="0" smtClean="0">
                        <a:latin typeface="Cambria Math" charset="0"/>
                      </a:rPr>
                      <m:t>velocities</m:t>
                    </m:r>
                    <m:r>
                      <a:rPr lang="en-US" sz="3800" b="0" i="0" dirty="0" smtClean="0">
                        <a:latin typeface="Cambria Math" charset="0"/>
                      </a:rPr>
                      <m:t> </m:t>
                    </m:r>
                    <m:r>
                      <m:rPr>
                        <m:sty m:val="p"/>
                      </m:rPr>
                      <a:rPr lang="en-US" sz="3800" b="0" i="0" dirty="0" smtClean="0">
                        <a:latin typeface="Cambria Math" charset="0"/>
                      </a:rPr>
                      <m:t>chosen</m:t>
                    </m:r>
                    <m:r>
                      <a:rPr lang="en-US" sz="3800" b="0" i="0" dirty="0" smtClean="0">
                        <a:latin typeface="Cambria Math" charset="0"/>
                      </a:rPr>
                      <m:t>, </m:t>
                    </m:r>
                    <m:sSub>
                      <m:sSubPr>
                        <m:ctrlPr>
                          <a:rPr lang="en-US" sz="3800" i="1" dirty="0" smtClean="0">
                            <a:latin typeface="Cambria Math" charset="0"/>
                          </a:rPr>
                        </m:ctrlPr>
                      </m:sSubPr>
                      <m:e>
                        <m:r>
                          <a:rPr lang="en-US" sz="3800" b="0" i="1" dirty="0" smtClean="0">
                            <a:latin typeface="Cambria Math" charset="0"/>
                          </a:rPr>
                          <m:t>𝑣</m:t>
                        </m:r>
                      </m:e>
                      <m:sub>
                        <m:r>
                          <a:rPr lang="en-US" sz="3800" b="0" i="1" dirty="0" smtClean="0">
                            <a:latin typeface="Cambria Math" charset="0"/>
                          </a:rPr>
                          <m:t>𝑖</m:t>
                        </m:r>
                      </m:sub>
                    </m:sSub>
                    <m:r>
                      <a:rPr lang="en-US" sz="3800" i="1">
                        <a:latin typeface="Cambria Math" panose="02040503050406030204" pitchFamily="18" charset="0"/>
                        <a:ea typeface="Cambria Math" panose="02040503050406030204" pitchFamily="18" charset="0"/>
                      </a:rPr>
                      <m:t>∈</m:t>
                    </m:r>
                    <m:sSub>
                      <m:sSubPr>
                        <m:ctrlPr>
                          <a:rPr lang="en-US" sz="3800" i="1">
                            <a:latin typeface="Cambria Math" charset="0"/>
                          </a:rPr>
                        </m:ctrlPr>
                      </m:sSubPr>
                      <m:e>
                        <m:r>
                          <a:rPr lang="en-US" sz="3800" i="1">
                            <a:latin typeface="Cambria Math" panose="02040503050406030204" pitchFamily="18" charset="0"/>
                          </a:rPr>
                          <m:t>𝐹</m:t>
                        </m:r>
                      </m:e>
                      <m:sub>
                        <m:r>
                          <a:rPr lang="en-US" sz="3800" i="1">
                            <a:latin typeface="Cambria Math" panose="02040503050406030204" pitchFamily="18" charset="0"/>
                          </a:rPr>
                          <m:t>𝑖</m:t>
                        </m:r>
                      </m:sub>
                    </m:sSub>
                  </m:oMath>
                </a14:m>
                <a:r>
                  <a:rPr lang="en-US" sz="3800" dirty="0" smtClean="0"/>
                  <a:t>, </a:t>
                </a:r>
                <a14:m>
                  <m:oMath xmlns:m="http://schemas.openxmlformats.org/officeDocument/2006/math">
                    <m:sSub>
                      <m:sSubPr>
                        <m:ctrlPr>
                          <a:rPr lang="en-US" sz="3800" i="1" dirty="0">
                            <a:latin typeface="Cambria Math" charset="0"/>
                          </a:rPr>
                        </m:ctrlPr>
                      </m:sSubPr>
                      <m:e>
                        <m:r>
                          <a:rPr lang="en-US" sz="3800" i="1" dirty="0">
                            <a:latin typeface="Cambria Math" charset="0"/>
                          </a:rPr>
                          <m:t>𝑣</m:t>
                        </m:r>
                      </m:e>
                      <m:sub>
                        <m:r>
                          <a:rPr lang="en-US" sz="3800" b="0" i="1" dirty="0" smtClean="0">
                            <a:latin typeface="Cambria Math" charset="0"/>
                          </a:rPr>
                          <m:t>1</m:t>
                        </m:r>
                      </m:sub>
                    </m:sSub>
                  </m:oMath>
                </a14:m>
                <a:r>
                  <a:rPr lang="en-US" sz="3800" dirty="0"/>
                  <a:t>&lt; </a:t>
                </a:r>
                <a14:m>
                  <m:oMath xmlns:m="http://schemas.openxmlformats.org/officeDocument/2006/math">
                    <m:sSub>
                      <m:sSubPr>
                        <m:ctrlPr>
                          <a:rPr lang="en-US" sz="3800" i="1" dirty="0">
                            <a:latin typeface="Cambria Math" charset="0"/>
                          </a:rPr>
                        </m:ctrlPr>
                      </m:sSubPr>
                      <m:e>
                        <m:r>
                          <a:rPr lang="en-US" sz="3800" i="1" dirty="0">
                            <a:latin typeface="Cambria Math" charset="0"/>
                          </a:rPr>
                          <m:t>𝑣</m:t>
                        </m:r>
                      </m:e>
                      <m:sub>
                        <m:r>
                          <a:rPr lang="en-US" sz="3800" b="0" i="1" dirty="0" smtClean="0">
                            <a:latin typeface="Cambria Math" charset="0"/>
                          </a:rPr>
                          <m:t>2</m:t>
                        </m:r>
                      </m:sub>
                    </m:sSub>
                  </m:oMath>
                </a14:m>
                <a:r>
                  <a:rPr lang="en-US" sz="3800" dirty="0" smtClean="0"/>
                  <a:t>. Furthermore, the SRS trajectories would </a:t>
                </a:r>
                <a:r>
                  <a:rPr lang="en-US" sz="3800" dirty="0"/>
                  <a:t>not be reachable with a trajectory completely contained in </a:t>
                </a:r>
                <a14:m>
                  <m:oMath xmlns:m="http://schemas.openxmlformats.org/officeDocument/2006/math">
                    <m:sSub>
                      <m:sSubPr>
                        <m:ctrlPr>
                          <a:rPr lang="en-US" sz="3800" i="1">
                            <a:latin typeface="Cambria Math" charset="0"/>
                            <a:ea typeface="Cambria Math" panose="02040503050406030204" pitchFamily="18" charset="0"/>
                          </a:rPr>
                        </m:ctrlPr>
                      </m:sSubPr>
                      <m:e>
                        <m:r>
                          <a:rPr lang="en-US" sz="3800" i="1">
                            <a:latin typeface="Cambria Math" panose="02040503050406030204" pitchFamily="18" charset="0"/>
                            <a:ea typeface="Cambria Math" panose="02040503050406030204" pitchFamily="18" charset="0"/>
                          </a:rPr>
                          <m:t>𝑀</m:t>
                        </m:r>
                      </m:e>
                      <m:sub>
                        <m:r>
                          <a:rPr lang="en-US" sz="3800" i="1">
                            <a:latin typeface="Cambria Math" panose="02040503050406030204" pitchFamily="18" charset="0"/>
                            <a:ea typeface="Cambria Math" panose="02040503050406030204" pitchFamily="18" charset="0"/>
                          </a:rPr>
                          <m:t>1</m:t>
                        </m:r>
                      </m:sub>
                    </m:sSub>
                  </m:oMath>
                </a14:m>
                <a:r>
                  <a:rPr lang="en-US" sz="3800" dirty="0" smtClean="0"/>
                  <a:t>, since we are using a faster velocity on </a:t>
                </a:r>
                <a14:m>
                  <m:oMath xmlns:m="http://schemas.openxmlformats.org/officeDocument/2006/math">
                    <m:r>
                      <m:rPr>
                        <m:sty m:val="p"/>
                      </m:rPr>
                      <a:rPr lang="el-GR" sz="3800" i="1">
                        <a:latin typeface="Cambria Math" panose="02040503050406030204" pitchFamily="18" charset="0"/>
                        <a:ea typeface="Cambria Math" panose="02040503050406030204" pitchFamily="18" charset="0"/>
                      </a:rPr>
                      <m:t>Σ</m:t>
                    </m:r>
                  </m:oMath>
                </a14:m>
                <a:r>
                  <a:rPr lang="en-US" sz="3800" dirty="0" smtClean="0"/>
                  <a:t>. By discretizing the angle around the starting point, we were able to construct trajectories in several directions. If the trajectory intersected the interface at any point, the law of refraction (also known as Snell’s Law) was applied.</a:t>
                </a:r>
              </a:p>
              <a:p>
                <a:pPr marL="0" indent="0">
                  <a:buNone/>
                </a:pPr>
                <a:r>
                  <a:rPr lang="en-US" sz="3800" dirty="0" smtClean="0"/>
                  <a:t>In some cases, it was necessary to calculate the Brewster angle. This is the angle at which light begins to reflect rather than refract in Optics. For a trajectory precisely incident to </a:t>
                </a:r>
                <a14:m>
                  <m:oMath xmlns:m="http://schemas.openxmlformats.org/officeDocument/2006/math">
                    <m:r>
                      <m:rPr>
                        <m:sty m:val="p"/>
                      </m:rPr>
                      <a:rPr lang="el-GR" sz="3800" i="1">
                        <a:latin typeface="Cambria Math" panose="02040503050406030204" pitchFamily="18" charset="0"/>
                        <a:ea typeface="Cambria Math" panose="02040503050406030204" pitchFamily="18" charset="0"/>
                      </a:rPr>
                      <m:t>Σ</m:t>
                    </m:r>
                  </m:oMath>
                </a14:m>
                <a:r>
                  <a:rPr lang="en-US" sz="3800" dirty="0" smtClean="0"/>
                  <a:t> at the Brewster angle, the outgoing trajectory travels along </a:t>
                </a:r>
                <a14:m>
                  <m:oMath xmlns:m="http://schemas.openxmlformats.org/officeDocument/2006/math">
                    <m:r>
                      <m:rPr>
                        <m:sty m:val="p"/>
                      </m:rPr>
                      <a:rPr lang="el-GR" sz="3800" i="1">
                        <a:latin typeface="Cambria Math" panose="02040503050406030204" pitchFamily="18" charset="0"/>
                        <a:ea typeface="Cambria Math" panose="02040503050406030204" pitchFamily="18" charset="0"/>
                      </a:rPr>
                      <m:t>Σ</m:t>
                    </m:r>
                  </m:oMath>
                </a14:m>
                <a:r>
                  <a:rPr lang="en-US" sz="3800" dirty="0" smtClean="0"/>
                  <a:t>. It is in this case that we construct the SRS paths.</a:t>
                </a:r>
                <a:endParaRPr lang="en-US" sz="3800" dirty="0"/>
              </a:p>
              <a:p>
                <a:pPr marL="0" indent="0">
                  <a:buNone/>
                </a:pPr>
                <a:endParaRPr lang="en-US" sz="3300" dirty="0" smtClean="0"/>
              </a:p>
              <a:p>
                <a:pPr marL="0" indent="0">
                  <a:buNone/>
                </a:pPr>
                <a:endParaRPr lang="en-US" sz="3200" dirty="0"/>
              </a:p>
              <a:p>
                <a:pPr marL="0" indent="0">
                  <a:buNone/>
                </a:pPr>
                <a:endParaRPr lang="en-US" sz="3200" dirty="0" smtClean="0"/>
              </a:p>
            </p:txBody>
          </p:sp>
        </mc:Choice>
        <mc:Fallback xmlns="">
          <p:sp>
            <p:nvSpPr>
              <p:cNvPr id="11" name="Content Placeholder 10"/>
              <p:cNvSpPr>
                <a:spLocks noGrp="1" noRot="1" noChangeAspect="1" noMove="1" noResize="1" noEditPoints="1" noAdjustHandles="1" noChangeArrowheads="1" noChangeShapeType="1" noTextEdit="1"/>
              </p:cNvSpPr>
              <p:nvPr>
                <p:ph sz="quarter" idx="24"/>
              </p:nvPr>
            </p:nvSpPr>
            <p:spPr>
              <a:xfrm>
                <a:off x="1143000" y="18201103"/>
                <a:ext cx="12801600" cy="13941263"/>
              </a:xfrm>
              <a:blipFill rotWithShape="0">
                <a:blip r:embed="rId2"/>
                <a:stretch>
                  <a:fillRect t="-219" r="-1190"/>
                </a:stretch>
              </a:blipFill>
            </p:spPr>
            <p:txBody>
              <a:bodyPr/>
              <a:lstStyle/>
              <a:p>
                <a:r>
                  <a:rPr lang="en-US">
                    <a:noFill/>
                  </a:rPr>
                  <a:t> </a:t>
                </a:r>
              </a:p>
            </p:txBody>
          </p:sp>
        </mc:Fallback>
      </mc:AlternateContent>
      <p:sp>
        <p:nvSpPr>
          <p:cNvPr id="9" name="Text Placeholder 8"/>
          <p:cNvSpPr>
            <a:spLocks noGrp="1"/>
          </p:cNvSpPr>
          <p:nvPr>
            <p:ph type="body" sz="quarter" idx="21"/>
          </p:nvPr>
        </p:nvSpPr>
        <p:spPr>
          <a:xfrm>
            <a:off x="15336985" y="5852160"/>
            <a:ext cx="13009415" cy="1219200"/>
          </a:xfrm>
          <a:effectLst>
            <a:innerShdw blurRad="63500" dist="50800" dir="16200000">
              <a:prstClr val="black">
                <a:alpha val="50000"/>
              </a:prstClr>
            </a:innerShdw>
          </a:effectLst>
        </p:spPr>
        <p:txBody>
          <a:bodyPr/>
          <a:lstStyle/>
          <a:p>
            <a:pPr algn="ctr"/>
            <a:r>
              <a:rPr lang="en-US" sz="5400" dirty="0">
                <a:effectLst>
                  <a:outerShdw blurRad="38100" dist="38100" dir="2700000" algn="tl">
                    <a:srgbClr val="000000">
                      <a:alpha val="43137"/>
                    </a:srgbClr>
                  </a:outerShdw>
                </a:effectLst>
              </a:rPr>
              <a:t>GUI Implementation</a:t>
            </a:r>
          </a:p>
        </p:txBody>
      </p:sp>
      <p:sp>
        <p:nvSpPr>
          <p:cNvPr id="18" name="Text Placeholder 17"/>
          <p:cNvSpPr>
            <a:spLocks noGrp="1"/>
          </p:cNvSpPr>
          <p:nvPr>
            <p:ph type="body" sz="quarter" idx="31"/>
          </p:nvPr>
        </p:nvSpPr>
        <p:spPr>
          <a:solidFill>
            <a:schemeClr val="accent5"/>
          </a:solidFill>
          <a:effectLst>
            <a:innerShdw blurRad="63500" dist="50800" dir="18900000">
              <a:prstClr val="black">
                <a:alpha val="50000"/>
              </a:prstClr>
            </a:innerShdw>
          </a:effectLst>
        </p:spPr>
        <p:txBody>
          <a:bodyPr/>
          <a:lstStyle/>
          <a:p>
            <a:r>
              <a:rPr lang="en-US" sz="4800" dirty="0" smtClean="0">
                <a:effectLst>
                  <a:outerShdw blurRad="38100" dist="38100" dir="2700000" algn="tl">
                    <a:srgbClr val="000000">
                      <a:alpha val="43137"/>
                    </a:srgbClr>
                  </a:outerShdw>
                </a:effectLst>
              </a:rPr>
              <a:t>Results, discussion, and future works</a:t>
            </a:r>
            <a:endParaRPr lang="en-US" sz="4800" dirty="0">
              <a:effectLst>
                <a:outerShdw blurRad="38100" dist="38100" dir="2700000" algn="tl">
                  <a:srgbClr val="000000">
                    <a:alpha val="43137"/>
                  </a:srgbClr>
                </a:outerShdw>
              </a:effectLst>
            </a:endParaRPr>
          </a:p>
        </p:txBody>
      </p:sp>
      <p:sp>
        <p:nvSpPr>
          <p:cNvPr id="21" name="Text Placeholder 20"/>
          <p:cNvSpPr>
            <a:spLocks noGrp="1"/>
          </p:cNvSpPr>
          <p:nvPr>
            <p:ph type="body" sz="quarter" idx="34"/>
          </p:nvPr>
        </p:nvSpPr>
        <p:spPr>
          <a:xfrm>
            <a:off x="30151137" y="25809372"/>
            <a:ext cx="12801600" cy="1219200"/>
          </a:xfrm>
          <a:solidFill>
            <a:schemeClr val="accent5"/>
          </a:solidFill>
          <a:effectLst>
            <a:innerShdw blurRad="63500" dist="50800" dir="18900000">
              <a:prstClr val="black">
                <a:alpha val="50000"/>
              </a:prstClr>
            </a:innerShdw>
          </a:effectLst>
        </p:spPr>
        <p:txBody>
          <a:bodyPr/>
          <a:lstStyle/>
          <a:p>
            <a:r>
              <a:rPr lang="en-US" sz="5400" dirty="0" smtClean="0">
                <a:effectLst>
                  <a:outerShdw blurRad="38100" dist="38100" dir="2700000" algn="tl">
                    <a:srgbClr val="000000">
                      <a:alpha val="43137"/>
                    </a:srgbClr>
                  </a:outerShdw>
                </a:effectLst>
              </a:rPr>
              <a:t>Acknowledgment &amp; References</a:t>
            </a:r>
            <a:endParaRPr lang="en-US" sz="5400" dirty="0">
              <a:effectLst>
                <a:outerShdw blurRad="38100" dist="38100" dir="2700000" algn="tl">
                  <a:srgbClr val="000000">
                    <a:alpha val="43137"/>
                  </a:srgbClr>
                </a:outerShdw>
              </a:effectLst>
            </a:endParaRPr>
          </a:p>
        </p:txBody>
      </p:sp>
      <p:sp>
        <p:nvSpPr>
          <p:cNvPr id="6" name="Content Placeholder 5"/>
          <p:cNvSpPr>
            <a:spLocks noGrp="1"/>
          </p:cNvSpPr>
          <p:nvPr>
            <p:ph sz="quarter" idx="32"/>
          </p:nvPr>
        </p:nvSpPr>
        <p:spPr>
          <a:xfrm>
            <a:off x="29900880" y="7440327"/>
            <a:ext cx="12801600" cy="11148346"/>
          </a:xfrm>
        </p:spPr>
        <p:txBody>
          <a:bodyPr>
            <a:normAutofit fontScale="85000" lnSpcReduction="20000"/>
          </a:bodyPr>
          <a:lstStyle/>
          <a:p>
            <a:pPr marL="0" indent="0">
              <a:buNone/>
            </a:pPr>
            <a:r>
              <a:rPr lang="en-US" sz="3800" dirty="0" smtClean="0"/>
              <a:t>So far we have constructed the reachable set for any circular velocity set. We leave it to another group to find the non-optimal points in the first region. That is, the points </a:t>
            </a:r>
            <a:r>
              <a:rPr lang="en-US" sz="3800" dirty="0"/>
              <a:t>reachable </a:t>
            </a:r>
            <a:r>
              <a:rPr lang="en-US" sz="3800" dirty="0" smtClean="0"/>
              <a:t>by a path strictly in the first region which are more rapidly reached by taking an SRS path. While it is certainly an interesting point, this group was primarily concerned with the construction of the reachable set induced by different velocity sets, as well as a new convex optimization approach to the least time problem. </a:t>
            </a:r>
          </a:p>
          <a:p>
            <a:pPr marL="0" indent="0">
              <a:buNone/>
            </a:pPr>
            <a:r>
              <a:rPr lang="en-US" sz="3800" dirty="0" smtClean="0"/>
              <a:t>Additionally, we began work on a second tab of our GUI that constructs the </a:t>
            </a:r>
            <a:r>
              <a:rPr lang="en-US" sz="3800" dirty="0"/>
              <a:t>reachable set </a:t>
            </a:r>
            <a:r>
              <a:rPr lang="en-US" sz="3800" dirty="0" smtClean="0"/>
              <a:t>for elliptical velocity sets. This case is easily seen in the two figures at the bottom of the second column. In an elliptical velocity set, the speed at which the trajectory moves is dependent on the angle from the x-axis (we could just as well set this axis anywhere else so long as we are consistent). As it turns out, the optimal trajectory for any given angle is then calculated using Snell’s Law as in the case of the circular velocity set. Whenever a trajectory intersects the interface, we apply Snell’s law to induce a refraction. Like the circular velocity sets, there are evidently non-optimal points in the first region given an elliptical velocity set, which we leave to a future group to obtain. </a:t>
            </a:r>
          </a:p>
          <a:p>
            <a:pPr marL="0" indent="0">
              <a:buNone/>
            </a:pPr>
            <a:r>
              <a:rPr lang="en-US" sz="3800" dirty="0" smtClean="0"/>
              <a:t>In the future, one might attempt to add a third region to the GUI first for the easy circular velocity sets and then for more irregular shapes. It is tempting to then add more regions, but the computational complexity of the algorithm would very quickly need to be addressed. For each region added, we must keep track of another interface and whether or not it is being intersected by any of our trajectories. If so, we must apply Snell’s Law for perhaps a second time or a third and so on, among other calculations.</a:t>
            </a:r>
            <a:endParaRPr lang="en-US" sz="3800" dirty="0"/>
          </a:p>
          <a:p>
            <a:pPr marL="0" indent="0">
              <a:buNone/>
            </a:pPr>
            <a:endParaRPr lang="en-US" sz="3200" dirty="0"/>
          </a:p>
        </p:txBody>
      </p:sp>
      <p:sp>
        <p:nvSpPr>
          <p:cNvPr id="24" name="TextBox 23"/>
          <p:cNvSpPr txBox="1"/>
          <p:nvPr/>
        </p:nvSpPr>
        <p:spPr>
          <a:xfrm>
            <a:off x="17806737" y="30779479"/>
            <a:ext cx="184731" cy="1015663"/>
          </a:xfrm>
          <a:prstGeom prst="rect">
            <a:avLst/>
          </a:prstGeom>
          <a:noFill/>
        </p:spPr>
        <p:txBody>
          <a:bodyPr wrap="none" rtlCol="0">
            <a:spAutoFit/>
          </a:bodyPr>
          <a:lstStyle/>
          <a:p>
            <a:endParaRPr lang="en-US" sz="6000" dirty="0" err="1" smtClean="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74" y="1421151"/>
            <a:ext cx="4218696" cy="2334420"/>
          </a:xfrm>
          <a:prstGeom prst="rect">
            <a:avLst/>
          </a:prstGeom>
          <a:solidFill>
            <a:srgbClr val="FFFFFF">
              <a:shade val="85000"/>
            </a:srgbClr>
          </a:solidFill>
          <a:ln w="190500" cap="rnd">
            <a:noFill/>
          </a:ln>
          <a:effectLst>
            <a:outerShdw blurRad="50800" dist="38100" algn="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29376" y="1421150"/>
            <a:ext cx="3523361" cy="2374465"/>
          </a:xfrm>
          <a:prstGeom prst="rect">
            <a:avLst/>
          </a:prstGeom>
          <a:solidFill>
            <a:srgbClr val="FFFFFF">
              <a:shade val="85000"/>
            </a:srgbClr>
          </a:solidFill>
          <a:ln w="190500" cap="rnd">
            <a:noFill/>
          </a:ln>
          <a:effectLst>
            <a:outerShdw blurRad="50800" dist="38100" dir="10800000" algn="r"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pic>
        <p:nvPicPr>
          <p:cNvPr id="33" name="Content Placeholder 32"/>
          <p:cNvPicPr>
            <a:picLocks noGrp="1" noChangeAspect="1"/>
          </p:cNvPicPr>
          <p:nvPr>
            <p:ph sz="quarter" idx="27"/>
          </p:nvPr>
        </p:nvPicPr>
        <p:blipFill>
          <a:blip r:embed="rId5"/>
          <a:stretch>
            <a:fillRect/>
          </a:stretch>
        </p:blipFill>
        <p:spPr>
          <a:xfrm>
            <a:off x="21971347" y="9037407"/>
            <a:ext cx="5943600" cy="3462237"/>
          </a:xfrm>
          <a:prstGeom prst="rect">
            <a:avLst/>
          </a:prstGeom>
        </p:spPr>
      </p:pic>
      <p:pic>
        <p:nvPicPr>
          <p:cNvPr id="34" name="Content Placeholder 33"/>
          <p:cNvPicPr>
            <a:picLocks noGrp="1" noChangeAspect="1"/>
          </p:cNvPicPr>
          <p:nvPr>
            <p:ph sz="quarter" idx="23"/>
          </p:nvPr>
        </p:nvPicPr>
        <p:blipFill>
          <a:blip r:embed="rId6"/>
          <a:stretch>
            <a:fillRect/>
          </a:stretch>
        </p:blipFill>
        <p:spPr>
          <a:xfrm>
            <a:off x="15340263" y="13954520"/>
            <a:ext cx="5943600" cy="3941779"/>
          </a:xfrm>
          <a:prstGeom prst="rect">
            <a:avLst/>
          </a:prstGeom>
        </p:spPr>
      </p:pic>
      <p:pic>
        <p:nvPicPr>
          <p:cNvPr id="35" name="Picture 34"/>
          <p:cNvPicPr>
            <a:picLocks noChangeAspect="1"/>
          </p:cNvPicPr>
          <p:nvPr/>
        </p:nvPicPr>
        <p:blipFill>
          <a:blip r:embed="rId7"/>
          <a:stretch>
            <a:fillRect/>
          </a:stretch>
        </p:blipFill>
        <p:spPr>
          <a:xfrm>
            <a:off x="21936030" y="20051722"/>
            <a:ext cx="5943600" cy="3944430"/>
          </a:xfrm>
          <a:prstGeom prst="rect">
            <a:avLst/>
          </a:prstGeom>
        </p:spPr>
      </p:pic>
      <p:pic>
        <p:nvPicPr>
          <p:cNvPr id="36" name="Picture 35"/>
          <p:cNvPicPr>
            <a:picLocks noChangeAspect="1"/>
          </p:cNvPicPr>
          <p:nvPr/>
        </p:nvPicPr>
        <p:blipFill>
          <a:blip r:embed="rId8"/>
          <a:stretch>
            <a:fillRect/>
          </a:stretch>
        </p:blipFill>
        <p:spPr>
          <a:xfrm>
            <a:off x="15336986" y="20056040"/>
            <a:ext cx="5943600" cy="3948563"/>
          </a:xfrm>
          <a:prstGeom prst="rect">
            <a:avLst/>
          </a:prstGeom>
        </p:spPr>
      </p:pic>
      <p:pic>
        <p:nvPicPr>
          <p:cNvPr id="37" name="Picture 36"/>
          <p:cNvPicPr>
            <a:picLocks noChangeAspect="1"/>
          </p:cNvPicPr>
          <p:nvPr/>
        </p:nvPicPr>
        <p:blipFill>
          <a:blip r:embed="rId9"/>
          <a:stretch>
            <a:fillRect/>
          </a:stretch>
        </p:blipFill>
        <p:spPr>
          <a:xfrm>
            <a:off x="21936030" y="13948758"/>
            <a:ext cx="5943600" cy="3948563"/>
          </a:xfrm>
          <a:prstGeom prst="rect">
            <a:avLst/>
          </a:prstGeom>
        </p:spPr>
      </p:pic>
      <p:pic>
        <p:nvPicPr>
          <p:cNvPr id="38" name="Picture 37"/>
          <p:cNvPicPr>
            <a:picLocks noChangeAspect="1"/>
          </p:cNvPicPr>
          <p:nvPr/>
        </p:nvPicPr>
        <p:blipFill>
          <a:blip r:embed="rId10"/>
          <a:stretch>
            <a:fillRect/>
          </a:stretch>
        </p:blipFill>
        <p:spPr>
          <a:xfrm>
            <a:off x="15362732" y="25892092"/>
            <a:ext cx="5943600" cy="3571017"/>
          </a:xfrm>
          <a:prstGeom prst="rect">
            <a:avLst/>
          </a:prstGeom>
        </p:spPr>
      </p:pic>
      <p:pic>
        <p:nvPicPr>
          <p:cNvPr id="39" name="Picture 38"/>
          <p:cNvPicPr>
            <a:picLocks noChangeAspect="1"/>
          </p:cNvPicPr>
          <p:nvPr/>
        </p:nvPicPr>
        <p:blipFill>
          <a:blip r:embed="rId11"/>
          <a:stretch>
            <a:fillRect/>
          </a:stretch>
        </p:blipFill>
        <p:spPr>
          <a:xfrm>
            <a:off x="21971347" y="25885860"/>
            <a:ext cx="5943600" cy="3577249"/>
          </a:xfrm>
          <a:prstGeom prst="rect">
            <a:avLst/>
          </a:prstGeom>
        </p:spPr>
      </p:pic>
      <p:sp>
        <p:nvSpPr>
          <p:cNvPr id="41" name="TextBox 40"/>
          <p:cNvSpPr txBox="1"/>
          <p:nvPr/>
        </p:nvSpPr>
        <p:spPr>
          <a:xfrm>
            <a:off x="21862165" y="12615794"/>
            <a:ext cx="6052782" cy="954107"/>
          </a:xfrm>
          <a:prstGeom prst="rect">
            <a:avLst/>
          </a:prstGeom>
          <a:noFill/>
        </p:spPr>
        <p:txBody>
          <a:bodyPr wrap="square" rtlCol="0">
            <a:spAutoFit/>
          </a:bodyPr>
          <a:lstStyle/>
          <a:p>
            <a:r>
              <a:rPr lang="en-US" sz="2800" dirty="0" smtClean="0"/>
              <a:t>This figure represents the </a:t>
            </a:r>
            <a:r>
              <a:rPr lang="en-US" sz="2800" dirty="0"/>
              <a:t>basic layout </a:t>
            </a:r>
            <a:r>
              <a:rPr lang="en-US" sz="2800" dirty="0" smtClean="0"/>
              <a:t>for the circle. </a:t>
            </a:r>
          </a:p>
        </p:txBody>
      </p:sp>
      <p:sp>
        <p:nvSpPr>
          <p:cNvPr id="43" name="TextBox 42"/>
          <p:cNvSpPr txBox="1"/>
          <p:nvPr/>
        </p:nvSpPr>
        <p:spPr>
          <a:xfrm>
            <a:off x="15291081" y="17931532"/>
            <a:ext cx="5989504" cy="1969770"/>
          </a:xfrm>
          <a:prstGeom prst="rect">
            <a:avLst/>
          </a:prstGeom>
          <a:noFill/>
        </p:spPr>
        <p:txBody>
          <a:bodyPr wrap="square" rtlCol="0">
            <a:spAutoFit/>
          </a:bodyPr>
          <a:lstStyle/>
          <a:p>
            <a:pPr>
              <a:spcAft>
                <a:spcPts val="1200"/>
              </a:spcAft>
            </a:pPr>
            <a:r>
              <a:rPr lang="en-US" sz="2800" dirty="0" smtClean="0"/>
              <a:t>Reachable set for circular velocity set</a:t>
            </a:r>
          </a:p>
          <a:p>
            <a:r>
              <a:rPr lang="en-US" sz="2800" dirty="0" smtClean="0"/>
              <a:t>1. Graphical window	4. Time Slider</a:t>
            </a:r>
          </a:p>
          <a:p>
            <a:r>
              <a:rPr lang="en-US" sz="2800" dirty="0" smtClean="0"/>
              <a:t>2. Text fields	5. Run Button</a:t>
            </a:r>
          </a:p>
          <a:p>
            <a:r>
              <a:rPr lang="en-US" sz="2800" dirty="0" smtClean="0"/>
              <a:t>3. Zoom</a:t>
            </a:r>
          </a:p>
        </p:txBody>
      </p:sp>
      <p:sp>
        <p:nvSpPr>
          <p:cNvPr id="44" name="TextBox 43"/>
          <p:cNvSpPr txBox="1"/>
          <p:nvPr/>
        </p:nvSpPr>
        <p:spPr>
          <a:xfrm>
            <a:off x="21945600" y="17982638"/>
            <a:ext cx="5943600" cy="1538883"/>
          </a:xfrm>
          <a:prstGeom prst="rect">
            <a:avLst/>
          </a:prstGeom>
          <a:noFill/>
        </p:spPr>
        <p:txBody>
          <a:bodyPr wrap="square" rtlCol="0">
            <a:spAutoFit/>
          </a:bodyPr>
          <a:lstStyle/>
          <a:p>
            <a:pPr>
              <a:spcAft>
                <a:spcPts val="1200"/>
              </a:spcAft>
            </a:pPr>
            <a:r>
              <a:rPr lang="en-US" sz="2800" dirty="0" smtClean="0"/>
              <a:t>Reachable </a:t>
            </a:r>
            <a:r>
              <a:rPr lang="en-US" sz="2800" dirty="0"/>
              <a:t>set </a:t>
            </a:r>
            <a:r>
              <a:rPr lang="en-US" sz="2800" dirty="0" smtClean="0"/>
              <a:t>for elliptical velocity set</a:t>
            </a:r>
          </a:p>
          <a:p>
            <a:r>
              <a:rPr lang="en-US" sz="2800" dirty="0" smtClean="0"/>
              <a:t>1. Graphical window	</a:t>
            </a:r>
            <a:r>
              <a:rPr lang="en-US" sz="2800" dirty="0"/>
              <a:t>3. </a:t>
            </a:r>
            <a:r>
              <a:rPr lang="en-US" sz="2800" dirty="0" smtClean="0"/>
              <a:t>Zoom</a:t>
            </a:r>
          </a:p>
          <a:p>
            <a:r>
              <a:rPr lang="en-US" sz="2800" dirty="0" smtClean="0"/>
              <a:t>2. Text fields	4. Run Button</a:t>
            </a:r>
          </a:p>
        </p:txBody>
      </p:sp>
      <p:sp>
        <p:nvSpPr>
          <p:cNvPr id="46" name="TextBox 45"/>
          <p:cNvSpPr txBox="1"/>
          <p:nvPr/>
        </p:nvSpPr>
        <p:spPr>
          <a:xfrm>
            <a:off x="15291081" y="24105336"/>
            <a:ext cx="5989504" cy="954107"/>
          </a:xfrm>
          <a:prstGeom prst="rect">
            <a:avLst/>
          </a:prstGeom>
          <a:noFill/>
        </p:spPr>
        <p:txBody>
          <a:bodyPr wrap="square" rtlCol="0">
            <a:spAutoFit/>
          </a:bodyPr>
          <a:lstStyle/>
          <a:p>
            <a:r>
              <a:rPr lang="en-US" sz="2800" dirty="0"/>
              <a:t>Intersection at the interface for elliptical velocity set</a:t>
            </a:r>
          </a:p>
        </p:txBody>
      </p:sp>
      <p:sp>
        <p:nvSpPr>
          <p:cNvPr id="47" name="TextBox 46"/>
          <p:cNvSpPr txBox="1"/>
          <p:nvPr/>
        </p:nvSpPr>
        <p:spPr>
          <a:xfrm>
            <a:off x="21936030" y="24049413"/>
            <a:ext cx="5943600" cy="1815882"/>
          </a:xfrm>
          <a:prstGeom prst="rect">
            <a:avLst/>
          </a:prstGeom>
          <a:noFill/>
        </p:spPr>
        <p:txBody>
          <a:bodyPr wrap="square" rtlCol="0">
            <a:spAutoFit/>
          </a:bodyPr>
          <a:lstStyle/>
          <a:p>
            <a:r>
              <a:rPr lang="en-US" sz="2800" dirty="0"/>
              <a:t>Intersection at the interface for </a:t>
            </a:r>
            <a:r>
              <a:rPr lang="en-US" sz="2800" dirty="0" smtClean="0"/>
              <a:t>circular </a:t>
            </a:r>
            <a:r>
              <a:rPr lang="en-US" sz="2800" dirty="0"/>
              <a:t>velocity </a:t>
            </a:r>
            <a:r>
              <a:rPr lang="en-US" sz="2800" dirty="0" smtClean="0"/>
              <a:t>set. We have used the zoom button to more clearly show the effect of the critical angle.</a:t>
            </a:r>
            <a:endParaRPr lang="en-US" sz="2800" dirty="0"/>
          </a:p>
        </p:txBody>
      </p:sp>
      <p:sp>
        <p:nvSpPr>
          <p:cNvPr id="48" name="TextBox 47"/>
          <p:cNvSpPr txBox="1"/>
          <p:nvPr/>
        </p:nvSpPr>
        <p:spPr>
          <a:xfrm>
            <a:off x="15435618" y="7369791"/>
            <a:ext cx="12910782" cy="1077218"/>
          </a:xfrm>
          <a:prstGeom prst="rect">
            <a:avLst/>
          </a:prstGeom>
          <a:noFill/>
        </p:spPr>
        <p:txBody>
          <a:bodyPr wrap="square" rtlCol="0">
            <a:spAutoFit/>
          </a:bodyPr>
          <a:lstStyle/>
          <a:p>
            <a:r>
              <a:rPr lang="en-US" sz="3200" dirty="0" smtClean="0"/>
              <a:t>The following figures show the general layout and functionality of the implemented GUI.</a:t>
            </a:r>
          </a:p>
        </p:txBody>
      </p:sp>
      <p:sp>
        <p:nvSpPr>
          <p:cNvPr id="49" name="TextBox 48"/>
          <p:cNvSpPr txBox="1"/>
          <p:nvPr/>
        </p:nvSpPr>
        <p:spPr>
          <a:xfrm>
            <a:off x="15291081" y="8890182"/>
            <a:ext cx="6086901" cy="4770537"/>
          </a:xfrm>
          <a:prstGeom prst="rect">
            <a:avLst/>
          </a:prstGeom>
          <a:noFill/>
        </p:spPr>
        <p:txBody>
          <a:bodyPr wrap="square" rtlCol="0">
            <a:spAutoFit/>
          </a:bodyPr>
          <a:lstStyle/>
          <a:p>
            <a:pPr>
              <a:spcAft>
                <a:spcPts val="1200"/>
              </a:spcAft>
            </a:pPr>
            <a:r>
              <a:rPr lang="en-US" sz="3200" u="sng" dirty="0" smtClean="0">
                <a:ln w="0">
                  <a:solidFill>
                    <a:srgbClr val="002060"/>
                  </a:solidFill>
                </a:ln>
                <a:effectLst>
                  <a:outerShdw blurRad="38100" dist="19050" dir="2700000" algn="tl" rotWithShape="0">
                    <a:schemeClr val="dk1">
                      <a:alpha val="40000"/>
                    </a:schemeClr>
                  </a:outerShdw>
                </a:effectLst>
              </a:rPr>
              <a:t>What does the GUI do?</a:t>
            </a:r>
          </a:p>
          <a:p>
            <a:r>
              <a:rPr lang="en-US" sz="3200" dirty="0" smtClean="0"/>
              <a:t>Given the initial inputs, including the speed in the first and second regions, starting coordinate in the y direction,  and total time, the GUI calculates and plots the </a:t>
            </a:r>
            <a:r>
              <a:rPr lang="en-US" sz="3200" dirty="0"/>
              <a:t>reachable set</a:t>
            </a:r>
            <a:r>
              <a:rPr lang="en-US" sz="3200" dirty="0" smtClean="0"/>
              <a:t>. There are two different tabs for the circular and elliptical velocity sets.</a:t>
            </a:r>
          </a:p>
        </p:txBody>
      </p:sp>
      <p:sp>
        <p:nvSpPr>
          <p:cNvPr id="50" name="TextBox 49"/>
          <p:cNvSpPr txBox="1"/>
          <p:nvPr/>
        </p:nvSpPr>
        <p:spPr>
          <a:xfrm>
            <a:off x="15291081" y="29596647"/>
            <a:ext cx="5943600" cy="2246769"/>
          </a:xfrm>
          <a:prstGeom prst="rect">
            <a:avLst/>
          </a:prstGeom>
          <a:noFill/>
        </p:spPr>
        <p:txBody>
          <a:bodyPr wrap="square" rtlCol="0">
            <a:spAutoFit/>
          </a:bodyPr>
          <a:lstStyle/>
          <a:p>
            <a:r>
              <a:rPr lang="en-US" sz="2800" dirty="0" smtClean="0"/>
              <a:t>This example includes a circular velocity set in the first region (blue) and an elliptical one in the second region (pink). The velocities are chosen such that there is no critical angle.</a:t>
            </a:r>
            <a:endParaRPr lang="en-US" sz="2800" dirty="0"/>
          </a:p>
        </p:txBody>
      </p:sp>
      <p:sp>
        <p:nvSpPr>
          <p:cNvPr id="51" name="TextBox 50"/>
          <p:cNvSpPr txBox="1"/>
          <p:nvPr/>
        </p:nvSpPr>
        <p:spPr>
          <a:xfrm>
            <a:off x="21971347" y="29596647"/>
            <a:ext cx="5943600" cy="3108543"/>
          </a:xfrm>
          <a:prstGeom prst="rect">
            <a:avLst/>
          </a:prstGeom>
          <a:noFill/>
        </p:spPr>
        <p:txBody>
          <a:bodyPr wrap="square" rtlCol="0">
            <a:spAutoFit/>
          </a:bodyPr>
          <a:lstStyle/>
          <a:p>
            <a:r>
              <a:rPr lang="en-US" sz="2800" dirty="0" smtClean="0"/>
              <a:t>This example includes a circular velocity set in the first region (blue) and an elliptical one in the second region (pink) with a larger vertical velocity in comparison to the figure on the left. The velocities are chosen such that there is no critical angle.</a:t>
            </a:r>
            <a:endParaRPr lang="en-US" sz="2800" dirty="0"/>
          </a:p>
        </p:txBody>
      </p:sp>
      <p:sp>
        <p:nvSpPr>
          <p:cNvPr id="10" name="Content Placeholder 9"/>
          <p:cNvSpPr>
            <a:spLocks noGrp="1"/>
          </p:cNvSpPr>
          <p:nvPr>
            <p:ph sz="quarter" idx="26"/>
          </p:nvPr>
        </p:nvSpPr>
        <p:spPr>
          <a:xfrm>
            <a:off x="1143000" y="7334146"/>
            <a:ext cx="12801600" cy="8203862"/>
          </a:xfrm>
        </p:spPr>
        <p:txBody>
          <a:bodyPr>
            <a:noAutofit/>
          </a:bodyPr>
          <a:lstStyle/>
          <a:p>
            <a:pPr marL="0" indent="0">
              <a:buNone/>
            </a:pPr>
            <a:r>
              <a:rPr lang="en-US" dirty="0"/>
              <a:t>The inspiration for this research project comes from </a:t>
            </a:r>
            <a:r>
              <a:rPr lang="en-US" dirty="0" smtClean="0"/>
              <a:t>a problem proposed by Timothy </a:t>
            </a:r>
            <a:r>
              <a:rPr lang="en-US" dirty="0" err="1"/>
              <a:t>Pennings</a:t>
            </a:r>
            <a:r>
              <a:rPr lang="en-US" dirty="0"/>
              <a:t> </a:t>
            </a:r>
            <a:r>
              <a:rPr lang="en-US" dirty="0" smtClean="0"/>
              <a:t>thought of when bringing </a:t>
            </a:r>
            <a:r>
              <a:rPr lang="en-US" dirty="0"/>
              <a:t>his dog </a:t>
            </a:r>
            <a:r>
              <a:rPr lang="en-US" dirty="0" smtClean="0"/>
              <a:t>Elvis to a beach. </a:t>
            </a:r>
            <a:r>
              <a:rPr lang="en-US" dirty="0"/>
              <a:t>In particular, </a:t>
            </a:r>
            <a:r>
              <a:rPr lang="en-US" dirty="0" err="1"/>
              <a:t>Pennings</a:t>
            </a:r>
            <a:r>
              <a:rPr lang="en-US" dirty="0"/>
              <a:t> had a seemingly ridiculous question: Do dogs know calculus? Make no mistake, it is a ridiculous question, however this thought experiment proved interesting. </a:t>
            </a:r>
            <a:endParaRPr lang="en-US" dirty="0" smtClean="0"/>
          </a:p>
          <a:p>
            <a:pPr marL="0" indent="0">
              <a:buNone/>
            </a:pPr>
            <a:r>
              <a:rPr lang="en-US" dirty="0" smtClean="0"/>
              <a:t>Essentially</a:t>
            </a:r>
            <a:r>
              <a:rPr lang="en-US" dirty="0"/>
              <a:t>, our project’s genesis comes down to an overeager dog on the beach. When </a:t>
            </a:r>
            <a:r>
              <a:rPr lang="en-US" dirty="0" err="1"/>
              <a:t>Pennings</a:t>
            </a:r>
            <a:r>
              <a:rPr lang="en-US" dirty="0"/>
              <a:t> would throw a tennis ball into the water, he noticed that Elvis did not travel in a straight line from the beach to the ball, rather Elvis entered the water at an angle with respect to his path on the beach. Understanding the canine’s propensity for enthusiasm, </a:t>
            </a:r>
            <a:r>
              <a:rPr lang="en-US" dirty="0" err="1"/>
              <a:t>Pennings</a:t>
            </a:r>
            <a:r>
              <a:rPr lang="en-US" dirty="0"/>
              <a:t> conjectured that this was an instinctive response on Elvis’s part to minimize the time to reach the ball, as opposed to minimizing the distance. It was </a:t>
            </a:r>
            <a:r>
              <a:rPr lang="en-US" dirty="0" smtClean="0"/>
              <a:t>obvious </a:t>
            </a:r>
            <a:r>
              <a:rPr lang="en-US" dirty="0"/>
              <a:t>that Elvis could run in the sand much faster than he could swim in water, thus the optimal </a:t>
            </a:r>
            <a:r>
              <a:rPr lang="en-US" dirty="0" smtClean="0"/>
              <a:t>route would aim to spend more time on the beach then in the water. </a:t>
            </a:r>
          </a:p>
          <a:p>
            <a:pPr marL="0" indent="0">
              <a:buNone/>
            </a:pPr>
            <a:r>
              <a:rPr lang="en-US" dirty="0" err="1" smtClean="0"/>
              <a:t>Pennings</a:t>
            </a:r>
            <a:r>
              <a:rPr lang="en-US" dirty="0" smtClean="0"/>
              <a:t> </a:t>
            </a:r>
            <a:r>
              <a:rPr lang="en-US" dirty="0"/>
              <a:t>ultimately ran some trials to conclude Elvis was indeed doing this. Despite this statistical evidence, </a:t>
            </a:r>
            <a:r>
              <a:rPr lang="en-US" dirty="0" err="1"/>
              <a:t>Pennings</a:t>
            </a:r>
            <a:r>
              <a:rPr lang="en-US" dirty="0"/>
              <a:t> determined Elvis did not know calculus admitting that, “In fact, he has trouble differentiating even simple polynomials.” S</a:t>
            </a:r>
            <a:r>
              <a:rPr lang="en-US" dirty="0" smtClean="0"/>
              <a:t>till</a:t>
            </a:r>
            <a:r>
              <a:rPr lang="en-US" dirty="0"/>
              <a:t>, how could Elvis learn calculus if he, as a dog, is under the constant temptation to eat his homework? </a:t>
            </a:r>
            <a:r>
              <a:rPr lang="en-US" dirty="0" smtClean="0"/>
              <a:t> Timothy </a:t>
            </a:r>
            <a:r>
              <a:rPr lang="en-US" dirty="0" err="1"/>
              <a:t>Pennings’s</a:t>
            </a:r>
            <a:r>
              <a:rPr lang="en-US" dirty="0"/>
              <a:t> question has manifested itself in the form of software that this class has developed. </a:t>
            </a:r>
          </a:p>
        </p:txBody>
      </p:sp>
      <p:sp>
        <p:nvSpPr>
          <p:cNvPr id="42" name="Text Placeholder 4"/>
          <p:cNvSpPr>
            <a:spLocks noGrp="1"/>
          </p:cNvSpPr>
          <p:nvPr>
            <p:ph type="body" sz="quarter" idx="13"/>
          </p:nvPr>
        </p:nvSpPr>
        <p:spPr>
          <a:xfrm>
            <a:off x="1143000" y="5852160"/>
            <a:ext cx="12801600" cy="1219200"/>
          </a:xfrm>
          <a:solidFill>
            <a:schemeClr val="accent5"/>
          </a:solidFill>
          <a:effectLst>
            <a:innerShdw blurRad="63500" dist="50800" dir="13500000">
              <a:prstClr val="black">
                <a:alpha val="50000"/>
              </a:prstClr>
            </a:innerShdw>
          </a:effectLst>
        </p:spPr>
        <p:txBody>
          <a:bodyPr/>
          <a:lstStyle/>
          <a:p>
            <a:r>
              <a:rPr lang="en-US" sz="5400" dirty="0" smtClean="0">
                <a:effectLst>
                  <a:outerShdw blurRad="38100" dist="38100" dir="2700000" algn="tl">
                    <a:srgbClr val="000000">
                      <a:alpha val="43137"/>
                    </a:srgbClr>
                  </a:outerShdw>
                </a:effectLst>
              </a:rPr>
              <a:t>background</a:t>
            </a:r>
            <a:endParaRPr lang="en-US" sz="5400" dirty="0">
              <a:effectLst>
                <a:outerShdw blurRad="38100" dist="38100" dir="2700000" algn="tl">
                  <a:srgbClr val="000000">
                    <a:alpha val="43137"/>
                  </a:srgbClr>
                </a:outerShdw>
              </a:effectLst>
            </a:endParaRPr>
          </a:p>
        </p:txBody>
      </p:sp>
      <p:sp>
        <p:nvSpPr>
          <p:cNvPr id="17" name="TextBox 16"/>
          <p:cNvSpPr txBox="1"/>
          <p:nvPr/>
        </p:nvSpPr>
        <p:spPr>
          <a:xfrm>
            <a:off x="30585878" y="24418745"/>
            <a:ext cx="12366859" cy="1077218"/>
          </a:xfrm>
          <a:prstGeom prst="rect">
            <a:avLst/>
          </a:prstGeom>
          <a:noFill/>
        </p:spPr>
        <p:txBody>
          <a:bodyPr wrap="square" rtlCol="0">
            <a:spAutoFit/>
          </a:bodyPr>
          <a:lstStyle/>
          <a:p>
            <a:r>
              <a:rPr lang="en-US" sz="3200" dirty="0" smtClean="0"/>
              <a:t>This figure shows an individual case of Snell’s law being applied at an interface joining two regions.</a:t>
            </a:r>
          </a:p>
        </p:txBody>
      </p:sp>
      <p:sp>
        <p:nvSpPr>
          <p:cNvPr id="19" name="TextBox 18"/>
          <p:cNvSpPr txBox="1"/>
          <p:nvPr/>
        </p:nvSpPr>
        <p:spPr>
          <a:xfrm>
            <a:off x="30585878" y="27341981"/>
            <a:ext cx="12116602" cy="4247317"/>
          </a:xfrm>
          <a:prstGeom prst="rect">
            <a:avLst/>
          </a:prstGeom>
          <a:noFill/>
        </p:spPr>
        <p:txBody>
          <a:bodyPr wrap="square" rtlCol="0">
            <a:spAutoFit/>
          </a:bodyPr>
          <a:lstStyle/>
          <a:p>
            <a:r>
              <a:rPr lang="en-US" sz="3200" dirty="0" smtClean="0"/>
              <a:t>We thank Dr. Peter </a:t>
            </a:r>
            <a:r>
              <a:rPr lang="en-US" sz="3200" dirty="0" err="1" smtClean="0"/>
              <a:t>Wolenski</a:t>
            </a:r>
            <a:r>
              <a:rPr lang="en-US" sz="3200" dirty="0" smtClean="0"/>
              <a:t> for continuously providing undergraduates with valuable research experiences.</a:t>
            </a:r>
          </a:p>
          <a:p>
            <a:endParaRPr lang="en-US" sz="3200" dirty="0"/>
          </a:p>
          <a:p>
            <a:r>
              <a:rPr lang="en-US" sz="2900" dirty="0" smtClean="0"/>
              <a:t>References:</a:t>
            </a:r>
          </a:p>
          <a:p>
            <a:pPr marL="514350" indent="-514350">
              <a:buAutoNum type="arabicPeriod"/>
            </a:pPr>
            <a:r>
              <a:rPr lang="en-US" sz="2900" dirty="0" err="1" smtClean="0"/>
              <a:t>Pennings</a:t>
            </a:r>
            <a:r>
              <a:rPr lang="en-US" sz="2900" dirty="0" smtClean="0"/>
              <a:t>, Timothy. “Do Dogs Know Calculus?” The College Mathematics Journal. May 2003.</a:t>
            </a:r>
          </a:p>
          <a:p>
            <a:pPr marL="514350" indent="-514350">
              <a:buAutoNum type="arabicPeriod"/>
            </a:pPr>
            <a:r>
              <a:rPr lang="en-US" sz="2900" dirty="0" smtClean="0"/>
              <a:t>Minton, Roland and Timothy </a:t>
            </a:r>
            <a:r>
              <a:rPr lang="en-US" sz="2900" dirty="0" err="1" smtClean="0"/>
              <a:t>Pennings</a:t>
            </a:r>
            <a:r>
              <a:rPr lang="en-US" sz="2900" dirty="0" smtClean="0"/>
              <a:t>. “Do Dogs Know Bifurcations?”</a:t>
            </a:r>
          </a:p>
          <a:p>
            <a:pPr marL="514350" indent="-514350">
              <a:buAutoNum type="arabicPeriod"/>
            </a:pPr>
            <a:r>
              <a:rPr lang="en-US" sz="2900" dirty="0" err="1" smtClean="0"/>
              <a:t>Perruchet</a:t>
            </a:r>
            <a:r>
              <a:rPr lang="en-US" sz="2900" dirty="0" smtClean="0"/>
              <a:t>, Pierre and Jorge </a:t>
            </a:r>
            <a:r>
              <a:rPr lang="en-US" sz="2900" dirty="0" err="1" smtClean="0"/>
              <a:t>Gallego</a:t>
            </a:r>
            <a:r>
              <a:rPr lang="en-US" sz="2900" dirty="0" smtClean="0"/>
              <a:t>. “Do Dogs Know Related Rates Rather than Optimization?” The College Mathematics Journal. January 2006.</a:t>
            </a:r>
            <a:endParaRPr lang="en-US" sz="2900" dirty="0"/>
          </a:p>
        </p:txBody>
      </p:sp>
      <p:pic>
        <p:nvPicPr>
          <p:cNvPr id="3" name="Content Placeholder 2"/>
          <p:cNvPicPr>
            <a:picLocks noGrp="1" noChangeAspect="1"/>
          </p:cNvPicPr>
          <p:nvPr>
            <p:ph sz="quarter" idx="35"/>
          </p:nvPr>
        </p:nvPicPr>
        <p:blipFill>
          <a:blip r:embed="rId12">
            <a:extLst>
              <a:ext uri="{28A0092B-C50C-407E-A947-70E740481C1C}">
                <a14:useLocalDpi xmlns:a14="http://schemas.microsoft.com/office/drawing/2010/main" val="0"/>
              </a:ext>
            </a:extLst>
          </a:blip>
          <a:stretch>
            <a:fillRect/>
          </a:stretch>
        </p:blipFill>
        <p:spPr>
          <a:xfrm>
            <a:off x="31900782" y="18340753"/>
            <a:ext cx="8801796" cy="5896349"/>
          </a:xfr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1538</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Cambria Math</vt:lpstr>
      <vt:lpstr>Medical Poster</vt:lpstr>
      <vt:lpstr>The Minimal Time Problem Interface</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2016-06-14T16:33:35Z</dcterms:created>
  <dcterms:modified xsi:type="dcterms:W3CDTF">2017-04-27T15:27:49Z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