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440" r:id="rId3"/>
    <p:sldId id="441" r:id="rId4"/>
    <p:sldId id="443" r:id="rId5"/>
    <p:sldId id="444" r:id="rId6"/>
    <p:sldId id="439" r:id="rId7"/>
    <p:sldId id="422" r:id="rId8"/>
    <p:sldId id="414" r:id="rId9"/>
    <p:sldId id="415" r:id="rId10"/>
    <p:sldId id="434" r:id="rId11"/>
    <p:sldId id="417" r:id="rId12"/>
    <p:sldId id="452" r:id="rId13"/>
    <p:sldId id="423" r:id="rId14"/>
    <p:sldId id="424" r:id="rId15"/>
    <p:sldId id="438" r:id="rId16"/>
    <p:sldId id="435" r:id="rId17"/>
    <p:sldId id="418" r:id="rId18"/>
    <p:sldId id="436" r:id="rId19"/>
    <p:sldId id="453" r:id="rId20"/>
    <p:sldId id="446" r:id="rId21"/>
    <p:sldId id="437" r:id="rId22"/>
    <p:sldId id="419" r:id="rId23"/>
    <p:sldId id="420" r:id="rId24"/>
    <p:sldId id="429" r:id="rId25"/>
    <p:sldId id="43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8000"/>
    <a:srgbClr val="FF4D20"/>
    <a:srgbClr val="FFD965"/>
    <a:srgbClr val="C4D6A0"/>
    <a:srgbClr val="FEC000"/>
    <a:srgbClr val="92CDDC"/>
    <a:srgbClr val="B1F8FB"/>
    <a:srgbClr val="FF3300"/>
    <a:srgbClr val="FF55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79056" autoAdjust="0"/>
  </p:normalViewPr>
  <p:slideViewPr>
    <p:cSldViewPr snapToGrid="0">
      <p:cViewPr varScale="1">
        <p:scale>
          <a:sx n="87" d="100"/>
          <a:sy n="87" d="100"/>
        </p:scale>
        <p:origin x="15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y\Dropbox\Study\research\2023-10-MICRO-Affinity-Alloc\affinity-alloc-micro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y\Dropbox\Study\research\2023-10-MICRO-Affinity-Alloc\affinity-alloc-micro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eany\Dropbox\Study\research\2023-10-MICRO-Affinity-Alloc\affinity-alloc-micro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Overall Speedup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'overall-speedup'!$A$2</c:f>
              <c:strCache>
                <c:ptCount val="1"/>
                <c:pt idx="0">
                  <c:v>In-Core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'overall-speedup'!$B$1:$AS$1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'overall-speedup'!$B$2:$AS$2</c:f>
              <c:numCache>
                <c:formatCode>General</c:formatCode>
                <c:ptCount val="44"/>
                <c:pt idx="0">
                  <c:v>0.34973774464677898</c:v>
                </c:pt>
                <c:pt idx="4">
                  <c:v>0.58519008724620003</c:v>
                </c:pt>
                <c:pt idx="8">
                  <c:v>0.42869217192432901</c:v>
                </c:pt>
                <c:pt idx="12">
                  <c:v>0.49317732294238598</c:v>
                </c:pt>
                <c:pt idx="16">
                  <c:v>0.58039407254198305</c:v>
                </c:pt>
                <c:pt idx="20">
                  <c:v>0.51929299317950295</c:v>
                </c:pt>
                <c:pt idx="24">
                  <c:v>0.190143366015216</c:v>
                </c:pt>
                <c:pt idx="28">
                  <c:v>0.55316587913454296</c:v>
                </c:pt>
                <c:pt idx="32">
                  <c:v>7.9274519324626702E-2</c:v>
                </c:pt>
                <c:pt idx="36">
                  <c:v>7.9751926048476099E-2</c:v>
                </c:pt>
                <c:pt idx="40">
                  <c:v>0.31175504543987198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CD-41DE-8BF2-F4B2649933EE}"/>
            </c:ext>
          </c:extLst>
        </c:ser>
        <c:ser>
          <c:idx val="1"/>
          <c:order val="1"/>
          <c:tx>
            <c:strRef>
              <c:f>'overall-speedup'!$A$3</c:f>
              <c:strCache>
                <c:ptCount val="1"/>
                <c:pt idx="0">
                  <c:v>Near-L3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'overall-speedup'!$B$1:$AS$1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'overall-speedup'!$B$3:$AS$3</c:f>
              <c:numCache>
                <c:formatCode>General</c:formatCode>
                <c:ptCount val="44"/>
                <c:pt idx="1">
                  <c:v>1</c:v>
                </c:pt>
                <c:pt idx="5">
                  <c:v>1</c:v>
                </c:pt>
                <c:pt idx="9">
                  <c:v>1</c:v>
                </c:pt>
                <c:pt idx="13">
                  <c:v>1</c:v>
                </c:pt>
                <c:pt idx="17">
                  <c:v>1</c:v>
                </c:pt>
                <c:pt idx="21">
                  <c:v>1</c:v>
                </c:pt>
                <c:pt idx="25">
                  <c:v>1</c:v>
                </c:pt>
                <c:pt idx="29">
                  <c:v>1</c:v>
                </c:pt>
                <c:pt idx="33">
                  <c:v>1</c:v>
                </c:pt>
                <c:pt idx="37">
                  <c:v>1</c:v>
                </c:pt>
                <c:pt idx="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CD-41DE-8BF2-F4B2649933EE}"/>
            </c:ext>
          </c:extLst>
        </c:ser>
        <c:ser>
          <c:idx val="2"/>
          <c:order val="2"/>
          <c:tx>
            <c:strRef>
              <c:f>'overall-speedup'!$A$4</c:f>
              <c:strCache>
                <c:ptCount val="1"/>
                <c:pt idx="0">
                  <c:v>Aff-Alloc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'overall-speedup'!$B$1:$AS$1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'overall-speedup'!$B$4:$AS$4</c:f>
              <c:numCache>
                <c:formatCode>General</c:formatCode>
                <c:ptCount val="44"/>
                <c:pt idx="2">
                  <c:v>2.5835036025378999</c:v>
                </c:pt>
                <c:pt idx="6">
                  <c:v>2.88449238283521</c:v>
                </c:pt>
                <c:pt idx="10">
                  <c:v>1.83423884140348</c:v>
                </c:pt>
                <c:pt idx="14">
                  <c:v>3.1951640858076402</c:v>
                </c:pt>
                <c:pt idx="18">
                  <c:v>1.6962999302847901</c:v>
                </c:pt>
                <c:pt idx="22">
                  <c:v>1.86716129598735</c:v>
                </c:pt>
                <c:pt idx="26">
                  <c:v>1.92867937437012</c:v>
                </c:pt>
                <c:pt idx="30">
                  <c:v>2.0700219632952299</c:v>
                </c:pt>
                <c:pt idx="34">
                  <c:v>2.64471385445436</c:v>
                </c:pt>
                <c:pt idx="38">
                  <c:v>2.5125825482786102</c:v>
                </c:pt>
                <c:pt idx="42">
                  <c:v>2.2722944195330599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CD-41DE-8BF2-F4B2649933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42758896"/>
        <c:axId val="1769035600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'overall-speedup'!$A$5</c15:sqref>
                        </c15:formulaRef>
                      </c:ext>
                    </c:extLst>
                    <c:strCache>
                      <c:ptCount val="1"/>
                      <c:pt idx="0">
                        <c:v>dummy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'overall-speedup'!$B$1:$AS$1</c15:sqref>
                        </c15:formulaRef>
                      </c:ext>
                    </c:extLst>
                    <c:strCache>
                      <c:ptCount val="41"/>
                      <c:pt idx="0">
                        <c:v>pathfinder</c:v>
                      </c:pt>
                      <c:pt idx="4">
                        <c:v>hotspot</c:v>
                      </c:pt>
                      <c:pt idx="8">
                        <c:v>srad</c:v>
                      </c:pt>
                      <c:pt idx="12">
                        <c:v>hotspot3D</c:v>
                      </c:pt>
                      <c:pt idx="16">
                        <c:v>pr</c:v>
                      </c:pt>
                      <c:pt idx="20">
                        <c:v>bfs</c:v>
                      </c:pt>
                      <c:pt idx="24">
                        <c:v>sssp</c:v>
                      </c:pt>
                      <c:pt idx="28">
                        <c:v>link_list</c:v>
                      </c:pt>
                      <c:pt idx="32">
                        <c:v>hash_join</c:v>
                      </c:pt>
                      <c:pt idx="36">
                        <c:v>bin_tree</c:v>
                      </c:pt>
                      <c:pt idx="40">
                        <c:v>geomean.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'overall-speedup'!$B$5:$AS$5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3">
                        <c:v>0.1</c:v>
                      </c:pt>
                      <c:pt idx="7">
                        <c:v>0.1</c:v>
                      </c:pt>
                      <c:pt idx="11">
                        <c:v>0.1</c:v>
                      </c:pt>
                      <c:pt idx="15">
                        <c:v>0.1</c:v>
                      </c:pt>
                      <c:pt idx="19">
                        <c:v>0.1</c:v>
                      </c:pt>
                      <c:pt idx="23">
                        <c:v>0.1</c:v>
                      </c:pt>
                      <c:pt idx="27">
                        <c:v>0.1</c:v>
                      </c:pt>
                      <c:pt idx="31">
                        <c:v>0.1</c:v>
                      </c:pt>
                      <c:pt idx="35">
                        <c:v>0.1</c:v>
                      </c:pt>
                      <c:pt idx="39">
                        <c:v>0.1</c:v>
                      </c:pt>
                      <c:pt idx="43">
                        <c:v>0.1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60CD-41DE-8BF2-F4B2649933EE}"/>
                  </c:ext>
                </c:extLst>
              </c15:ser>
            </c15:filteredBarSeries>
          </c:ext>
        </c:extLst>
      </c:barChart>
      <c:catAx>
        <c:axId val="194275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9035600"/>
        <c:crosses val="autoZero"/>
        <c:auto val="1"/>
        <c:lblAlgn val="ctr"/>
        <c:lblOffset val="100"/>
        <c:noMultiLvlLbl val="0"/>
      </c:catAx>
      <c:valAx>
        <c:axId val="17690356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2758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Overall Energy Efficiency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'overall-energy'!$A$2</c:f>
              <c:strCache>
                <c:ptCount val="1"/>
                <c:pt idx="0">
                  <c:v>In-Core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'overall-energy'!$B$1:$AS$1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'overall-energy'!$B$2:$AS$2</c:f>
              <c:numCache>
                <c:formatCode>General</c:formatCode>
                <c:ptCount val="44"/>
                <c:pt idx="0">
                  <c:v>0.52988239896364298</c:v>
                </c:pt>
                <c:pt idx="4">
                  <c:v>0.69737094592964399</c:v>
                </c:pt>
                <c:pt idx="8">
                  <c:v>0.58384661496290102</c:v>
                </c:pt>
                <c:pt idx="12">
                  <c:v>0.60267313184981197</c:v>
                </c:pt>
                <c:pt idx="16">
                  <c:v>0.53898419305016998</c:v>
                </c:pt>
                <c:pt idx="20">
                  <c:v>0.52006936889750899</c:v>
                </c:pt>
                <c:pt idx="24">
                  <c:v>0.190642212435266</c:v>
                </c:pt>
                <c:pt idx="28">
                  <c:v>0.46211067389523502</c:v>
                </c:pt>
                <c:pt idx="32">
                  <c:v>0.103847654613361</c:v>
                </c:pt>
                <c:pt idx="36">
                  <c:v>9.3851171568544001E-2</c:v>
                </c:pt>
                <c:pt idx="40">
                  <c:v>0.35444289123559197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A8A-4A3F-B138-27B0E2EA73EA}"/>
            </c:ext>
          </c:extLst>
        </c:ser>
        <c:ser>
          <c:idx val="1"/>
          <c:order val="1"/>
          <c:tx>
            <c:strRef>
              <c:f>'overall-energy'!$A$3</c:f>
              <c:strCache>
                <c:ptCount val="1"/>
                <c:pt idx="0">
                  <c:v>Near-L3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'overall-energy'!$B$1:$AS$1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'overall-energy'!$B$3:$AS$3</c:f>
              <c:numCache>
                <c:formatCode>General</c:formatCode>
                <c:ptCount val="44"/>
                <c:pt idx="1">
                  <c:v>1</c:v>
                </c:pt>
                <c:pt idx="5">
                  <c:v>1</c:v>
                </c:pt>
                <c:pt idx="9">
                  <c:v>1</c:v>
                </c:pt>
                <c:pt idx="13">
                  <c:v>1</c:v>
                </c:pt>
                <c:pt idx="17">
                  <c:v>1</c:v>
                </c:pt>
                <c:pt idx="21">
                  <c:v>1</c:v>
                </c:pt>
                <c:pt idx="25">
                  <c:v>1</c:v>
                </c:pt>
                <c:pt idx="29">
                  <c:v>1</c:v>
                </c:pt>
                <c:pt idx="33">
                  <c:v>1</c:v>
                </c:pt>
                <c:pt idx="37">
                  <c:v>1</c:v>
                </c:pt>
                <c:pt idx="4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A8A-4A3F-B138-27B0E2EA73EA}"/>
            </c:ext>
          </c:extLst>
        </c:ser>
        <c:ser>
          <c:idx val="2"/>
          <c:order val="2"/>
          <c:tx>
            <c:strRef>
              <c:f>'overall-energy'!$A$4</c:f>
              <c:strCache>
                <c:ptCount val="1"/>
                <c:pt idx="0">
                  <c:v>Aff-Alloc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'overall-energy'!$B$1:$AS$1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geomean.</c:v>
                </c:pt>
              </c:strCache>
            </c:strRef>
          </c:cat>
          <c:val>
            <c:numRef>
              <c:f>'overall-energy'!$B$4:$AS$4</c:f>
              <c:numCache>
                <c:formatCode>General</c:formatCode>
                <c:ptCount val="44"/>
                <c:pt idx="2">
                  <c:v>1.40301403938182</c:v>
                </c:pt>
                <c:pt idx="6">
                  <c:v>1.5780825433552099</c:v>
                </c:pt>
                <c:pt idx="10">
                  <c:v>1.32420094120497</c:v>
                </c:pt>
                <c:pt idx="14">
                  <c:v>1.6609489254349401</c:v>
                </c:pt>
                <c:pt idx="18">
                  <c:v>1.5217789396874</c:v>
                </c:pt>
                <c:pt idx="22">
                  <c:v>1.74071793182122</c:v>
                </c:pt>
                <c:pt idx="26">
                  <c:v>1.86627922879765</c:v>
                </c:pt>
                <c:pt idx="30">
                  <c:v>2.0477351726483302</c:v>
                </c:pt>
                <c:pt idx="34">
                  <c:v>2.7588673145089402</c:v>
                </c:pt>
                <c:pt idx="38">
                  <c:v>2.2600756296726301</c:v>
                </c:pt>
                <c:pt idx="42">
                  <c:v>1.7732444425568299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A8A-4A3F-B138-27B0E2EA73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939310608"/>
        <c:axId val="1940832528"/>
        <c:extLst>
          <c:ext xmlns:c15="http://schemas.microsoft.com/office/drawing/2012/chart" uri="{02D57815-91ED-43cb-92C2-25804820EDAC}">
            <c15:filteredBarSeries>
              <c15:ser>
                <c:idx val="3"/>
                <c:order val="3"/>
                <c:tx>
                  <c:strRef>
                    <c:extLst>
                      <c:ext uri="{02D57815-91ED-43cb-92C2-25804820EDAC}">
                        <c15:formulaRef>
                          <c15:sqref>'overall-energy'!$A$5</c15:sqref>
                        </c15:formulaRef>
                      </c:ext>
                    </c:extLst>
                    <c:strCache>
                      <c:ptCount val="1"/>
                      <c:pt idx="0">
                        <c:v>dummy</c:v>
                      </c:pt>
                    </c:strCache>
                  </c:strRef>
                </c:tx>
                <c:spPr>
                  <a:solidFill>
                    <a:schemeClr val="accent4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'overall-energy'!$B$1:$AS$1</c15:sqref>
                        </c15:formulaRef>
                      </c:ext>
                    </c:extLst>
                    <c:strCache>
                      <c:ptCount val="41"/>
                      <c:pt idx="0">
                        <c:v>pathfinder</c:v>
                      </c:pt>
                      <c:pt idx="4">
                        <c:v>hotspot</c:v>
                      </c:pt>
                      <c:pt idx="8">
                        <c:v>srad</c:v>
                      </c:pt>
                      <c:pt idx="12">
                        <c:v>hotspot3D</c:v>
                      </c:pt>
                      <c:pt idx="16">
                        <c:v>pr</c:v>
                      </c:pt>
                      <c:pt idx="20">
                        <c:v>bfs</c:v>
                      </c:pt>
                      <c:pt idx="24">
                        <c:v>sssp</c:v>
                      </c:pt>
                      <c:pt idx="28">
                        <c:v>link_list</c:v>
                      </c:pt>
                      <c:pt idx="32">
                        <c:v>hash_join</c:v>
                      </c:pt>
                      <c:pt idx="36">
                        <c:v>bin_tree</c:v>
                      </c:pt>
                      <c:pt idx="40">
                        <c:v>geomean.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'overall-energy'!$B$5:$AS$5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3">
                        <c:v>0.1</c:v>
                      </c:pt>
                      <c:pt idx="7">
                        <c:v>0.1</c:v>
                      </c:pt>
                      <c:pt idx="11">
                        <c:v>0.1</c:v>
                      </c:pt>
                      <c:pt idx="15">
                        <c:v>0.1</c:v>
                      </c:pt>
                      <c:pt idx="19">
                        <c:v>0.1</c:v>
                      </c:pt>
                      <c:pt idx="23">
                        <c:v>0.1</c:v>
                      </c:pt>
                      <c:pt idx="27">
                        <c:v>0.1</c:v>
                      </c:pt>
                      <c:pt idx="31">
                        <c:v>0.1</c:v>
                      </c:pt>
                      <c:pt idx="35">
                        <c:v>0.1</c:v>
                      </c:pt>
                      <c:pt idx="39">
                        <c:v>0.1</c:v>
                      </c:pt>
                      <c:pt idx="43">
                        <c:v>0.1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3-2A8A-4A3F-B138-27B0E2EA73EA}"/>
                  </c:ext>
                </c:extLst>
              </c15:ser>
            </c15:filteredBarSeries>
          </c:ext>
        </c:extLst>
      </c:barChart>
      <c:catAx>
        <c:axId val="1939310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0832528"/>
        <c:crosses val="autoZero"/>
        <c:auto val="1"/>
        <c:lblAlgn val="ctr"/>
        <c:lblOffset val="100"/>
        <c:noMultiLvlLbl val="0"/>
      </c:catAx>
      <c:valAx>
        <c:axId val="1940832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9310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'overall-hops'!$A$2:$B$2</c:f>
              <c:strCache>
                <c:ptCount val="2"/>
                <c:pt idx="0">
                  <c:v>In-Core</c:v>
                </c:pt>
                <c:pt idx="1">
                  <c:v>Ctrl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'overall-hops'!$C$2:$AT$2</c:f>
              <c:numCache>
                <c:formatCode>General</c:formatCode>
                <c:ptCount val="44"/>
                <c:pt idx="0">
                  <c:v>0.39376550679739403</c:v>
                </c:pt>
                <c:pt idx="4">
                  <c:v>0.39601307640424899</c:v>
                </c:pt>
                <c:pt idx="8">
                  <c:v>0.38237647547988601</c:v>
                </c:pt>
                <c:pt idx="12">
                  <c:v>0.40330205819224701</c:v>
                </c:pt>
                <c:pt idx="16">
                  <c:v>0.29448064644071897</c:v>
                </c:pt>
                <c:pt idx="20">
                  <c:v>0.42371797506949099</c:v>
                </c:pt>
                <c:pt idx="24">
                  <c:v>0.37877839686219</c:v>
                </c:pt>
                <c:pt idx="28">
                  <c:v>0.41441949010527601</c:v>
                </c:pt>
                <c:pt idx="32">
                  <c:v>0.26315278181964602</c:v>
                </c:pt>
                <c:pt idx="36">
                  <c:v>0.25966846543251099</c:v>
                </c:pt>
                <c:pt idx="40">
                  <c:v>0.36096748726036099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1-40FE-8436-DF214165F667}"/>
            </c:ext>
          </c:extLst>
        </c:ser>
        <c:ser>
          <c:idx val="1"/>
          <c:order val="1"/>
          <c:tx>
            <c:strRef>
              <c:f>'overall-hops'!$A$3:$B$3</c:f>
              <c:strCache>
                <c:ptCount val="2"/>
                <c:pt idx="0">
                  <c:v>In-Core</c:v>
                </c:pt>
                <c:pt idx="1">
                  <c:v>Data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'overall-hops'!$C$3:$AT$3</c:f>
              <c:numCache>
                <c:formatCode>General</c:formatCode>
                <c:ptCount val="44"/>
                <c:pt idx="0">
                  <c:v>0.60623449320260503</c:v>
                </c:pt>
                <c:pt idx="4">
                  <c:v>0.60398692359575001</c:v>
                </c:pt>
                <c:pt idx="8">
                  <c:v>0.61762352452011404</c:v>
                </c:pt>
                <c:pt idx="12">
                  <c:v>0.59669794180775204</c:v>
                </c:pt>
                <c:pt idx="16">
                  <c:v>0.70551935355927997</c:v>
                </c:pt>
                <c:pt idx="20">
                  <c:v>0.57628202493050795</c:v>
                </c:pt>
                <c:pt idx="24">
                  <c:v>0.62122160313780905</c:v>
                </c:pt>
                <c:pt idx="28">
                  <c:v>0.58558050989472299</c:v>
                </c:pt>
                <c:pt idx="32">
                  <c:v>0.73684721818035304</c:v>
                </c:pt>
                <c:pt idx="36">
                  <c:v>0.74033153456748801</c:v>
                </c:pt>
                <c:pt idx="40">
                  <c:v>0.63903251273963801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71-40FE-8436-DF214165F667}"/>
            </c:ext>
          </c:extLst>
        </c:ser>
        <c:ser>
          <c:idx val="2"/>
          <c:order val="2"/>
          <c:tx>
            <c:strRef>
              <c:f>'overall-hops'!$A$4:$B$4</c:f>
              <c:strCache>
                <c:ptCount val="2"/>
                <c:pt idx="0">
                  <c:v>In-Core</c:v>
                </c:pt>
                <c:pt idx="1">
                  <c:v>Strm</c:v>
                </c:pt>
              </c:strCache>
            </c:strRef>
          </c:tx>
          <c:spPr>
            <a:pattFill prst="wd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'overall-hops'!$C$4:$AT$4</c:f>
              <c:numCache>
                <c:formatCode>General</c:formatCode>
                <c:ptCount val="44"/>
                <c:pt idx="0">
                  <c:v>0</c:v>
                </c:pt>
                <c:pt idx="4">
                  <c:v>0</c:v>
                </c:pt>
                <c:pt idx="8">
                  <c:v>0</c:v>
                </c:pt>
                <c:pt idx="12">
                  <c:v>0</c:v>
                </c:pt>
                <c:pt idx="16">
                  <c:v>0</c:v>
                </c:pt>
                <c:pt idx="20">
                  <c:v>0</c:v>
                </c:pt>
                <c:pt idx="24">
                  <c:v>0</c:v>
                </c:pt>
                <c:pt idx="28">
                  <c:v>0</c:v>
                </c:pt>
                <c:pt idx="32">
                  <c:v>0</c:v>
                </c:pt>
                <c:pt idx="36">
                  <c:v>0</c:v>
                </c:pt>
                <c:pt idx="4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871-40FE-8436-DF214165F667}"/>
            </c:ext>
          </c:extLst>
        </c:ser>
        <c:ser>
          <c:idx val="3"/>
          <c:order val="3"/>
          <c:tx>
            <c:strRef>
              <c:f>'overall-hops'!$A$5:$B$5</c:f>
              <c:strCache>
                <c:ptCount val="2"/>
                <c:pt idx="0">
                  <c:v>Near-L3</c:v>
                </c:pt>
                <c:pt idx="1">
                  <c:v>Ctrl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'overall-hops'!$C$5:$AT$5</c:f>
              <c:numCache>
                <c:formatCode>General</c:formatCode>
                <c:ptCount val="44"/>
                <c:pt idx="1">
                  <c:v>1.13440116452177E-2</c:v>
                </c:pt>
                <c:pt idx="5">
                  <c:v>4.9989011845076904E-3</c:v>
                </c:pt>
                <c:pt idx="9">
                  <c:v>7.0892974368463096E-3</c:v>
                </c:pt>
                <c:pt idx="13">
                  <c:v>3.1590288383684601E-3</c:v>
                </c:pt>
                <c:pt idx="17">
                  <c:v>0.54711705443947301</c:v>
                </c:pt>
                <c:pt idx="21">
                  <c:v>0.67998170217759102</c:v>
                </c:pt>
                <c:pt idx="25">
                  <c:v>0.46238495183280098</c:v>
                </c:pt>
                <c:pt idx="29">
                  <c:v>1.46024999366798E-3</c:v>
                </c:pt>
                <c:pt idx="33">
                  <c:v>9.2745936208143507E-3</c:v>
                </c:pt>
                <c:pt idx="37">
                  <c:v>1.0040857607881799E-3</c:v>
                </c:pt>
                <c:pt idx="41">
                  <c:v>0.17278138769300699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871-40FE-8436-DF214165F667}"/>
            </c:ext>
          </c:extLst>
        </c:ser>
        <c:ser>
          <c:idx val="4"/>
          <c:order val="4"/>
          <c:tx>
            <c:strRef>
              <c:f>'overall-hops'!$A$6:$B$6</c:f>
              <c:strCache>
                <c:ptCount val="2"/>
                <c:pt idx="0">
                  <c:v>Near-L3</c:v>
                </c:pt>
                <c:pt idx="1">
                  <c:v>Data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'overall-hops'!$C$6:$AT$6</c:f>
              <c:numCache>
                <c:formatCode>General</c:formatCode>
                <c:ptCount val="44"/>
                <c:pt idx="1">
                  <c:v>0.22182029866161301</c:v>
                </c:pt>
                <c:pt idx="5">
                  <c:v>0.39982726182718198</c:v>
                </c:pt>
                <c:pt idx="9">
                  <c:v>0.34932532586734</c:v>
                </c:pt>
                <c:pt idx="13">
                  <c:v>0.36282796966430902</c:v>
                </c:pt>
                <c:pt idx="17">
                  <c:v>1.2499359510099899E-3</c:v>
                </c:pt>
                <c:pt idx="21">
                  <c:v>8.3808864353067496E-3</c:v>
                </c:pt>
                <c:pt idx="25">
                  <c:v>2.1345511306514499E-2</c:v>
                </c:pt>
                <c:pt idx="29">
                  <c:v>2.9447088836046802E-3</c:v>
                </c:pt>
                <c:pt idx="33">
                  <c:v>2.17173569461739E-2</c:v>
                </c:pt>
                <c:pt idx="37">
                  <c:v>1.3401138793512299E-2</c:v>
                </c:pt>
                <c:pt idx="41">
                  <c:v>0.140284039433656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871-40FE-8436-DF214165F667}"/>
            </c:ext>
          </c:extLst>
        </c:ser>
        <c:ser>
          <c:idx val="5"/>
          <c:order val="5"/>
          <c:tx>
            <c:strRef>
              <c:f>'overall-hops'!$A$7:$B$7</c:f>
              <c:strCache>
                <c:ptCount val="2"/>
                <c:pt idx="0">
                  <c:v>Near-L3</c:v>
                </c:pt>
                <c:pt idx="1">
                  <c:v>Strm</c:v>
                </c:pt>
              </c:strCache>
            </c:strRef>
          </c:tx>
          <c:spPr>
            <a:pattFill prst="wdDnDiag">
              <a:fgClr>
                <a:schemeClr val="accent6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'overall-hops'!$C$7:$AT$7</c:f>
              <c:numCache>
                <c:formatCode>General</c:formatCode>
                <c:ptCount val="44"/>
                <c:pt idx="1">
                  <c:v>2.54205042825556E-2</c:v>
                </c:pt>
                <c:pt idx="5">
                  <c:v>3.8160066491510103E-2</c:v>
                </c:pt>
                <c:pt idx="9">
                  <c:v>2.7117337858250601E-2</c:v>
                </c:pt>
                <c:pt idx="13">
                  <c:v>3.2858212072644298E-2</c:v>
                </c:pt>
                <c:pt idx="17">
                  <c:v>3.2629022032726199E-3</c:v>
                </c:pt>
                <c:pt idx="21">
                  <c:v>2.6709103410977701E-3</c:v>
                </c:pt>
                <c:pt idx="25">
                  <c:v>2.0064596585984602E-2</c:v>
                </c:pt>
                <c:pt idx="29">
                  <c:v>0.51246286938446295</c:v>
                </c:pt>
                <c:pt idx="33">
                  <c:v>0.22870848189868101</c:v>
                </c:pt>
                <c:pt idx="37">
                  <c:v>0.506478940280776</c:v>
                </c:pt>
                <c:pt idx="41">
                  <c:v>0.139720482139923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871-40FE-8436-DF214165F667}"/>
            </c:ext>
          </c:extLst>
        </c:ser>
        <c:ser>
          <c:idx val="6"/>
          <c:order val="6"/>
          <c:tx>
            <c:strRef>
              <c:f>'overall-hops'!$A$8:$B$8</c:f>
              <c:strCache>
                <c:ptCount val="2"/>
                <c:pt idx="0">
                  <c:v>Aff-Alloc</c:v>
                </c:pt>
                <c:pt idx="1">
                  <c:v>Ctrl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'overall-hops'!$C$8:$AT$8</c:f>
              <c:numCache>
                <c:formatCode>General</c:formatCode>
                <c:ptCount val="44"/>
                <c:pt idx="2">
                  <c:v>6.2599175751749496E-3</c:v>
                </c:pt>
                <c:pt idx="6">
                  <c:v>5.0735201192670699E-3</c:v>
                </c:pt>
                <c:pt idx="10">
                  <c:v>7.1456137913616302E-3</c:v>
                </c:pt>
                <c:pt idx="14">
                  <c:v>3.2107281954613302E-3</c:v>
                </c:pt>
                <c:pt idx="18">
                  <c:v>0.16712154372808899</c:v>
                </c:pt>
                <c:pt idx="22">
                  <c:v>0.21548171937226601</c:v>
                </c:pt>
                <c:pt idx="26">
                  <c:v>0.10797770859797</c:v>
                </c:pt>
                <c:pt idx="30">
                  <c:v>1.4823973050962899E-3</c:v>
                </c:pt>
                <c:pt idx="34">
                  <c:v>9.2781067772950403E-3</c:v>
                </c:pt>
                <c:pt idx="38">
                  <c:v>9.7962538780895099E-4</c:v>
                </c:pt>
                <c:pt idx="42">
                  <c:v>5.2401088084979099E-2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871-40FE-8436-DF214165F667}"/>
            </c:ext>
          </c:extLst>
        </c:ser>
        <c:ser>
          <c:idx val="7"/>
          <c:order val="7"/>
          <c:tx>
            <c:strRef>
              <c:f>'overall-hops'!$A$9:$B$9</c:f>
              <c:strCache>
                <c:ptCount val="2"/>
                <c:pt idx="0">
                  <c:v>Aff-Alloc</c:v>
                </c:pt>
                <c:pt idx="1">
                  <c:v>Data</c:v>
                </c:pt>
              </c:strCache>
            </c:strRef>
          </c:tx>
          <c:spPr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'overall-hops'!$C$9:$AT$9</c:f>
              <c:numCache>
                <c:formatCode>General</c:formatCode>
                <c:ptCount val="44"/>
                <c:pt idx="2">
                  <c:v>4.0751385106878001E-3</c:v>
                </c:pt>
                <c:pt idx="6">
                  <c:v>7.7354786729681005E-2</c:v>
                </c:pt>
                <c:pt idx="10">
                  <c:v>4.8110976276694202E-2</c:v>
                </c:pt>
                <c:pt idx="14">
                  <c:v>4.76650031301852E-2</c:v>
                </c:pt>
                <c:pt idx="18">
                  <c:v>1.33794498224388E-3</c:v>
                </c:pt>
                <c:pt idx="22">
                  <c:v>2.0855889255783199E-2</c:v>
                </c:pt>
                <c:pt idx="26">
                  <c:v>1.2864603534561699E-2</c:v>
                </c:pt>
                <c:pt idx="30">
                  <c:v>2.2190899222075599E-3</c:v>
                </c:pt>
                <c:pt idx="34">
                  <c:v>2.17330445036444E-2</c:v>
                </c:pt>
                <c:pt idx="38">
                  <c:v>1.33661930901762E-2</c:v>
                </c:pt>
                <c:pt idx="42">
                  <c:v>2.4958266993586501E-2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3871-40FE-8436-DF214165F667}"/>
            </c:ext>
          </c:extLst>
        </c:ser>
        <c:ser>
          <c:idx val="8"/>
          <c:order val="8"/>
          <c:tx>
            <c:strRef>
              <c:f>'overall-hops'!$A$10:$B$10</c:f>
              <c:strCache>
                <c:ptCount val="2"/>
                <c:pt idx="0">
                  <c:v>Aff-Alloc</c:v>
                </c:pt>
                <c:pt idx="1">
                  <c:v>Strm</c:v>
                </c:pt>
              </c:strCache>
            </c:strRef>
          </c:tx>
          <c:spPr>
            <a:pattFill prst="wdDnDiag">
              <a:fgClr>
                <a:schemeClr val="accent4">
                  <a:lumMod val="60000"/>
                  <a:lumOff val="40000"/>
                </a:schemeClr>
              </a:fgClr>
              <a:bgClr>
                <a:schemeClr val="bg1"/>
              </a:bgClr>
            </a:pattFill>
            <a:ln>
              <a:noFill/>
            </a:ln>
            <a:effectLst/>
          </c:spPr>
          <c:invertIfNegative val="0"/>
          <c:cat>
            <c:strRef>
              <c:f>'overall-hops'!$C$1:$AT$1</c:f>
              <c:strCache>
                <c:ptCount val="41"/>
                <c:pt idx="0">
                  <c:v>pathfinder</c:v>
                </c:pt>
                <c:pt idx="4">
                  <c:v>hotspot</c:v>
                </c:pt>
                <c:pt idx="8">
                  <c:v>srad</c:v>
                </c:pt>
                <c:pt idx="12">
                  <c:v>hotspot3D</c:v>
                </c:pt>
                <c:pt idx="16">
                  <c:v>pr</c:v>
                </c:pt>
                <c:pt idx="20">
                  <c:v>bfs</c:v>
                </c:pt>
                <c:pt idx="24">
                  <c:v>sssp</c:v>
                </c:pt>
                <c:pt idx="28">
                  <c:v>link_list</c:v>
                </c:pt>
                <c:pt idx="32">
                  <c:v>hash_join</c:v>
                </c:pt>
                <c:pt idx="36">
                  <c:v>bin_tree</c:v>
                </c:pt>
                <c:pt idx="40">
                  <c:v>avg.</c:v>
                </c:pt>
              </c:strCache>
            </c:strRef>
          </c:cat>
          <c:val>
            <c:numRef>
              <c:f>'overall-hops'!$C$10:$AT$10</c:f>
              <c:numCache>
                <c:formatCode>General</c:formatCode>
                <c:ptCount val="44"/>
                <c:pt idx="2">
                  <c:v>2.4145032800585001E-2</c:v>
                </c:pt>
                <c:pt idx="6">
                  <c:v>3.6311846133513702E-2</c:v>
                </c:pt>
                <c:pt idx="10">
                  <c:v>2.5656489837943799E-2</c:v>
                </c:pt>
                <c:pt idx="14">
                  <c:v>3.12072416377479E-2</c:v>
                </c:pt>
                <c:pt idx="18">
                  <c:v>6.26685702403081E-2</c:v>
                </c:pt>
                <c:pt idx="22">
                  <c:v>0.118788087504345</c:v>
                </c:pt>
                <c:pt idx="26">
                  <c:v>3.5996530422742798E-2</c:v>
                </c:pt>
                <c:pt idx="30">
                  <c:v>2.5899808154804901E-2</c:v>
                </c:pt>
                <c:pt idx="34">
                  <c:v>5.3007844716225702E-2</c:v>
                </c:pt>
                <c:pt idx="38">
                  <c:v>9.1897265024647401E-2</c:v>
                </c:pt>
                <c:pt idx="42">
                  <c:v>5.0557871647286499E-2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871-40FE-8436-DF214165F6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1777952416"/>
        <c:axId val="1659185968"/>
        <c:extLst>
          <c:ext xmlns:c15="http://schemas.microsoft.com/office/drawing/2012/chart" uri="{02D57815-91ED-43cb-92C2-25804820EDAC}">
            <c15:filteredBarSeries>
              <c15:ser>
                <c:idx val="9"/>
                <c:order val="9"/>
                <c:tx>
                  <c:strRef>
                    <c:extLst>
                      <c:ext uri="{02D57815-91ED-43cb-92C2-25804820EDAC}">
                        <c15:formulaRef>
                          <c15:sqref>'overall-hops'!$A$11:$B$11</c15:sqref>
                        </c15:formulaRef>
                      </c:ext>
                    </c:extLst>
                    <c:strCache>
                      <c:ptCount val="2"/>
                      <c:pt idx="0">
                        <c:v>dummy</c:v>
                      </c:pt>
                      <c:pt idx="1">
                        <c:v>Ctrl</c:v>
                      </c:pt>
                    </c:strCache>
                  </c:strRef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'overall-hops'!$C$1:$AT$1</c15:sqref>
                        </c15:formulaRef>
                      </c:ext>
                    </c:extLst>
                    <c:strCache>
                      <c:ptCount val="41"/>
                      <c:pt idx="0">
                        <c:v>pathfinder</c:v>
                      </c:pt>
                      <c:pt idx="4">
                        <c:v>hotspot</c:v>
                      </c:pt>
                      <c:pt idx="8">
                        <c:v>srad</c:v>
                      </c:pt>
                      <c:pt idx="12">
                        <c:v>hotspot3D</c:v>
                      </c:pt>
                      <c:pt idx="16">
                        <c:v>pr</c:v>
                      </c:pt>
                      <c:pt idx="20">
                        <c:v>bfs</c:v>
                      </c:pt>
                      <c:pt idx="24">
                        <c:v>sssp</c:v>
                      </c:pt>
                      <c:pt idx="28">
                        <c:v>link_list</c:v>
                      </c:pt>
                      <c:pt idx="32">
                        <c:v>hash_join</c:v>
                      </c:pt>
                      <c:pt idx="36">
                        <c:v>bin_tree</c:v>
                      </c:pt>
                      <c:pt idx="40">
                        <c:v>avg.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'overall-hops'!$C$11:$AT$11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3">
                        <c:v>0.3</c:v>
                      </c:pt>
                      <c:pt idx="7">
                        <c:v>0.3</c:v>
                      </c:pt>
                      <c:pt idx="11">
                        <c:v>0.3</c:v>
                      </c:pt>
                      <c:pt idx="15">
                        <c:v>0.3</c:v>
                      </c:pt>
                      <c:pt idx="19">
                        <c:v>0.3</c:v>
                      </c:pt>
                      <c:pt idx="23">
                        <c:v>0.3</c:v>
                      </c:pt>
                      <c:pt idx="27">
                        <c:v>0.3</c:v>
                      </c:pt>
                      <c:pt idx="31">
                        <c:v>0.3</c:v>
                      </c:pt>
                      <c:pt idx="35">
                        <c:v>0.3</c:v>
                      </c:pt>
                      <c:pt idx="39">
                        <c:v>0.3</c:v>
                      </c:pt>
                      <c:pt idx="43">
                        <c:v>0.3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9-3871-40FE-8436-DF214165F667}"/>
                  </c:ext>
                </c:extLst>
              </c15:ser>
            </c15:filteredBarSeries>
            <c15:filteredBar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'overall-hops'!$A$12:$B$12</c15:sqref>
                        </c15:formulaRef>
                      </c:ext>
                    </c:extLst>
                    <c:strCache>
                      <c:ptCount val="2"/>
                      <c:pt idx="0">
                        <c:v>dummy</c:v>
                      </c:pt>
                      <c:pt idx="1">
                        <c:v>Data</c:v>
                      </c:pt>
                    </c:strCache>
                  </c:strRef>
                </c:tx>
                <c:spPr>
                  <a:solidFill>
                    <a:schemeClr val="accent5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'overall-hops'!$C$1:$AT$1</c15:sqref>
                        </c15:formulaRef>
                      </c:ext>
                    </c:extLst>
                    <c:strCache>
                      <c:ptCount val="41"/>
                      <c:pt idx="0">
                        <c:v>pathfinder</c:v>
                      </c:pt>
                      <c:pt idx="4">
                        <c:v>hotspot</c:v>
                      </c:pt>
                      <c:pt idx="8">
                        <c:v>srad</c:v>
                      </c:pt>
                      <c:pt idx="12">
                        <c:v>hotspot3D</c:v>
                      </c:pt>
                      <c:pt idx="16">
                        <c:v>pr</c:v>
                      </c:pt>
                      <c:pt idx="20">
                        <c:v>bfs</c:v>
                      </c:pt>
                      <c:pt idx="24">
                        <c:v>sssp</c:v>
                      </c:pt>
                      <c:pt idx="28">
                        <c:v>link_list</c:v>
                      </c:pt>
                      <c:pt idx="32">
                        <c:v>hash_join</c:v>
                      </c:pt>
                      <c:pt idx="36">
                        <c:v>bin_tree</c:v>
                      </c:pt>
                      <c:pt idx="40">
                        <c:v>avg.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'overall-hops'!$C$12:$AT$12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3">
                        <c:v>0.3</c:v>
                      </c:pt>
                      <c:pt idx="7">
                        <c:v>0.3</c:v>
                      </c:pt>
                      <c:pt idx="11">
                        <c:v>0.3</c:v>
                      </c:pt>
                      <c:pt idx="15">
                        <c:v>0.3</c:v>
                      </c:pt>
                      <c:pt idx="19">
                        <c:v>0.3</c:v>
                      </c:pt>
                      <c:pt idx="23">
                        <c:v>0.3</c:v>
                      </c:pt>
                      <c:pt idx="27">
                        <c:v>0.3</c:v>
                      </c:pt>
                      <c:pt idx="31">
                        <c:v>0.3</c:v>
                      </c:pt>
                      <c:pt idx="35">
                        <c:v>0.3</c:v>
                      </c:pt>
                      <c:pt idx="39">
                        <c:v>0.3</c:v>
                      </c:pt>
                      <c:pt idx="43">
                        <c:v>0.3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A-3871-40FE-8436-DF214165F667}"/>
                  </c:ext>
                </c:extLst>
              </c15:ser>
            </c15:filteredBarSeries>
            <c15:filteredBar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'overall-hops'!$A$13:$B$13</c15:sqref>
                        </c15:formulaRef>
                      </c:ext>
                    </c:extLst>
                    <c:strCache>
                      <c:ptCount val="2"/>
                      <c:pt idx="0">
                        <c:v>dummy</c:v>
                      </c:pt>
                      <c:pt idx="1">
                        <c:v>Strm</c:v>
                      </c:pt>
                    </c:strCache>
                  </c:strRef>
                </c:tx>
                <c:spPr>
                  <a:solidFill>
                    <a:schemeClr val="accent6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'overall-hops'!$C$1:$AT$1</c15:sqref>
                        </c15:formulaRef>
                      </c:ext>
                    </c:extLst>
                    <c:strCache>
                      <c:ptCount val="41"/>
                      <c:pt idx="0">
                        <c:v>pathfinder</c:v>
                      </c:pt>
                      <c:pt idx="4">
                        <c:v>hotspot</c:v>
                      </c:pt>
                      <c:pt idx="8">
                        <c:v>srad</c:v>
                      </c:pt>
                      <c:pt idx="12">
                        <c:v>hotspot3D</c:v>
                      </c:pt>
                      <c:pt idx="16">
                        <c:v>pr</c:v>
                      </c:pt>
                      <c:pt idx="20">
                        <c:v>bfs</c:v>
                      </c:pt>
                      <c:pt idx="24">
                        <c:v>sssp</c:v>
                      </c:pt>
                      <c:pt idx="28">
                        <c:v>link_list</c:v>
                      </c:pt>
                      <c:pt idx="32">
                        <c:v>hash_join</c:v>
                      </c:pt>
                      <c:pt idx="36">
                        <c:v>bin_tree</c:v>
                      </c:pt>
                      <c:pt idx="40">
                        <c:v>avg.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'overall-hops'!$C$13:$AT$13</c15:sqref>
                        </c15:formulaRef>
                      </c:ext>
                    </c:extLst>
                    <c:numCache>
                      <c:formatCode>General</c:formatCode>
                      <c:ptCount val="44"/>
                      <c:pt idx="3">
                        <c:v>0.3</c:v>
                      </c:pt>
                      <c:pt idx="7">
                        <c:v>0.3</c:v>
                      </c:pt>
                      <c:pt idx="11">
                        <c:v>0.3</c:v>
                      </c:pt>
                      <c:pt idx="15">
                        <c:v>0.3</c:v>
                      </c:pt>
                      <c:pt idx="19">
                        <c:v>0.3</c:v>
                      </c:pt>
                      <c:pt idx="23">
                        <c:v>0.3</c:v>
                      </c:pt>
                      <c:pt idx="27">
                        <c:v>0.3</c:v>
                      </c:pt>
                      <c:pt idx="31">
                        <c:v>0.3</c:v>
                      </c:pt>
                      <c:pt idx="35">
                        <c:v>0.3</c:v>
                      </c:pt>
                      <c:pt idx="39">
                        <c:v>0.3</c:v>
                      </c:pt>
                      <c:pt idx="43">
                        <c:v>0.3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B-3871-40FE-8436-DF214165F667}"/>
                  </c:ext>
                </c:extLst>
              </c15:ser>
            </c15:filteredBarSeries>
          </c:ext>
        </c:extLst>
      </c:barChart>
      <c:catAx>
        <c:axId val="1777952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185968"/>
        <c:crosses val="autoZero"/>
        <c:auto val="1"/>
        <c:lblAlgn val="ctr"/>
        <c:lblOffset val="100"/>
        <c:noMultiLvlLbl val="0"/>
      </c:catAx>
      <c:valAx>
        <c:axId val="1659185968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7952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1"/>
        <c:delete val="1"/>
      </c:legendEntry>
      <c:legendEntry>
        <c:idx val="2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7"/>
        <c:delete val="1"/>
      </c:legendEntry>
      <c:legendEntry>
        <c:idx val="8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57826-6705-47C4-A061-569B14D30285}" type="datetimeFigureOut">
              <a:rPr lang="en-US" smtClean="0"/>
              <a:t>11/11/2023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114A78-9B9F-4035-8472-F8273F0F0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408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4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405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56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3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19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In Naïve NDC, </a:t>
            </a:r>
            <a:r>
              <a:rPr lang="en-US" sz="1200" u="sng" dirty="0"/>
              <a:t>edges</a:t>
            </a:r>
            <a:r>
              <a:rPr lang="en-US" sz="1200" dirty="0"/>
              <a:t> can be placed far away from the pointed vertices.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56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38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07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2.26x speedup and 1.76x energy efficiency over Near-L3.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9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72% traffic reduction over near-</a:t>
            </a:r>
            <a:r>
              <a:rPr lang="en-US" altLang="zh-CN" dirty="0"/>
              <a:t>L3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7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154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60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65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7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315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9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2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200" b="0" i="0" u="none" strike="noStrike" baseline="0" dirty="0">
                <a:solidFill>
                  <a:srgbClr val="001080"/>
                </a:solidFill>
                <a:latin typeface="Consolas" panose="020B0609020204030204" pitchFamily="49" charset="0"/>
              </a:rPr>
              <a:t>partition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 // Partition the array across banks.</a:t>
            </a:r>
            <a:endParaRPr lang="en-US" sz="12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Expand and shrink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60457B-DB16-47BF-8DBB-7775A7B221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4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7C5F-0D2B-94D4-3AA7-2120BDCA3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1D87E-3F93-A20C-E451-D3F4F575F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1C013-8C69-A659-0C89-6728F4DF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87ECC-DE0D-4267-8419-790AB0236B0B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718A-09F6-F816-00E5-F092E9211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DB98D-3036-A2B8-5595-4CCFC5BE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51FAA1-FF7E-6537-6FB0-828B7AF88DC3}"/>
              </a:ext>
            </a:extLst>
          </p:cNvPr>
          <p:cNvSpPr/>
          <p:nvPr userDrawn="1"/>
        </p:nvSpPr>
        <p:spPr>
          <a:xfrm>
            <a:off x="11840308" y="6538912"/>
            <a:ext cx="351692" cy="3243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2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D929-CF22-5107-AE67-91F05A00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167E8-F009-E29E-1B16-047F17308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B7DE5-E193-FDDC-D130-AD0ECCEC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AA71C-E980-446D-A68E-6E21C1B16EE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AA607-8A5E-FBC4-95EA-E97BB091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EF0A1-2AAD-B54E-ABC8-8622F12A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5BE4C-7DB9-119E-7EB0-59D0F19AB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50A5E-5BDC-A0E5-C987-3F20909B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D6149-C447-95D0-BD56-43A8035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F94F8-471B-4101-B873-C58659D9842D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5E55F-B9C8-8062-D872-34A7EFCF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07F6-7899-252B-ABA2-6AEBDF4B8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C0402-2C34-A62E-0941-DCD08251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80AE5-3A1E-227D-7441-00FEC2A5D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B7F5-1C98-21DD-40B4-DF797B72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434D-238D-4A77-9600-D58BE4B8A883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4480-CB66-997B-52C5-F091C9253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664A-EE1E-0F3F-8C18-20EFD6B0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65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4050-0385-301A-B670-E1649E50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4D0BE-0D44-A0AB-744F-C54E0C61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B488D-7259-84E6-6262-1336A142C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EF3BD-0161-4E85-8351-EB80954A7976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56DA7-A537-9549-AF6E-1504E106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DD37-5F58-681E-598D-E9D4A9A5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306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B219-3BB4-E7A8-B32B-B304B49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7D875-40C9-65AC-DCC3-3DC9C5790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C87A1-B760-DB77-8DFA-AB55D166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5F0C1-2747-0846-879A-A729F1C7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62775-D649-40CD-9453-03D0DE38240D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BF2E0-D086-B4F2-5799-51A9418D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B2E49-E19B-6ECA-96C5-FB2EA031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3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553F-4292-F9BF-2A9F-F3C6DB2DA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6DAE0-9901-0FCD-0877-473E63491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04D04-99CC-37CA-D9FC-B6077A234D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E5AB7-5066-B3CB-701D-F522310CF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D6B3C-BF96-9F7E-6700-57C249E6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CDF2C-E15B-D273-EABC-2C39667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949C-8D4E-4ECC-B151-5EBBDDDB15EA}" type="datetime1">
              <a:rPr lang="en-US" smtClean="0"/>
              <a:t>11/11/2023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5240F-F3AE-D608-6197-6F4CB098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58816A-4178-2329-23AD-D7CC0B57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12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9E14-9ECE-1773-F97C-02EF24E66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BB1FD8-4566-CAE9-689C-1A5FA6BC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3F68-E690-477F-88EB-1E9534A1F7EC}" type="datetime1">
              <a:rPr lang="en-US" smtClean="0"/>
              <a:t>11/11/2023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329FA-EC0B-D2CC-ADA5-B6E5012E8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BB2B6-2CA6-5C87-6114-71BC396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47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989B0-F3CE-6019-2B21-432FDCBA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73594-D107-46A8-8B13-DC9421B01990}" type="datetime1">
              <a:rPr lang="en-US" smtClean="0"/>
              <a:t>11/11/2023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6D48AA-7495-EF3F-5007-454854D2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B9CDD-750F-2F75-5F44-379829F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5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A72E-349A-EF85-80A7-E22E8154D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66CA-1B13-0146-F112-7BFCA6FC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4832D-259C-2A8D-BABA-03E987520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AE025-E3CC-414C-9A3F-569ECE92F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25C00-0A9C-4F6F-9607-DE72C1CCDE69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E52D-E944-66CC-6632-93803CC97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5C52F-32AF-C6B3-18D2-714CC7C9E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5406-1685-1B84-C562-C1380739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4A42F5-887C-19F1-795C-571469A6B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8C543-44D7-4BE9-1589-C8405725F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F2E1A-C8CB-967D-5425-31963BEE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7BD1A-F575-40C1-9956-87453F723433}" type="datetime1">
              <a:rPr lang="en-US" smtClean="0"/>
              <a:t>11/11/2023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0175-19A8-B46E-CFF9-29B59908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8F2DF-44EC-22BB-4432-35E16BA1D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50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DEB9B5-7B47-3769-D85B-CEAE7EA63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CFA1-C482-052A-5247-25DF4F470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9FBB-8168-889B-B474-107B2F8BF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2488-F604-4685-9352-D824B76528E6}" type="datetime1">
              <a:rPr lang="en-US" smtClean="0"/>
              <a:t>11/11/2023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06B21-D9FD-3FEE-C4F4-521358CA1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B08BB-F1C3-B460-B037-245ACCDE4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987210-CC4D-4A71-B779-70268037584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948DE-4AAB-5FDA-ADE7-0FDD608B9F05}"/>
              </a:ext>
            </a:extLst>
          </p:cNvPr>
          <p:cNvSpPr txBox="1"/>
          <p:nvPr userDrawn="1"/>
        </p:nvSpPr>
        <p:spPr>
          <a:xfrm>
            <a:off x="11652738" y="6550223"/>
            <a:ext cx="539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AB3CAA6-0462-4BF4-9231-4A498C97AE5F}" type="slidenum">
              <a:rPr lang="en-US" sz="1400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82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7.png"/><Relationship Id="rId10" Type="http://schemas.openxmlformats.org/officeDocument/2006/relationships/image" Target="../media/image21.emf"/><Relationship Id="rId4" Type="http://schemas.openxmlformats.org/officeDocument/2006/relationships/image" Target="../media/image42.png"/><Relationship Id="rId9" Type="http://schemas.openxmlformats.org/officeDocument/2006/relationships/image" Target="../media/image20.emf"/><Relationship Id="rId14" Type="http://schemas.openxmlformats.org/officeDocument/2006/relationships/image" Target="../media/image2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5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11" Type="http://schemas.openxmlformats.org/officeDocument/2006/relationships/image" Target="../media/image28.emf"/><Relationship Id="rId5" Type="http://schemas.openxmlformats.org/officeDocument/2006/relationships/image" Target="../media/image17.emf"/><Relationship Id="rId10" Type="http://schemas.openxmlformats.org/officeDocument/2006/relationships/image" Target="../media/image27.emf"/><Relationship Id="rId4" Type="http://schemas.openxmlformats.org/officeDocument/2006/relationships/image" Target="../media/image27.png"/><Relationship Id="rId9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17.emf"/><Relationship Id="rId7" Type="http://schemas.openxmlformats.org/officeDocument/2006/relationships/image" Target="../media/image26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18.emf"/><Relationship Id="rId9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37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8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11" Type="http://schemas.openxmlformats.org/officeDocument/2006/relationships/image" Target="../media/image14.emf"/><Relationship Id="rId5" Type="http://schemas.openxmlformats.org/officeDocument/2006/relationships/image" Target="../media/image4.emf"/><Relationship Id="rId10" Type="http://schemas.openxmlformats.org/officeDocument/2006/relationships/image" Target="../media/image13.emf"/><Relationship Id="rId4" Type="http://schemas.openxmlformats.org/officeDocument/2006/relationships/image" Target="../media/image9.png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0708" y="1341120"/>
            <a:ext cx="10790579" cy="1805850"/>
          </a:xfrm>
        </p:spPr>
        <p:txBody>
          <a:bodyPr>
            <a:noAutofit/>
          </a:bodyPr>
          <a:lstStyle/>
          <a:p>
            <a:r>
              <a:rPr lang="en-US" sz="4000" b="1" dirty="0"/>
              <a:t>Affinity </a:t>
            </a:r>
            <a:r>
              <a:rPr lang="en-US" sz="4000" b="1" dirty="0" err="1"/>
              <a:t>Alloc</a:t>
            </a:r>
            <a:r>
              <a:rPr lang="en-US" sz="4000" b="1" dirty="0"/>
              <a:t>: Taming </a:t>
            </a:r>
            <a:r>
              <a:rPr lang="en-US" sz="4000" b="1" strike="sngStrike" dirty="0"/>
              <a:t>Not-So</a:t>
            </a:r>
            <a:r>
              <a:rPr lang="en-US" sz="4000" b="1" dirty="0"/>
              <a:t> Near-Data Computing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5206" y="3374504"/>
            <a:ext cx="9661585" cy="2754312"/>
          </a:xfrm>
        </p:spPr>
        <p:txBody>
          <a:bodyPr>
            <a:normAutofit/>
          </a:bodyPr>
          <a:lstStyle/>
          <a:p>
            <a:r>
              <a:rPr lang="en-US" dirty="0"/>
              <a:t>Zhengrong Wang</a:t>
            </a:r>
            <a:r>
              <a:rPr lang="en-US" baseline="30000" dirty="0"/>
              <a:t>1</a:t>
            </a:r>
            <a:r>
              <a:rPr lang="en-US" dirty="0"/>
              <a:t>, Christopher Liu</a:t>
            </a:r>
            <a:r>
              <a:rPr lang="en-US" baseline="30000" dirty="0"/>
              <a:t>1</a:t>
            </a:r>
            <a:r>
              <a:rPr lang="en-US" dirty="0"/>
              <a:t>, Nathan Beckmann</a:t>
            </a:r>
            <a:r>
              <a:rPr lang="en-US" baseline="30000" dirty="0"/>
              <a:t>2</a:t>
            </a:r>
            <a:r>
              <a:rPr lang="en-US" dirty="0"/>
              <a:t>, Tony Nowatzki</a:t>
            </a:r>
            <a:r>
              <a:rPr lang="en-US" baseline="30000" dirty="0"/>
              <a:t>1</a:t>
            </a:r>
          </a:p>
          <a:p>
            <a:endParaRPr lang="en-US" sz="800" baseline="30000" dirty="0"/>
          </a:p>
          <a:p>
            <a:r>
              <a:rPr lang="en-US" baseline="30000" dirty="0"/>
              <a:t>1</a:t>
            </a:r>
            <a:r>
              <a:rPr lang="en-US" dirty="0"/>
              <a:t>UCLA, </a:t>
            </a:r>
            <a:r>
              <a:rPr lang="en-US" baseline="30000" dirty="0"/>
              <a:t>2</a:t>
            </a:r>
            <a:r>
              <a:rPr lang="en-US" dirty="0"/>
              <a:t>CMU</a:t>
            </a:r>
          </a:p>
          <a:p>
            <a:r>
              <a:rPr lang="en-US" dirty="0"/>
              <a:t>October. 2023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625" y="5656320"/>
            <a:ext cx="1696657" cy="55480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752" y="5328528"/>
            <a:ext cx="2072649" cy="1210384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54053931-EFC7-E24D-4213-A600F85BFC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878" y="5457830"/>
            <a:ext cx="1464277" cy="95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56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Roadmap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4B7F5-6A5C-2827-6C9D-5BB032291AFF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Affine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Irregular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 Codesign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90F455-F3BA-CAC3-882C-8BD886F454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1"/>
          <a:stretch/>
        </p:blipFill>
        <p:spPr>
          <a:xfrm>
            <a:off x="6503003" y="1495425"/>
            <a:ext cx="5503660" cy="5216243"/>
          </a:xfrm>
          <a:prstGeom prst="rect">
            <a:avLst/>
          </a:prstGeom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E59A9C5-61B8-6D00-2AB1-9B0179F5CC67}"/>
              </a:ext>
            </a:extLst>
          </p:cNvPr>
          <p:cNvSpPr/>
          <p:nvPr/>
        </p:nvSpPr>
        <p:spPr>
          <a:xfrm>
            <a:off x="5962650" y="1495426"/>
            <a:ext cx="419100" cy="5124450"/>
          </a:xfrm>
          <a:prstGeom prst="leftBrace">
            <a:avLst>
              <a:gd name="adj1" fmla="val 56060"/>
              <a:gd name="adj2" fmla="val 8184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A0F2F1-A158-D5E9-2E58-E5B4FDFE2149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705225" y="1885951"/>
            <a:ext cx="2257425" cy="28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C90C93EE-78C6-24AD-D5EB-AE2EF517E723}"/>
              </a:ext>
            </a:extLst>
          </p:cNvPr>
          <p:cNvGrpSpPr/>
          <p:nvPr/>
        </p:nvGrpSpPr>
        <p:grpSpPr>
          <a:xfrm>
            <a:off x="6788426" y="1302026"/>
            <a:ext cx="5146398" cy="5419449"/>
            <a:chOff x="6788426" y="1302026"/>
            <a:chExt cx="5146398" cy="541944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9F3DB06-7A15-2F3D-ADFC-DC91AB459EF7}"/>
                </a:ext>
              </a:extLst>
            </p:cNvPr>
            <p:cNvSpPr/>
            <p:nvPr/>
          </p:nvSpPr>
          <p:spPr>
            <a:xfrm>
              <a:off x="6858000" y="1302026"/>
              <a:ext cx="5076824" cy="5419449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D5E86FA-5F8C-E8F3-4464-C14F3BF181B4}"/>
                </a:ext>
              </a:extLst>
            </p:cNvPr>
            <p:cNvSpPr/>
            <p:nvPr/>
          </p:nvSpPr>
          <p:spPr>
            <a:xfrm>
              <a:off x="6788426" y="4010678"/>
              <a:ext cx="69574" cy="381000"/>
            </a:xfrm>
            <a:prstGeom prst="rect">
              <a:avLst/>
            </a:prstGeom>
            <a:solidFill>
              <a:srgbClr val="FFFFFF">
                <a:alpha val="85098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44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Inter-Array Affine Affinity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B0529A-752E-FF0A-F4AF-B93D72A70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536" y="2166810"/>
            <a:ext cx="4206876" cy="3805456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EFF585-D706-5274-1334-057747426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475640"/>
              </p:ext>
            </p:extLst>
          </p:nvPr>
        </p:nvGraphicFramePr>
        <p:xfrm>
          <a:off x="2453790" y="3047874"/>
          <a:ext cx="16662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76331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57023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5824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010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935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83833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0541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0534152"/>
                    </a:ext>
                  </a:extLst>
                </a:gridCol>
              </a:tblGrid>
              <a:tr h="2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7935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A4D5D094-5607-857F-6949-41981D0E07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614807"/>
              </p:ext>
            </p:extLst>
          </p:nvPr>
        </p:nvGraphicFramePr>
        <p:xfrm>
          <a:off x="2453790" y="4103540"/>
          <a:ext cx="16662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763317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357023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858244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60103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9357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083833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905419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30534152"/>
                    </a:ext>
                  </a:extLst>
                </a:gridCol>
              </a:tblGrid>
              <a:tr h="2100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7935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332AE44-529B-9452-2951-766BFD411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449521"/>
              </p:ext>
            </p:extLst>
          </p:nvPr>
        </p:nvGraphicFramePr>
        <p:xfrm>
          <a:off x="2453789" y="5246663"/>
          <a:ext cx="3425392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174">
                  <a:extLst>
                    <a:ext uri="{9D8B030D-6E8A-4147-A177-3AD203B41FA5}">
                      <a16:colId xmlns:a16="http://schemas.microsoft.com/office/drawing/2014/main" val="1476331741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1035702334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2285824473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186010319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3436935798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1108383377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2090541979"/>
                    </a:ext>
                  </a:extLst>
                </a:gridCol>
                <a:gridCol w="428174">
                  <a:extLst>
                    <a:ext uri="{9D8B030D-6E8A-4147-A177-3AD203B41FA5}">
                      <a16:colId xmlns:a16="http://schemas.microsoft.com/office/drawing/2014/main" val="3730534152"/>
                    </a:ext>
                  </a:extLst>
                </a:gridCol>
              </a:tblGrid>
              <a:tr h="22523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C4D6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79351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930C510-39D6-E73E-0CDE-61A02602BB74}"/>
              </a:ext>
            </a:extLst>
          </p:cNvPr>
          <p:cNvSpPr txBox="1"/>
          <p:nvPr/>
        </p:nvSpPr>
        <p:spPr>
          <a:xfrm>
            <a:off x="1339390" y="1580762"/>
            <a:ext cx="4040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2800" b="0" i="0" u="none" strike="noStrike" baseline="0" dirty="0">
                <a:latin typeface="Consolas" panose="020B0609020204030204" pitchFamily="49" charset="0"/>
              </a:rPr>
              <a:t>C[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i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] = A[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i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] + B[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i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BFB957-1864-731F-2ACC-972A1BEC8BE0}"/>
              </a:ext>
            </a:extLst>
          </p:cNvPr>
          <p:cNvSpPr txBox="1"/>
          <p:nvPr/>
        </p:nvSpPr>
        <p:spPr>
          <a:xfrm>
            <a:off x="2521979" y="2674403"/>
            <a:ext cx="1675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float A[8]  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D2565B-1DBD-F01D-D558-D2D1871030B1}"/>
              </a:ext>
            </a:extLst>
          </p:cNvPr>
          <p:cNvSpPr txBox="1"/>
          <p:nvPr/>
        </p:nvSpPr>
        <p:spPr>
          <a:xfrm>
            <a:off x="2463402" y="3737270"/>
            <a:ext cx="17515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float B[8]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DD7162-598C-8F58-95D5-BBAD92987BCD}"/>
              </a:ext>
            </a:extLst>
          </p:cNvPr>
          <p:cNvSpPr txBox="1"/>
          <p:nvPr/>
        </p:nvSpPr>
        <p:spPr>
          <a:xfrm>
            <a:off x="2463313" y="4873192"/>
            <a:ext cx="19086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double C[8]</a:t>
            </a:r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680466A-AA27-81CD-6950-58698A18DB80}"/>
              </a:ext>
            </a:extLst>
          </p:cNvPr>
          <p:cNvSpPr/>
          <p:nvPr/>
        </p:nvSpPr>
        <p:spPr>
          <a:xfrm>
            <a:off x="1935831" y="3230753"/>
            <a:ext cx="422997" cy="2188971"/>
          </a:xfrm>
          <a:custGeom>
            <a:avLst/>
            <a:gdLst>
              <a:gd name="connsiteX0" fmla="*/ 266700 w 266700"/>
              <a:gd name="connsiteY0" fmla="*/ 952500 h 952500"/>
              <a:gd name="connsiteX1" fmla="*/ 0 w 266700"/>
              <a:gd name="connsiteY1" fmla="*/ 504825 h 952500"/>
              <a:gd name="connsiteX2" fmla="*/ 266700 w 2667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952500">
                <a:moveTo>
                  <a:pt x="266700" y="952500"/>
                </a:moveTo>
                <a:cubicBezTo>
                  <a:pt x="133350" y="808037"/>
                  <a:pt x="0" y="663575"/>
                  <a:pt x="0" y="504825"/>
                </a:cubicBezTo>
                <a:cubicBezTo>
                  <a:pt x="0" y="346075"/>
                  <a:pt x="133350" y="173037"/>
                  <a:pt x="266700" y="0"/>
                </a:cubicBezTo>
              </a:path>
            </a:pathLst>
          </a:custGeom>
          <a:ln w="28575">
            <a:solidFill>
              <a:srgbClr val="FF4D2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B45BA3A-FDE6-8906-0CC4-8691EFB0C450}"/>
              </a:ext>
            </a:extLst>
          </p:cNvPr>
          <p:cNvSpPr/>
          <p:nvPr/>
        </p:nvSpPr>
        <p:spPr>
          <a:xfrm>
            <a:off x="2240631" y="3383368"/>
            <a:ext cx="146600" cy="799886"/>
          </a:xfrm>
          <a:custGeom>
            <a:avLst/>
            <a:gdLst>
              <a:gd name="connsiteX0" fmla="*/ 266700 w 266700"/>
              <a:gd name="connsiteY0" fmla="*/ 952500 h 952500"/>
              <a:gd name="connsiteX1" fmla="*/ 0 w 266700"/>
              <a:gd name="connsiteY1" fmla="*/ 504825 h 952500"/>
              <a:gd name="connsiteX2" fmla="*/ 266700 w 2667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952500">
                <a:moveTo>
                  <a:pt x="266700" y="952500"/>
                </a:moveTo>
                <a:cubicBezTo>
                  <a:pt x="133350" y="808037"/>
                  <a:pt x="0" y="663575"/>
                  <a:pt x="0" y="504825"/>
                </a:cubicBezTo>
                <a:cubicBezTo>
                  <a:pt x="0" y="346075"/>
                  <a:pt x="133350" y="173037"/>
                  <a:pt x="266700" y="0"/>
                </a:cubicBezTo>
              </a:path>
            </a:pathLst>
          </a:custGeom>
          <a:ln w="28575">
            <a:solidFill>
              <a:srgbClr val="FF4D2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DD2EFB-764A-C97C-5CFA-D7CD0C3AA218}"/>
              </a:ext>
            </a:extLst>
          </p:cNvPr>
          <p:cNvSpPr txBox="1"/>
          <p:nvPr/>
        </p:nvSpPr>
        <p:spPr>
          <a:xfrm>
            <a:off x="742950" y="4103540"/>
            <a:ext cx="1192881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4D20"/>
                </a:solidFill>
              </a:rPr>
              <a:t>“Align  to”</a:t>
            </a:r>
          </a:p>
          <a:p>
            <a:endParaRPr lang="en-US" sz="500" b="1" dirty="0">
              <a:solidFill>
                <a:srgbClr val="FF4D20"/>
              </a:solidFill>
            </a:endParaRPr>
          </a:p>
          <a:p>
            <a:r>
              <a:rPr lang="en-US" b="1" dirty="0">
                <a:solidFill>
                  <a:srgbClr val="FF4D20"/>
                </a:solidFill>
              </a:rPr>
              <a:t>in </a:t>
            </a:r>
            <a:r>
              <a:rPr lang="en-US" b="1" dirty="0" err="1">
                <a:solidFill>
                  <a:srgbClr val="FF4D20"/>
                </a:solidFill>
              </a:rPr>
              <a:t>alloc</a:t>
            </a:r>
            <a:endParaRPr lang="en-US" b="1" dirty="0">
              <a:solidFill>
                <a:srgbClr val="FF4D20"/>
              </a:solidFill>
            </a:endParaRPr>
          </a:p>
          <a:p>
            <a:r>
              <a:rPr lang="en-US" b="1" dirty="0">
                <a:solidFill>
                  <a:srgbClr val="FF4D20"/>
                </a:solidFill>
              </a:rPr>
              <a:t>interface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363152-1B5F-44C8-6C83-ECDD57DF4E71}"/>
              </a:ext>
            </a:extLst>
          </p:cNvPr>
          <p:cNvSpPr txBox="1"/>
          <p:nvPr/>
        </p:nvSpPr>
        <p:spPr>
          <a:xfrm>
            <a:off x="2728913" y="2056140"/>
            <a:ext cx="8334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float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A530C9F-A085-8625-B0FF-B71E0A30C8D6}"/>
              </a:ext>
            </a:extLst>
          </p:cNvPr>
          <p:cNvSpPr txBox="1"/>
          <p:nvPr/>
        </p:nvSpPr>
        <p:spPr>
          <a:xfrm>
            <a:off x="4157439" y="2056140"/>
            <a:ext cx="85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float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E459DC-2FB7-D0FC-EA4A-9A4A4545E7A4}"/>
              </a:ext>
            </a:extLst>
          </p:cNvPr>
          <p:cNvSpPr txBox="1"/>
          <p:nvPr/>
        </p:nvSpPr>
        <p:spPr>
          <a:xfrm>
            <a:off x="1357947" y="2056140"/>
            <a:ext cx="1067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onsolas" panose="020B0609020204030204" pitchFamily="49" charset="0"/>
              </a:rPr>
              <a:t>double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0E33F5-B64C-8978-6F94-2097D009A6D0}"/>
              </a:ext>
            </a:extLst>
          </p:cNvPr>
          <p:cNvSpPr txBox="1"/>
          <p:nvPr/>
        </p:nvSpPr>
        <p:spPr>
          <a:xfrm>
            <a:off x="2240631" y="6164854"/>
            <a:ext cx="7114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4D20"/>
                </a:solidFill>
              </a:rPr>
              <a:t>Same support required for </a:t>
            </a:r>
            <a:r>
              <a:rPr lang="en-US" sz="3200" dirty="0" err="1">
                <a:solidFill>
                  <a:srgbClr val="FF4D20"/>
                </a:solidFill>
              </a:rPr>
              <a:t>strided</a:t>
            </a:r>
            <a:r>
              <a:rPr lang="en-US" sz="3200" dirty="0">
                <a:solidFill>
                  <a:srgbClr val="FF4D20"/>
                </a:solidFill>
              </a:rPr>
              <a:t> access.</a:t>
            </a:r>
          </a:p>
        </p:txBody>
      </p:sp>
    </p:spTree>
    <p:extLst>
      <p:ext uri="{BB962C8B-B14F-4D97-AF65-F5344CB8AC3E}">
        <p14:creationId xmlns:p14="http://schemas.microsoft.com/office/powerpoint/2010/main" val="238520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30F93-067F-46BC-30DC-DEBA7579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Intra-Array Affine Affinity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D9960-E6FB-5BA0-23B9-B639C392F65C}"/>
              </a:ext>
            </a:extLst>
          </p:cNvPr>
          <p:cNvSpPr txBox="1"/>
          <p:nvPr/>
        </p:nvSpPr>
        <p:spPr>
          <a:xfrm>
            <a:off x="1339390" y="1580762"/>
            <a:ext cx="76712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pl-PL" sz="2800" b="0" i="0" u="none" strike="noStrike" baseline="0" dirty="0">
                <a:latin typeface="Consolas" panose="020B0609020204030204" pitchFamily="49" charset="0"/>
              </a:rPr>
              <a:t>B[i,j] = A[i,j] + A[i+1,j]</a:t>
            </a:r>
            <a:endParaRPr lang="en-US" sz="2800" b="0" i="0" u="none" strike="noStrike" baseline="0" dirty="0">
              <a:latin typeface="Consolas" panose="020B0609020204030204" pitchFamily="49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C80ED4-FF6E-6DD5-8BEC-35EB1AA42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240169"/>
              </p:ext>
            </p:extLst>
          </p:nvPr>
        </p:nvGraphicFramePr>
        <p:xfrm>
          <a:off x="1981593" y="2906325"/>
          <a:ext cx="3184260" cy="1338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065">
                  <a:extLst>
                    <a:ext uri="{9D8B030D-6E8A-4147-A177-3AD203B41FA5}">
                      <a16:colId xmlns:a16="http://schemas.microsoft.com/office/drawing/2014/main" val="1476331741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1035702334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2285824473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186010319"/>
                    </a:ext>
                  </a:extLst>
                </a:gridCol>
              </a:tblGrid>
              <a:tr h="443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79351"/>
                  </a:ext>
                </a:extLst>
              </a:tr>
              <a:tr h="443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N+0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N+1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N+2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6945"/>
                  </a:ext>
                </a:extLst>
              </a:tr>
              <a:tr h="443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92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678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F170232-E4D2-78D5-686E-B4696D4BBB08}"/>
              </a:ext>
            </a:extLst>
          </p:cNvPr>
          <p:cNvSpPr txBox="1"/>
          <p:nvPr/>
        </p:nvSpPr>
        <p:spPr>
          <a:xfrm>
            <a:off x="2068587" y="2321550"/>
            <a:ext cx="357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i="0" u="none" strike="noStrike" baseline="0" dirty="0">
                <a:latin typeface="Consolas" panose="020B0609020204030204" pitchFamily="49" charset="0"/>
              </a:rPr>
              <a:t>A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EB8FBC-CB4E-108D-2283-DA0958DF9C18}"/>
              </a:ext>
            </a:extLst>
          </p:cNvPr>
          <p:cNvSpPr txBox="1"/>
          <p:nvPr/>
        </p:nvSpPr>
        <p:spPr>
          <a:xfrm>
            <a:off x="1981593" y="4513813"/>
            <a:ext cx="3571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latin typeface="Consolas" panose="020B0609020204030204" pitchFamily="49" charset="0"/>
              </a:rPr>
              <a:t>B</a:t>
            </a:r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DA1AB1-676F-704D-61A1-C093AC830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600" y="2613937"/>
            <a:ext cx="4394200" cy="35004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5D5B0F-AAB3-452E-394A-2BDF95A4A489}"/>
              </a:ext>
            </a:extLst>
          </p:cNvPr>
          <p:cNvSpPr txBox="1"/>
          <p:nvPr/>
        </p:nvSpPr>
        <p:spPr>
          <a:xfrm>
            <a:off x="3420300" y="2429271"/>
            <a:ext cx="157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Row Length=N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B0280A4-EF0B-9F4F-0DBE-B50B2909D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952017"/>
              </p:ext>
            </p:extLst>
          </p:nvPr>
        </p:nvGraphicFramePr>
        <p:xfrm>
          <a:off x="1990760" y="5034829"/>
          <a:ext cx="3184260" cy="1338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065">
                  <a:extLst>
                    <a:ext uri="{9D8B030D-6E8A-4147-A177-3AD203B41FA5}">
                      <a16:colId xmlns:a16="http://schemas.microsoft.com/office/drawing/2014/main" val="1476331741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1035702334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2285824473"/>
                    </a:ext>
                  </a:extLst>
                </a:gridCol>
                <a:gridCol w="796065">
                  <a:extLst>
                    <a:ext uri="{9D8B030D-6E8A-4147-A177-3AD203B41FA5}">
                      <a16:colId xmlns:a16="http://schemas.microsoft.com/office/drawing/2014/main" val="186010319"/>
                    </a:ext>
                  </a:extLst>
                </a:gridCol>
              </a:tblGrid>
              <a:tr h="443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279351"/>
                  </a:ext>
                </a:extLst>
              </a:tr>
              <a:tr h="4434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N+0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N+1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N+2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86945"/>
                  </a:ext>
                </a:extLst>
              </a:tr>
              <a:tr h="4434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…</a:t>
                      </a:r>
                    </a:p>
                  </a:txBody>
                  <a:tcPr marL="110858" marR="110858" marT="55429" marB="55429">
                    <a:solidFill>
                      <a:srgbClr val="FFD9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767893"/>
                  </a:ext>
                </a:extLst>
              </a:tr>
            </a:tbl>
          </a:graphicData>
        </a:graphic>
      </p:graphicFrame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465E745-50B1-818E-04FE-75FBE29E9935}"/>
              </a:ext>
            </a:extLst>
          </p:cNvPr>
          <p:cNvSpPr/>
          <p:nvPr/>
        </p:nvSpPr>
        <p:spPr>
          <a:xfrm>
            <a:off x="1613279" y="4130936"/>
            <a:ext cx="237036" cy="1783699"/>
          </a:xfrm>
          <a:custGeom>
            <a:avLst/>
            <a:gdLst>
              <a:gd name="connsiteX0" fmla="*/ 266700 w 266700"/>
              <a:gd name="connsiteY0" fmla="*/ 952500 h 952500"/>
              <a:gd name="connsiteX1" fmla="*/ 0 w 266700"/>
              <a:gd name="connsiteY1" fmla="*/ 504825 h 952500"/>
              <a:gd name="connsiteX2" fmla="*/ 266700 w 2667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952500">
                <a:moveTo>
                  <a:pt x="266700" y="952500"/>
                </a:moveTo>
                <a:cubicBezTo>
                  <a:pt x="133350" y="808037"/>
                  <a:pt x="0" y="663575"/>
                  <a:pt x="0" y="504825"/>
                </a:cubicBezTo>
                <a:cubicBezTo>
                  <a:pt x="0" y="346075"/>
                  <a:pt x="133350" y="173037"/>
                  <a:pt x="266700" y="0"/>
                </a:cubicBezTo>
              </a:path>
            </a:pathLst>
          </a:custGeom>
          <a:ln w="28575">
            <a:solidFill>
              <a:srgbClr val="FF4D2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0952B2-EF54-9504-2E2B-B808997EFB9B}"/>
              </a:ext>
            </a:extLst>
          </p:cNvPr>
          <p:cNvSpPr txBox="1"/>
          <p:nvPr/>
        </p:nvSpPr>
        <p:spPr>
          <a:xfrm>
            <a:off x="470461" y="5334704"/>
            <a:ext cx="1192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4D20"/>
                </a:solidFill>
              </a:rPr>
              <a:t>“Align  to”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BC60027-A404-AD90-158D-EF02E3992699}"/>
              </a:ext>
            </a:extLst>
          </p:cNvPr>
          <p:cNvSpPr/>
          <p:nvPr/>
        </p:nvSpPr>
        <p:spPr>
          <a:xfrm>
            <a:off x="1547640" y="3134401"/>
            <a:ext cx="368314" cy="523220"/>
          </a:xfrm>
          <a:custGeom>
            <a:avLst/>
            <a:gdLst>
              <a:gd name="connsiteX0" fmla="*/ 266700 w 266700"/>
              <a:gd name="connsiteY0" fmla="*/ 952500 h 952500"/>
              <a:gd name="connsiteX1" fmla="*/ 0 w 266700"/>
              <a:gd name="connsiteY1" fmla="*/ 504825 h 952500"/>
              <a:gd name="connsiteX2" fmla="*/ 266700 w 266700"/>
              <a:gd name="connsiteY2" fmla="*/ 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952500">
                <a:moveTo>
                  <a:pt x="266700" y="952500"/>
                </a:moveTo>
                <a:cubicBezTo>
                  <a:pt x="133350" y="808037"/>
                  <a:pt x="0" y="663575"/>
                  <a:pt x="0" y="504825"/>
                </a:cubicBezTo>
                <a:cubicBezTo>
                  <a:pt x="0" y="346075"/>
                  <a:pt x="133350" y="173037"/>
                  <a:pt x="266700" y="0"/>
                </a:cubicBezTo>
              </a:path>
            </a:pathLst>
          </a:custGeom>
          <a:ln w="28575">
            <a:solidFill>
              <a:srgbClr val="FF4D2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950F42-B00E-5D2E-90BC-FBDBA51F71B4}"/>
              </a:ext>
            </a:extLst>
          </p:cNvPr>
          <p:cNvSpPr txBox="1"/>
          <p:nvPr/>
        </p:nvSpPr>
        <p:spPr>
          <a:xfrm>
            <a:off x="786401" y="3105834"/>
            <a:ext cx="826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4D20"/>
                </a:solidFill>
              </a:rPr>
              <a:t>“self align”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877A4C6-0C42-9D1D-F6CD-39A348AD1D1C}"/>
              </a:ext>
            </a:extLst>
          </p:cNvPr>
          <p:cNvSpPr/>
          <p:nvPr/>
        </p:nvSpPr>
        <p:spPr>
          <a:xfrm>
            <a:off x="2068587" y="2927754"/>
            <a:ext cx="621629" cy="413294"/>
          </a:xfrm>
          <a:prstGeom prst="ellipse">
            <a:avLst/>
          </a:prstGeom>
          <a:noFill/>
          <a:ln w="28575">
            <a:solidFill>
              <a:srgbClr val="FF4D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3434CC6-5828-F2C1-370A-CC5DD998E020}"/>
              </a:ext>
            </a:extLst>
          </p:cNvPr>
          <p:cNvSpPr/>
          <p:nvPr/>
        </p:nvSpPr>
        <p:spPr>
          <a:xfrm>
            <a:off x="2069391" y="3369755"/>
            <a:ext cx="621629" cy="413294"/>
          </a:xfrm>
          <a:prstGeom prst="ellipse">
            <a:avLst/>
          </a:prstGeom>
          <a:noFill/>
          <a:ln w="28575">
            <a:solidFill>
              <a:srgbClr val="FF4D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622933D-8B58-57E9-B0C7-179762BED925}"/>
              </a:ext>
            </a:extLst>
          </p:cNvPr>
          <p:cNvGrpSpPr/>
          <p:nvPr/>
        </p:nvGrpSpPr>
        <p:grpSpPr>
          <a:xfrm>
            <a:off x="7954629" y="3319619"/>
            <a:ext cx="740147" cy="1786247"/>
            <a:chOff x="7954629" y="3319619"/>
            <a:chExt cx="740147" cy="1786247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0BCF2B-2757-4077-AA9B-A0413BADCC87}"/>
                </a:ext>
              </a:extLst>
            </p:cNvPr>
            <p:cNvSpPr/>
            <p:nvPr/>
          </p:nvSpPr>
          <p:spPr>
            <a:xfrm>
              <a:off x="8073147" y="3319619"/>
              <a:ext cx="621629" cy="413294"/>
            </a:xfrm>
            <a:prstGeom prst="ellipse">
              <a:avLst/>
            </a:prstGeom>
            <a:noFill/>
            <a:ln w="28575">
              <a:solidFill>
                <a:srgbClr val="FF4D2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6F9948D-5CC9-0D1B-836F-76557D370AE7}"/>
                </a:ext>
              </a:extLst>
            </p:cNvPr>
            <p:cNvSpPr/>
            <p:nvPr/>
          </p:nvSpPr>
          <p:spPr>
            <a:xfrm>
              <a:off x="8073147" y="4692572"/>
              <a:ext cx="621629" cy="413294"/>
            </a:xfrm>
            <a:prstGeom prst="ellipse">
              <a:avLst/>
            </a:prstGeom>
            <a:noFill/>
            <a:ln w="28575">
              <a:solidFill>
                <a:srgbClr val="FF4D2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9097A1-DA9A-C688-F0D0-CF59F21503E9}"/>
                </a:ext>
              </a:extLst>
            </p:cNvPr>
            <p:cNvSpPr/>
            <p:nvPr/>
          </p:nvSpPr>
          <p:spPr>
            <a:xfrm>
              <a:off x="7954629" y="3657621"/>
              <a:ext cx="221183" cy="1086669"/>
            </a:xfrm>
            <a:custGeom>
              <a:avLst/>
              <a:gdLst>
                <a:gd name="connsiteX0" fmla="*/ 266700 w 266700"/>
                <a:gd name="connsiteY0" fmla="*/ 952500 h 952500"/>
                <a:gd name="connsiteX1" fmla="*/ 0 w 266700"/>
                <a:gd name="connsiteY1" fmla="*/ 504825 h 952500"/>
                <a:gd name="connsiteX2" fmla="*/ 266700 w 266700"/>
                <a:gd name="connsiteY2" fmla="*/ 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952500">
                  <a:moveTo>
                    <a:pt x="266700" y="952500"/>
                  </a:moveTo>
                  <a:cubicBezTo>
                    <a:pt x="133350" y="808037"/>
                    <a:pt x="0" y="663575"/>
                    <a:pt x="0" y="504825"/>
                  </a:cubicBezTo>
                  <a:cubicBezTo>
                    <a:pt x="0" y="346075"/>
                    <a:pt x="133350" y="173037"/>
                    <a:pt x="266700" y="0"/>
                  </a:cubicBezTo>
                </a:path>
              </a:pathLst>
            </a:custGeom>
            <a:ln w="28575">
              <a:solidFill>
                <a:srgbClr val="FF4D20"/>
              </a:solidFill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6119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D425E4-60AB-ED5C-5DB1-2E4F73A49D80}"/>
              </a:ext>
            </a:extLst>
          </p:cNvPr>
          <p:cNvSpPr/>
          <p:nvPr/>
        </p:nvSpPr>
        <p:spPr>
          <a:xfrm>
            <a:off x="5981700" y="2161920"/>
            <a:ext cx="222250" cy="810557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C043BF-838D-05AE-8DB6-612288CE2239}"/>
              </a:ext>
            </a:extLst>
          </p:cNvPr>
          <p:cNvSpPr/>
          <p:nvPr/>
        </p:nvSpPr>
        <p:spPr>
          <a:xfrm>
            <a:off x="7391400" y="2161920"/>
            <a:ext cx="222250" cy="810557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7AF61-CF68-A99B-F14F-9C3F408C4F02}"/>
              </a:ext>
            </a:extLst>
          </p:cNvPr>
          <p:cNvSpPr/>
          <p:nvPr/>
        </p:nvSpPr>
        <p:spPr>
          <a:xfrm>
            <a:off x="6363491" y="2161920"/>
            <a:ext cx="222250" cy="810557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090EB5-189C-F819-3B0F-8433EDDF3B32}"/>
              </a:ext>
            </a:extLst>
          </p:cNvPr>
          <p:cNvSpPr/>
          <p:nvPr/>
        </p:nvSpPr>
        <p:spPr>
          <a:xfrm>
            <a:off x="2254250" y="4152900"/>
            <a:ext cx="7204075" cy="847725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E230D-7752-E69E-0C4A-1E18120230EC}"/>
              </a:ext>
            </a:extLst>
          </p:cNvPr>
          <p:cNvSpPr txBox="1"/>
          <p:nvPr/>
        </p:nvSpPr>
        <p:spPr>
          <a:xfrm>
            <a:off x="2025650" y="3281740"/>
            <a:ext cx="81407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/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267F99"/>
                </a:solidFill>
                <a:latin typeface="Consolas" panose="020B0609020204030204" pitchFamily="49" charset="0"/>
              </a:rPr>
              <a:t>AffineArray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1800" b="0" i="0" u="none" strike="noStrike" baseline="0" dirty="0" err="1">
                <a:solidFill>
                  <a:srgbClr val="001080"/>
                </a:solidFill>
                <a:latin typeface="Consolas" panose="020B0609020204030204" pitchFamily="49" charset="0"/>
              </a:rPr>
              <a:t>elem_size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 // Element size (byte).</a:t>
            </a:r>
            <a:endParaRPr lang="en-US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baseline="0" dirty="0" err="1">
                <a:solidFill>
                  <a:srgbClr val="0000FF"/>
                </a:solidFill>
                <a:latin typeface="Consolas" panose="020B0609020204030204" pitchFamily="49" charset="0"/>
              </a:rPr>
              <a:t>uint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800" b="0" i="0" u="none" strike="noStrike" baseline="0" dirty="0" err="1">
                <a:solidFill>
                  <a:srgbClr val="001080"/>
                </a:solidFill>
                <a:latin typeface="Consolas" panose="020B0609020204030204" pitchFamily="49" charset="0"/>
              </a:rPr>
              <a:t>num_elem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  // Number of elements.</a:t>
            </a:r>
            <a:endParaRPr lang="en-US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800" b="0" i="0" u="none" strike="noStrike" baseline="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         // Pointer to the aligned affine array.</a:t>
            </a:r>
            <a:endParaRPr lang="en-US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b="0" i="0" u="none" strike="noStrike" baseline="0" dirty="0">
                <a:solidFill>
                  <a:srgbClr val="001080"/>
                </a:solidFill>
                <a:latin typeface="Consolas" panose="020B0609020204030204" pitchFamily="49" charset="0"/>
              </a:rPr>
              <a:t>Q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Interleaving Ratio</a:t>
            </a:r>
          </a:p>
          <a:p>
            <a:pPr marR="0" algn="l" rtl="0"/>
            <a:r>
              <a:rPr lang="en-US" sz="1800" b="0" i="0" u="none" strike="noStrike" dirty="0">
                <a:solidFill>
                  <a:srgbClr val="000000"/>
                </a:solidFill>
                <a:latin typeface="Consolas" panose="020B0609020204030204" pitchFamily="49" charset="0"/>
              </a:rPr>
              <a:t>  int 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800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         // Interleaving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Offset</a:t>
            </a:r>
          </a:p>
          <a:p>
            <a:pPr marR="0" algn="l" rtl="0"/>
            <a:r>
              <a:rPr lang="en-US" sz="1800" b="0" i="0" u="none" strike="noStrike" dirty="0">
                <a:latin typeface="Consolas" panose="020B0609020204030204" pitchFamily="49" charset="0"/>
              </a:rPr>
              <a:t>  …</a:t>
            </a:r>
            <a:endParaRPr lang="en-US" sz="1800" b="0" i="0" u="none" strike="noStrike" baseline="0" dirty="0">
              <a:latin typeface="Consolas" panose="020B0609020204030204" pitchFamily="49" charset="0"/>
            </a:endParaRPr>
          </a:p>
          <a:p>
            <a:pPr marR="0" algn="l" rtl="0"/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R="0" algn="l" rtl="0"/>
            <a:r>
              <a:rPr lang="en-US" sz="1800" b="0" i="0" u="none" strike="noStrike" baseline="0" dirty="0">
                <a:solidFill>
                  <a:srgbClr val="0000FF"/>
                </a:solidFill>
                <a:latin typeface="Consolas" panose="020B0609020204030204" pitchFamily="49" charset="0"/>
              </a:rPr>
              <a:t>void*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795E26"/>
                </a:solidFill>
                <a:latin typeface="Consolas" panose="020B0609020204030204" pitchFamily="49" charset="0"/>
              </a:rPr>
              <a:t>malloc_aff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(const </a:t>
            </a:r>
            <a:r>
              <a:rPr lang="en-US" sz="1800" b="0" i="0" u="none" strike="noStrike" baseline="0" dirty="0" err="1">
                <a:solidFill>
                  <a:srgbClr val="267F99"/>
                </a:solidFill>
                <a:latin typeface="Consolas" panose="020B0609020204030204" pitchFamily="49" charset="0"/>
              </a:rPr>
              <a:t>AffineArray</a:t>
            </a:r>
            <a:r>
              <a:rPr lang="en-US" sz="1800" b="0" i="0" u="none" strike="noStrike" baseline="0" dirty="0">
                <a:solidFill>
                  <a:srgbClr val="267F99"/>
                </a:solidFill>
                <a:latin typeface="Consolas" panose="020B0609020204030204" pitchFamily="49" charset="0"/>
              </a:rPr>
              <a:t>&amp; </a:t>
            </a:r>
            <a:r>
              <a:rPr lang="en-US" sz="1800" b="0" i="0" u="none" strike="noStrike" baseline="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Affinity </a:t>
            </a:r>
            <a:r>
              <a:rPr lang="en-US" sz="4000" dirty="0" err="1"/>
              <a:t>Alloc</a:t>
            </a:r>
            <a:r>
              <a:rPr lang="en-US" sz="4000" dirty="0"/>
              <a:t> Interface for Affine Data Layout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1C2196F-3A45-BEE5-EE42-61B10E9999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8"/>
                <a:ext cx="11096625" cy="5030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Interface exposes affine layout transformation:</a:t>
                </a:r>
              </a:p>
              <a:p>
                <a:pPr marL="0" indent="0">
                  <a:buNone/>
                </a:pPr>
                <a:endParaRPr lang="en-US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Affine affinity </a:t>
                </a:r>
                <a:r>
                  <a:rPr lang="en-US" sz="2400" dirty="0" err="1"/>
                  <a:t>alloc</a:t>
                </a:r>
                <a:r>
                  <a:rPr lang="en-US" sz="2400" dirty="0"/>
                  <a:t> API: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21C2196F-3A45-BEE5-EE42-61B10E999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11096625" cy="5030787"/>
              </a:xfrm>
              <a:prstGeom prst="rect">
                <a:avLst/>
              </a:prstGeom>
              <a:blipFill>
                <a:blip r:embed="rId3"/>
                <a:stretch>
                  <a:fillRect l="-714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E970C19-6D4C-4B3E-2FBE-E35C382A2BE1}"/>
              </a:ext>
            </a:extLst>
          </p:cNvPr>
          <p:cNvSpPr txBox="1"/>
          <p:nvPr/>
        </p:nvSpPr>
        <p:spPr>
          <a:xfrm>
            <a:off x="1149640" y="6200487"/>
            <a:ext cx="9664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4D20"/>
                </a:solidFill>
              </a:rPr>
              <a:t>These parameters are independent of microarchitecture!</a:t>
            </a:r>
          </a:p>
        </p:txBody>
      </p:sp>
    </p:spTree>
    <p:extLst>
      <p:ext uri="{BB962C8B-B14F-4D97-AF65-F5344CB8AC3E}">
        <p14:creationId xmlns:p14="http://schemas.microsoft.com/office/powerpoint/2010/main" val="19313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Mapping Virtual Addr.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LLC Banks 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FF4A4E0-C066-A811-6704-645DF2C22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0485" y="1694090"/>
                <a:ext cx="6248401" cy="5030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Runtimes needs to be able to choose the actual cache-line interleaving and offset!</a:t>
                </a:r>
              </a:p>
              <a:p>
                <a:r>
                  <a:rPr lang="en-US" sz="2400" dirty="0"/>
                  <a:t>OS Abstraction: Interleave pools</a:t>
                </a:r>
              </a:p>
              <a:p>
                <a:pPr lvl="1"/>
                <a:r>
                  <a:rPr lang="en-US" sz="2000" dirty="0"/>
                  <a:t>Set of “Direct Segment” (like Basu ISCA 2013)</a:t>
                </a:r>
              </a:p>
              <a:p>
                <a:pPr lvl="1"/>
                <a:r>
                  <a:rPr lang="en-US" sz="2000" dirty="0"/>
                  <a:t>Contiguous physical address within segment</a:t>
                </a:r>
              </a:p>
              <a:p>
                <a:pPr lvl="1"/>
                <a:r>
                  <a:rPr lang="en-US" sz="2000" dirty="0"/>
                  <a:t>Each pool is designated for power-of-2 interleaving</a:t>
                </a:r>
              </a:p>
              <a:p>
                <a:pPr>
                  <a:lnSpc>
                    <a:spcPct val="100000"/>
                  </a:lnSpc>
                </a:pP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Arch: Override cache-&gt;bank assignment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bank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𝑣𝑎𝑑𝑑𝑟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𝑣𝑎𝑑𝑑𝑟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𝑝𝑜𝑜𝑙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𝑖𝑛𝑡𝑟𝑙𝑣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𝑏𝑎𝑛𝑘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FF4A4E0-C066-A811-6704-645DF2C2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85" y="1694090"/>
                <a:ext cx="6248401" cy="5030787"/>
              </a:xfrm>
              <a:prstGeom prst="rect">
                <a:avLst/>
              </a:prstGeom>
              <a:blipFill>
                <a:blip r:embed="rId5"/>
                <a:stretch>
                  <a:fillRect l="-1366" t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3" name="Picture 262">
            <a:extLst>
              <a:ext uri="{FF2B5EF4-FFF2-40B4-BE49-F238E27FC236}">
                <a16:creationId xmlns:a16="http://schemas.microsoft.com/office/drawing/2014/main" id="{BA3A273F-6EBC-FC71-14B0-6A2DF600F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37" y="1759696"/>
            <a:ext cx="4600575" cy="695325"/>
          </a:xfrm>
          <a:prstGeom prst="rect">
            <a:avLst/>
          </a:prstGeom>
        </p:spPr>
      </p:pic>
      <p:pic>
        <p:nvPicPr>
          <p:cNvPr id="265" name="Picture 264">
            <a:extLst>
              <a:ext uri="{FF2B5EF4-FFF2-40B4-BE49-F238E27FC236}">
                <a16:creationId xmlns:a16="http://schemas.microsoft.com/office/drawing/2014/main" id="{F07094E4-65BD-322A-B702-DEA3A30FE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237" y="2660601"/>
            <a:ext cx="4705350" cy="1152525"/>
          </a:xfrm>
          <a:prstGeom prst="rect">
            <a:avLst/>
          </a:prstGeom>
        </p:spPr>
      </p:pic>
      <p:pic>
        <p:nvPicPr>
          <p:cNvPr id="267" name="Picture 266">
            <a:extLst>
              <a:ext uri="{FF2B5EF4-FFF2-40B4-BE49-F238E27FC236}">
                <a16:creationId xmlns:a16="http://schemas.microsoft.com/office/drawing/2014/main" id="{ED892896-A76B-8A19-F249-F7531C4E6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800" y="3127325"/>
            <a:ext cx="323850" cy="219075"/>
          </a:xfrm>
          <a:prstGeom prst="rect">
            <a:avLst/>
          </a:prstGeom>
        </p:spPr>
      </p:pic>
      <p:pic>
        <p:nvPicPr>
          <p:cNvPr id="269" name="Picture 268">
            <a:extLst>
              <a:ext uri="{FF2B5EF4-FFF2-40B4-BE49-F238E27FC236}">
                <a16:creationId xmlns:a16="http://schemas.microsoft.com/office/drawing/2014/main" id="{9D363655-3678-4069-F268-74095A1B5E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2312" y="3127325"/>
            <a:ext cx="323850" cy="219075"/>
          </a:xfrm>
          <a:prstGeom prst="rect">
            <a:avLst/>
          </a:prstGeom>
        </p:spPr>
      </p:pic>
      <p:pic>
        <p:nvPicPr>
          <p:cNvPr id="271" name="Picture 270">
            <a:extLst>
              <a:ext uri="{FF2B5EF4-FFF2-40B4-BE49-F238E27FC236}">
                <a16:creationId xmlns:a16="http://schemas.microsoft.com/office/drawing/2014/main" id="{31AAAF2C-984E-A679-0EB8-95D3D3CB8C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67800" y="3511504"/>
            <a:ext cx="323850" cy="219075"/>
          </a:xfrm>
          <a:prstGeom prst="rect">
            <a:avLst/>
          </a:prstGeom>
        </p:spPr>
      </p:pic>
      <p:pic>
        <p:nvPicPr>
          <p:cNvPr id="273" name="Picture 272">
            <a:extLst>
              <a:ext uri="{FF2B5EF4-FFF2-40B4-BE49-F238E27FC236}">
                <a16:creationId xmlns:a16="http://schemas.microsoft.com/office/drawing/2014/main" id="{7600EA8B-56D9-DB80-6BBE-330BE361974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12312" y="3513090"/>
            <a:ext cx="323850" cy="219075"/>
          </a:xfrm>
          <a:prstGeom prst="rect">
            <a:avLst/>
          </a:prstGeom>
        </p:spPr>
      </p:pic>
      <p:pic>
        <p:nvPicPr>
          <p:cNvPr id="275" name="Picture 274">
            <a:extLst>
              <a:ext uri="{FF2B5EF4-FFF2-40B4-BE49-F238E27FC236}">
                <a16:creationId xmlns:a16="http://schemas.microsoft.com/office/drawing/2014/main" id="{8A18693D-972A-4235-FB87-953C674E9D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96175" y="2012800"/>
            <a:ext cx="4333875" cy="447675"/>
          </a:xfrm>
          <a:prstGeom prst="rect">
            <a:avLst/>
          </a:prstGeom>
        </p:spPr>
      </p:pic>
      <p:pic>
        <p:nvPicPr>
          <p:cNvPr id="277" name="Picture 276">
            <a:extLst>
              <a:ext uri="{FF2B5EF4-FFF2-40B4-BE49-F238E27FC236}">
                <a16:creationId xmlns:a16="http://schemas.microsoft.com/office/drawing/2014/main" id="{10D745DE-BE6F-648F-625A-3B3A0011237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96175" y="2275685"/>
            <a:ext cx="4333875" cy="552450"/>
          </a:xfrm>
          <a:prstGeom prst="rect">
            <a:avLst/>
          </a:prstGeom>
        </p:spPr>
      </p:pic>
      <p:pic>
        <p:nvPicPr>
          <p:cNvPr id="279" name="Picture 278">
            <a:extLst>
              <a:ext uri="{FF2B5EF4-FFF2-40B4-BE49-F238E27FC236}">
                <a16:creationId xmlns:a16="http://schemas.microsoft.com/office/drawing/2014/main" id="{D65DE505-C17F-A43E-6C56-866538918C1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46049" t="18680" r="30666" b="20486"/>
          <a:stretch/>
        </p:blipFill>
        <p:spPr>
          <a:xfrm>
            <a:off x="9391650" y="1483075"/>
            <a:ext cx="1066800" cy="34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4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4000" dirty="0"/>
                  <a:t>Mapping Virtual Addr.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4000" dirty="0"/>
                  <a:t> LLC Banks 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FF4A4E0-C066-A811-6704-645DF2C22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46653" y="1690688"/>
                <a:ext cx="6539948" cy="5030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</a:pPr>
                <a:r>
                  <a:rPr lang="en-US" sz="2400" dirty="0"/>
                  <a:t>OS: Manage interleave pools.</a:t>
                </a:r>
                <a:endParaRPr lang="en-US" sz="2000" dirty="0"/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Arch: Obeys interleaving of each pool.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Application: Specify affinity relationships.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2400" dirty="0"/>
                  <a:t>Runtime: Choose and allocate to interleave pools.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0FF4A4E0-C066-A811-6704-645DF2C22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53" y="1690688"/>
                <a:ext cx="6539948" cy="5030787"/>
              </a:xfrm>
              <a:prstGeom prst="rect">
                <a:avLst/>
              </a:prstGeom>
              <a:blipFill>
                <a:blip r:embed="rId4"/>
                <a:stretch>
                  <a:fillRect l="-1305" t="-969" r="-1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601417D-72A1-273C-DFF3-16DF662B4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237" y="4449566"/>
            <a:ext cx="46005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7F056-CE97-6011-FB35-EEAC98077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4237" y="5350471"/>
            <a:ext cx="4705350" cy="1152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306548-8395-7A71-8486-AF33EE95C9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175" y="4702670"/>
            <a:ext cx="4333875" cy="447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72342D-1D39-7521-387B-364794DC19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6175" y="4965555"/>
            <a:ext cx="4333875" cy="5524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501788-04FC-DCD9-C5CF-020E65AE99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92541" y="1751865"/>
            <a:ext cx="4857750" cy="12573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D82F49-6DF6-5F4F-0257-D9EC6AD1A1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05662" y="2859580"/>
            <a:ext cx="4762500" cy="1676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D8AD5C8-1AC6-05F5-ACB7-306433A3246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41130" y="5643695"/>
            <a:ext cx="800100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6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Roadmap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4B7F5-6A5C-2827-6C9D-5BB032291AFF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Affine Data Layout</a:t>
            </a:r>
          </a:p>
          <a:p>
            <a:r>
              <a:rPr lang="en-US" sz="2400" dirty="0"/>
              <a:t>Irregular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 Codesign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C3AD6F-7296-769E-9E18-602F1936A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237" y="4449566"/>
            <a:ext cx="4600575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96E6D7-6625-0A8C-6D52-543576F20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237" y="5350471"/>
            <a:ext cx="4705350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18A940-536A-2228-A69B-DCB5BEF5D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6175" y="4702670"/>
            <a:ext cx="4333875" cy="447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0BF22C-FCA9-F5AF-6F4B-CA4C9B338E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6175" y="4965555"/>
            <a:ext cx="4333875" cy="552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A4C061-45D6-033B-3CFF-42762E0A5B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2541" y="1751865"/>
            <a:ext cx="4857750" cy="1257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C52309-BC21-3C58-E5F2-56A8E55095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5662" y="2859580"/>
            <a:ext cx="4762500" cy="1676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F4D2D-3C6F-4717-3EE9-99953B3EC9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41130" y="5643695"/>
            <a:ext cx="800100" cy="90487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545CB0F5-5B50-E6AA-919D-955D5B954336}"/>
              </a:ext>
            </a:extLst>
          </p:cNvPr>
          <p:cNvSpPr/>
          <p:nvPr/>
        </p:nvSpPr>
        <p:spPr>
          <a:xfrm>
            <a:off x="6633938" y="1871830"/>
            <a:ext cx="419100" cy="2442259"/>
          </a:xfrm>
          <a:prstGeom prst="leftBrace">
            <a:avLst>
              <a:gd name="adj1" fmla="val 23846"/>
              <a:gd name="adj2" fmla="val 20517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D672561-DAD7-1EF4-4ED7-74444398A302}"/>
              </a:ext>
            </a:extLst>
          </p:cNvPr>
          <p:cNvCxnSpPr>
            <a:cxnSpLocks/>
          </p:cNvCxnSpPr>
          <p:nvPr/>
        </p:nvCxnSpPr>
        <p:spPr>
          <a:xfrm flipH="1" flipV="1">
            <a:off x="4216998" y="2357402"/>
            <a:ext cx="2441202" cy="167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F2DBE6-F2B5-7FA2-57EE-CACCAB2379B3}"/>
              </a:ext>
            </a:extLst>
          </p:cNvPr>
          <p:cNvSpPr/>
          <p:nvPr/>
        </p:nvSpPr>
        <p:spPr>
          <a:xfrm>
            <a:off x="7205662" y="4116880"/>
            <a:ext cx="4857750" cy="2386116"/>
          </a:xfrm>
          <a:prstGeom prst="rect">
            <a:avLst/>
          </a:prstGeom>
          <a:solidFill>
            <a:srgbClr val="FFFFFF">
              <a:alpha val="8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96E2086-AE61-AA26-F963-B16C23785725}"/>
              </a:ext>
            </a:extLst>
          </p:cNvPr>
          <p:cNvSpPr/>
          <p:nvPr/>
        </p:nvSpPr>
        <p:spPr>
          <a:xfrm>
            <a:off x="10980304" y="3073718"/>
            <a:ext cx="954520" cy="274320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50AC5E-6433-66E3-3ED8-968F8670943D}"/>
              </a:ext>
            </a:extLst>
          </p:cNvPr>
          <p:cNvSpPr/>
          <p:nvPr/>
        </p:nvSpPr>
        <p:spPr>
          <a:xfrm>
            <a:off x="7032624" y="2120348"/>
            <a:ext cx="4075258" cy="274320"/>
          </a:xfrm>
          <a:prstGeom prst="rect">
            <a:avLst/>
          </a:prstGeom>
          <a:solidFill>
            <a:srgbClr val="F8CBA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Irregular Data Layout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58338C-B940-5C37-8170-31128AF51284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2096728-84C0-7022-237F-B85CE198BAD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1690688"/>
                <a:ext cx="5753101" cy="5030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Specify a list of irregular affinity addresses.</a:t>
                </a:r>
              </a:p>
              <a:p>
                <a:r>
                  <a:rPr lang="en-US" sz="2400" dirty="0"/>
                  <a:t>Example: Linked list.</a:t>
                </a:r>
              </a:p>
              <a:p>
                <a:pPr lvl="1"/>
                <a:r>
                  <a:rPr lang="en-US" sz="2000" dirty="0"/>
                  <a:t>Random long pointer-chasing distance.</a:t>
                </a:r>
              </a:p>
              <a:p>
                <a:pPr lvl="1"/>
                <a:r>
                  <a:rPr lang="en-US" sz="2000" dirty="0"/>
                  <a:t>Affinity: Newly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/>
                  <a:t> previous node.</a:t>
                </a:r>
              </a:p>
              <a:p>
                <a:pPr lvl="1"/>
                <a:r>
                  <a:rPr lang="en-US" sz="2000" dirty="0"/>
                  <a:t>Reduce the pointer-chasing distance.</a:t>
                </a:r>
              </a:p>
              <a:p>
                <a:r>
                  <a:rPr lang="en-US" sz="2400" dirty="0"/>
                  <a:t>Load balancing:</a:t>
                </a:r>
              </a:p>
              <a:p>
                <a:pPr lvl="1"/>
                <a:r>
                  <a:rPr lang="en-US" sz="2000" dirty="0"/>
                  <a:t>Combine average hops 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load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banks.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h𝑜𝑝𝑠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𝑙𝑜𝑎𝑑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𝑎𝑣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𝑙𝑜𝑎𝑑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en-US" sz="2000" dirty="0"/>
                  <a:t>Improve bank-level parallelism.</a:t>
                </a:r>
              </a:p>
              <a:p>
                <a:r>
                  <a:rPr lang="en-US" sz="2400" b="1" i="1" dirty="0">
                    <a:solidFill>
                      <a:srgbClr val="FF3300"/>
                    </a:solidFill>
                  </a:rPr>
                  <a:t>No OS/microarchitecture overheads!</a:t>
                </a:r>
              </a:p>
            </p:txBody>
          </p:sp>
        </mc:Choice>
        <mc:Fallback xmlns="">
          <p:sp>
            <p:nvSpPr>
              <p:cNvPr id="5" name="内容占位符 3">
                <a:extLst>
                  <a:ext uri="{FF2B5EF4-FFF2-40B4-BE49-F238E27FC236}">
                    <a16:creationId xmlns:a16="http://schemas.microsoft.com/office/drawing/2014/main" id="{12096728-84C0-7022-237F-B85CE198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690688"/>
                <a:ext cx="5753101" cy="5030787"/>
              </a:xfrm>
              <a:prstGeom prst="rect">
                <a:avLst/>
              </a:prstGeom>
              <a:blipFill>
                <a:blip r:embed="rId3"/>
                <a:stretch>
                  <a:fillRect l="-1377" t="-1695" r="-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E62909B-D7FC-F730-13F6-9C9CE0A15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413" y="1565993"/>
            <a:ext cx="5108747" cy="953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6EC11-3A41-3015-D771-54ABE40A6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413" y="2519363"/>
            <a:ext cx="5803417" cy="11787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B380BC-C47C-79C1-C84E-E1878F6894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6511" y="3822777"/>
            <a:ext cx="2910321" cy="21900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FD292A-47F7-7758-C836-6837897A3A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8026" y="3822777"/>
            <a:ext cx="2359134" cy="219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9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Roadmap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4B7F5-6A5C-2827-6C9D-5BB032291AFF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Affine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Irregular Data Layout</a:t>
            </a:r>
          </a:p>
          <a:p>
            <a:r>
              <a:rPr lang="en-US" sz="2400" dirty="0"/>
              <a:t>Data Structure Codesign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87654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A50DBA-DBC0-D27C-CB97-54D583CD85B6}"/>
              </a:ext>
            </a:extLst>
          </p:cNvPr>
          <p:cNvGrpSpPr/>
          <p:nvPr/>
        </p:nvGrpSpPr>
        <p:grpSpPr>
          <a:xfrm>
            <a:off x="8534400" y="2461077"/>
            <a:ext cx="1047751" cy="1111250"/>
            <a:chOff x="8534400" y="3417522"/>
            <a:chExt cx="1047751" cy="1111250"/>
          </a:xfrm>
        </p:grpSpPr>
        <p:sp>
          <p:nvSpPr>
            <p:cNvPr id="5" name="Oval 20">
              <a:extLst>
                <a:ext uri="{FF2B5EF4-FFF2-40B4-BE49-F238E27FC236}">
                  <a16:creationId xmlns:a16="http://schemas.microsoft.com/office/drawing/2014/main" id="{72E7C9F8-D63D-04EB-ABCB-55A49596E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0" y="3468322"/>
              <a:ext cx="368300" cy="373062"/>
            </a:xfrm>
            <a:prstGeom prst="ellipse">
              <a:avLst/>
            </a:pr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77967DA9-C9A3-6064-1738-536249DFD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0" y="3468322"/>
              <a:ext cx="368300" cy="37306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Rectangle 22">
              <a:extLst>
                <a:ext uri="{FF2B5EF4-FFF2-40B4-BE49-F238E27FC236}">
                  <a16:creationId xmlns:a16="http://schemas.microsoft.com/office/drawing/2014/main" id="{3533E3DB-B81E-04E7-AA8A-A8B08121C1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825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Oval 23">
              <a:extLst>
                <a:ext uri="{FF2B5EF4-FFF2-40B4-BE49-F238E27FC236}">
                  <a16:creationId xmlns:a16="http://schemas.microsoft.com/office/drawing/2014/main" id="{5E86BF1B-3A9E-573E-0B02-8A566F3FE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0" y="4027122"/>
              <a:ext cx="368300" cy="371475"/>
            </a:xfrm>
            <a:prstGeom prst="ellipse">
              <a:avLst/>
            </a:pr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Oval 24">
              <a:extLst>
                <a:ext uri="{FF2B5EF4-FFF2-40B4-BE49-F238E27FC236}">
                  <a16:creationId xmlns:a16="http://schemas.microsoft.com/office/drawing/2014/main" id="{2F5F2228-9919-BBEB-1D29-96BD18D25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4400" y="4027122"/>
              <a:ext cx="368300" cy="37147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5">
              <a:extLst>
                <a:ext uri="{FF2B5EF4-FFF2-40B4-BE49-F238E27FC236}">
                  <a16:creationId xmlns:a16="http://schemas.microsoft.com/office/drawing/2014/main" id="{59826BC0-23A3-241D-2165-831059EF7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2825" y="3977910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526F0239-EDD2-5AA1-AA8C-548201BC0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725" y="3468322"/>
              <a:ext cx="369888" cy="373062"/>
            </a:xfrm>
            <a:prstGeom prst="ellipse">
              <a:avLst/>
            </a:pr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27">
              <a:extLst>
                <a:ext uri="{FF2B5EF4-FFF2-40B4-BE49-F238E27FC236}">
                  <a16:creationId xmlns:a16="http://schemas.microsoft.com/office/drawing/2014/main" id="{E238C2DB-F700-F60B-34F3-A64203B1A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725" y="3468322"/>
              <a:ext cx="369888" cy="373062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28">
              <a:extLst>
                <a:ext uri="{FF2B5EF4-FFF2-40B4-BE49-F238E27FC236}">
                  <a16:creationId xmlns:a16="http://schemas.microsoft.com/office/drawing/2014/main" id="{7200CDA8-EAC3-A4ED-0D1B-FC4FA549A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2738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Oval 29">
              <a:extLst>
                <a:ext uri="{FF2B5EF4-FFF2-40B4-BE49-F238E27FC236}">
                  <a16:creationId xmlns:a16="http://schemas.microsoft.com/office/drawing/2014/main" id="{B62887EB-523C-C5EE-0074-A1B55FDC9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725" y="4027122"/>
              <a:ext cx="369888" cy="371475"/>
            </a:xfrm>
            <a:prstGeom prst="ellipse">
              <a:avLst/>
            </a:prstGeom>
            <a:solidFill>
              <a:srgbClr val="D8D8D8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30">
              <a:extLst>
                <a:ext uri="{FF2B5EF4-FFF2-40B4-BE49-F238E27FC236}">
                  <a16:creationId xmlns:a16="http://schemas.microsoft.com/office/drawing/2014/main" id="{EF795551-46D8-0CA6-9FBF-EC1D97382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2725" y="4027122"/>
              <a:ext cx="369888" cy="371475"/>
            </a:xfrm>
            <a:prstGeom prst="ellips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31">
              <a:extLst>
                <a:ext uri="{FF2B5EF4-FFF2-40B4-BE49-F238E27FC236}">
                  <a16:creationId xmlns:a16="http://schemas.microsoft.com/office/drawing/2014/main" id="{2DA3F13C-C79B-6D51-567F-E11040DEB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02738" y="3977910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32">
              <a:extLst>
                <a:ext uri="{FF2B5EF4-FFF2-40B4-BE49-F238E27FC236}">
                  <a16:creationId xmlns:a16="http://schemas.microsoft.com/office/drawing/2014/main" id="{76C51B7C-45B3-F1F0-91F9-67BF03BD16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18550" y="3841385"/>
              <a:ext cx="0" cy="18573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33">
              <a:extLst>
                <a:ext uri="{FF2B5EF4-FFF2-40B4-BE49-F238E27FC236}">
                  <a16:creationId xmlns:a16="http://schemas.microsoft.com/office/drawing/2014/main" id="{0BD12017-DDEF-3E4C-6E83-C506FE375B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48725" y="3785822"/>
              <a:ext cx="307975" cy="295275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34">
              <a:extLst>
                <a:ext uri="{FF2B5EF4-FFF2-40B4-BE49-F238E27FC236}">
                  <a16:creationId xmlns:a16="http://schemas.microsoft.com/office/drawing/2014/main" id="{A72B0F16-CD26-BB6D-BC75-BC63E17F1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02700" y="3654060"/>
              <a:ext cx="20002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35">
              <a:extLst>
                <a:ext uri="{FF2B5EF4-FFF2-40B4-BE49-F238E27FC236}">
                  <a16:creationId xmlns:a16="http://schemas.microsoft.com/office/drawing/2014/main" id="{92F51846-60D8-9571-1B9A-DE4822DC9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86875" y="3841385"/>
              <a:ext cx="0" cy="18573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1" name="Freeform 137">
            <a:extLst>
              <a:ext uri="{FF2B5EF4-FFF2-40B4-BE49-F238E27FC236}">
                <a16:creationId xmlns:a16="http://schemas.microsoft.com/office/drawing/2014/main" id="{E7CE07A5-0CD8-05F5-8861-2006FB8C7102}"/>
              </a:ext>
            </a:extLst>
          </p:cNvPr>
          <p:cNvSpPr>
            <a:spLocks noEditPoints="1"/>
          </p:cNvSpPr>
          <p:nvPr/>
        </p:nvSpPr>
        <p:spPr bwMode="auto">
          <a:xfrm>
            <a:off x="3267075" y="4153718"/>
            <a:ext cx="6248400" cy="30163"/>
          </a:xfrm>
          <a:custGeom>
            <a:avLst/>
            <a:gdLst>
              <a:gd name="T0" fmla="*/ 320 w 9046"/>
              <a:gd name="T1" fmla="*/ 0 h 43"/>
              <a:gd name="T2" fmla="*/ 320 w 9046"/>
              <a:gd name="T3" fmla="*/ 43 h 43"/>
              <a:gd name="T4" fmla="*/ 0 w 9046"/>
              <a:gd name="T5" fmla="*/ 22 h 43"/>
              <a:gd name="T6" fmla="*/ 534 w 9046"/>
              <a:gd name="T7" fmla="*/ 0 h 43"/>
              <a:gd name="T8" fmla="*/ 854 w 9046"/>
              <a:gd name="T9" fmla="*/ 22 h 43"/>
              <a:gd name="T10" fmla="*/ 534 w 9046"/>
              <a:gd name="T11" fmla="*/ 43 h 43"/>
              <a:gd name="T12" fmla="*/ 534 w 9046"/>
              <a:gd name="T13" fmla="*/ 0 h 43"/>
              <a:gd name="T14" fmla="*/ 1344 w 9046"/>
              <a:gd name="T15" fmla="*/ 0 h 43"/>
              <a:gd name="T16" fmla="*/ 1344 w 9046"/>
              <a:gd name="T17" fmla="*/ 43 h 43"/>
              <a:gd name="T18" fmla="*/ 1024 w 9046"/>
              <a:gd name="T19" fmla="*/ 22 h 43"/>
              <a:gd name="T20" fmla="*/ 1558 w 9046"/>
              <a:gd name="T21" fmla="*/ 0 h 43"/>
              <a:gd name="T22" fmla="*/ 1878 w 9046"/>
              <a:gd name="T23" fmla="*/ 22 h 43"/>
              <a:gd name="T24" fmla="*/ 1558 w 9046"/>
              <a:gd name="T25" fmla="*/ 43 h 43"/>
              <a:gd name="T26" fmla="*/ 1558 w 9046"/>
              <a:gd name="T27" fmla="*/ 0 h 43"/>
              <a:gd name="T28" fmla="*/ 2368 w 9046"/>
              <a:gd name="T29" fmla="*/ 0 h 43"/>
              <a:gd name="T30" fmla="*/ 2368 w 9046"/>
              <a:gd name="T31" fmla="*/ 43 h 43"/>
              <a:gd name="T32" fmla="*/ 2048 w 9046"/>
              <a:gd name="T33" fmla="*/ 22 h 43"/>
              <a:gd name="T34" fmla="*/ 2582 w 9046"/>
              <a:gd name="T35" fmla="*/ 0 h 43"/>
              <a:gd name="T36" fmla="*/ 2902 w 9046"/>
              <a:gd name="T37" fmla="*/ 22 h 43"/>
              <a:gd name="T38" fmla="*/ 2582 w 9046"/>
              <a:gd name="T39" fmla="*/ 43 h 43"/>
              <a:gd name="T40" fmla="*/ 2582 w 9046"/>
              <a:gd name="T41" fmla="*/ 0 h 43"/>
              <a:gd name="T42" fmla="*/ 3392 w 9046"/>
              <a:gd name="T43" fmla="*/ 0 h 43"/>
              <a:gd name="T44" fmla="*/ 3392 w 9046"/>
              <a:gd name="T45" fmla="*/ 43 h 43"/>
              <a:gd name="T46" fmla="*/ 3072 w 9046"/>
              <a:gd name="T47" fmla="*/ 22 h 43"/>
              <a:gd name="T48" fmla="*/ 3606 w 9046"/>
              <a:gd name="T49" fmla="*/ 0 h 43"/>
              <a:gd name="T50" fmla="*/ 3926 w 9046"/>
              <a:gd name="T51" fmla="*/ 22 h 43"/>
              <a:gd name="T52" fmla="*/ 3606 w 9046"/>
              <a:gd name="T53" fmla="*/ 43 h 43"/>
              <a:gd name="T54" fmla="*/ 3606 w 9046"/>
              <a:gd name="T55" fmla="*/ 0 h 43"/>
              <a:gd name="T56" fmla="*/ 4416 w 9046"/>
              <a:gd name="T57" fmla="*/ 0 h 43"/>
              <a:gd name="T58" fmla="*/ 4416 w 9046"/>
              <a:gd name="T59" fmla="*/ 43 h 43"/>
              <a:gd name="T60" fmla="*/ 4096 w 9046"/>
              <a:gd name="T61" fmla="*/ 22 h 43"/>
              <a:gd name="T62" fmla="*/ 4630 w 9046"/>
              <a:gd name="T63" fmla="*/ 0 h 43"/>
              <a:gd name="T64" fmla="*/ 4950 w 9046"/>
              <a:gd name="T65" fmla="*/ 22 h 43"/>
              <a:gd name="T66" fmla="*/ 4630 w 9046"/>
              <a:gd name="T67" fmla="*/ 43 h 43"/>
              <a:gd name="T68" fmla="*/ 4630 w 9046"/>
              <a:gd name="T69" fmla="*/ 0 h 43"/>
              <a:gd name="T70" fmla="*/ 5440 w 9046"/>
              <a:gd name="T71" fmla="*/ 0 h 43"/>
              <a:gd name="T72" fmla="*/ 5440 w 9046"/>
              <a:gd name="T73" fmla="*/ 43 h 43"/>
              <a:gd name="T74" fmla="*/ 5120 w 9046"/>
              <a:gd name="T75" fmla="*/ 22 h 43"/>
              <a:gd name="T76" fmla="*/ 5654 w 9046"/>
              <a:gd name="T77" fmla="*/ 0 h 43"/>
              <a:gd name="T78" fmla="*/ 5974 w 9046"/>
              <a:gd name="T79" fmla="*/ 22 h 43"/>
              <a:gd name="T80" fmla="*/ 5654 w 9046"/>
              <a:gd name="T81" fmla="*/ 43 h 43"/>
              <a:gd name="T82" fmla="*/ 5654 w 9046"/>
              <a:gd name="T83" fmla="*/ 0 h 43"/>
              <a:gd name="T84" fmla="*/ 6464 w 9046"/>
              <a:gd name="T85" fmla="*/ 0 h 43"/>
              <a:gd name="T86" fmla="*/ 6464 w 9046"/>
              <a:gd name="T87" fmla="*/ 43 h 43"/>
              <a:gd name="T88" fmla="*/ 6144 w 9046"/>
              <a:gd name="T89" fmla="*/ 22 h 43"/>
              <a:gd name="T90" fmla="*/ 6678 w 9046"/>
              <a:gd name="T91" fmla="*/ 0 h 43"/>
              <a:gd name="T92" fmla="*/ 6998 w 9046"/>
              <a:gd name="T93" fmla="*/ 22 h 43"/>
              <a:gd name="T94" fmla="*/ 6678 w 9046"/>
              <a:gd name="T95" fmla="*/ 43 h 43"/>
              <a:gd name="T96" fmla="*/ 6678 w 9046"/>
              <a:gd name="T97" fmla="*/ 0 h 43"/>
              <a:gd name="T98" fmla="*/ 7488 w 9046"/>
              <a:gd name="T99" fmla="*/ 0 h 43"/>
              <a:gd name="T100" fmla="*/ 7488 w 9046"/>
              <a:gd name="T101" fmla="*/ 43 h 43"/>
              <a:gd name="T102" fmla="*/ 7168 w 9046"/>
              <a:gd name="T103" fmla="*/ 22 h 43"/>
              <a:gd name="T104" fmla="*/ 7702 w 9046"/>
              <a:gd name="T105" fmla="*/ 0 h 43"/>
              <a:gd name="T106" fmla="*/ 8022 w 9046"/>
              <a:gd name="T107" fmla="*/ 22 h 43"/>
              <a:gd name="T108" fmla="*/ 7702 w 9046"/>
              <a:gd name="T109" fmla="*/ 43 h 43"/>
              <a:gd name="T110" fmla="*/ 7702 w 9046"/>
              <a:gd name="T111" fmla="*/ 0 h 43"/>
              <a:gd name="T112" fmla="*/ 8512 w 9046"/>
              <a:gd name="T113" fmla="*/ 0 h 43"/>
              <a:gd name="T114" fmla="*/ 8512 w 9046"/>
              <a:gd name="T115" fmla="*/ 43 h 43"/>
              <a:gd name="T116" fmla="*/ 8192 w 9046"/>
              <a:gd name="T117" fmla="*/ 22 h 43"/>
              <a:gd name="T118" fmla="*/ 8726 w 9046"/>
              <a:gd name="T119" fmla="*/ 0 h 43"/>
              <a:gd name="T120" fmla="*/ 9046 w 9046"/>
              <a:gd name="T121" fmla="*/ 22 h 43"/>
              <a:gd name="T122" fmla="*/ 8726 w 9046"/>
              <a:gd name="T123" fmla="*/ 43 h 43"/>
              <a:gd name="T124" fmla="*/ 8726 w 9046"/>
              <a:gd name="T125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046" h="43">
                <a:moveTo>
                  <a:pt x="22" y="0"/>
                </a:moveTo>
                <a:lnTo>
                  <a:pt x="320" y="0"/>
                </a:lnTo>
                <a:cubicBezTo>
                  <a:pt x="332" y="0"/>
                  <a:pt x="342" y="10"/>
                  <a:pt x="342" y="22"/>
                </a:cubicBezTo>
                <a:cubicBezTo>
                  <a:pt x="342" y="34"/>
                  <a:pt x="332" y="43"/>
                  <a:pt x="320" y="43"/>
                </a:cubicBezTo>
                <a:lnTo>
                  <a:pt x="22" y="43"/>
                </a:lnTo>
                <a:cubicBezTo>
                  <a:pt x="10" y="43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close/>
                <a:moveTo>
                  <a:pt x="534" y="0"/>
                </a:moveTo>
                <a:lnTo>
                  <a:pt x="832" y="0"/>
                </a:lnTo>
                <a:cubicBezTo>
                  <a:pt x="844" y="0"/>
                  <a:pt x="854" y="10"/>
                  <a:pt x="854" y="22"/>
                </a:cubicBezTo>
                <a:cubicBezTo>
                  <a:pt x="854" y="34"/>
                  <a:pt x="844" y="43"/>
                  <a:pt x="832" y="43"/>
                </a:cubicBezTo>
                <a:lnTo>
                  <a:pt x="534" y="43"/>
                </a:lnTo>
                <a:cubicBezTo>
                  <a:pt x="522" y="43"/>
                  <a:pt x="512" y="34"/>
                  <a:pt x="512" y="22"/>
                </a:cubicBezTo>
                <a:cubicBezTo>
                  <a:pt x="512" y="10"/>
                  <a:pt x="522" y="0"/>
                  <a:pt x="534" y="0"/>
                </a:cubicBezTo>
                <a:close/>
                <a:moveTo>
                  <a:pt x="1046" y="0"/>
                </a:moveTo>
                <a:lnTo>
                  <a:pt x="1344" y="0"/>
                </a:lnTo>
                <a:cubicBezTo>
                  <a:pt x="1356" y="0"/>
                  <a:pt x="1366" y="10"/>
                  <a:pt x="1366" y="22"/>
                </a:cubicBezTo>
                <a:cubicBezTo>
                  <a:pt x="1366" y="34"/>
                  <a:pt x="1356" y="43"/>
                  <a:pt x="1344" y="43"/>
                </a:cubicBezTo>
                <a:lnTo>
                  <a:pt x="1046" y="43"/>
                </a:lnTo>
                <a:cubicBezTo>
                  <a:pt x="1034" y="43"/>
                  <a:pt x="1024" y="34"/>
                  <a:pt x="1024" y="22"/>
                </a:cubicBezTo>
                <a:cubicBezTo>
                  <a:pt x="1024" y="10"/>
                  <a:pt x="1034" y="0"/>
                  <a:pt x="1046" y="0"/>
                </a:cubicBezTo>
                <a:close/>
                <a:moveTo>
                  <a:pt x="1558" y="0"/>
                </a:moveTo>
                <a:lnTo>
                  <a:pt x="1856" y="0"/>
                </a:lnTo>
                <a:cubicBezTo>
                  <a:pt x="1868" y="0"/>
                  <a:pt x="1878" y="10"/>
                  <a:pt x="1878" y="22"/>
                </a:cubicBezTo>
                <a:cubicBezTo>
                  <a:pt x="1878" y="34"/>
                  <a:pt x="1868" y="43"/>
                  <a:pt x="1856" y="43"/>
                </a:cubicBezTo>
                <a:lnTo>
                  <a:pt x="1558" y="43"/>
                </a:lnTo>
                <a:cubicBezTo>
                  <a:pt x="1546" y="43"/>
                  <a:pt x="1536" y="34"/>
                  <a:pt x="1536" y="22"/>
                </a:cubicBezTo>
                <a:cubicBezTo>
                  <a:pt x="1536" y="10"/>
                  <a:pt x="1546" y="0"/>
                  <a:pt x="1558" y="0"/>
                </a:cubicBezTo>
                <a:close/>
                <a:moveTo>
                  <a:pt x="2070" y="0"/>
                </a:moveTo>
                <a:lnTo>
                  <a:pt x="2368" y="0"/>
                </a:lnTo>
                <a:cubicBezTo>
                  <a:pt x="2380" y="0"/>
                  <a:pt x="2390" y="10"/>
                  <a:pt x="2390" y="22"/>
                </a:cubicBezTo>
                <a:cubicBezTo>
                  <a:pt x="2390" y="34"/>
                  <a:pt x="2380" y="43"/>
                  <a:pt x="2368" y="43"/>
                </a:cubicBezTo>
                <a:lnTo>
                  <a:pt x="2070" y="43"/>
                </a:lnTo>
                <a:cubicBezTo>
                  <a:pt x="2058" y="43"/>
                  <a:pt x="2048" y="34"/>
                  <a:pt x="2048" y="22"/>
                </a:cubicBezTo>
                <a:cubicBezTo>
                  <a:pt x="2048" y="10"/>
                  <a:pt x="2058" y="0"/>
                  <a:pt x="2070" y="0"/>
                </a:cubicBezTo>
                <a:close/>
                <a:moveTo>
                  <a:pt x="2582" y="0"/>
                </a:moveTo>
                <a:lnTo>
                  <a:pt x="2880" y="0"/>
                </a:lnTo>
                <a:cubicBezTo>
                  <a:pt x="2892" y="0"/>
                  <a:pt x="2902" y="10"/>
                  <a:pt x="2902" y="22"/>
                </a:cubicBezTo>
                <a:cubicBezTo>
                  <a:pt x="2902" y="34"/>
                  <a:pt x="2892" y="43"/>
                  <a:pt x="2880" y="43"/>
                </a:cubicBezTo>
                <a:lnTo>
                  <a:pt x="2582" y="43"/>
                </a:lnTo>
                <a:cubicBezTo>
                  <a:pt x="2570" y="43"/>
                  <a:pt x="2560" y="34"/>
                  <a:pt x="2560" y="22"/>
                </a:cubicBezTo>
                <a:cubicBezTo>
                  <a:pt x="2560" y="10"/>
                  <a:pt x="2570" y="0"/>
                  <a:pt x="2582" y="0"/>
                </a:cubicBezTo>
                <a:close/>
                <a:moveTo>
                  <a:pt x="3094" y="0"/>
                </a:moveTo>
                <a:lnTo>
                  <a:pt x="3392" y="0"/>
                </a:lnTo>
                <a:cubicBezTo>
                  <a:pt x="3404" y="0"/>
                  <a:pt x="3414" y="10"/>
                  <a:pt x="3414" y="22"/>
                </a:cubicBezTo>
                <a:cubicBezTo>
                  <a:pt x="3414" y="34"/>
                  <a:pt x="3404" y="43"/>
                  <a:pt x="3392" y="43"/>
                </a:cubicBezTo>
                <a:lnTo>
                  <a:pt x="3094" y="43"/>
                </a:lnTo>
                <a:cubicBezTo>
                  <a:pt x="3082" y="43"/>
                  <a:pt x="3072" y="34"/>
                  <a:pt x="3072" y="22"/>
                </a:cubicBezTo>
                <a:cubicBezTo>
                  <a:pt x="3072" y="10"/>
                  <a:pt x="3082" y="0"/>
                  <a:pt x="3094" y="0"/>
                </a:cubicBezTo>
                <a:close/>
                <a:moveTo>
                  <a:pt x="3606" y="0"/>
                </a:moveTo>
                <a:lnTo>
                  <a:pt x="3904" y="0"/>
                </a:lnTo>
                <a:cubicBezTo>
                  <a:pt x="3916" y="0"/>
                  <a:pt x="3926" y="10"/>
                  <a:pt x="3926" y="22"/>
                </a:cubicBezTo>
                <a:cubicBezTo>
                  <a:pt x="3926" y="34"/>
                  <a:pt x="3916" y="43"/>
                  <a:pt x="3904" y="43"/>
                </a:cubicBezTo>
                <a:lnTo>
                  <a:pt x="3606" y="43"/>
                </a:lnTo>
                <a:cubicBezTo>
                  <a:pt x="3594" y="43"/>
                  <a:pt x="3584" y="34"/>
                  <a:pt x="3584" y="22"/>
                </a:cubicBezTo>
                <a:cubicBezTo>
                  <a:pt x="3584" y="10"/>
                  <a:pt x="3594" y="0"/>
                  <a:pt x="3606" y="0"/>
                </a:cubicBezTo>
                <a:close/>
                <a:moveTo>
                  <a:pt x="4118" y="0"/>
                </a:moveTo>
                <a:lnTo>
                  <a:pt x="4416" y="0"/>
                </a:lnTo>
                <a:cubicBezTo>
                  <a:pt x="4428" y="0"/>
                  <a:pt x="4438" y="10"/>
                  <a:pt x="4438" y="22"/>
                </a:cubicBezTo>
                <a:cubicBezTo>
                  <a:pt x="4438" y="34"/>
                  <a:pt x="4428" y="43"/>
                  <a:pt x="4416" y="43"/>
                </a:cubicBezTo>
                <a:lnTo>
                  <a:pt x="4118" y="43"/>
                </a:lnTo>
                <a:cubicBezTo>
                  <a:pt x="4106" y="43"/>
                  <a:pt x="4096" y="34"/>
                  <a:pt x="4096" y="22"/>
                </a:cubicBezTo>
                <a:cubicBezTo>
                  <a:pt x="4096" y="10"/>
                  <a:pt x="4106" y="0"/>
                  <a:pt x="4118" y="0"/>
                </a:cubicBezTo>
                <a:close/>
                <a:moveTo>
                  <a:pt x="4630" y="0"/>
                </a:moveTo>
                <a:lnTo>
                  <a:pt x="4928" y="0"/>
                </a:lnTo>
                <a:cubicBezTo>
                  <a:pt x="4940" y="0"/>
                  <a:pt x="4950" y="10"/>
                  <a:pt x="4950" y="22"/>
                </a:cubicBezTo>
                <a:cubicBezTo>
                  <a:pt x="4950" y="34"/>
                  <a:pt x="4940" y="43"/>
                  <a:pt x="4928" y="43"/>
                </a:cubicBezTo>
                <a:lnTo>
                  <a:pt x="4630" y="43"/>
                </a:lnTo>
                <a:cubicBezTo>
                  <a:pt x="4618" y="43"/>
                  <a:pt x="4608" y="34"/>
                  <a:pt x="4608" y="22"/>
                </a:cubicBezTo>
                <a:cubicBezTo>
                  <a:pt x="4608" y="10"/>
                  <a:pt x="4618" y="0"/>
                  <a:pt x="4630" y="0"/>
                </a:cubicBezTo>
                <a:close/>
                <a:moveTo>
                  <a:pt x="5142" y="0"/>
                </a:moveTo>
                <a:lnTo>
                  <a:pt x="5440" y="0"/>
                </a:lnTo>
                <a:cubicBezTo>
                  <a:pt x="5452" y="0"/>
                  <a:pt x="5462" y="10"/>
                  <a:pt x="5462" y="22"/>
                </a:cubicBezTo>
                <a:cubicBezTo>
                  <a:pt x="5462" y="34"/>
                  <a:pt x="5452" y="43"/>
                  <a:pt x="5440" y="43"/>
                </a:cubicBezTo>
                <a:lnTo>
                  <a:pt x="5142" y="43"/>
                </a:lnTo>
                <a:cubicBezTo>
                  <a:pt x="5130" y="43"/>
                  <a:pt x="5120" y="34"/>
                  <a:pt x="5120" y="22"/>
                </a:cubicBezTo>
                <a:cubicBezTo>
                  <a:pt x="5120" y="10"/>
                  <a:pt x="5130" y="0"/>
                  <a:pt x="5142" y="0"/>
                </a:cubicBezTo>
                <a:close/>
                <a:moveTo>
                  <a:pt x="5654" y="0"/>
                </a:moveTo>
                <a:lnTo>
                  <a:pt x="5952" y="0"/>
                </a:lnTo>
                <a:cubicBezTo>
                  <a:pt x="5964" y="0"/>
                  <a:pt x="5974" y="10"/>
                  <a:pt x="5974" y="22"/>
                </a:cubicBezTo>
                <a:cubicBezTo>
                  <a:pt x="5974" y="34"/>
                  <a:pt x="5964" y="43"/>
                  <a:pt x="5952" y="43"/>
                </a:cubicBezTo>
                <a:lnTo>
                  <a:pt x="5654" y="43"/>
                </a:lnTo>
                <a:cubicBezTo>
                  <a:pt x="5642" y="43"/>
                  <a:pt x="5632" y="34"/>
                  <a:pt x="5632" y="22"/>
                </a:cubicBezTo>
                <a:cubicBezTo>
                  <a:pt x="5632" y="10"/>
                  <a:pt x="5642" y="0"/>
                  <a:pt x="5654" y="0"/>
                </a:cubicBezTo>
                <a:close/>
                <a:moveTo>
                  <a:pt x="6166" y="0"/>
                </a:moveTo>
                <a:lnTo>
                  <a:pt x="6464" y="0"/>
                </a:lnTo>
                <a:cubicBezTo>
                  <a:pt x="6476" y="0"/>
                  <a:pt x="6486" y="10"/>
                  <a:pt x="6486" y="22"/>
                </a:cubicBezTo>
                <a:cubicBezTo>
                  <a:pt x="6486" y="34"/>
                  <a:pt x="6476" y="43"/>
                  <a:pt x="6464" y="43"/>
                </a:cubicBezTo>
                <a:lnTo>
                  <a:pt x="6166" y="43"/>
                </a:lnTo>
                <a:cubicBezTo>
                  <a:pt x="6154" y="43"/>
                  <a:pt x="6144" y="34"/>
                  <a:pt x="6144" y="22"/>
                </a:cubicBezTo>
                <a:cubicBezTo>
                  <a:pt x="6144" y="10"/>
                  <a:pt x="6154" y="0"/>
                  <a:pt x="6166" y="0"/>
                </a:cubicBezTo>
                <a:close/>
                <a:moveTo>
                  <a:pt x="6678" y="0"/>
                </a:moveTo>
                <a:lnTo>
                  <a:pt x="6976" y="0"/>
                </a:lnTo>
                <a:cubicBezTo>
                  <a:pt x="6988" y="0"/>
                  <a:pt x="6998" y="10"/>
                  <a:pt x="6998" y="22"/>
                </a:cubicBezTo>
                <a:cubicBezTo>
                  <a:pt x="6998" y="34"/>
                  <a:pt x="6988" y="43"/>
                  <a:pt x="6976" y="43"/>
                </a:cubicBezTo>
                <a:lnTo>
                  <a:pt x="6678" y="43"/>
                </a:lnTo>
                <a:cubicBezTo>
                  <a:pt x="6666" y="43"/>
                  <a:pt x="6656" y="34"/>
                  <a:pt x="6656" y="22"/>
                </a:cubicBezTo>
                <a:cubicBezTo>
                  <a:pt x="6656" y="10"/>
                  <a:pt x="6666" y="0"/>
                  <a:pt x="6678" y="0"/>
                </a:cubicBezTo>
                <a:close/>
                <a:moveTo>
                  <a:pt x="7190" y="0"/>
                </a:moveTo>
                <a:lnTo>
                  <a:pt x="7488" y="0"/>
                </a:lnTo>
                <a:cubicBezTo>
                  <a:pt x="7500" y="0"/>
                  <a:pt x="7510" y="10"/>
                  <a:pt x="7510" y="22"/>
                </a:cubicBezTo>
                <a:cubicBezTo>
                  <a:pt x="7510" y="34"/>
                  <a:pt x="7500" y="43"/>
                  <a:pt x="7488" y="43"/>
                </a:cubicBezTo>
                <a:lnTo>
                  <a:pt x="7190" y="43"/>
                </a:lnTo>
                <a:cubicBezTo>
                  <a:pt x="7178" y="43"/>
                  <a:pt x="7168" y="34"/>
                  <a:pt x="7168" y="22"/>
                </a:cubicBezTo>
                <a:cubicBezTo>
                  <a:pt x="7168" y="10"/>
                  <a:pt x="7178" y="0"/>
                  <a:pt x="7190" y="0"/>
                </a:cubicBezTo>
                <a:close/>
                <a:moveTo>
                  <a:pt x="7702" y="0"/>
                </a:moveTo>
                <a:lnTo>
                  <a:pt x="8000" y="0"/>
                </a:lnTo>
                <a:cubicBezTo>
                  <a:pt x="8012" y="0"/>
                  <a:pt x="8022" y="10"/>
                  <a:pt x="8022" y="22"/>
                </a:cubicBezTo>
                <a:cubicBezTo>
                  <a:pt x="8022" y="34"/>
                  <a:pt x="8012" y="43"/>
                  <a:pt x="8000" y="43"/>
                </a:cubicBezTo>
                <a:lnTo>
                  <a:pt x="7702" y="43"/>
                </a:lnTo>
                <a:cubicBezTo>
                  <a:pt x="7690" y="43"/>
                  <a:pt x="7680" y="34"/>
                  <a:pt x="7680" y="22"/>
                </a:cubicBezTo>
                <a:cubicBezTo>
                  <a:pt x="7680" y="10"/>
                  <a:pt x="7690" y="0"/>
                  <a:pt x="7702" y="0"/>
                </a:cubicBezTo>
                <a:close/>
                <a:moveTo>
                  <a:pt x="8214" y="0"/>
                </a:moveTo>
                <a:lnTo>
                  <a:pt x="8512" y="0"/>
                </a:lnTo>
                <a:cubicBezTo>
                  <a:pt x="8524" y="0"/>
                  <a:pt x="8534" y="10"/>
                  <a:pt x="8534" y="22"/>
                </a:cubicBezTo>
                <a:cubicBezTo>
                  <a:pt x="8534" y="34"/>
                  <a:pt x="8524" y="43"/>
                  <a:pt x="8512" y="43"/>
                </a:cubicBezTo>
                <a:lnTo>
                  <a:pt x="8214" y="43"/>
                </a:lnTo>
                <a:cubicBezTo>
                  <a:pt x="8202" y="43"/>
                  <a:pt x="8192" y="34"/>
                  <a:pt x="8192" y="22"/>
                </a:cubicBezTo>
                <a:cubicBezTo>
                  <a:pt x="8192" y="10"/>
                  <a:pt x="8202" y="0"/>
                  <a:pt x="8214" y="0"/>
                </a:cubicBezTo>
                <a:close/>
                <a:moveTo>
                  <a:pt x="8726" y="0"/>
                </a:moveTo>
                <a:lnTo>
                  <a:pt x="9024" y="0"/>
                </a:lnTo>
                <a:cubicBezTo>
                  <a:pt x="9036" y="0"/>
                  <a:pt x="9046" y="10"/>
                  <a:pt x="9046" y="22"/>
                </a:cubicBezTo>
                <a:cubicBezTo>
                  <a:pt x="9046" y="34"/>
                  <a:pt x="9036" y="43"/>
                  <a:pt x="9024" y="43"/>
                </a:cubicBezTo>
                <a:lnTo>
                  <a:pt x="8726" y="43"/>
                </a:lnTo>
                <a:cubicBezTo>
                  <a:pt x="8714" y="43"/>
                  <a:pt x="8704" y="34"/>
                  <a:pt x="8704" y="22"/>
                </a:cubicBezTo>
                <a:cubicBezTo>
                  <a:pt x="8704" y="10"/>
                  <a:pt x="8714" y="0"/>
                  <a:pt x="8726" y="0"/>
                </a:cubicBez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956359-C753-803D-B1A0-8BF9B39BEA4B}"/>
              </a:ext>
            </a:extLst>
          </p:cNvPr>
          <p:cNvSpPr txBox="1"/>
          <p:nvPr/>
        </p:nvSpPr>
        <p:spPr>
          <a:xfrm>
            <a:off x="1677367" y="2586122"/>
            <a:ext cx="158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Traditional CSR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B68B9E-56CA-CBFD-7E99-85C3BB5F58E9}"/>
              </a:ext>
            </a:extLst>
          </p:cNvPr>
          <p:cNvSpPr txBox="1"/>
          <p:nvPr/>
        </p:nvSpPr>
        <p:spPr>
          <a:xfrm>
            <a:off x="1677367" y="4316069"/>
            <a:ext cx="15867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Linked</a:t>
            </a:r>
          </a:p>
          <a:p>
            <a:r>
              <a:rPr lang="en-US" sz="2400" b="1" dirty="0"/>
              <a:t>CSR (ours)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B83FDB-06B6-2F31-DB11-86A27C217CAA}"/>
              </a:ext>
            </a:extLst>
          </p:cNvPr>
          <p:cNvGrpSpPr/>
          <p:nvPr/>
        </p:nvGrpSpPr>
        <p:grpSpPr>
          <a:xfrm>
            <a:off x="3817938" y="2461077"/>
            <a:ext cx="4270375" cy="1495576"/>
            <a:chOff x="3817938" y="3417522"/>
            <a:chExt cx="4270375" cy="1495576"/>
          </a:xfrm>
        </p:grpSpPr>
        <p:sp>
          <p:nvSpPr>
            <p:cNvPr id="25" name="Rectangle 5">
              <a:extLst>
                <a:ext uri="{FF2B5EF4-FFF2-40B4-BE49-F238E27FC236}">
                  <a16:creationId xmlns:a16="http://schemas.microsoft.com/office/drawing/2014/main" id="{71FD13FD-9232-DC99-08D4-036FDEC4C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88" y="3468322"/>
              <a:ext cx="373063" cy="373062"/>
            </a:xfrm>
            <a:prstGeom prst="rect">
              <a:avLst/>
            </a:prstGeom>
            <a:solidFill>
              <a:srgbClr val="92CD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D38D6CEF-F57E-3AC7-E564-5238066E8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88" y="3468322"/>
              <a:ext cx="373063" cy="373062"/>
            </a:xfrm>
            <a:prstGeom prst="rect">
              <a:avLst/>
            </a:prstGeom>
            <a:solidFill>
              <a:srgbClr val="FFD965"/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7">
              <a:extLst>
                <a:ext uri="{FF2B5EF4-FFF2-40B4-BE49-F238E27FC236}">
                  <a16:creationId xmlns:a16="http://schemas.microsoft.com/office/drawing/2014/main" id="{175AE7F1-6F27-3191-3C02-44853742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8">
              <a:extLst>
                <a:ext uri="{FF2B5EF4-FFF2-40B4-BE49-F238E27FC236}">
                  <a16:creationId xmlns:a16="http://schemas.microsoft.com/office/drawing/2014/main" id="{66FB7FE6-7177-F830-CDE8-4CA25F225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3468322"/>
              <a:ext cx="373063" cy="373062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73BAEB9-6E95-65E1-CB1E-BE5CD2378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3468322"/>
              <a:ext cx="373063" cy="373062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10">
              <a:extLst>
                <a:ext uri="{FF2B5EF4-FFF2-40B4-BE49-F238E27FC236}">
                  <a16:creationId xmlns:a16="http://schemas.microsoft.com/office/drawing/2014/main" id="{A30BA026-DE1C-3110-E3EB-28F1CB8E2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11">
              <a:extLst>
                <a:ext uri="{FF2B5EF4-FFF2-40B4-BE49-F238E27FC236}">
                  <a16:creationId xmlns:a16="http://schemas.microsoft.com/office/drawing/2014/main" id="{B936185A-D7DB-913D-3654-C823E0F89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68322"/>
              <a:ext cx="373063" cy="373062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12">
              <a:extLst>
                <a:ext uri="{FF2B5EF4-FFF2-40B4-BE49-F238E27FC236}">
                  <a16:creationId xmlns:a16="http://schemas.microsoft.com/office/drawing/2014/main" id="{630F7BC6-2A4D-006D-E1F0-4D5AC20EB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68322"/>
              <a:ext cx="373063" cy="373062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130855AE-87E8-AF6F-54ED-95FF90858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4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14">
              <a:extLst>
                <a:ext uri="{FF2B5EF4-FFF2-40B4-BE49-F238E27FC236}">
                  <a16:creationId xmlns:a16="http://schemas.microsoft.com/office/drawing/2014/main" id="{74BF35A5-7D0C-A96B-EBBC-5B4C595A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3468322"/>
              <a:ext cx="371475" cy="373062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FAC57A2F-F53E-3DD9-AAA0-208C9AC28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3468322"/>
              <a:ext cx="371475" cy="373062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16">
              <a:extLst>
                <a:ext uri="{FF2B5EF4-FFF2-40B4-BE49-F238E27FC236}">
                  <a16:creationId xmlns:a16="http://schemas.microsoft.com/office/drawing/2014/main" id="{187A51B0-0A34-DE86-CEF9-CBC918CB5A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6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17">
              <a:extLst>
                <a:ext uri="{FF2B5EF4-FFF2-40B4-BE49-F238E27FC236}">
                  <a16:creationId xmlns:a16="http://schemas.microsoft.com/office/drawing/2014/main" id="{DA29B493-25D1-C8D3-2DE4-66C6D1370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3468322"/>
              <a:ext cx="371475" cy="373062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8">
              <a:extLst>
                <a:ext uri="{FF2B5EF4-FFF2-40B4-BE49-F238E27FC236}">
                  <a16:creationId xmlns:a16="http://schemas.microsoft.com/office/drawing/2014/main" id="{900FEE3B-3A9D-6A22-3266-758C1E4D97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3468322"/>
              <a:ext cx="371475" cy="373062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F304D8CC-F58E-5B08-1DDE-FA0BE3023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417522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8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6">
              <a:extLst>
                <a:ext uri="{FF2B5EF4-FFF2-40B4-BE49-F238E27FC236}">
                  <a16:creationId xmlns:a16="http://schemas.microsoft.com/office/drawing/2014/main" id="{0377B938-23F7-A1B2-AFA1-6318F0E0C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88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7">
              <a:extLst>
                <a:ext uri="{FF2B5EF4-FFF2-40B4-BE49-F238E27FC236}">
                  <a16:creationId xmlns:a16="http://schemas.microsoft.com/office/drawing/2014/main" id="{CC7843F5-2A54-22EF-2DFD-459261006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4088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>
              <a:extLst>
                <a:ext uri="{FF2B5EF4-FFF2-40B4-BE49-F238E27FC236}">
                  <a16:creationId xmlns:a16="http://schemas.microsoft.com/office/drawing/2014/main" id="{1D822668-6541-4595-E380-846B555D20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5688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39">
              <a:extLst>
                <a:ext uri="{FF2B5EF4-FFF2-40B4-BE49-F238E27FC236}">
                  <a16:creationId xmlns:a16="http://schemas.microsoft.com/office/drawing/2014/main" id="{80FBDA8F-174B-4CD7-32A0-E1340E27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>
              <a:extLst>
                <a:ext uri="{FF2B5EF4-FFF2-40B4-BE49-F238E27FC236}">
                  <a16:creationId xmlns:a16="http://schemas.microsoft.com/office/drawing/2014/main" id="{AD573F26-29FC-75F2-CA45-F0B039324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9213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5E2196AA-9F26-D769-9A3D-0E2955BFD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0813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2">
              <a:extLst>
                <a:ext uri="{FF2B5EF4-FFF2-40B4-BE49-F238E27FC236}">
                  <a16:creationId xmlns:a16="http://schemas.microsoft.com/office/drawing/2014/main" id="{DC8B5A8F-F487-ADBC-8F44-7565E20F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>
              <a:extLst>
                <a:ext uri="{FF2B5EF4-FFF2-40B4-BE49-F238E27FC236}">
                  <a16:creationId xmlns:a16="http://schemas.microsoft.com/office/drawing/2014/main" id="{4E2ABC4E-AF21-69B1-B5CC-602528AF1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4">
              <a:extLst>
                <a:ext uri="{FF2B5EF4-FFF2-40B4-BE49-F238E27FC236}">
                  <a16:creationId xmlns:a16="http://schemas.microsoft.com/office/drawing/2014/main" id="{873B62F8-5C51-2B8F-8F11-34F714588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0700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5">
              <a:extLst>
                <a:ext uri="{FF2B5EF4-FFF2-40B4-BE49-F238E27FC236}">
                  <a16:creationId xmlns:a16="http://schemas.microsoft.com/office/drawing/2014/main" id="{A76B41D6-A06A-D611-2BD2-BE390AABB8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3998547"/>
              <a:ext cx="371475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6">
              <a:extLst>
                <a:ext uri="{FF2B5EF4-FFF2-40B4-BE49-F238E27FC236}">
                  <a16:creationId xmlns:a16="http://schemas.microsoft.com/office/drawing/2014/main" id="{3D3A645E-0DCC-CE71-350A-F10CC14B1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0575" y="3998547"/>
              <a:ext cx="371475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7">
              <a:extLst>
                <a:ext uri="{FF2B5EF4-FFF2-40B4-BE49-F238E27FC236}">
                  <a16:creationId xmlns:a16="http://schemas.microsoft.com/office/drawing/2014/main" id="{8D048F9F-E0C4-BF2B-734E-85B02162C6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0588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8">
              <a:extLst>
                <a:ext uri="{FF2B5EF4-FFF2-40B4-BE49-F238E27FC236}">
                  <a16:creationId xmlns:a16="http://schemas.microsoft.com/office/drawing/2014/main" id="{E8BEDF37-981C-75C6-CFE0-4B327BFE52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3998547"/>
              <a:ext cx="371475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>
              <a:extLst>
                <a:ext uri="{FF2B5EF4-FFF2-40B4-BE49-F238E27FC236}">
                  <a16:creationId xmlns:a16="http://schemas.microsoft.com/office/drawing/2014/main" id="{09C3D58E-B91A-6394-66B0-D0D7F3F82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8875" y="3998547"/>
              <a:ext cx="371475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>
              <a:extLst>
                <a:ext uri="{FF2B5EF4-FFF2-40B4-BE49-F238E27FC236}">
                  <a16:creationId xmlns:a16="http://schemas.microsoft.com/office/drawing/2014/main" id="{AE43C587-C471-8223-8304-141E266A6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8888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F51817AF-578A-59AA-C3EA-7E2E8ACC0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Rectangle 52">
              <a:extLst>
                <a:ext uri="{FF2B5EF4-FFF2-40B4-BE49-F238E27FC236}">
                  <a16:creationId xmlns:a16="http://schemas.microsoft.com/office/drawing/2014/main" id="{D2D43FAF-1419-E6CB-FEE6-DD44FB1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350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3">
              <a:extLst>
                <a:ext uri="{FF2B5EF4-FFF2-40B4-BE49-F238E27FC236}">
                  <a16:creationId xmlns:a16="http://schemas.microsoft.com/office/drawing/2014/main" id="{C1BF9F5C-5314-E64C-958F-D660A6DF5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1950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4">
              <a:extLst>
                <a:ext uri="{FF2B5EF4-FFF2-40B4-BE49-F238E27FC236}">
                  <a16:creationId xmlns:a16="http://schemas.microsoft.com/office/drawing/2014/main" id="{F53A64A4-8E78-BAFA-7005-03A366D58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5">
              <a:extLst>
                <a:ext uri="{FF2B5EF4-FFF2-40B4-BE49-F238E27FC236}">
                  <a16:creationId xmlns:a16="http://schemas.microsoft.com/office/drawing/2014/main" id="{03761D3A-4425-2053-E5AD-5D9A8476B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5475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>
              <a:extLst>
                <a:ext uri="{FF2B5EF4-FFF2-40B4-BE49-F238E27FC236}">
                  <a16:creationId xmlns:a16="http://schemas.microsoft.com/office/drawing/2014/main" id="{515C2217-1FCA-C002-31DE-BBDF68CA9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7075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7">
              <a:extLst>
                <a:ext uri="{FF2B5EF4-FFF2-40B4-BE49-F238E27FC236}">
                  <a16:creationId xmlns:a16="http://schemas.microsoft.com/office/drawing/2014/main" id="{7E65138C-F4F5-AA1A-FE66-E3CAD8538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3998547"/>
              <a:ext cx="371475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8">
              <a:extLst>
                <a:ext uri="{FF2B5EF4-FFF2-40B4-BE49-F238E27FC236}">
                  <a16:creationId xmlns:a16="http://schemas.microsoft.com/office/drawing/2014/main" id="{FA341B55-F965-5A76-32C7-14A3F77A9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3998547"/>
              <a:ext cx="371475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>
              <a:extLst>
                <a:ext uri="{FF2B5EF4-FFF2-40B4-BE49-F238E27FC236}">
                  <a16:creationId xmlns:a16="http://schemas.microsoft.com/office/drawing/2014/main" id="{F415B42C-0237-EE83-1A15-54256B95C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6963" y="3949335"/>
              <a:ext cx="379413" cy="550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0">
              <a:extLst>
                <a:ext uri="{FF2B5EF4-FFF2-40B4-BE49-F238E27FC236}">
                  <a16:creationId xmlns:a16="http://schemas.microsoft.com/office/drawing/2014/main" id="{4CF81E20-23C3-F80F-DAAC-AB8E6C787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250" y="3998547"/>
              <a:ext cx="373063" cy="37147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>
              <a:extLst>
                <a:ext uri="{FF2B5EF4-FFF2-40B4-BE49-F238E27FC236}">
                  <a16:creationId xmlns:a16="http://schemas.microsoft.com/office/drawing/2014/main" id="{76E31DBA-D2C0-922F-832D-A73AECF2EC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250" y="3998547"/>
              <a:ext cx="373063" cy="371475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62">
              <a:extLst>
                <a:ext uri="{FF2B5EF4-FFF2-40B4-BE49-F238E27FC236}">
                  <a16:creationId xmlns:a16="http://schemas.microsoft.com/office/drawing/2014/main" id="{EC0C2F7A-25B0-6FC5-8BA1-7EAB85EB7C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6650" y="3841385"/>
              <a:ext cx="0" cy="55562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3">
              <a:extLst>
                <a:ext uri="{FF2B5EF4-FFF2-40B4-BE49-F238E27FC236}">
                  <a16:creationId xmlns:a16="http://schemas.microsoft.com/office/drawing/2014/main" id="{D391B29B-DD59-7BAF-AA47-7F07D87117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9500" y="3881072"/>
              <a:ext cx="114300" cy="117475"/>
            </a:xfrm>
            <a:custGeom>
              <a:avLst/>
              <a:gdLst>
                <a:gd name="T0" fmla="*/ 72 w 72"/>
                <a:gd name="T1" fmla="*/ 0 h 74"/>
                <a:gd name="T2" fmla="*/ 36 w 72"/>
                <a:gd name="T3" fmla="*/ 74 h 74"/>
                <a:gd name="T4" fmla="*/ 0 w 72"/>
                <a:gd name="T5" fmla="*/ 0 h 74"/>
                <a:gd name="T6" fmla="*/ 72 w 72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4">
                  <a:moveTo>
                    <a:pt x="72" y="0"/>
                  </a:moveTo>
                  <a:lnTo>
                    <a:pt x="36" y="74"/>
                  </a:lnTo>
                  <a:lnTo>
                    <a:pt x="0" y="0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64">
              <a:extLst>
                <a:ext uri="{FF2B5EF4-FFF2-40B4-BE49-F238E27FC236}">
                  <a16:creationId xmlns:a16="http://schemas.microsoft.com/office/drawing/2014/main" id="{1B36414B-D0A9-1745-BD35-2071DED6DA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0" y="3841385"/>
              <a:ext cx="611188" cy="13493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65">
              <a:extLst>
                <a:ext uri="{FF2B5EF4-FFF2-40B4-BE49-F238E27FC236}">
                  <a16:creationId xmlns:a16="http://schemas.microsoft.com/office/drawing/2014/main" id="{7DA3AC52-7CB2-5913-E276-0DA83305C1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3915997"/>
              <a:ext cx="123825" cy="114300"/>
            </a:xfrm>
            <a:custGeom>
              <a:avLst/>
              <a:gdLst>
                <a:gd name="T0" fmla="*/ 16 w 78"/>
                <a:gd name="T1" fmla="*/ 0 h 72"/>
                <a:gd name="T2" fmla="*/ 78 w 78"/>
                <a:gd name="T3" fmla="*/ 52 h 72"/>
                <a:gd name="T4" fmla="*/ 0 w 78"/>
                <a:gd name="T5" fmla="*/ 72 h 72"/>
                <a:gd name="T6" fmla="*/ 16 w 78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72">
                  <a:moveTo>
                    <a:pt x="16" y="0"/>
                  </a:moveTo>
                  <a:lnTo>
                    <a:pt x="78" y="52"/>
                  </a:lnTo>
                  <a:lnTo>
                    <a:pt x="0" y="72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Line 66">
              <a:extLst>
                <a:ext uri="{FF2B5EF4-FFF2-40B4-BE49-F238E27FC236}">
                  <a16:creationId xmlns:a16="http://schemas.microsoft.com/office/drawing/2014/main" id="{10C5CD80-3D83-98FB-7E50-D0A0C7D0BB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9600" y="3841385"/>
              <a:ext cx="654050" cy="13493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>
              <a:extLst>
                <a:ext uri="{FF2B5EF4-FFF2-40B4-BE49-F238E27FC236}">
                  <a16:creationId xmlns:a16="http://schemas.microsoft.com/office/drawing/2014/main" id="{A5C4DD78-9A70-AC3A-4491-472A9C2E1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250" y="3917585"/>
              <a:ext cx="125413" cy="112712"/>
            </a:xfrm>
            <a:custGeom>
              <a:avLst/>
              <a:gdLst>
                <a:gd name="T0" fmla="*/ 15 w 79"/>
                <a:gd name="T1" fmla="*/ 0 h 71"/>
                <a:gd name="T2" fmla="*/ 79 w 79"/>
                <a:gd name="T3" fmla="*/ 51 h 71"/>
                <a:gd name="T4" fmla="*/ 0 w 79"/>
                <a:gd name="T5" fmla="*/ 71 h 71"/>
                <a:gd name="T6" fmla="*/ 15 w 79"/>
                <a:gd name="T7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9" h="71">
                  <a:moveTo>
                    <a:pt x="15" y="0"/>
                  </a:moveTo>
                  <a:lnTo>
                    <a:pt x="79" y="51"/>
                  </a:lnTo>
                  <a:lnTo>
                    <a:pt x="0" y="7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Line 68">
              <a:extLst>
                <a:ext uri="{FF2B5EF4-FFF2-40B4-BE49-F238E27FC236}">
                  <a16:creationId xmlns:a16="http://schemas.microsoft.com/office/drawing/2014/main" id="{38057771-FC77-25E6-D071-987286E442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57900" y="3841385"/>
              <a:ext cx="995363" cy="141287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>
              <a:extLst>
                <a:ext uri="{FF2B5EF4-FFF2-40B4-BE49-F238E27FC236}">
                  <a16:creationId xmlns:a16="http://schemas.microsoft.com/office/drawing/2014/main" id="{17F5CF0B-6F11-B307-3029-A967481B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1038" y="3923935"/>
              <a:ext cx="122238" cy="114300"/>
            </a:xfrm>
            <a:custGeom>
              <a:avLst/>
              <a:gdLst>
                <a:gd name="T0" fmla="*/ 11 w 77"/>
                <a:gd name="T1" fmla="*/ 0 h 72"/>
                <a:gd name="T2" fmla="*/ 77 w 77"/>
                <a:gd name="T3" fmla="*/ 47 h 72"/>
                <a:gd name="T4" fmla="*/ 0 w 77"/>
                <a:gd name="T5" fmla="*/ 72 h 72"/>
                <a:gd name="T6" fmla="*/ 11 w 77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2">
                  <a:moveTo>
                    <a:pt x="11" y="0"/>
                  </a:moveTo>
                  <a:lnTo>
                    <a:pt x="77" y="47"/>
                  </a:lnTo>
                  <a:lnTo>
                    <a:pt x="0" y="7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Line 70">
              <a:extLst>
                <a:ext uri="{FF2B5EF4-FFF2-40B4-BE49-F238E27FC236}">
                  <a16:creationId xmlns:a16="http://schemas.microsoft.com/office/drawing/2014/main" id="{E0B00EA8-001E-BC0B-7417-7B0C26BA2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13500" y="3841385"/>
              <a:ext cx="1379538" cy="14605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>
              <a:extLst>
                <a:ext uri="{FF2B5EF4-FFF2-40B4-BE49-F238E27FC236}">
                  <a16:creationId xmlns:a16="http://schemas.microsoft.com/office/drawing/2014/main" id="{72D72ABE-7CE6-9602-2ECB-562A8404B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2400" y="3927110"/>
              <a:ext cx="120650" cy="115887"/>
            </a:xfrm>
            <a:custGeom>
              <a:avLst/>
              <a:gdLst>
                <a:gd name="T0" fmla="*/ 8 w 76"/>
                <a:gd name="T1" fmla="*/ 0 h 73"/>
                <a:gd name="T2" fmla="*/ 76 w 76"/>
                <a:gd name="T3" fmla="*/ 45 h 73"/>
                <a:gd name="T4" fmla="*/ 0 w 76"/>
                <a:gd name="T5" fmla="*/ 73 h 73"/>
                <a:gd name="T6" fmla="*/ 8 w 76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3">
                  <a:moveTo>
                    <a:pt x="8" y="0"/>
                  </a:moveTo>
                  <a:lnTo>
                    <a:pt x="76" y="45"/>
                  </a:lnTo>
                  <a:lnTo>
                    <a:pt x="0" y="73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>
              <a:extLst>
                <a:ext uri="{FF2B5EF4-FFF2-40B4-BE49-F238E27FC236}">
                  <a16:creationId xmlns:a16="http://schemas.microsoft.com/office/drawing/2014/main" id="{16F9D90A-6CAD-74E0-907D-8026F6E40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466735"/>
              <a:ext cx="825500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Index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3">
              <a:extLst>
                <a:ext uri="{FF2B5EF4-FFF2-40B4-BE49-F238E27FC236}">
                  <a16:creationId xmlns:a16="http://schemas.microsoft.com/office/drawing/2014/main" id="{6F4060C7-88FF-60E0-C2A1-904A37322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938" y="3971560"/>
              <a:ext cx="747713" cy="449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Edge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A9AB913-8FBB-3350-DC26-A34463F2AB14}"/>
                </a:ext>
              </a:extLst>
            </p:cNvPr>
            <p:cNvGrpSpPr/>
            <p:nvPr/>
          </p:nvGrpSpPr>
          <p:grpSpPr>
            <a:xfrm>
              <a:off x="4992689" y="4500197"/>
              <a:ext cx="2341306" cy="412901"/>
              <a:chOff x="4992689" y="4500197"/>
              <a:chExt cx="2341306" cy="412901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80107317-018C-D232-939A-F6FEE8C73863}"/>
                  </a:ext>
                </a:extLst>
              </p:cNvPr>
              <p:cNvCxnSpPr/>
              <p:nvPr/>
            </p:nvCxnSpPr>
            <p:spPr>
              <a:xfrm>
                <a:off x="4995862" y="4500197"/>
                <a:ext cx="0" cy="243253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DA46FA4D-26D8-4AF5-CA5B-0526BDA4C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2689" y="4728797"/>
                <a:ext cx="288924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9CCE77A-E34E-2A39-19F8-5FFF7D15EC8A}"/>
                  </a:ext>
                </a:extLst>
              </p:cNvPr>
              <p:cNvSpPr txBox="1"/>
              <p:nvPr/>
            </p:nvSpPr>
            <p:spPr>
              <a:xfrm>
                <a:off x="5259388" y="4543766"/>
                <a:ext cx="2074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F5597"/>
                    </a:solidFill>
                  </a:rPr>
                  <a:t>To Vertex Properties</a:t>
                </a:r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4F97192-7806-0E3D-ECA0-C8F240B02F04}"/>
              </a:ext>
            </a:extLst>
          </p:cNvPr>
          <p:cNvGrpSpPr/>
          <p:nvPr/>
        </p:nvGrpSpPr>
        <p:grpSpPr>
          <a:xfrm>
            <a:off x="3821113" y="4279130"/>
            <a:ext cx="5191124" cy="1401838"/>
            <a:chOff x="3821113" y="5235575"/>
            <a:chExt cx="5191124" cy="1401838"/>
          </a:xfrm>
        </p:grpSpPr>
        <p:sp>
          <p:nvSpPr>
            <p:cNvPr id="83" name="Rectangle 79">
              <a:extLst>
                <a:ext uri="{FF2B5EF4-FFF2-40B4-BE49-F238E27FC236}">
                  <a16:creationId xmlns:a16="http://schemas.microsoft.com/office/drawing/2014/main" id="{730D808E-0F75-4FD5-FECB-A313DC49F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5238750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80">
              <a:extLst>
                <a:ext uri="{FF2B5EF4-FFF2-40B4-BE49-F238E27FC236}">
                  <a16:creationId xmlns:a16="http://schemas.microsoft.com/office/drawing/2014/main" id="{083ABC6E-39B1-D787-9563-0DC88F00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5238750"/>
              <a:ext cx="369887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1">
              <a:extLst>
                <a:ext uri="{FF2B5EF4-FFF2-40B4-BE49-F238E27FC236}">
                  <a16:creationId xmlns:a16="http://schemas.microsoft.com/office/drawing/2014/main" id="{DA88FB6E-19F3-DD99-6BBC-5734E6F8AD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5238750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2">
              <a:extLst>
                <a:ext uri="{FF2B5EF4-FFF2-40B4-BE49-F238E27FC236}">
                  <a16:creationId xmlns:a16="http://schemas.microsoft.com/office/drawing/2014/main" id="{D7255ADE-9302-0EC7-11FF-21DFD0E96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5238750"/>
              <a:ext cx="369887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3">
              <a:extLst>
                <a:ext uri="{FF2B5EF4-FFF2-40B4-BE49-F238E27FC236}">
                  <a16:creationId xmlns:a16="http://schemas.microsoft.com/office/drawing/2014/main" id="{223A4EE6-3398-264A-7930-6A01E4ADC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5238750"/>
              <a:ext cx="368300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Rectangle 84">
              <a:extLst>
                <a:ext uri="{FF2B5EF4-FFF2-40B4-BE49-F238E27FC236}">
                  <a16:creationId xmlns:a16="http://schemas.microsoft.com/office/drawing/2014/main" id="{44DA8D81-C7CA-D0FC-54C6-E4383D861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7988" y="5238750"/>
              <a:ext cx="368300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5">
              <a:extLst>
                <a:ext uri="{FF2B5EF4-FFF2-40B4-BE49-F238E27FC236}">
                  <a16:creationId xmlns:a16="http://schemas.microsoft.com/office/drawing/2014/main" id="{4EA9C785-2E73-85E1-D7EC-3BA137A23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5238750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Rectangle 86">
              <a:extLst>
                <a:ext uri="{FF2B5EF4-FFF2-40B4-BE49-F238E27FC236}">
                  <a16:creationId xmlns:a16="http://schemas.microsoft.com/office/drawing/2014/main" id="{F1E3FC5E-364C-EB23-518B-49681263E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3113" y="5238750"/>
              <a:ext cx="369887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Rectangle 87">
              <a:extLst>
                <a:ext uri="{FF2B5EF4-FFF2-40B4-BE49-F238E27FC236}">
                  <a16:creationId xmlns:a16="http://schemas.microsoft.com/office/drawing/2014/main" id="{D2F3A6FC-084B-E0AB-F7DA-EE30905CA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5238750"/>
              <a:ext cx="368300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8">
              <a:extLst>
                <a:ext uri="{FF2B5EF4-FFF2-40B4-BE49-F238E27FC236}">
                  <a16:creationId xmlns:a16="http://schemas.microsoft.com/office/drawing/2014/main" id="{F425CE6B-07FD-642A-484A-A192AD7CB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9825" y="5238750"/>
              <a:ext cx="368300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Rectangle 89">
              <a:extLst>
                <a:ext uri="{FF2B5EF4-FFF2-40B4-BE49-F238E27FC236}">
                  <a16:creationId xmlns:a16="http://schemas.microsoft.com/office/drawing/2014/main" id="{7C32F895-E4C3-ACA6-5447-DC8EE05D0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5764213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Rectangle 90">
              <a:extLst>
                <a:ext uri="{FF2B5EF4-FFF2-40B4-BE49-F238E27FC236}">
                  <a16:creationId xmlns:a16="http://schemas.microsoft.com/office/drawing/2014/main" id="{BEB4D3DD-8043-10CD-8E80-2ABB3DAD9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9325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Rectangle 91">
              <a:extLst>
                <a:ext uri="{FF2B5EF4-FFF2-40B4-BE49-F238E27FC236}">
                  <a16:creationId xmlns:a16="http://schemas.microsoft.com/office/drawing/2014/main" id="{3DD0B0CF-D91A-8AB2-9CA5-3798A87F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338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2">
              <a:extLst>
                <a:ext uri="{FF2B5EF4-FFF2-40B4-BE49-F238E27FC236}">
                  <a16:creationId xmlns:a16="http://schemas.microsoft.com/office/drawing/2014/main" id="{1AB1C7CD-763C-2DB7-0899-33AB633F7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5764213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93">
              <a:extLst>
                <a:ext uri="{FF2B5EF4-FFF2-40B4-BE49-F238E27FC236}">
                  <a16:creationId xmlns:a16="http://schemas.microsoft.com/office/drawing/2014/main" id="{50327B69-916D-A03D-F36D-480073DBE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1275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Rectangle 94">
              <a:extLst>
                <a:ext uri="{FF2B5EF4-FFF2-40B4-BE49-F238E27FC236}">
                  <a16:creationId xmlns:a16="http://schemas.microsoft.com/office/drawing/2014/main" id="{543F0A7B-4501-423A-2C30-412699D36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1288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5">
              <a:extLst>
                <a:ext uri="{FF2B5EF4-FFF2-40B4-BE49-F238E27FC236}">
                  <a16:creationId xmlns:a16="http://schemas.microsoft.com/office/drawing/2014/main" id="{B02BE90F-5641-0B3A-2D8D-0B878F4E0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5764213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96">
              <a:extLst>
                <a:ext uri="{FF2B5EF4-FFF2-40B4-BE49-F238E27FC236}">
                  <a16:creationId xmlns:a16="http://schemas.microsoft.com/office/drawing/2014/main" id="{F23810B4-6D15-F08E-3752-AAD5EF33A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6113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97">
              <a:extLst>
                <a:ext uri="{FF2B5EF4-FFF2-40B4-BE49-F238E27FC236}">
                  <a16:creationId xmlns:a16="http://schemas.microsoft.com/office/drawing/2014/main" id="{0DC549E0-B819-3898-5BD1-59CB1B701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6125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8">
              <a:extLst>
                <a:ext uri="{FF2B5EF4-FFF2-40B4-BE49-F238E27FC236}">
                  <a16:creationId xmlns:a16="http://schemas.microsoft.com/office/drawing/2014/main" id="{1AD6280D-9E8F-F1D3-DF62-A56D40719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5" y="5764213"/>
              <a:ext cx="368300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Rectangle 99">
              <a:extLst>
                <a:ext uri="{FF2B5EF4-FFF2-40B4-BE49-F238E27FC236}">
                  <a16:creationId xmlns:a16="http://schemas.microsoft.com/office/drawing/2014/main" id="{12D5208B-E44C-5ECC-3ADE-B5D8CB9674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2825" y="5764213"/>
              <a:ext cx="368300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Rectangle 100">
              <a:extLst>
                <a:ext uri="{FF2B5EF4-FFF2-40B4-BE49-F238E27FC236}">
                  <a16:creationId xmlns:a16="http://schemas.microsoft.com/office/drawing/2014/main" id="{13FEFC38-BD16-4D9C-9A1E-AA30726CC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8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1">
              <a:extLst>
                <a:ext uri="{FF2B5EF4-FFF2-40B4-BE49-F238E27FC236}">
                  <a16:creationId xmlns:a16="http://schemas.microsoft.com/office/drawing/2014/main" id="{BAE55EA1-6FB3-4B36-581F-2C64D8442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075" y="5764213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Rectangle 102">
              <a:extLst>
                <a:ext uri="{FF2B5EF4-FFF2-40B4-BE49-F238E27FC236}">
                  <a16:creationId xmlns:a16="http://schemas.microsoft.com/office/drawing/2014/main" id="{9AAC6CE4-459C-1F9A-6B0B-55BB4F6B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6075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Rectangle 103">
              <a:extLst>
                <a:ext uri="{FF2B5EF4-FFF2-40B4-BE49-F238E27FC236}">
                  <a16:creationId xmlns:a16="http://schemas.microsoft.com/office/drawing/2014/main" id="{98BF9D66-6ED0-4911-90A0-5272703C7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7675" y="5726113"/>
              <a:ext cx="363537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4">
              <a:extLst>
                <a:ext uri="{FF2B5EF4-FFF2-40B4-BE49-F238E27FC236}">
                  <a16:creationId xmlns:a16="http://schemas.microsoft.com/office/drawing/2014/main" id="{4B11612A-34F1-6607-5D66-8C9C74DC3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5963" y="5764213"/>
              <a:ext cx="368300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Rectangle 105">
              <a:extLst>
                <a:ext uri="{FF2B5EF4-FFF2-40B4-BE49-F238E27FC236}">
                  <a16:creationId xmlns:a16="http://schemas.microsoft.com/office/drawing/2014/main" id="{FB5F61CC-2B77-5EBB-EB80-0AA7E3542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5963" y="5764213"/>
              <a:ext cx="368300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Rectangle 106">
              <a:extLst>
                <a:ext uri="{FF2B5EF4-FFF2-40B4-BE49-F238E27FC236}">
                  <a16:creationId xmlns:a16="http://schemas.microsoft.com/office/drawing/2014/main" id="{34468021-8955-B738-C1CF-9951A082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5975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3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7">
              <a:extLst>
                <a:ext uri="{FF2B5EF4-FFF2-40B4-BE49-F238E27FC236}">
                  <a16:creationId xmlns:a16="http://schemas.microsoft.com/office/drawing/2014/main" id="{BAC6F371-46A2-EEA4-F274-86033C7A72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913" y="5764213"/>
              <a:ext cx="369887" cy="368300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Rectangle 108">
              <a:extLst>
                <a:ext uri="{FF2B5EF4-FFF2-40B4-BE49-F238E27FC236}">
                  <a16:creationId xmlns:a16="http://schemas.microsoft.com/office/drawing/2014/main" id="{981314A4-FAF8-6FA9-BF1D-7AF302801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1913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Rectangle 109">
              <a:extLst>
                <a:ext uri="{FF2B5EF4-FFF2-40B4-BE49-F238E27FC236}">
                  <a16:creationId xmlns:a16="http://schemas.microsoft.com/office/drawing/2014/main" id="{21986270-BEE2-951E-74C1-97D02C7A7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1925" y="5726113"/>
              <a:ext cx="365125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0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Rectangle 110">
              <a:extLst>
                <a:ext uri="{FF2B5EF4-FFF2-40B4-BE49-F238E27FC236}">
                  <a16:creationId xmlns:a16="http://schemas.microsoft.com/office/drawing/2014/main" id="{598E6391-B8B7-F8B2-F856-B97A65F07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7038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Rectangle 111">
              <a:extLst>
                <a:ext uri="{FF2B5EF4-FFF2-40B4-BE49-F238E27FC236}">
                  <a16:creationId xmlns:a16="http://schemas.microsoft.com/office/drawing/2014/main" id="{B809D779-1883-0A65-8933-B1ABAA5558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7038" y="5764213"/>
              <a:ext cx="369887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Rectangle 112">
              <a:extLst>
                <a:ext uri="{FF2B5EF4-FFF2-40B4-BE49-F238E27FC236}">
                  <a16:creationId xmlns:a16="http://schemas.microsoft.com/office/drawing/2014/main" id="{0E57F51C-057A-2F51-F418-9052A4CA4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8638" y="5726113"/>
              <a:ext cx="363537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8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7" name="Rectangle 113">
              <a:extLst>
                <a:ext uri="{FF2B5EF4-FFF2-40B4-BE49-F238E27FC236}">
                  <a16:creationId xmlns:a16="http://schemas.microsoft.com/office/drawing/2014/main" id="{5EB53B89-E1F5-FC90-498E-B2FB4C1D10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5764213"/>
              <a:ext cx="369887" cy="3683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Rectangle 114">
              <a:extLst>
                <a:ext uri="{FF2B5EF4-FFF2-40B4-BE49-F238E27FC236}">
                  <a16:creationId xmlns:a16="http://schemas.microsoft.com/office/drawing/2014/main" id="{ED84EBD0-E425-42AB-76E7-E6F178237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2350" y="5764213"/>
              <a:ext cx="369887" cy="368300"/>
            </a:xfrm>
            <a:prstGeom prst="rect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Line 115">
              <a:extLst>
                <a:ext uri="{FF2B5EF4-FFF2-40B4-BE49-F238E27FC236}">
                  <a16:creationId xmlns:a16="http://schemas.microsoft.com/office/drawing/2014/main" id="{DBFE8504-9066-349F-E951-4380BDEA7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0300" y="5607050"/>
              <a:ext cx="0" cy="55563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116">
              <a:extLst>
                <a:ext uri="{FF2B5EF4-FFF2-40B4-BE49-F238E27FC236}">
                  <a16:creationId xmlns:a16="http://schemas.microsoft.com/office/drawing/2014/main" id="{1F4D8421-C327-FD0C-5272-BCD35CF7A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648325"/>
              <a:ext cx="112712" cy="115888"/>
            </a:xfrm>
            <a:custGeom>
              <a:avLst/>
              <a:gdLst>
                <a:gd name="T0" fmla="*/ 71 w 71"/>
                <a:gd name="T1" fmla="*/ 0 h 73"/>
                <a:gd name="T2" fmla="*/ 36 w 71"/>
                <a:gd name="T3" fmla="*/ 73 h 73"/>
                <a:gd name="T4" fmla="*/ 0 w 71"/>
                <a:gd name="T5" fmla="*/ 0 h 73"/>
                <a:gd name="T6" fmla="*/ 71 w 71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71" y="0"/>
                  </a:moveTo>
                  <a:lnTo>
                    <a:pt x="36" y="73"/>
                  </a:lnTo>
                  <a:lnTo>
                    <a:pt x="0" y="0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Line 117">
              <a:extLst>
                <a:ext uri="{FF2B5EF4-FFF2-40B4-BE49-F238E27FC236}">
                  <a16:creationId xmlns:a16="http://schemas.microsoft.com/office/drawing/2014/main" id="{3E419D18-7F8C-7739-6AB7-8ED78188D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7013" y="5607050"/>
              <a:ext cx="884237" cy="14128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118">
              <a:extLst>
                <a:ext uri="{FF2B5EF4-FFF2-40B4-BE49-F238E27FC236}">
                  <a16:creationId xmlns:a16="http://schemas.microsoft.com/office/drawing/2014/main" id="{0C534924-427C-3FB4-E5DB-8B45FB40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7438" y="5688013"/>
              <a:ext cx="122237" cy="114300"/>
            </a:xfrm>
            <a:custGeom>
              <a:avLst/>
              <a:gdLst>
                <a:gd name="T0" fmla="*/ 11 w 77"/>
                <a:gd name="T1" fmla="*/ 0 h 72"/>
                <a:gd name="T2" fmla="*/ 77 w 77"/>
                <a:gd name="T3" fmla="*/ 48 h 72"/>
                <a:gd name="T4" fmla="*/ 0 w 77"/>
                <a:gd name="T5" fmla="*/ 72 h 72"/>
                <a:gd name="T6" fmla="*/ 11 w 77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" h="72">
                  <a:moveTo>
                    <a:pt x="11" y="0"/>
                  </a:moveTo>
                  <a:lnTo>
                    <a:pt x="77" y="48"/>
                  </a:lnTo>
                  <a:lnTo>
                    <a:pt x="0" y="72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Line 119">
              <a:extLst>
                <a:ext uri="{FF2B5EF4-FFF2-40B4-BE49-F238E27FC236}">
                  <a16:creationId xmlns:a16="http://schemas.microsoft.com/office/drawing/2014/main" id="{86C36D82-64EF-5251-7523-A4BC7181D5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75313" y="5607050"/>
              <a:ext cx="1077912" cy="142875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120">
              <a:extLst>
                <a:ext uri="{FF2B5EF4-FFF2-40B4-BE49-F238E27FC236}">
                  <a16:creationId xmlns:a16="http://schemas.microsoft.com/office/drawing/2014/main" id="{CF9E2F2A-78D4-969E-78A0-D454EF028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2588" y="5691188"/>
              <a:ext cx="120650" cy="114300"/>
            </a:xfrm>
            <a:custGeom>
              <a:avLst/>
              <a:gdLst>
                <a:gd name="T0" fmla="*/ 9 w 76"/>
                <a:gd name="T1" fmla="*/ 0 h 72"/>
                <a:gd name="T2" fmla="*/ 76 w 76"/>
                <a:gd name="T3" fmla="*/ 46 h 72"/>
                <a:gd name="T4" fmla="*/ 0 w 76"/>
                <a:gd name="T5" fmla="*/ 72 h 72"/>
                <a:gd name="T6" fmla="*/ 9 w 76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72">
                  <a:moveTo>
                    <a:pt x="9" y="0"/>
                  </a:moveTo>
                  <a:lnTo>
                    <a:pt x="76" y="46"/>
                  </a:lnTo>
                  <a:lnTo>
                    <a:pt x="0" y="7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Line 121">
              <a:extLst>
                <a:ext uri="{FF2B5EF4-FFF2-40B4-BE49-F238E27FC236}">
                  <a16:creationId xmlns:a16="http://schemas.microsoft.com/office/drawing/2014/main" id="{6B66CF4A-4C71-3ADA-470E-9027648BD5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40438" y="5607050"/>
              <a:ext cx="1698625" cy="147638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22">
              <a:extLst>
                <a:ext uri="{FF2B5EF4-FFF2-40B4-BE49-F238E27FC236}">
                  <a16:creationId xmlns:a16="http://schemas.microsoft.com/office/drawing/2014/main" id="{A35EA7D3-5528-342A-7253-76559DC7C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600" y="5695950"/>
              <a:ext cx="117475" cy="114300"/>
            </a:xfrm>
            <a:custGeom>
              <a:avLst/>
              <a:gdLst>
                <a:gd name="T0" fmla="*/ 6 w 74"/>
                <a:gd name="T1" fmla="*/ 0 h 72"/>
                <a:gd name="T2" fmla="*/ 74 w 74"/>
                <a:gd name="T3" fmla="*/ 43 h 72"/>
                <a:gd name="T4" fmla="*/ 0 w 74"/>
                <a:gd name="T5" fmla="*/ 72 h 72"/>
                <a:gd name="T6" fmla="*/ 6 w 7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2">
                  <a:moveTo>
                    <a:pt x="6" y="0"/>
                  </a:moveTo>
                  <a:lnTo>
                    <a:pt x="74" y="43"/>
                  </a:lnTo>
                  <a:lnTo>
                    <a:pt x="0" y="72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Line 123">
              <a:extLst>
                <a:ext uri="{FF2B5EF4-FFF2-40B4-BE49-F238E27FC236}">
                  <a16:creationId xmlns:a16="http://schemas.microsoft.com/office/drawing/2014/main" id="{B644284C-0EDE-5F4C-515B-F5108F3D9B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2863" y="5607050"/>
              <a:ext cx="2333625" cy="149225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124">
              <a:extLst>
                <a:ext uri="{FF2B5EF4-FFF2-40B4-BE49-F238E27FC236}">
                  <a16:creationId xmlns:a16="http://schemas.microsoft.com/office/drawing/2014/main" id="{C9813699-95FF-D7FB-B7EA-75BAADE42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7438" y="5699125"/>
              <a:ext cx="117475" cy="114300"/>
            </a:xfrm>
            <a:custGeom>
              <a:avLst/>
              <a:gdLst>
                <a:gd name="T0" fmla="*/ 5 w 74"/>
                <a:gd name="T1" fmla="*/ 0 h 72"/>
                <a:gd name="T2" fmla="*/ 74 w 74"/>
                <a:gd name="T3" fmla="*/ 41 h 72"/>
                <a:gd name="T4" fmla="*/ 0 w 74"/>
                <a:gd name="T5" fmla="*/ 72 h 72"/>
                <a:gd name="T6" fmla="*/ 5 w 74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4" h="72">
                  <a:moveTo>
                    <a:pt x="5" y="0"/>
                  </a:moveTo>
                  <a:lnTo>
                    <a:pt x="74" y="41"/>
                  </a:lnTo>
                  <a:lnTo>
                    <a:pt x="0" y="72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Rectangle 125">
              <a:extLst>
                <a:ext uri="{FF2B5EF4-FFF2-40B4-BE49-F238E27FC236}">
                  <a16:creationId xmlns:a16="http://schemas.microsoft.com/office/drawing/2014/main" id="{62907096-50C9-C832-48A2-8FF3BA729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5235575"/>
              <a:ext cx="1049337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Pointer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0" name="Rectangle 126">
              <a:extLst>
                <a:ext uri="{FF2B5EF4-FFF2-40B4-BE49-F238E27FC236}">
                  <a16:creationId xmlns:a16="http://schemas.microsoft.com/office/drawing/2014/main" id="{E715F94E-2BF3-817E-37D8-58AD0FE99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113" y="5738813"/>
              <a:ext cx="750887" cy="444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2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Edge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1" name="Line 127">
              <a:extLst>
                <a:ext uri="{FF2B5EF4-FFF2-40B4-BE49-F238E27FC236}">
                  <a16:creationId xmlns:a16="http://schemas.microsoft.com/office/drawing/2014/main" id="{9673050F-833D-B431-37B9-B063E06DC4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1163" y="5934075"/>
              <a:ext cx="134937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128">
              <a:extLst>
                <a:ext uri="{FF2B5EF4-FFF2-40B4-BE49-F238E27FC236}">
                  <a16:creationId xmlns:a16="http://schemas.microsoft.com/office/drawing/2014/main" id="{7ECD4A98-0E0F-3556-D3AF-29DCCE5E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813" y="5876925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Line 129">
              <a:extLst>
                <a:ext uri="{FF2B5EF4-FFF2-40B4-BE49-F238E27FC236}">
                  <a16:creationId xmlns:a16="http://schemas.microsoft.com/office/drawing/2014/main" id="{5E6770A8-CFCE-9E1A-2471-0E5C12BB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1125" y="5934075"/>
              <a:ext cx="13652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130">
              <a:extLst>
                <a:ext uri="{FF2B5EF4-FFF2-40B4-BE49-F238E27FC236}">
                  <a16:creationId xmlns:a16="http://schemas.microsoft.com/office/drawing/2014/main" id="{BDB33864-9398-51C2-611F-58645E97F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775" y="5876925"/>
              <a:ext cx="115887" cy="114300"/>
            </a:xfrm>
            <a:custGeom>
              <a:avLst/>
              <a:gdLst>
                <a:gd name="T0" fmla="*/ 0 w 73"/>
                <a:gd name="T1" fmla="*/ 0 h 72"/>
                <a:gd name="T2" fmla="*/ 73 w 73"/>
                <a:gd name="T3" fmla="*/ 36 h 72"/>
                <a:gd name="T4" fmla="*/ 0 w 73"/>
                <a:gd name="T5" fmla="*/ 72 h 72"/>
                <a:gd name="T6" fmla="*/ 0 w 73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2">
                  <a:moveTo>
                    <a:pt x="0" y="0"/>
                  </a:moveTo>
                  <a:lnTo>
                    <a:pt x="73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Line 131">
              <a:extLst>
                <a:ext uri="{FF2B5EF4-FFF2-40B4-BE49-F238E27FC236}">
                  <a16:creationId xmlns:a16="http://schemas.microsoft.com/office/drawing/2014/main" id="{5A78BF7F-12CD-CE80-57F3-4513386F1D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45375" y="5934075"/>
              <a:ext cx="136525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32">
              <a:extLst>
                <a:ext uri="{FF2B5EF4-FFF2-40B4-BE49-F238E27FC236}">
                  <a16:creationId xmlns:a16="http://schemas.microsoft.com/office/drawing/2014/main" id="{6509E698-1BB1-B4BE-7D78-BF47DC7D8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876925"/>
              <a:ext cx="114300" cy="114300"/>
            </a:xfrm>
            <a:custGeom>
              <a:avLst/>
              <a:gdLst>
                <a:gd name="T0" fmla="*/ 0 w 72"/>
                <a:gd name="T1" fmla="*/ 0 h 72"/>
                <a:gd name="T2" fmla="*/ 72 w 72"/>
                <a:gd name="T3" fmla="*/ 36 h 72"/>
                <a:gd name="T4" fmla="*/ 0 w 72"/>
                <a:gd name="T5" fmla="*/ 72 h 72"/>
                <a:gd name="T6" fmla="*/ 0 w 72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72">
                  <a:moveTo>
                    <a:pt x="0" y="0"/>
                  </a:moveTo>
                  <a:lnTo>
                    <a:pt x="72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Line 133">
              <a:extLst>
                <a:ext uri="{FF2B5EF4-FFF2-40B4-BE49-F238E27FC236}">
                  <a16:creationId xmlns:a16="http://schemas.microsoft.com/office/drawing/2014/main" id="{AEAC9E48-B6D9-61B1-7877-9602D0206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6925" y="5934075"/>
              <a:ext cx="134937" cy="0"/>
            </a:xfrm>
            <a:prstGeom prst="line">
              <a:avLst/>
            </a:prstGeom>
            <a:noFill/>
            <a:ln w="1428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34">
              <a:extLst>
                <a:ext uri="{FF2B5EF4-FFF2-40B4-BE49-F238E27FC236}">
                  <a16:creationId xmlns:a16="http://schemas.microsoft.com/office/drawing/2014/main" id="{A99BA753-47DE-9C7D-A531-46C63357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7575" y="5876925"/>
              <a:ext cx="115887" cy="114300"/>
            </a:xfrm>
            <a:custGeom>
              <a:avLst/>
              <a:gdLst>
                <a:gd name="T0" fmla="*/ 0 w 73"/>
                <a:gd name="T1" fmla="*/ 0 h 72"/>
                <a:gd name="T2" fmla="*/ 73 w 73"/>
                <a:gd name="T3" fmla="*/ 36 h 72"/>
                <a:gd name="T4" fmla="*/ 0 w 73"/>
                <a:gd name="T5" fmla="*/ 72 h 72"/>
                <a:gd name="T6" fmla="*/ 0 w 73"/>
                <a:gd name="T7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72">
                  <a:moveTo>
                    <a:pt x="0" y="0"/>
                  </a:moveTo>
                  <a:lnTo>
                    <a:pt x="73" y="36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6EA7688C-6A63-CD5A-F08E-16C42542ACA0}"/>
                </a:ext>
              </a:extLst>
            </p:cNvPr>
            <p:cNvGrpSpPr/>
            <p:nvPr/>
          </p:nvGrpSpPr>
          <p:grpSpPr>
            <a:xfrm>
              <a:off x="5033963" y="6224512"/>
              <a:ext cx="2341306" cy="412901"/>
              <a:chOff x="4992689" y="4500197"/>
              <a:chExt cx="2341306" cy="412901"/>
            </a:xfrm>
          </p:grpSpPr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6B4A3131-CB1E-ED60-18BC-0D95A533BA40}"/>
                  </a:ext>
                </a:extLst>
              </p:cNvPr>
              <p:cNvCxnSpPr/>
              <p:nvPr/>
            </p:nvCxnSpPr>
            <p:spPr>
              <a:xfrm>
                <a:off x="4995862" y="4500197"/>
                <a:ext cx="0" cy="243253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11C02D05-AF1E-1FCC-AADF-256DC68E8C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2689" y="4728797"/>
                <a:ext cx="288924" cy="0"/>
              </a:xfrm>
              <a:prstGeom prst="line">
                <a:avLst/>
              </a:prstGeom>
              <a:ln w="38100">
                <a:solidFill>
                  <a:schemeClr val="accent1">
                    <a:lumMod val="75000"/>
                  </a:schemeClr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ADB2C19-2F99-4493-215F-2400ECFCFE5A}"/>
                  </a:ext>
                </a:extLst>
              </p:cNvPr>
              <p:cNvSpPr txBox="1"/>
              <p:nvPr/>
            </p:nvSpPr>
            <p:spPr>
              <a:xfrm>
                <a:off x="5259388" y="4543766"/>
                <a:ext cx="2074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2F5597"/>
                    </a:solidFill>
                  </a:rPr>
                  <a:t>To Vertex Properties</a:t>
                </a:r>
              </a:p>
            </p:txBody>
          </p:sp>
        </p:grpSp>
      </p:grpSp>
      <p:sp>
        <p:nvSpPr>
          <p:cNvPr id="145" name="标题 1">
            <a:extLst>
              <a:ext uri="{FF2B5EF4-FFF2-40B4-BE49-F238E27FC236}">
                <a16:creationId xmlns:a16="http://schemas.microsoft.com/office/drawing/2014/main" id="{7D0D0E66-2C2D-029F-649C-142C581E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323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 Structure Codesign: Linked-CSR Format</a:t>
            </a:r>
          </a:p>
        </p:txBody>
      </p:sp>
      <p:sp>
        <p:nvSpPr>
          <p:cNvPr id="146" name="内容占位符 3">
            <a:extLst>
              <a:ext uri="{FF2B5EF4-FFF2-40B4-BE49-F238E27FC236}">
                <a16:creationId xmlns:a16="http://schemas.microsoft.com/office/drawing/2014/main" id="{FB0888FA-7E81-CD92-6458-C3BFB4461A74}"/>
              </a:ext>
            </a:extLst>
          </p:cNvPr>
          <p:cNvSpPr txBox="1">
            <a:spLocks/>
          </p:cNvSpPr>
          <p:nvPr/>
        </p:nvSpPr>
        <p:spPr>
          <a:xfrm>
            <a:off x="838199" y="1623898"/>
            <a:ext cx="10375901" cy="5391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Original CSR uses array to store edges – inflexible for data placement.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Linked CSR replaces the edge array with linked list.</a:t>
            </a:r>
          </a:p>
          <a:p>
            <a:r>
              <a:rPr lang="en-US" sz="2400" dirty="0"/>
              <a:t>Each linked list node can be placed closer to outgoing vertices.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274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85D2-5DC3-5CF2-C24F-503ECD7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Computing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C0E26348-3C0F-C4B6-A12A-90E53A72BDC0}"/>
              </a:ext>
            </a:extLst>
          </p:cNvPr>
          <p:cNvSpPr/>
          <p:nvPr/>
        </p:nvSpPr>
        <p:spPr>
          <a:xfrm>
            <a:off x="2167124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FC7D63B5-B631-AC95-EA15-4A450D138D90}"/>
              </a:ext>
            </a:extLst>
          </p:cNvPr>
          <p:cNvSpPr/>
          <p:nvPr/>
        </p:nvSpPr>
        <p:spPr>
          <a:xfrm>
            <a:off x="4230122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315A9555-4F61-E41E-3762-64ACB16EAABC}"/>
              </a:ext>
            </a:extLst>
          </p:cNvPr>
          <p:cNvSpPr/>
          <p:nvPr/>
        </p:nvSpPr>
        <p:spPr>
          <a:xfrm>
            <a:off x="6293120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ED8BD97-6C76-AD31-DA83-51AE0E0678D2}"/>
              </a:ext>
            </a:extLst>
          </p:cNvPr>
          <p:cNvSpPr/>
          <p:nvPr/>
        </p:nvSpPr>
        <p:spPr>
          <a:xfrm>
            <a:off x="8356119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83A4604A-D838-C079-7004-809FF11AEE5F}"/>
              </a:ext>
            </a:extLst>
          </p:cNvPr>
          <p:cNvSpPr/>
          <p:nvPr/>
        </p:nvSpPr>
        <p:spPr>
          <a:xfrm>
            <a:off x="784005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897DFDC1-35AD-6244-1780-9C137B738F22}"/>
              </a:ext>
            </a:extLst>
          </p:cNvPr>
          <p:cNvSpPr/>
          <p:nvPr/>
        </p:nvSpPr>
        <p:spPr>
          <a:xfrm>
            <a:off x="2612162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0BD124C2-A4C8-EE08-D2E6-61C41B498E57}"/>
              </a:ext>
            </a:extLst>
          </p:cNvPr>
          <p:cNvSpPr/>
          <p:nvPr/>
        </p:nvSpPr>
        <p:spPr>
          <a:xfrm>
            <a:off x="4440319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E5B77709-8889-A287-00CA-94C971B885FF}"/>
              </a:ext>
            </a:extLst>
          </p:cNvPr>
          <p:cNvSpPr/>
          <p:nvPr/>
        </p:nvSpPr>
        <p:spPr>
          <a:xfrm>
            <a:off x="6268476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255950F-5E72-D434-0A3E-46BCB9659D09}"/>
              </a:ext>
            </a:extLst>
          </p:cNvPr>
          <p:cNvSpPr/>
          <p:nvPr/>
        </p:nvSpPr>
        <p:spPr>
          <a:xfrm>
            <a:off x="8096633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3EF73E27-344B-7AF1-7153-E5F70EACF330}"/>
              </a:ext>
            </a:extLst>
          </p:cNvPr>
          <p:cNvSpPr/>
          <p:nvPr/>
        </p:nvSpPr>
        <p:spPr>
          <a:xfrm>
            <a:off x="9924790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3A3465-84B4-CAD0-2F5B-F2EDB25FE077}"/>
              </a:ext>
            </a:extLst>
          </p:cNvPr>
          <p:cNvGrpSpPr/>
          <p:nvPr/>
        </p:nvGrpSpPr>
        <p:grpSpPr>
          <a:xfrm>
            <a:off x="894103" y="3800476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49DA5A-6148-31CC-5E47-1B62A5A992A3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02C5E3-0599-40DF-DCCD-4C99750816FD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C2596-DA78-BE1B-6D48-21735D5A054C}"/>
              </a:ext>
            </a:extLst>
          </p:cNvPr>
          <p:cNvGrpSpPr/>
          <p:nvPr/>
        </p:nvGrpSpPr>
        <p:grpSpPr>
          <a:xfrm>
            <a:off x="2725795" y="3800475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FB1F5B-18B2-4DA1-4D7A-0908ED4F49DD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EEADAE-CBBA-2299-E317-20CB6530AE0E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A[3]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258B89-6D43-8B3B-FD25-D615834A0E50}"/>
              </a:ext>
            </a:extLst>
          </p:cNvPr>
          <p:cNvGrpSpPr/>
          <p:nvPr/>
        </p:nvGrpSpPr>
        <p:grpSpPr>
          <a:xfrm>
            <a:off x="4553952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D06975-2820-86D6-D2B6-BE8AC0824916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A[4]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98A611-F296-05A2-E107-D63F4EA8B71A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A[5]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C1CF43-9E19-0377-D5B2-BD00F32599B8}"/>
              </a:ext>
            </a:extLst>
          </p:cNvPr>
          <p:cNvGrpSpPr/>
          <p:nvPr/>
        </p:nvGrpSpPr>
        <p:grpSpPr>
          <a:xfrm>
            <a:off x="6382109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53BD3B-A7A0-B28B-F0FD-63C4DBF48ECB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A[6]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85C413-ED5E-770E-4418-10CC1D64355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A[7]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06E39B-EB8F-010F-BAD5-9839597C28D3}"/>
              </a:ext>
            </a:extLst>
          </p:cNvPr>
          <p:cNvGrpSpPr/>
          <p:nvPr/>
        </p:nvGrpSpPr>
        <p:grpSpPr>
          <a:xfrm>
            <a:off x="8212927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7362D-00BF-EBE9-6DD1-F0C0CC56BE3E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A[8]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AADA2C-B63F-686E-DFEF-214CECF6E52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A[9]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57F1D7-12BD-A9B2-BC08-61CA4751B3EE}"/>
              </a:ext>
            </a:extLst>
          </p:cNvPr>
          <p:cNvGrpSpPr/>
          <p:nvPr/>
        </p:nvGrpSpPr>
        <p:grpSpPr>
          <a:xfrm>
            <a:off x="10038423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C2E093-0ECA-7C51-5B36-C7FA43861877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4D3F65-2AD0-EA5A-930A-C2052D140989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A[11]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97DC44A-4B0C-FAB1-72A6-0383927B42A1}"/>
              </a:ext>
            </a:extLst>
          </p:cNvPr>
          <p:cNvGrpSpPr/>
          <p:nvPr/>
        </p:nvGrpSpPr>
        <p:grpSpPr>
          <a:xfrm>
            <a:off x="1525608" y="4234894"/>
            <a:ext cx="9140785" cy="663573"/>
            <a:chOff x="1525608" y="4234894"/>
            <a:chExt cx="9140785" cy="66357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EC4A850-85C9-A41A-AF75-B3583B8672AA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1525608" y="4234894"/>
              <a:ext cx="3189267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2DC147E-401F-5C77-F5D4-FFD8617CD753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>
              <a:off x="3353765" y="4234894"/>
              <a:ext cx="1490018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280AF51-5509-9D9D-471D-66A236B99C57}"/>
                </a:ext>
              </a:extLst>
            </p:cNvPr>
            <p:cNvCxnSpPr>
              <a:cxnSpLocks/>
              <a:stCxn id="14" idx="2"/>
              <a:endCxn id="8" idx="0"/>
            </p:cNvCxnSpPr>
            <p:nvPr/>
          </p:nvCxnSpPr>
          <p:spPr>
            <a:xfrm flipH="1">
              <a:off x="5064501" y="4234894"/>
              <a:ext cx="117421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436636-E50A-F97E-D5B4-D788C4B62921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282008" y="4234894"/>
              <a:ext cx="1728071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DEB1F96-3CB4-7102-50F6-833F2C0E079D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5585386" y="4234894"/>
              <a:ext cx="3252850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6FD3718-A876-FFE3-96B5-331CBE781A0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 flipH="1">
              <a:off x="5809890" y="4234894"/>
              <a:ext cx="4856503" cy="663573"/>
            </a:xfrm>
            <a:prstGeom prst="straightConnector1">
              <a:avLst/>
            </a:prstGeom>
            <a:ln w="25400">
              <a:solidFill>
                <a:srgbClr val="FF4D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E2966B5-898E-6F41-9E68-DBD2E9DF031B}"/>
              </a:ext>
            </a:extLst>
          </p:cNvPr>
          <p:cNvSpPr txBox="1"/>
          <p:nvPr/>
        </p:nvSpPr>
        <p:spPr>
          <a:xfrm>
            <a:off x="5230227" y="1924893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sum(A[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278641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A46400-DA3E-8020-4A24-AD6B77366868}"/>
              </a:ext>
            </a:extLst>
          </p:cNvPr>
          <p:cNvSpPr txBox="1">
            <a:spLocks/>
          </p:cNvSpPr>
          <p:nvPr/>
        </p:nvSpPr>
        <p:spPr>
          <a:xfrm>
            <a:off x="927651" y="1316853"/>
            <a:ext cx="11096625" cy="5286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7681"/>
          </a:xfrm>
        </p:spPr>
        <p:txBody>
          <a:bodyPr>
            <a:normAutofit/>
          </a:bodyPr>
          <a:lstStyle/>
          <a:p>
            <a:r>
              <a:rPr lang="en-US" sz="4000" dirty="0"/>
              <a:t>Data Layout Example: CSR Graph Traversal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4F44E8-BBDF-B3FB-23CE-081CA344B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236"/>
          <a:stretch/>
        </p:blipFill>
        <p:spPr>
          <a:xfrm>
            <a:off x="717426" y="1303837"/>
            <a:ext cx="10636374" cy="10398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42274DC-7E94-E55A-D11E-9FF98456E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9105" y="2432219"/>
            <a:ext cx="3821022" cy="429111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F572EE-452A-4E37-07C4-B75F5140A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0" y="3946445"/>
            <a:ext cx="1724025" cy="6381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4021DE9-796F-AC44-9AE4-430917BF00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0479" y="2445089"/>
            <a:ext cx="3821022" cy="427906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C444EC9-1373-6771-2100-56A2B6A86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251" y="3939602"/>
            <a:ext cx="1724025" cy="6381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EE76861-9F7E-58CB-AF84-E612A3F5DA6D}"/>
              </a:ext>
            </a:extLst>
          </p:cNvPr>
          <p:cNvSpPr/>
          <p:nvPr/>
        </p:nvSpPr>
        <p:spPr>
          <a:xfrm>
            <a:off x="1997765" y="6291470"/>
            <a:ext cx="485668" cy="357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5473E-AFF4-E687-9366-3EB09A25C31A}"/>
              </a:ext>
            </a:extLst>
          </p:cNvPr>
          <p:cNvSpPr/>
          <p:nvPr/>
        </p:nvSpPr>
        <p:spPr>
          <a:xfrm>
            <a:off x="6585292" y="6264966"/>
            <a:ext cx="485668" cy="357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0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Roadmap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4B7F5-6A5C-2827-6C9D-5BB032291AFF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Affine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Irregular Data Layout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Data Structure Codesign</a:t>
            </a:r>
          </a:p>
          <a:p>
            <a:r>
              <a:rPr lang="en-US" sz="2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34765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Methodology</a:t>
            </a: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1485E3B-420A-75D2-272A-FAE723AAADDC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0375901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LLVM-based Compiler</a:t>
            </a:r>
          </a:p>
          <a:p>
            <a:r>
              <a:rPr lang="en-US" sz="2400" dirty="0"/>
              <a:t>Gem5 20.0 cycle-level execution-driven simulator.</a:t>
            </a:r>
          </a:p>
          <a:p>
            <a:r>
              <a:rPr lang="en-US" sz="2400" dirty="0"/>
              <a:t>10 data processing workloads from Rodinia, Gap Graph Suite and micro kernels.</a:t>
            </a:r>
          </a:p>
          <a:p>
            <a:pPr lvl="1"/>
            <a:r>
              <a:rPr lang="en-US" sz="2000" dirty="0"/>
              <a:t>Parallelized with OpenMP, with AVX-512 enabled.</a:t>
            </a:r>
          </a:p>
          <a:p>
            <a:r>
              <a:rPr lang="en-US" sz="2400" dirty="0"/>
              <a:t>Configurations (see paper for details):</a:t>
            </a:r>
          </a:p>
          <a:p>
            <a:pPr lvl="1"/>
            <a:r>
              <a:rPr lang="en-US" sz="2000" dirty="0"/>
              <a:t>64 Cores, 8x8 mesh topology, 3-level MESI</a:t>
            </a:r>
          </a:p>
          <a:p>
            <a:pPr lvl="1"/>
            <a:r>
              <a:rPr lang="en-US" sz="2000" dirty="0"/>
              <a:t>Cache Hierarchy: 32kB L1 I/D,   256kB L2,   1MB L3.</a:t>
            </a:r>
          </a:p>
          <a:p>
            <a:r>
              <a:rPr lang="en-US" sz="2400" dirty="0"/>
              <a:t>Comparison Points</a:t>
            </a:r>
          </a:p>
          <a:p>
            <a:pPr lvl="1"/>
            <a:r>
              <a:rPr lang="en-US" sz="2000" b="1" dirty="0"/>
              <a:t>In-Core: </a:t>
            </a:r>
            <a:r>
              <a:rPr lang="en-US" sz="2000" dirty="0"/>
              <a:t>No near-data  (Bingo spatial prefetcher [HPCA2019] at L1 + stride prefetcher at L2.)</a:t>
            </a:r>
          </a:p>
          <a:p>
            <a:pPr lvl="1"/>
            <a:r>
              <a:rPr lang="en-US" altLang="zh-CN" sz="2000" b="1" dirty="0"/>
              <a:t>Near-L3</a:t>
            </a:r>
            <a:r>
              <a:rPr lang="en-US" sz="2000" b="1" dirty="0"/>
              <a:t>:</a:t>
            </a:r>
            <a:r>
              <a:rPr lang="en-US" sz="2000" dirty="0"/>
              <a:t> Near-stream Computing [HPCA ’22].</a:t>
            </a:r>
          </a:p>
          <a:p>
            <a:pPr lvl="1"/>
            <a:r>
              <a:rPr lang="en-US" sz="2000" b="1" dirty="0" err="1"/>
              <a:t>Aff-Alloc</a:t>
            </a:r>
            <a:r>
              <a:rPr lang="en-US" sz="2000" b="1" dirty="0"/>
              <a:t>: </a:t>
            </a:r>
            <a:r>
              <a:rPr lang="en-US" sz="2000" dirty="0"/>
              <a:t>This Work</a:t>
            </a:r>
          </a:p>
        </p:txBody>
      </p:sp>
    </p:spTree>
    <p:extLst>
      <p:ext uri="{BB962C8B-B14F-4D97-AF65-F5344CB8AC3E}">
        <p14:creationId xmlns:p14="http://schemas.microsoft.com/office/powerpoint/2010/main" val="308172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Overall Performance and Energy Efficiency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C41F215-D0D4-63DC-2004-EC8C4850E5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096839"/>
              </p:ext>
            </p:extLst>
          </p:nvPr>
        </p:nvGraphicFramePr>
        <p:xfrm>
          <a:off x="1471613" y="1562898"/>
          <a:ext cx="9248775" cy="2502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99E1A0-9EB2-6FB1-F0F6-DCDC5FFFB1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3572204"/>
              </p:ext>
            </p:extLst>
          </p:nvPr>
        </p:nvGraphicFramePr>
        <p:xfrm>
          <a:off x="1300162" y="4098139"/>
          <a:ext cx="9420226" cy="25029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37480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Graphic spid="5" grpId="0">
        <p:bldAsOne/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Network Traffic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726A49-E73E-C9ED-6901-86B4E9CDD0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688761"/>
              </p:ext>
            </p:extLst>
          </p:nvPr>
        </p:nvGraphicFramePr>
        <p:xfrm>
          <a:off x="683045" y="2012454"/>
          <a:ext cx="10300771" cy="4343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7061E5DC-E682-4D07-4576-59F341C799E3}"/>
              </a:ext>
            </a:extLst>
          </p:cNvPr>
          <p:cNvGrpSpPr/>
          <p:nvPr/>
        </p:nvGrpSpPr>
        <p:grpSpPr>
          <a:xfrm>
            <a:off x="10481714" y="1690688"/>
            <a:ext cx="1153488" cy="1103458"/>
            <a:chOff x="10307987" y="2623930"/>
            <a:chExt cx="1153488" cy="1103458"/>
          </a:xfrm>
        </p:grpSpPr>
        <p:sp>
          <p:nvSpPr>
            <p:cNvPr id="6" name="矩形 16">
              <a:extLst>
                <a:ext uri="{FF2B5EF4-FFF2-40B4-BE49-F238E27FC236}">
                  <a16:creationId xmlns:a16="http://schemas.microsoft.com/office/drawing/2014/main" id="{E2A18A88-DA93-DA02-492C-541EAADEC198}"/>
                </a:ext>
              </a:extLst>
            </p:cNvPr>
            <p:cNvSpPr/>
            <p:nvPr/>
          </p:nvSpPr>
          <p:spPr>
            <a:xfrm>
              <a:off x="10307987" y="3405622"/>
              <a:ext cx="274201" cy="274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文本框 17">
              <a:extLst>
                <a:ext uri="{FF2B5EF4-FFF2-40B4-BE49-F238E27FC236}">
                  <a16:creationId xmlns:a16="http://schemas.microsoft.com/office/drawing/2014/main" id="{20973EFB-EA69-1677-BE31-947712E4DAAB}"/>
                </a:ext>
              </a:extLst>
            </p:cNvPr>
            <p:cNvSpPr txBox="1"/>
            <p:nvPr/>
          </p:nvSpPr>
          <p:spPr>
            <a:xfrm>
              <a:off x="10578541" y="3358056"/>
              <a:ext cx="87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</a:t>
              </a:r>
            </a:p>
          </p:txBody>
        </p:sp>
        <p:sp>
          <p:nvSpPr>
            <p:cNvPr id="8" name="矩形 20">
              <a:extLst>
                <a:ext uri="{FF2B5EF4-FFF2-40B4-BE49-F238E27FC236}">
                  <a16:creationId xmlns:a16="http://schemas.microsoft.com/office/drawing/2014/main" id="{903AA5D6-76F2-E54C-260F-B139246066B7}"/>
                </a:ext>
              </a:extLst>
            </p:cNvPr>
            <p:cNvSpPr/>
            <p:nvPr/>
          </p:nvSpPr>
          <p:spPr>
            <a:xfrm>
              <a:off x="10307987" y="3045365"/>
              <a:ext cx="274201" cy="27420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文本框 21">
              <a:extLst>
                <a:ext uri="{FF2B5EF4-FFF2-40B4-BE49-F238E27FC236}">
                  <a16:creationId xmlns:a16="http://schemas.microsoft.com/office/drawing/2014/main" id="{C5F10EAA-1D7E-73FB-1343-55AD58297451}"/>
                </a:ext>
              </a:extLst>
            </p:cNvPr>
            <p:cNvSpPr txBox="1"/>
            <p:nvPr/>
          </p:nvSpPr>
          <p:spPr>
            <a:xfrm>
              <a:off x="10578541" y="2997799"/>
              <a:ext cx="620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10" name="矩形 22">
              <a:extLst>
                <a:ext uri="{FF2B5EF4-FFF2-40B4-BE49-F238E27FC236}">
                  <a16:creationId xmlns:a16="http://schemas.microsoft.com/office/drawing/2014/main" id="{6AE75330-3CF1-7817-D013-198B3BBF2B27}"/>
                </a:ext>
              </a:extLst>
            </p:cNvPr>
            <p:cNvSpPr/>
            <p:nvPr/>
          </p:nvSpPr>
          <p:spPr>
            <a:xfrm>
              <a:off x="10307987" y="2671496"/>
              <a:ext cx="274201" cy="274201"/>
            </a:xfrm>
            <a:prstGeom prst="rect">
              <a:avLst/>
            </a:prstGeom>
            <a:pattFill prst="wdDnDiag">
              <a:fgClr>
                <a:schemeClr val="bg1"/>
              </a:fgClr>
              <a:bgClr>
                <a:schemeClr val="accent1">
                  <a:lumMod val="60000"/>
                  <a:lumOff val="4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文本框 23">
              <a:extLst>
                <a:ext uri="{FF2B5EF4-FFF2-40B4-BE49-F238E27FC236}">
                  <a16:creationId xmlns:a16="http://schemas.microsoft.com/office/drawing/2014/main" id="{B193696D-1BD5-8074-DCFE-F1A9E81B9F18}"/>
                </a:ext>
              </a:extLst>
            </p:cNvPr>
            <p:cNvSpPr txBox="1"/>
            <p:nvPr/>
          </p:nvSpPr>
          <p:spPr>
            <a:xfrm>
              <a:off x="10578541" y="2623930"/>
              <a:ext cx="882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Offload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536597-DD3A-E939-36E3-FA070470125D}"/>
              </a:ext>
            </a:extLst>
          </p:cNvPr>
          <p:cNvCxnSpPr/>
          <p:nvPr/>
        </p:nvCxnSpPr>
        <p:spPr>
          <a:xfrm>
            <a:off x="4572000" y="1497492"/>
            <a:ext cx="0" cy="42253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F506A7-A0C3-71B8-F781-F6B05A35D710}"/>
              </a:ext>
            </a:extLst>
          </p:cNvPr>
          <p:cNvCxnSpPr/>
          <p:nvPr/>
        </p:nvCxnSpPr>
        <p:spPr>
          <a:xfrm>
            <a:off x="7194014" y="1497492"/>
            <a:ext cx="0" cy="422537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FC9B31-D0ED-F8C5-F91B-86628BE72B67}"/>
              </a:ext>
            </a:extLst>
          </p:cNvPr>
          <p:cNvSpPr txBox="1"/>
          <p:nvPr/>
        </p:nvSpPr>
        <p:spPr>
          <a:xfrm>
            <a:off x="1105842" y="1391306"/>
            <a:ext cx="3374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Affine Workloads</a:t>
            </a:r>
          </a:p>
          <a:p>
            <a:pPr algn="ctr"/>
            <a:r>
              <a:rPr lang="en-US" i="1" dirty="0">
                <a:solidFill>
                  <a:srgbClr val="FF3300"/>
                </a:solidFill>
              </a:rPr>
              <a:t>Less data traffic for aligned arrays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0BEED7-6A28-CB3F-3FA7-65B4D619EF68}"/>
              </a:ext>
            </a:extLst>
          </p:cNvPr>
          <p:cNvSpPr txBox="1"/>
          <p:nvPr/>
        </p:nvSpPr>
        <p:spPr>
          <a:xfrm>
            <a:off x="4929841" y="1391306"/>
            <a:ext cx="2006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FF3300"/>
                </a:solidFill>
              </a:rPr>
              <a:t>Graph Processing</a:t>
            </a:r>
          </a:p>
          <a:p>
            <a:pPr algn="ctr"/>
            <a:r>
              <a:rPr lang="en-US" i="1" dirty="0">
                <a:solidFill>
                  <a:srgbClr val="FF3300"/>
                </a:solidFill>
              </a:rPr>
              <a:t>Less indirect traffic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09FC8F-BA47-834C-4FDF-A3C190CD0E5B}"/>
              </a:ext>
            </a:extLst>
          </p:cNvPr>
          <p:cNvSpPr txBox="1"/>
          <p:nvPr/>
        </p:nvSpPr>
        <p:spPr>
          <a:xfrm>
            <a:off x="7285350" y="1391306"/>
            <a:ext cx="3052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3300"/>
                </a:solidFill>
              </a:rPr>
              <a:t>Pointer-based Data Structures</a:t>
            </a:r>
          </a:p>
          <a:p>
            <a:pPr algn="ctr"/>
            <a:r>
              <a:rPr lang="en-US" i="1" dirty="0">
                <a:solidFill>
                  <a:srgbClr val="FF3300"/>
                </a:solidFill>
              </a:rPr>
              <a:t>Less pointer-chasing distance</a:t>
            </a:r>
          </a:p>
        </p:txBody>
      </p:sp>
    </p:spTree>
    <p:extLst>
      <p:ext uri="{BB962C8B-B14F-4D97-AF65-F5344CB8AC3E}">
        <p14:creationId xmlns:p14="http://schemas.microsoft.com/office/powerpoint/2010/main" val="268238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>
                                            <p:graphicEl>
                                              <a:chart seriesIdx="-4" categoryIdx="2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graphicEl>
                                              <a:chart seriesIdx="-4" categoryIdx="2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>
                                            <p:graphicEl>
                                              <a:chart seriesIdx="-4" categoryIdx="2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">
                                            <p:graphicEl>
                                              <a:chart seriesIdx="-4" categoryIdx="2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">
                                            <p:graphicEl>
                                              <a:chart seriesIdx="-4" categoryIdx="2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">
                                            <p:graphicEl>
                                              <a:chart seriesIdx="-4" categoryIdx="2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">
                                            <p:graphicEl>
                                              <a:chart seriesIdx="-4" categoryIdx="2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>
                                            <p:graphicEl>
                                              <a:chart seriesIdx="-4" categoryIdx="2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graphicEl>
                                              <a:chart seriesIdx="-4" categoryIdx="2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graphicEl>
                                              <a:chart seriesIdx="-4" categoryIdx="2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">
                                            <p:graphicEl>
                                              <a:chart seriesIdx="-4" categoryIdx="3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">
                                            <p:graphicEl>
                                              <a:chart seriesIdx="-4" categoryIdx="3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">
                                            <p:graphicEl>
                                              <a:chart seriesIdx="-4" categoryIdx="3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">
                                            <p:graphicEl>
                                              <a:chart seriesIdx="-4" categoryIdx="3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">
                                            <p:graphicEl>
                                              <a:chart seriesIdx="-4" categoryIdx="3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">
                                            <p:graphicEl>
                                              <a:chart seriesIdx="-4" categoryIdx="3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">
                                            <p:graphicEl>
                                              <a:chart seriesIdx="-4" categoryIdx="3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>
                                            <p:graphicEl>
                                              <a:chart seriesIdx="-4" categoryIdx="3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4">
                                            <p:graphicEl>
                                              <a:chart seriesIdx="-4" categoryIdx="3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">
                                            <p:graphicEl>
                                              <a:chart seriesIdx="-4" categoryIdx="3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4">
                                            <p:graphicEl>
                                              <a:chart seriesIdx="-4" categoryIdx="4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">
                                            <p:graphicEl>
                                              <a:chart seriesIdx="-4" categoryIdx="4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">
                                            <p:graphicEl>
                                              <a:chart seriesIdx="-4" categoryIdx="4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">
                                            <p:graphicEl>
                                              <a:chart seriesIdx="-4" categoryIdx="4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"/>
        </p:bldSub>
      </p:bldGraphic>
      <p:bldP spid="15" grpId="0"/>
      <p:bldP spid="1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Affinity </a:t>
            </a:r>
            <a:r>
              <a:rPr lang="en-US" sz="4000" dirty="0" err="1"/>
              <a:t>Alloc</a:t>
            </a:r>
            <a:r>
              <a:rPr lang="en-US" sz="4000" dirty="0"/>
              <a:t>: </a:t>
            </a:r>
            <a:r>
              <a:rPr lang="en-US" sz="4000" strike="sngStrike" dirty="0"/>
              <a:t>Not-So</a:t>
            </a:r>
            <a:r>
              <a:rPr lang="en-US" sz="4000" dirty="0"/>
              <a:t> </a:t>
            </a:r>
            <a:r>
              <a:rPr lang="en-US" sz="4000" b="1" i="1" dirty="0">
                <a:solidFill>
                  <a:srgbClr val="FF3300"/>
                </a:solidFill>
              </a:rPr>
              <a:t>Truly</a:t>
            </a:r>
            <a:r>
              <a:rPr lang="en-US" sz="4000" dirty="0"/>
              <a:t> Near-Data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983CFD-E776-D080-5C4F-ACFECD1BA5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07" y="1908909"/>
                <a:ext cx="4847380" cy="4602219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Minimal interface between system layers hides microarchitecture from programmer and OS.</a:t>
                </a:r>
              </a:p>
              <a:p>
                <a:r>
                  <a:rPr lang="en-US" sz="2400" dirty="0"/>
                  <a:t>Express both coarse-grained and fine-grained affinity relationship in allocator.</a:t>
                </a:r>
              </a:p>
              <a:p>
                <a:r>
                  <a:rPr lang="en-US" sz="2400" dirty="0"/>
                  <a:t>Automatic data layout optimization for NDC.</a:t>
                </a:r>
              </a:p>
              <a:p>
                <a:r>
                  <a:rPr lang="en-US" sz="2400" dirty="0"/>
                  <a:t>Data structure co-optimization with the controlled affinity.</a:t>
                </a:r>
              </a:p>
              <a:p>
                <a:r>
                  <a:rPr lang="en-US" sz="2400" dirty="0"/>
                  <a:t>2.26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2400" dirty="0"/>
                  <a:t> speedup and 72% traffic reduction.</a:t>
                </a:r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36983CFD-E776-D080-5C4F-ACFECD1BA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07" y="1908909"/>
                <a:ext cx="4847380" cy="4602219"/>
              </a:xfrm>
              <a:prstGeom prst="rect">
                <a:avLst/>
              </a:prstGeom>
              <a:blipFill>
                <a:blip r:embed="rId3"/>
                <a:stretch>
                  <a:fillRect l="-1761" t="-1854" r="-2516" b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00638FBD-54DB-CD6B-F4A5-3021EEB4BA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651"/>
          <a:stretch/>
        </p:blipFill>
        <p:spPr>
          <a:xfrm>
            <a:off x="6503003" y="1495425"/>
            <a:ext cx="5503660" cy="521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6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85D2-5DC3-5CF2-C24F-503ECD7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Near-Data Computing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C0E26348-3C0F-C4B6-A12A-90E53A72BDC0}"/>
              </a:ext>
            </a:extLst>
          </p:cNvPr>
          <p:cNvSpPr/>
          <p:nvPr/>
        </p:nvSpPr>
        <p:spPr>
          <a:xfrm>
            <a:off x="2167124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FC7D63B5-B631-AC95-EA15-4A450D138D90}"/>
              </a:ext>
            </a:extLst>
          </p:cNvPr>
          <p:cNvSpPr/>
          <p:nvPr/>
        </p:nvSpPr>
        <p:spPr>
          <a:xfrm>
            <a:off x="4230122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315A9555-4F61-E41E-3762-64ACB16EAABC}"/>
              </a:ext>
            </a:extLst>
          </p:cNvPr>
          <p:cNvSpPr/>
          <p:nvPr/>
        </p:nvSpPr>
        <p:spPr>
          <a:xfrm>
            <a:off x="6293120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ED8BD97-6C76-AD31-DA83-51AE0E0678D2}"/>
              </a:ext>
            </a:extLst>
          </p:cNvPr>
          <p:cNvSpPr/>
          <p:nvPr/>
        </p:nvSpPr>
        <p:spPr>
          <a:xfrm>
            <a:off x="8356119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83A4604A-D838-C079-7004-809FF11AEE5F}"/>
              </a:ext>
            </a:extLst>
          </p:cNvPr>
          <p:cNvSpPr/>
          <p:nvPr/>
        </p:nvSpPr>
        <p:spPr>
          <a:xfrm>
            <a:off x="784005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897DFDC1-35AD-6244-1780-9C137B738F22}"/>
              </a:ext>
            </a:extLst>
          </p:cNvPr>
          <p:cNvSpPr/>
          <p:nvPr/>
        </p:nvSpPr>
        <p:spPr>
          <a:xfrm>
            <a:off x="2612162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0BD124C2-A4C8-EE08-D2E6-61C41B498E57}"/>
              </a:ext>
            </a:extLst>
          </p:cNvPr>
          <p:cNvSpPr/>
          <p:nvPr/>
        </p:nvSpPr>
        <p:spPr>
          <a:xfrm>
            <a:off x="4440319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E5B77709-8889-A287-00CA-94C971B885FF}"/>
              </a:ext>
            </a:extLst>
          </p:cNvPr>
          <p:cNvSpPr/>
          <p:nvPr/>
        </p:nvSpPr>
        <p:spPr>
          <a:xfrm>
            <a:off x="6268476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255950F-5E72-D434-0A3E-46BCB9659D09}"/>
              </a:ext>
            </a:extLst>
          </p:cNvPr>
          <p:cNvSpPr/>
          <p:nvPr/>
        </p:nvSpPr>
        <p:spPr>
          <a:xfrm>
            <a:off x="8096633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3EF73E27-344B-7AF1-7153-E5F70EACF330}"/>
              </a:ext>
            </a:extLst>
          </p:cNvPr>
          <p:cNvSpPr/>
          <p:nvPr/>
        </p:nvSpPr>
        <p:spPr>
          <a:xfrm>
            <a:off x="9924790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3A3465-84B4-CAD0-2F5B-F2EDB25FE077}"/>
              </a:ext>
            </a:extLst>
          </p:cNvPr>
          <p:cNvGrpSpPr/>
          <p:nvPr/>
        </p:nvGrpSpPr>
        <p:grpSpPr>
          <a:xfrm>
            <a:off x="894103" y="3800476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49DA5A-6148-31CC-5E47-1B62A5A992A3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02C5E3-0599-40DF-DCCD-4C99750816FD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C2596-DA78-BE1B-6D48-21735D5A054C}"/>
              </a:ext>
            </a:extLst>
          </p:cNvPr>
          <p:cNvGrpSpPr/>
          <p:nvPr/>
        </p:nvGrpSpPr>
        <p:grpSpPr>
          <a:xfrm>
            <a:off x="2725795" y="3800475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FB1F5B-18B2-4DA1-4D7A-0908ED4F49DD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EEADAE-CBBA-2299-E317-20CB6530AE0E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A[3]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258B89-6D43-8B3B-FD25-D615834A0E50}"/>
              </a:ext>
            </a:extLst>
          </p:cNvPr>
          <p:cNvGrpSpPr/>
          <p:nvPr/>
        </p:nvGrpSpPr>
        <p:grpSpPr>
          <a:xfrm>
            <a:off x="4553952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D06975-2820-86D6-D2B6-BE8AC0824916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A[4]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98A611-F296-05A2-E107-D63F4EA8B71A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A[5]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C1CF43-9E19-0377-D5B2-BD00F32599B8}"/>
              </a:ext>
            </a:extLst>
          </p:cNvPr>
          <p:cNvGrpSpPr/>
          <p:nvPr/>
        </p:nvGrpSpPr>
        <p:grpSpPr>
          <a:xfrm>
            <a:off x="6382109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53BD3B-A7A0-B28B-F0FD-63C4DBF48ECB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A[6]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85C413-ED5E-770E-4418-10CC1D64355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A[7]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06E39B-EB8F-010F-BAD5-9839597C28D3}"/>
              </a:ext>
            </a:extLst>
          </p:cNvPr>
          <p:cNvGrpSpPr/>
          <p:nvPr/>
        </p:nvGrpSpPr>
        <p:grpSpPr>
          <a:xfrm>
            <a:off x="8212927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7362D-00BF-EBE9-6DD1-F0C0CC56BE3E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A[8]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AADA2C-B63F-686E-DFEF-214CECF6E52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A[9]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57F1D7-12BD-A9B2-BC08-61CA4751B3EE}"/>
              </a:ext>
            </a:extLst>
          </p:cNvPr>
          <p:cNvGrpSpPr/>
          <p:nvPr/>
        </p:nvGrpSpPr>
        <p:grpSpPr>
          <a:xfrm>
            <a:off x="10038423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C2E093-0ECA-7C51-5B36-C7FA43861877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4D3F65-2AD0-EA5A-930A-C2052D140989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A[11]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E2966B5-898E-6F41-9E68-DBD2E9DF031B}"/>
              </a:ext>
            </a:extLst>
          </p:cNvPr>
          <p:cNvSpPr txBox="1"/>
          <p:nvPr/>
        </p:nvSpPr>
        <p:spPr>
          <a:xfrm>
            <a:off x="5230227" y="1924893"/>
            <a:ext cx="1531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sum(A[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3B8B4-C045-C93D-5E93-1C756CD8E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8" y="2938616"/>
            <a:ext cx="1199436" cy="11701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386AFD-EEA4-3E14-9016-796DDAA3D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51" y="2938616"/>
            <a:ext cx="1199436" cy="11701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C686A1-E276-50F1-2A90-1F0A407D1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954" y="2938616"/>
            <a:ext cx="1199436" cy="11701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6720EF-C0DF-F8CC-0816-22FB1FAB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957" y="2938616"/>
            <a:ext cx="1199436" cy="1170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E0200D9-83AF-0E0A-B04D-D673FED3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960" y="2938616"/>
            <a:ext cx="1199436" cy="11701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C25229-C747-1F6E-63DF-7DE788073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965" y="2938616"/>
            <a:ext cx="1199436" cy="117018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5122B9E-2197-AD46-D55B-76A68EB98397}"/>
              </a:ext>
            </a:extLst>
          </p:cNvPr>
          <p:cNvCxnSpPr>
            <a:cxnSpLocks/>
          </p:cNvCxnSpPr>
          <p:nvPr/>
        </p:nvCxnSpPr>
        <p:spPr>
          <a:xfrm>
            <a:off x="2210060" y="4024833"/>
            <a:ext cx="458585" cy="0"/>
          </a:xfrm>
          <a:prstGeom prst="straightConnector1">
            <a:avLst/>
          </a:prstGeom>
          <a:ln w="25400">
            <a:solidFill>
              <a:srgbClr val="FE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924D783-616C-ED13-DCC4-9482261619BC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5064501" y="4234894"/>
            <a:ext cx="5601892" cy="663573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7C4737-7397-FD85-8092-358D6E92FF11}"/>
              </a:ext>
            </a:extLst>
          </p:cNvPr>
          <p:cNvCxnSpPr>
            <a:cxnSpLocks/>
          </p:cNvCxnSpPr>
          <p:nvPr/>
        </p:nvCxnSpPr>
        <p:spPr>
          <a:xfrm>
            <a:off x="7684373" y="4024833"/>
            <a:ext cx="458585" cy="0"/>
          </a:xfrm>
          <a:prstGeom prst="straightConnector1">
            <a:avLst/>
          </a:prstGeom>
          <a:ln w="25400">
            <a:solidFill>
              <a:srgbClr val="FE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D38E2DC-BAAC-35D4-03CD-FFA18E2A56FD}"/>
              </a:ext>
            </a:extLst>
          </p:cNvPr>
          <p:cNvCxnSpPr>
            <a:cxnSpLocks/>
          </p:cNvCxnSpPr>
          <p:nvPr/>
        </p:nvCxnSpPr>
        <p:spPr>
          <a:xfrm>
            <a:off x="4034831" y="4024833"/>
            <a:ext cx="458585" cy="0"/>
          </a:xfrm>
          <a:prstGeom prst="straightConnector1">
            <a:avLst/>
          </a:prstGeom>
          <a:ln w="25400">
            <a:solidFill>
              <a:srgbClr val="FE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DCF1203-29CE-A613-4AD8-4C47B43E0D12}"/>
              </a:ext>
            </a:extLst>
          </p:cNvPr>
          <p:cNvCxnSpPr>
            <a:cxnSpLocks/>
          </p:cNvCxnSpPr>
          <p:nvPr/>
        </p:nvCxnSpPr>
        <p:spPr>
          <a:xfrm>
            <a:off x="5859602" y="4024833"/>
            <a:ext cx="458585" cy="0"/>
          </a:xfrm>
          <a:prstGeom prst="straightConnector1">
            <a:avLst/>
          </a:prstGeom>
          <a:ln w="25400">
            <a:solidFill>
              <a:srgbClr val="FE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E30184-0C7D-DE14-5C06-CE1DE052E120}"/>
              </a:ext>
            </a:extLst>
          </p:cNvPr>
          <p:cNvCxnSpPr>
            <a:cxnSpLocks/>
          </p:cNvCxnSpPr>
          <p:nvPr/>
        </p:nvCxnSpPr>
        <p:spPr>
          <a:xfrm>
            <a:off x="9509142" y="4024833"/>
            <a:ext cx="458585" cy="0"/>
          </a:xfrm>
          <a:prstGeom prst="straightConnector1">
            <a:avLst/>
          </a:prstGeom>
          <a:ln w="25400">
            <a:solidFill>
              <a:srgbClr val="FE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58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85D2-5DC3-5CF2-C24F-503ECD7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Not-so </a:t>
            </a:r>
            <a:r>
              <a:rPr lang="en-US" dirty="0"/>
              <a:t>Near-Data Computing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C0E26348-3C0F-C4B6-A12A-90E53A72BDC0}"/>
              </a:ext>
            </a:extLst>
          </p:cNvPr>
          <p:cNvSpPr/>
          <p:nvPr/>
        </p:nvSpPr>
        <p:spPr>
          <a:xfrm>
            <a:off x="2167124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FC7D63B5-B631-AC95-EA15-4A450D138D90}"/>
              </a:ext>
            </a:extLst>
          </p:cNvPr>
          <p:cNvSpPr/>
          <p:nvPr/>
        </p:nvSpPr>
        <p:spPr>
          <a:xfrm>
            <a:off x="4230122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315A9555-4F61-E41E-3762-64ACB16EAABC}"/>
              </a:ext>
            </a:extLst>
          </p:cNvPr>
          <p:cNvSpPr/>
          <p:nvPr/>
        </p:nvSpPr>
        <p:spPr>
          <a:xfrm>
            <a:off x="6293120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ED8BD97-6C76-AD31-DA83-51AE0E0678D2}"/>
              </a:ext>
            </a:extLst>
          </p:cNvPr>
          <p:cNvSpPr/>
          <p:nvPr/>
        </p:nvSpPr>
        <p:spPr>
          <a:xfrm>
            <a:off x="8356119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83A4604A-D838-C079-7004-809FF11AEE5F}"/>
              </a:ext>
            </a:extLst>
          </p:cNvPr>
          <p:cNvSpPr/>
          <p:nvPr/>
        </p:nvSpPr>
        <p:spPr>
          <a:xfrm>
            <a:off x="784005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897DFDC1-35AD-6244-1780-9C137B738F22}"/>
              </a:ext>
            </a:extLst>
          </p:cNvPr>
          <p:cNvSpPr/>
          <p:nvPr/>
        </p:nvSpPr>
        <p:spPr>
          <a:xfrm>
            <a:off x="2612162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0BD124C2-A4C8-EE08-D2E6-61C41B498E57}"/>
              </a:ext>
            </a:extLst>
          </p:cNvPr>
          <p:cNvSpPr/>
          <p:nvPr/>
        </p:nvSpPr>
        <p:spPr>
          <a:xfrm>
            <a:off x="4440319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E5B77709-8889-A287-00CA-94C971B885FF}"/>
              </a:ext>
            </a:extLst>
          </p:cNvPr>
          <p:cNvSpPr/>
          <p:nvPr/>
        </p:nvSpPr>
        <p:spPr>
          <a:xfrm>
            <a:off x="6268476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255950F-5E72-D434-0A3E-46BCB9659D09}"/>
              </a:ext>
            </a:extLst>
          </p:cNvPr>
          <p:cNvSpPr/>
          <p:nvPr/>
        </p:nvSpPr>
        <p:spPr>
          <a:xfrm>
            <a:off x="8096633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3EF73E27-344B-7AF1-7153-E5F70EACF330}"/>
              </a:ext>
            </a:extLst>
          </p:cNvPr>
          <p:cNvSpPr/>
          <p:nvPr/>
        </p:nvSpPr>
        <p:spPr>
          <a:xfrm>
            <a:off x="9924790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33A3465-84B4-CAD0-2F5B-F2EDB25FE077}"/>
              </a:ext>
            </a:extLst>
          </p:cNvPr>
          <p:cNvGrpSpPr/>
          <p:nvPr/>
        </p:nvGrpSpPr>
        <p:grpSpPr>
          <a:xfrm>
            <a:off x="894103" y="3800476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49DA5A-6148-31CC-5E47-1B62A5A992A3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A[0]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B02C5E3-0599-40DF-DCCD-4C99750816FD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A[1]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6C2596-DA78-BE1B-6D48-21735D5A054C}"/>
              </a:ext>
            </a:extLst>
          </p:cNvPr>
          <p:cNvGrpSpPr/>
          <p:nvPr/>
        </p:nvGrpSpPr>
        <p:grpSpPr>
          <a:xfrm>
            <a:off x="2725795" y="3800475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FB1F5B-18B2-4DA1-4D7A-0908ED4F49DD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A[2]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BEEADAE-CBBA-2299-E317-20CB6530AE0E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A[3]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B258B89-6D43-8B3B-FD25-D615834A0E50}"/>
              </a:ext>
            </a:extLst>
          </p:cNvPr>
          <p:cNvGrpSpPr/>
          <p:nvPr/>
        </p:nvGrpSpPr>
        <p:grpSpPr>
          <a:xfrm>
            <a:off x="4553952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7D06975-2820-86D6-D2B6-BE8AC0824916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A[4]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598A611-F296-05A2-E107-D63F4EA8B71A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A[5]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2C1CF43-9E19-0377-D5B2-BD00F32599B8}"/>
              </a:ext>
            </a:extLst>
          </p:cNvPr>
          <p:cNvGrpSpPr/>
          <p:nvPr/>
        </p:nvGrpSpPr>
        <p:grpSpPr>
          <a:xfrm>
            <a:off x="6382109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D53BD3B-A7A0-B28B-F0FD-63C4DBF48ECB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A[6]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F85C413-ED5E-770E-4418-10CC1D64355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A[7]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06E39B-EB8F-010F-BAD5-9839597C28D3}"/>
              </a:ext>
            </a:extLst>
          </p:cNvPr>
          <p:cNvGrpSpPr/>
          <p:nvPr/>
        </p:nvGrpSpPr>
        <p:grpSpPr>
          <a:xfrm>
            <a:off x="8212927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B47362D-00BF-EBE9-6DD1-F0C0CC56BE3E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A[8]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8AADA2C-B63F-686E-DFEF-214CECF6E527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A[9]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E57F1D7-12BD-A9B2-BC08-61CA4751B3EE}"/>
              </a:ext>
            </a:extLst>
          </p:cNvPr>
          <p:cNvGrpSpPr/>
          <p:nvPr/>
        </p:nvGrpSpPr>
        <p:grpSpPr>
          <a:xfrm>
            <a:off x="10038423" y="3800474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C2E093-0ECA-7C51-5B36-C7FA43861877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A[10]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94D3F65-2AD0-EA5A-930A-C2052D140989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A[11]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E2966B5-898E-6F41-9E68-DBD2E9DF031B}"/>
              </a:ext>
            </a:extLst>
          </p:cNvPr>
          <p:cNvSpPr txBox="1"/>
          <p:nvPr/>
        </p:nvSpPr>
        <p:spPr>
          <a:xfrm>
            <a:off x="4991370" y="1924893"/>
            <a:ext cx="2209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sum(A[</a:t>
            </a:r>
            <a:r>
              <a:rPr lang="en-US" sz="2800" dirty="0" err="1"/>
              <a:t>i</a:t>
            </a:r>
            <a:r>
              <a:rPr lang="en-US" sz="2800" dirty="0"/>
              <a:t>]*B[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F281EA-D9EC-C7BC-1890-62BCD1705E7C}"/>
              </a:ext>
            </a:extLst>
          </p:cNvPr>
          <p:cNvGrpSpPr/>
          <p:nvPr/>
        </p:nvGrpSpPr>
        <p:grpSpPr>
          <a:xfrm>
            <a:off x="894103" y="2807169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613E39-096A-2F05-F532-222FF55E5A68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B[6]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7BA8B8D-0E5E-178B-71D0-E05F337B564F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B[7]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AA7CBCA-535E-43F2-8CDD-E485B4CA3020}"/>
              </a:ext>
            </a:extLst>
          </p:cNvPr>
          <p:cNvGrpSpPr/>
          <p:nvPr/>
        </p:nvGrpSpPr>
        <p:grpSpPr>
          <a:xfrm>
            <a:off x="2725795" y="2807168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90DDAF1-566F-6E79-B3BD-1A0DF900AA9C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B[8]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88F416E-8C9F-81DC-7C93-9377F24A06F2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B[9]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8B1AA36-73E9-D4C1-0DB5-4DAAAAEC9612}"/>
              </a:ext>
            </a:extLst>
          </p:cNvPr>
          <p:cNvGrpSpPr/>
          <p:nvPr/>
        </p:nvGrpSpPr>
        <p:grpSpPr>
          <a:xfrm>
            <a:off x="4553952" y="2807167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A0E4A00-3467-B4DA-AFB3-9E9C305BB190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B[10]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0E65C12-E242-DFFD-F16F-0F27B753CA7B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B[11]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42B4919-A25B-4B3E-0E32-AEEFC766ED80}"/>
              </a:ext>
            </a:extLst>
          </p:cNvPr>
          <p:cNvGrpSpPr/>
          <p:nvPr/>
        </p:nvGrpSpPr>
        <p:grpSpPr>
          <a:xfrm>
            <a:off x="6382109" y="2807167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B66C8B4-50AF-AE94-86D1-A9ED2D070DB6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B[0]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9CDE47A-6C34-FC80-2DE8-8F5E4E5DDE3D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B[1]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8C8229B-A2A0-7D4B-C844-D939D7786CED}"/>
              </a:ext>
            </a:extLst>
          </p:cNvPr>
          <p:cNvGrpSpPr/>
          <p:nvPr/>
        </p:nvGrpSpPr>
        <p:grpSpPr>
          <a:xfrm>
            <a:off x="8212927" y="2807167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781CD23-632F-994C-5D82-6280FDB48F00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B[2]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74956BD-54D8-E57B-D5A2-7154A785574A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B[3]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97739A-4543-F08F-EE40-7594D791F902}"/>
              </a:ext>
            </a:extLst>
          </p:cNvPr>
          <p:cNvGrpSpPr/>
          <p:nvPr/>
        </p:nvGrpSpPr>
        <p:grpSpPr>
          <a:xfrm>
            <a:off x="10038423" y="2807167"/>
            <a:ext cx="1255938" cy="342899"/>
            <a:chOff x="849332" y="3762376"/>
            <a:chExt cx="1255938" cy="342899"/>
          </a:xfrm>
          <a:solidFill>
            <a:srgbClr val="92CDDC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F18C55E-6796-AAAD-0779-CA70B8878178}"/>
                </a:ext>
              </a:extLst>
            </p:cNvPr>
            <p:cNvSpPr/>
            <p:nvPr/>
          </p:nvSpPr>
          <p:spPr>
            <a:xfrm>
              <a:off x="849332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B[4]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22E2344-4264-467F-1C09-16B4A42125DE}"/>
                </a:ext>
              </a:extLst>
            </p:cNvPr>
            <p:cNvSpPr/>
            <p:nvPr/>
          </p:nvSpPr>
          <p:spPr>
            <a:xfrm>
              <a:off x="1525607" y="3762376"/>
              <a:ext cx="579663" cy="34289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B[5]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E890DFA-B140-DA14-618E-B59309D6760E}"/>
              </a:ext>
            </a:extLst>
          </p:cNvPr>
          <p:cNvGrpSpPr/>
          <p:nvPr/>
        </p:nvGrpSpPr>
        <p:grpSpPr>
          <a:xfrm>
            <a:off x="835948" y="2917629"/>
            <a:ext cx="10389453" cy="1170181"/>
            <a:chOff x="835948" y="2917629"/>
            <a:chExt cx="10389453" cy="11701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2E3B8B4-C045-C93D-5E93-1C756CD8E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5948" y="2917629"/>
              <a:ext cx="1199436" cy="117018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9386AFD-EEA4-3E14-9016-796DDAA3D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73951" y="2917629"/>
              <a:ext cx="1199436" cy="117018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C686A1-E276-50F1-2A90-1F0A407D1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11954" y="2917629"/>
              <a:ext cx="1199436" cy="117018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6720EF-C0DF-F8CC-0816-22FB1FAB8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49957" y="2917629"/>
              <a:ext cx="1199436" cy="117018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E0200D9-83AF-0E0A-B04D-D673FED38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960" y="2917629"/>
              <a:ext cx="1199436" cy="117018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2C25229-C747-1F6E-63DF-7DE788073E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25965" y="2917629"/>
              <a:ext cx="1199436" cy="1170181"/>
            </a:xfrm>
            <a:prstGeom prst="rect">
              <a:avLst/>
            </a:prstGeom>
          </p:spPr>
        </p:pic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4D6FFEB-25A6-E2EC-81EC-FA7CC902AC3B}"/>
              </a:ext>
            </a:extLst>
          </p:cNvPr>
          <p:cNvCxnSpPr>
            <a:cxnSpLocks/>
          </p:cNvCxnSpPr>
          <p:nvPr/>
        </p:nvCxnSpPr>
        <p:spPr>
          <a:xfrm flipH="1">
            <a:off x="1531921" y="3136901"/>
            <a:ext cx="5526463" cy="621521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EBF61710-1F1F-493D-0FAC-4FC28D8BF04C}"/>
              </a:ext>
            </a:extLst>
          </p:cNvPr>
          <p:cNvCxnSpPr>
            <a:cxnSpLocks/>
          </p:cNvCxnSpPr>
          <p:nvPr/>
        </p:nvCxnSpPr>
        <p:spPr>
          <a:xfrm flipH="1">
            <a:off x="3332768" y="3183568"/>
            <a:ext cx="5526463" cy="621521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A8C29E6-F435-338B-7A65-B52DF4206A17}"/>
              </a:ext>
            </a:extLst>
          </p:cNvPr>
          <p:cNvCxnSpPr>
            <a:cxnSpLocks/>
          </p:cNvCxnSpPr>
          <p:nvPr/>
        </p:nvCxnSpPr>
        <p:spPr>
          <a:xfrm flipH="1">
            <a:off x="5169307" y="3164919"/>
            <a:ext cx="5526463" cy="621521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E9C0275-3DE4-A47B-9FA4-7791BF77C5CC}"/>
              </a:ext>
            </a:extLst>
          </p:cNvPr>
          <p:cNvCxnSpPr>
            <a:cxnSpLocks/>
          </p:cNvCxnSpPr>
          <p:nvPr/>
        </p:nvCxnSpPr>
        <p:spPr>
          <a:xfrm>
            <a:off x="1515764" y="3196733"/>
            <a:ext cx="5512649" cy="616906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ED5F0BD-3D77-B853-5681-033C2D1D4E65}"/>
              </a:ext>
            </a:extLst>
          </p:cNvPr>
          <p:cNvCxnSpPr>
            <a:cxnSpLocks/>
          </p:cNvCxnSpPr>
          <p:nvPr/>
        </p:nvCxnSpPr>
        <p:spPr>
          <a:xfrm>
            <a:off x="3325586" y="3149267"/>
            <a:ext cx="5512649" cy="616906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492D695-63A7-0454-77AC-1FCA6E2098E5}"/>
              </a:ext>
            </a:extLst>
          </p:cNvPr>
          <p:cNvCxnSpPr>
            <a:cxnSpLocks/>
          </p:cNvCxnSpPr>
          <p:nvPr/>
        </p:nvCxnSpPr>
        <p:spPr>
          <a:xfrm>
            <a:off x="5113034" y="3166817"/>
            <a:ext cx="5512649" cy="616906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60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85D2-5DC3-5CF2-C24F-503ECD749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Not-so </a:t>
            </a:r>
            <a:r>
              <a:rPr lang="en-US" dirty="0"/>
              <a:t>Near-Data Computing</a:t>
            </a:r>
          </a:p>
        </p:txBody>
      </p:sp>
      <p:sp>
        <p:nvSpPr>
          <p:cNvPr id="4" name="矩形 6">
            <a:extLst>
              <a:ext uri="{FF2B5EF4-FFF2-40B4-BE49-F238E27FC236}">
                <a16:creationId xmlns:a16="http://schemas.microsoft.com/office/drawing/2014/main" id="{C0E26348-3C0F-C4B6-A12A-90E53A72BDC0}"/>
              </a:ext>
            </a:extLst>
          </p:cNvPr>
          <p:cNvSpPr/>
          <p:nvPr/>
        </p:nvSpPr>
        <p:spPr>
          <a:xfrm>
            <a:off x="2167124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FC7D63B5-B631-AC95-EA15-4A450D138D90}"/>
              </a:ext>
            </a:extLst>
          </p:cNvPr>
          <p:cNvSpPr/>
          <p:nvPr/>
        </p:nvSpPr>
        <p:spPr>
          <a:xfrm>
            <a:off x="4230122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315A9555-4F61-E41E-3762-64ACB16EAABC}"/>
              </a:ext>
            </a:extLst>
          </p:cNvPr>
          <p:cNvSpPr/>
          <p:nvPr/>
        </p:nvSpPr>
        <p:spPr>
          <a:xfrm>
            <a:off x="6293120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0" name="矩形 6">
            <a:extLst>
              <a:ext uri="{FF2B5EF4-FFF2-40B4-BE49-F238E27FC236}">
                <a16:creationId xmlns:a16="http://schemas.microsoft.com/office/drawing/2014/main" id="{9ED8BD97-6C76-AD31-DA83-51AE0E0678D2}"/>
              </a:ext>
            </a:extLst>
          </p:cNvPr>
          <p:cNvSpPr/>
          <p:nvPr/>
        </p:nvSpPr>
        <p:spPr>
          <a:xfrm>
            <a:off x="8356119" y="4898467"/>
            <a:ext cx="1668758" cy="17468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Core +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83A4604A-D838-C079-7004-809FF11AEE5F}"/>
              </a:ext>
            </a:extLst>
          </p:cNvPr>
          <p:cNvSpPr/>
          <p:nvPr/>
        </p:nvSpPr>
        <p:spPr>
          <a:xfrm>
            <a:off x="784005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3" name="矩形 6">
            <a:extLst>
              <a:ext uri="{FF2B5EF4-FFF2-40B4-BE49-F238E27FC236}">
                <a16:creationId xmlns:a16="http://schemas.microsoft.com/office/drawing/2014/main" id="{897DFDC1-35AD-6244-1780-9C137B738F22}"/>
              </a:ext>
            </a:extLst>
          </p:cNvPr>
          <p:cNvSpPr/>
          <p:nvPr/>
        </p:nvSpPr>
        <p:spPr>
          <a:xfrm>
            <a:off x="2612162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4" name="矩形 6">
            <a:extLst>
              <a:ext uri="{FF2B5EF4-FFF2-40B4-BE49-F238E27FC236}">
                <a16:creationId xmlns:a16="http://schemas.microsoft.com/office/drawing/2014/main" id="{0BD124C2-A4C8-EE08-D2E6-61C41B498E57}"/>
              </a:ext>
            </a:extLst>
          </p:cNvPr>
          <p:cNvSpPr/>
          <p:nvPr/>
        </p:nvSpPr>
        <p:spPr>
          <a:xfrm>
            <a:off x="4440319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5" name="矩形 6">
            <a:extLst>
              <a:ext uri="{FF2B5EF4-FFF2-40B4-BE49-F238E27FC236}">
                <a16:creationId xmlns:a16="http://schemas.microsoft.com/office/drawing/2014/main" id="{E5B77709-8889-A287-00CA-94C971B885FF}"/>
              </a:ext>
            </a:extLst>
          </p:cNvPr>
          <p:cNvSpPr/>
          <p:nvPr/>
        </p:nvSpPr>
        <p:spPr>
          <a:xfrm>
            <a:off x="6268476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6" name="矩形 6">
            <a:extLst>
              <a:ext uri="{FF2B5EF4-FFF2-40B4-BE49-F238E27FC236}">
                <a16:creationId xmlns:a16="http://schemas.microsoft.com/office/drawing/2014/main" id="{3255950F-5E72-D434-0A3E-46BCB9659D09}"/>
              </a:ext>
            </a:extLst>
          </p:cNvPr>
          <p:cNvSpPr/>
          <p:nvPr/>
        </p:nvSpPr>
        <p:spPr>
          <a:xfrm>
            <a:off x="8096633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18" name="矩形 6">
            <a:extLst>
              <a:ext uri="{FF2B5EF4-FFF2-40B4-BE49-F238E27FC236}">
                <a16:creationId xmlns:a16="http://schemas.microsoft.com/office/drawing/2014/main" id="{3EF73E27-344B-7AF1-7153-E5F70EACF330}"/>
              </a:ext>
            </a:extLst>
          </p:cNvPr>
          <p:cNvSpPr/>
          <p:nvPr/>
        </p:nvSpPr>
        <p:spPr>
          <a:xfrm>
            <a:off x="9924790" y="2682318"/>
            <a:ext cx="1483205" cy="15525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Bank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2966B5-898E-6F41-9E68-DBD2E9DF031B}"/>
              </a:ext>
            </a:extLst>
          </p:cNvPr>
          <p:cNvSpPr txBox="1"/>
          <p:nvPr/>
        </p:nvSpPr>
        <p:spPr>
          <a:xfrm>
            <a:off x="4991370" y="1924893"/>
            <a:ext cx="218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Tree Traversal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15B984-BBCB-97A1-2728-152BB2C49C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82" r="62022"/>
          <a:stretch/>
        </p:blipFill>
        <p:spPr>
          <a:xfrm>
            <a:off x="8356118" y="478344"/>
            <a:ext cx="2180277" cy="208391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0ECB91A-3DB3-7148-AAC2-AED22B551761}"/>
              </a:ext>
            </a:extLst>
          </p:cNvPr>
          <p:cNvSpPr/>
          <p:nvPr/>
        </p:nvSpPr>
        <p:spPr>
          <a:xfrm>
            <a:off x="1153459" y="3746222"/>
            <a:ext cx="381000" cy="381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1A50A4-F742-AFC7-2DD9-95B48886D176}"/>
              </a:ext>
            </a:extLst>
          </p:cNvPr>
          <p:cNvSpPr/>
          <p:nvPr/>
        </p:nvSpPr>
        <p:spPr>
          <a:xfrm>
            <a:off x="1605018" y="3746222"/>
            <a:ext cx="381000" cy="381000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7A52140-66EA-52A4-529F-1D119E2F2EAD}"/>
              </a:ext>
            </a:extLst>
          </p:cNvPr>
          <p:cNvGrpSpPr/>
          <p:nvPr/>
        </p:nvGrpSpPr>
        <p:grpSpPr>
          <a:xfrm>
            <a:off x="2981937" y="3746222"/>
            <a:ext cx="833900" cy="381000"/>
            <a:chOff x="2981937" y="3746222"/>
            <a:chExt cx="833900" cy="381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11497C5-2E26-569E-2409-895CFB39B92B}"/>
                </a:ext>
              </a:extLst>
            </p:cNvPr>
            <p:cNvSpPr/>
            <p:nvPr/>
          </p:nvSpPr>
          <p:spPr>
            <a:xfrm>
              <a:off x="2981937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3761EC0-FB4C-A5B5-4D91-09242668E9B3}"/>
                </a:ext>
              </a:extLst>
            </p:cNvPr>
            <p:cNvSpPr/>
            <p:nvPr/>
          </p:nvSpPr>
          <p:spPr>
            <a:xfrm>
              <a:off x="3434837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F781AE0-BB9B-6951-F646-51B18FE9A1FE}"/>
              </a:ext>
            </a:extLst>
          </p:cNvPr>
          <p:cNvGrpSpPr/>
          <p:nvPr/>
        </p:nvGrpSpPr>
        <p:grpSpPr>
          <a:xfrm>
            <a:off x="4772683" y="3746222"/>
            <a:ext cx="818476" cy="381000"/>
            <a:chOff x="4753296" y="3746222"/>
            <a:chExt cx="818476" cy="381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D337A0-2020-3F7F-A899-5F1264195CB0}"/>
                </a:ext>
              </a:extLst>
            </p:cNvPr>
            <p:cNvSpPr/>
            <p:nvPr/>
          </p:nvSpPr>
          <p:spPr>
            <a:xfrm>
              <a:off x="4753296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B7BEFE5-3C25-58FD-68AA-7AAE3E01283A}"/>
                </a:ext>
              </a:extLst>
            </p:cNvPr>
            <p:cNvSpPr/>
            <p:nvPr/>
          </p:nvSpPr>
          <p:spPr>
            <a:xfrm>
              <a:off x="5190772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6885608-E8B2-9ABF-B550-DFDC1F48F5BD}"/>
              </a:ext>
            </a:extLst>
          </p:cNvPr>
          <p:cNvGrpSpPr/>
          <p:nvPr/>
        </p:nvGrpSpPr>
        <p:grpSpPr>
          <a:xfrm>
            <a:off x="6589046" y="3746222"/>
            <a:ext cx="832559" cy="381000"/>
            <a:chOff x="6630397" y="3746222"/>
            <a:chExt cx="832559" cy="381000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986490F-40A8-CD4A-9192-97C0748A0650}"/>
                </a:ext>
              </a:extLst>
            </p:cNvPr>
            <p:cNvSpPr/>
            <p:nvPr/>
          </p:nvSpPr>
          <p:spPr>
            <a:xfrm>
              <a:off x="6630397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EABD4289-2630-9912-DD51-75C7739B08A6}"/>
                </a:ext>
              </a:extLst>
            </p:cNvPr>
            <p:cNvSpPr/>
            <p:nvPr/>
          </p:nvSpPr>
          <p:spPr>
            <a:xfrm>
              <a:off x="7081956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D176A3B-1A80-25B5-8B29-DD4542EA05ED}"/>
              </a:ext>
            </a:extLst>
          </p:cNvPr>
          <p:cNvGrpSpPr/>
          <p:nvPr/>
        </p:nvGrpSpPr>
        <p:grpSpPr>
          <a:xfrm>
            <a:off x="8421285" y="3746222"/>
            <a:ext cx="833900" cy="381000"/>
            <a:chOff x="8458875" y="3746222"/>
            <a:chExt cx="833900" cy="381000"/>
          </a:xfrm>
        </p:grpSpPr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B1DE251-B79F-DC9C-2159-EC5A1F5EA940}"/>
                </a:ext>
              </a:extLst>
            </p:cNvPr>
            <p:cNvSpPr/>
            <p:nvPr/>
          </p:nvSpPr>
          <p:spPr>
            <a:xfrm>
              <a:off x="8458875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3F5E159-C090-49C5-14B1-EB84363404FE}"/>
                </a:ext>
              </a:extLst>
            </p:cNvPr>
            <p:cNvSpPr/>
            <p:nvPr/>
          </p:nvSpPr>
          <p:spPr>
            <a:xfrm>
              <a:off x="8911775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5E036CCB-8E4F-12A9-057C-EA419145B11E}"/>
              </a:ext>
            </a:extLst>
          </p:cNvPr>
          <p:cNvGrpSpPr/>
          <p:nvPr/>
        </p:nvGrpSpPr>
        <p:grpSpPr>
          <a:xfrm>
            <a:off x="10296909" y="3746222"/>
            <a:ext cx="818476" cy="381000"/>
            <a:chOff x="10230234" y="3746222"/>
            <a:chExt cx="818476" cy="381000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F0D94F-DB60-A54C-AC70-6DC8D68BBD1C}"/>
                </a:ext>
              </a:extLst>
            </p:cNvPr>
            <p:cNvSpPr/>
            <p:nvPr/>
          </p:nvSpPr>
          <p:spPr>
            <a:xfrm>
              <a:off x="10230234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2F0842A-F5B8-68D9-6171-29452BA35528}"/>
                </a:ext>
              </a:extLst>
            </p:cNvPr>
            <p:cNvSpPr/>
            <p:nvPr/>
          </p:nvSpPr>
          <p:spPr>
            <a:xfrm>
              <a:off x="10667710" y="3746222"/>
              <a:ext cx="381000" cy="3810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9EB975B-6DA6-E2AF-43AD-BA12E52A4E30}"/>
              </a:ext>
            </a:extLst>
          </p:cNvPr>
          <p:cNvCxnSpPr>
            <a:cxnSpLocks/>
            <a:stCxn id="52" idx="5"/>
            <a:endCxn id="87" idx="3"/>
          </p:cNvCxnSpPr>
          <p:nvPr/>
        </p:nvCxnSpPr>
        <p:spPr>
          <a:xfrm>
            <a:off x="5097887" y="4071426"/>
            <a:ext cx="3832094" cy="0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800A1B3-EEAB-6843-4BD3-CD53E844A2D0}"/>
              </a:ext>
            </a:extLst>
          </p:cNvPr>
          <p:cNvCxnSpPr>
            <a:cxnSpLocks/>
            <a:stCxn id="87" idx="1"/>
            <a:endCxn id="25" idx="7"/>
          </p:cNvCxnSpPr>
          <p:nvPr/>
        </p:nvCxnSpPr>
        <p:spPr>
          <a:xfrm flipH="1">
            <a:off x="1930222" y="3802018"/>
            <a:ext cx="6999759" cy="0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E939EDB-EE23-22D7-21DF-8B39589C64B3}"/>
              </a:ext>
            </a:extLst>
          </p:cNvPr>
          <p:cNvCxnSpPr>
            <a:cxnSpLocks/>
          </p:cNvCxnSpPr>
          <p:nvPr/>
        </p:nvCxnSpPr>
        <p:spPr>
          <a:xfrm>
            <a:off x="9557657" y="1219200"/>
            <a:ext cx="609600" cy="591552"/>
          </a:xfrm>
          <a:prstGeom prst="straightConnector1">
            <a:avLst/>
          </a:prstGeom>
          <a:ln w="25400">
            <a:solidFill>
              <a:srgbClr val="FF4D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9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Prior Works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4AAF06-5EB6-A661-F0A0-356AFC46C6B2}"/>
              </a:ext>
            </a:extLst>
          </p:cNvPr>
          <p:cNvCxnSpPr/>
          <p:nvPr/>
        </p:nvCxnSpPr>
        <p:spPr>
          <a:xfrm>
            <a:off x="508000" y="3934460"/>
            <a:ext cx="1117600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4187CA-050B-5C7B-C77E-51FAF8BAE814}"/>
              </a:ext>
            </a:extLst>
          </p:cNvPr>
          <p:cNvGrpSpPr/>
          <p:nvPr/>
        </p:nvGrpSpPr>
        <p:grpSpPr>
          <a:xfrm>
            <a:off x="10536631" y="3824271"/>
            <a:ext cx="476412" cy="571165"/>
            <a:chOff x="1430338" y="3525625"/>
            <a:chExt cx="476412" cy="57116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09D8E44-928C-8B13-9DEE-8A4B5B67458C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7A220-0B73-61C2-4F19-5CC6D0E9E438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’23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E1ED009-FF16-F6A7-B282-B54D1959F8F1}"/>
              </a:ext>
            </a:extLst>
          </p:cNvPr>
          <p:cNvGrpSpPr/>
          <p:nvPr/>
        </p:nvGrpSpPr>
        <p:grpSpPr>
          <a:xfrm>
            <a:off x="9303913" y="3824271"/>
            <a:ext cx="476412" cy="571165"/>
            <a:chOff x="1430338" y="3525625"/>
            <a:chExt cx="476412" cy="57116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224060B-866A-B431-7370-B0A2A4FA619C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AC3E921-B8DF-D080-71B1-88BA4AFF618C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’22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55BA0F-5F2B-86C3-F26E-A18171E6275B}"/>
              </a:ext>
            </a:extLst>
          </p:cNvPr>
          <p:cNvGrpSpPr/>
          <p:nvPr/>
        </p:nvGrpSpPr>
        <p:grpSpPr>
          <a:xfrm>
            <a:off x="8071198" y="3824271"/>
            <a:ext cx="476412" cy="571165"/>
            <a:chOff x="1430338" y="3525625"/>
            <a:chExt cx="476412" cy="571165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87A751E-4F5E-DA2D-A343-24E5991AD1DE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0D818C2-1F57-76B8-8742-C8D372EC7D95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’21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259EE1C-55D4-4F09-ED1E-F01D3400B89C}"/>
              </a:ext>
            </a:extLst>
          </p:cNvPr>
          <p:cNvGrpSpPr/>
          <p:nvPr/>
        </p:nvGrpSpPr>
        <p:grpSpPr>
          <a:xfrm>
            <a:off x="6838483" y="3824271"/>
            <a:ext cx="476412" cy="571165"/>
            <a:chOff x="1430338" y="3525625"/>
            <a:chExt cx="476412" cy="571165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41A8E37-8107-4E8A-FA84-D9F042E4FB8C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704CAEF-E6CF-700A-FAA7-208E96AB9649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’20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D99470-C031-148A-E356-D942E812E9B1}"/>
              </a:ext>
            </a:extLst>
          </p:cNvPr>
          <p:cNvGrpSpPr/>
          <p:nvPr/>
        </p:nvGrpSpPr>
        <p:grpSpPr>
          <a:xfrm>
            <a:off x="5605768" y="3824271"/>
            <a:ext cx="476412" cy="571165"/>
            <a:chOff x="1430338" y="3525625"/>
            <a:chExt cx="476412" cy="57116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582A668-FA27-9BB5-4777-997F3D59E557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2EE017-0C73-C604-BC09-D3824DE46723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’19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AF5219-5A16-801E-A9F6-433E6527A1AF}"/>
              </a:ext>
            </a:extLst>
          </p:cNvPr>
          <p:cNvGrpSpPr/>
          <p:nvPr/>
        </p:nvGrpSpPr>
        <p:grpSpPr>
          <a:xfrm>
            <a:off x="4373053" y="3824271"/>
            <a:ext cx="476412" cy="571165"/>
            <a:chOff x="1430338" y="3525625"/>
            <a:chExt cx="476412" cy="57116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D18D7F4-305D-F6E9-6454-51014F108143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40590D1-F5AF-DF35-9D3E-53600574B7B6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’18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FBC5CC-8513-C64F-841D-8612ED0BA8BF}"/>
              </a:ext>
            </a:extLst>
          </p:cNvPr>
          <p:cNvGrpSpPr/>
          <p:nvPr/>
        </p:nvGrpSpPr>
        <p:grpSpPr>
          <a:xfrm>
            <a:off x="3140338" y="3824271"/>
            <a:ext cx="476412" cy="571165"/>
            <a:chOff x="1430338" y="3525625"/>
            <a:chExt cx="476412" cy="571165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D649101-9474-68BF-9B7D-59F2ADE1EA9D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B06CE1A-3FC9-1969-500D-F3E0887022B3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’17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1F198D5-A807-6513-1B3D-EA41D5AE82C3}"/>
              </a:ext>
            </a:extLst>
          </p:cNvPr>
          <p:cNvGrpSpPr/>
          <p:nvPr/>
        </p:nvGrpSpPr>
        <p:grpSpPr>
          <a:xfrm>
            <a:off x="1907623" y="3824271"/>
            <a:ext cx="476412" cy="571165"/>
            <a:chOff x="1430338" y="3525625"/>
            <a:chExt cx="476412" cy="57116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505BBB-9AC8-1009-EDA5-C59D73148951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0FDAAD9-0671-B65F-54AE-830B8FCF8811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’16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622E14C-A60D-7026-F99A-6EB4B67A8337}"/>
              </a:ext>
            </a:extLst>
          </p:cNvPr>
          <p:cNvGrpSpPr/>
          <p:nvPr/>
        </p:nvGrpSpPr>
        <p:grpSpPr>
          <a:xfrm>
            <a:off x="674908" y="3824271"/>
            <a:ext cx="476412" cy="571165"/>
            <a:chOff x="1430338" y="3525625"/>
            <a:chExt cx="476412" cy="57116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D569F98-054A-46B6-B953-0E6983660517}"/>
                </a:ext>
              </a:extLst>
            </p:cNvPr>
            <p:cNvSpPr/>
            <p:nvPr/>
          </p:nvSpPr>
          <p:spPr>
            <a:xfrm>
              <a:off x="1564849" y="3525625"/>
              <a:ext cx="207390" cy="20739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DF254E-7D85-9577-2CDE-B03F5AE0B603}"/>
                </a:ext>
              </a:extLst>
            </p:cNvPr>
            <p:cNvSpPr txBox="1"/>
            <p:nvPr/>
          </p:nvSpPr>
          <p:spPr>
            <a:xfrm>
              <a:off x="1430338" y="3727458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’15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A08762E-6ACD-CE9C-63F8-58EB1B22A6DE}"/>
              </a:ext>
            </a:extLst>
          </p:cNvPr>
          <p:cNvSpPr txBox="1"/>
          <p:nvPr/>
        </p:nvSpPr>
        <p:spPr>
          <a:xfrm>
            <a:off x="146050" y="394990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2D04BBC-EAA1-3603-016B-F000BCC05841}"/>
              </a:ext>
            </a:extLst>
          </p:cNvPr>
          <p:cNvSpPr/>
          <p:nvPr/>
        </p:nvSpPr>
        <p:spPr>
          <a:xfrm>
            <a:off x="809420" y="2621788"/>
            <a:ext cx="1098204" cy="555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Active </a:t>
            </a:r>
          </a:p>
          <a:p>
            <a:r>
              <a:rPr lang="en-US" dirty="0">
                <a:solidFill>
                  <a:schemeClr val="tx1"/>
                </a:solidFill>
              </a:rPr>
              <a:t>Mem Cube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DBA5D2-7CCA-B0BD-06A4-EDF281F24C9F}"/>
              </a:ext>
            </a:extLst>
          </p:cNvPr>
          <p:cNvSpPr/>
          <p:nvPr/>
        </p:nvSpPr>
        <p:spPr>
          <a:xfrm>
            <a:off x="5898946" y="860324"/>
            <a:ext cx="744704" cy="2857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SRAM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E436505-69C7-7D71-4F19-489CC635B06E}"/>
              </a:ext>
            </a:extLst>
          </p:cNvPr>
          <p:cNvSpPr/>
          <p:nvPr/>
        </p:nvSpPr>
        <p:spPr>
          <a:xfrm>
            <a:off x="7883400" y="862182"/>
            <a:ext cx="1401849" cy="28575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DRAM/HMC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EEAB4BE-9E9A-DDA3-4A4A-7769DE4ADA87}"/>
              </a:ext>
            </a:extLst>
          </p:cNvPr>
          <p:cNvSpPr/>
          <p:nvPr/>
        </p:nvSpPr>
        <p:spPr>
          <a:xfrm>
            <a:off x="9590565" y="860324"/>
            <a:ext cx="563443" cy="2857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SSD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601EE7-B804-63FA-AC2A-A85D1DBFDAF3}"/>
              </a:ext>
            </a:extLst>
          </p:cNvPr>
          <p:cNvSpPr/>
          <p:nvPr/>
        </p:nvSpPr>
        <p:spPr>
          <a:xfrm>
            <a:off x="10459324" y="862182"/>
            <a:ext cx="1316936" cy="2857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Multi-Level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B941EDE-60AA-A12D-BB95-68B652891E0C}"/>
              </a:ext>
            </a:extLst>
          </p:cNvPr>
          <p:cNvSpPr/>
          <p:nvPr/>
        </p:nvSpPr>
        <p:spPr>
          <a:xfrm>
            <a:off x="3274848" y="3527044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Mondrian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5A6185E-2651-5E91-A3B1-98FC3075D6EE}"/>
              </a:ext>
            </a:extLst>
          </p:cNvPr>
          <p:cNvSpPr/>
          <p:nvPr/>
        </p:nvSpPr>
        <p:spPr>
          <a:xfrm>
            <a:off x="2042134" y="3225292"/>
            <a:ext cx="1098204" cy="555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Byungchul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</a:rPr>
              <a:t>Hong et al.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D8AAFF-C4E7-170F-D0F8-21D4D1717DBB}"/>
              </a:ext>
            </a:extLst>
          </p:cNvPr>
          <p:cNvSpPr/>
          <p:nvPr/>
        </p:nvSpPr>
        <p:spPr>
          <a:xfrm>
            <a:off x="2042134" y="2923540"/>
            <a:ext cx="607743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TOM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342DF7-448C-6FC0-1BF8-F06398247C09}"/>
              </a:ext>
            </a:extLst>
          </p:cNvPr>
          <p:cNvSpPr/>
          <p:nvPr/>
        </p:nvSpPr>
        <p:spPr>
          <a:xfrm>
            <a:off x="2042134" y="2621788"/>
            <a:ext cx="986815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GPU-PIM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F31EDCE-A2F9-C64A-9E0F-AC7009E6DD83}"/>
              </a:ext>
            </a:extLst>
          </p:cNvPr>
          <p:cNvSpPr/>
          <p:nvPr/>
        </p:nvSpPr>
        <p:spPr>
          <a:xfrm>
            <a:off x="3274849" y="4368292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ND SIMD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F0E26F7-C889-3EF0-D592-7E8C14ABFC3C}"/>
              </a:ext>
            </a:extLst>
          </p:cNvPr>
          <p:cNvSpPr/>
          <p:nvPr/>
        </p:nvSpPr>
        <p:spPr>
          <a:xfrm>
            <a:off x="10671145" y="4368292"/>
            <a:ext cx="845941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ABNDP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6ED6538-86EE-9CD6-F271-8F4499D57E59}"/>
              </a:ext>
            </a:extLst>
          </p:cNvPr>
          <p:cNvSpPr txBox="1"/>
          <p:nvPr/>
        </p:nvSpPr>
        <p:spPr>
          <a:xfrm>
            <a:off x="489414" y="6429375"/>
            <a:ext cx="3449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aseline="30000" dirty="0"/>
              <a:t>1</a:t>
            </a:r>
            <a:r>
              <a:rPr lang="en-US" sz="1400" dirty="0"/>
              <a:t>With DRAM-based cache to capture locality.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220E4946-4ED1-77D0-7D7B-64E32A492B41}"/>
              </a:ext>
            </a:extLst>
          </p:cNvPr>
          <p:cNvSpPr/>
          <p:nvPr/>
        </p:nvSpPr>
        <p:spPr>
          <a:xfrm>
            <a:off x="4964574" y="860324"/>
            <a:ext cx="628994" cy="2857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Core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7CCC256-7E07-CBDB-F451-B7266837F4D2}"/>
              </a:ext>
            </a:extLst>
          </p:cNvPr>
          <p:cNvSpPr/>
          <p:nvPr/>
        </p:nvSpPr>
        <p:spPr>
          <a:xfrm>
            <a:off x="3274849" y="4670044"/>
            <a:ext cx="1098204" cy="5577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Xulong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Tang et al.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523C48-B5D0-2B71-1A02-423C53A9CEC8}"/>
              </a:ext>
            </a:extLst>
          </p:cNvPr>
          <p:cNvSpPr/>
          <p:nvPr/>
        </p:nvSpPr>
        <p:spPr>
          <a:xfrm>
            <a:off x="809420" y="3527044"/>
            <a:ext cx="653749" cy="256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CDCS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15A9A64-5CB4-C82C-7BE5-ED7D209CCA4B}"/>
              </a:ext>
            </a:extLst>
          </p:cNvPr>
          <p:cNvSpPr/>
          <p:nvPr/>
        </p:nvSpPr>
        <p:spPr>
          <a:xfrm>
            <a:off x="809421" y="4368292"/>
            <a:ext cx="594160" cy="2520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EM2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A64D3E0-4CBA-63BC-8A3E-D4F446C9A609}"/>
              </a:ext>
            </a:extLst>
          </p:cNvPr>
          <p:cNvSpPr/>
          <p:nvPr/>
        </p:nvSpPr>
        <p:spPr>
          <a:xfrm>
            <a:off x="9438427" y="4368292"/>
            <a:ext cx="893349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Dist</a:t>
            </a:r>
            <a:r>
              <a:rPr lang="en-US" dirty="0">
                <a:solidFill>
                  <a:schemeClr val="tx1"/>
                </a:solidFill>
              </a:rPr>
              <a:t>-DA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FFCCCEF-CBAF-D209-0D02-0331D1F10461}"/>
              </a:ext>
            </a:extLst>
          </p:cNvPr>
          <p:cNvSpPr/>
          <p:nvPr/>
        </p:nvSpPr>
        <p:spPr>
          <a:xfrm>
            <a:off x="5740279" y="4670044"/>
            <a:ext cx="1098201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Omni-</a:t>
            </a:r>
            <a:r>
              <a:rPr lang="en-US" dirty="0" err="1">
                <a:solidFill>
                  <a:schemeClr val="tx1"/>
                </a:solidFill>
              </a:rPr>
              <a:t>Cmp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3EF39DB-C7CD-8DEB-6F00-6712D84477D6}"/>
              </a:ext>
            </a:extLst>
          </p:cNvPr>
          <p:cNvSpPr/>
          <p:nvPr/>
        </p:nvSpPr>
        <p:spPr>
          <a:xfrm>
            <a:off x="6948966" y="860324"/>
            <a:ext cx="629118" cy="285750"/>
          </a:xfrm>
          <a:prstGeom prst="rect">
            <a:avLst/>
          </a:prstGeom>
          <a:solidFill>
            <a:srgbClr val="FF7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NoC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3453B4B-0CC5-CEDE-5A47-4E52ABF56BC8}"/>
              </a:ext>
            </a:extLst>
          </p:cNvPr>
          <p:cNvSpPr/>
          <p:nvPr/>
        </p:nvSpPr>
        <p:spPr>
          <a:xfrm>
            <a:off x="6948966" y="3527044"/>
            <a:ext cx="1030364" cy="256032"/>
          </a:xfrm>
          <a:prstGeom prst="rect">
            <a:avLst/>
          </a:prstGeom>
          <a:solidFill>
            <a:srgbClr val="FF77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SnackNoC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2E7BD1C-B47E-1951-FEB2-539F3DB47F76}"/>
              </a:ext>
            </a:extLst>
          </p:cNvPr>
          <p:cNvSpPr/>
          <p:nvPr/>
        </p:nvSpPr>
        <p:spPr>
          <a:xfrm>
            <a:off x="8210128" y="3527044"/>
            <a:ext cx="68376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Fafnir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BB57DE2-BBB2-1A74-8AB1-ADEE32058C95}"/>
              </a:ext>
            </a:extLst>
          </p:cNvPr>
          <p:cNvSpPr/>
          <p:nvPr/>
        </p:nvSpPr>
        <p:spPr>
          <a:xfrm>
            <a:off x="6948965" y="3225292"/>
            <a:ext cx="910403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GenASM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7937918-EA7D-F6A7-A968-0BE47A1A990C}"/>
              </a:ext>
            </a:extLst>
          </p:cNvPr>
          <p:cNvSpPr/>
          <p:nvPr/>
        </p:nvSpPr>
        <p:spPr>
          <a:xfrm>
            <a:off x="5740278" y="5877052"/>
            <a:ext cx="910403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CoNDA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33E26AD-EA8D-802D-6868-DA9E8F96B7FA}"/>
              </a:ext>
            </a:extLst>
          </p:cNvPr>
          <p:cNvSpPr/>
          <p:nvPr/>
        </p:nvSpPr>
        <p:spPr>
          <a:xfrm>
            <a:off x="2042134" y="4368292"/>
            <a:ext cx="607743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EMC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0F90614-99A7-2971-CD74-97325056A937}"/>
              </a:ext>
            </a:extLst>
          </p:cNvPr>
          <p:cNvSpPr/>
          <p:nvPr/>
        </p:nvSpPr>
        <p:spPr>
          <a:xfrm>
            <a:off x="9438442" y="4971796"/>
            <a:ext cx="799063" cy="557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To PIM</a:t>
            </a:r>
          </a:p>
          <a:p>
            <a:r>
              <a:rPr lang="en-US" dirty="0">
                <a:solidFill>
                  <a:schemeClr val="tx1"/>
                </a:solidFill>
              </a:rPr>
              <a:t>or Not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AE75C3D-203B-9165-080E-4DAD9F428E25}"/>
              </a:ext>
            </a:extLst>
          </p:cNvPr>
          <p:cNvSpPr/>
          <p:nvPr/>
        </p:nvSpPr>
        <p:spPr>
          <a:xfrm>
            <a:off x="9438443" y="3527044"/>
            <a:ext cx="799059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MeNDA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23D26B1-793C-7CD4-EEFD-E5426ACDEA55}"/>
              </a:ext>
            </a:extLst>
          </p:cNvPr>
          <p:cNvSpPr/>
          <p:nvPr/>
        </p:nvSpPr>
        <p:spPr>
          <a:xfrm>
            <a:off x="809420" y="3225292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Tesseract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86426A-A41E-6D15-B6A2-0EDF33EFE987}"/>
              </a:ext>
            </a:extLst>
          </p:cNvPr>
          <p:cNvSpPr/>
          <p:nvPr/>
        </p:nvSpPr>
        <p:spPr>
          <a:xfrm>
            <a:off x="809420" y="4670044"/>
            <a:ext cx="1098204" cy="55582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PIM-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Enable </a:t>
            </a:r>
            <a:r>
              <a:rPr lang="en-US" dirty="0">
                <a:solidFill>
                  <a:schemeClr val="tx1"/>
                </a:solidFill>
              </a:rPr>
              <a:t>Inst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A29F834-9ABA-3C88-4394-1C645B4759A7}"/>
              </a:ext>
            </a:extLst>
          </p:cNvPr>
          <p:cNvSpPr/>
          <p:nvPr/>
        </p:nvSpPr>
        <p:spPr>
          <a:xfrm>
            <a:off x="2042134" y="4670044"/>
            <a:ext cx="799076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IMPICA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745502A-ABBA-419D-CBBB-28AC0C41D72F}"/>
              </a:ext>
            </a:extLst>
          </p:cNvPr>
          <p:cNvSpPr/>
          <p:nvPr/>
        </p:nvSpPr>
        <p:spPr>
          <a:xfrm>
            <a:off x="5740278" y="6178804"/>
            <a:ext cx="910403" cy="557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Active</a:t>
            </a:r>
          </a:p>
          <a:p>
            <a:r>
              <a:rPr lang="en-US" dirty="0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D97BA97-E0D2-6209-78CA-E6AB4D4966A2}"/>
              </a:ext>
            </a:extLst>
          </p:cNvPr>
          <p:cNvSpPr/>
          <p:nvPr/>
        </p:nvSpPr>
        <p:spPr>
          <a:xfrm>
            <a:off x="2042134" y="2320036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Neurocube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129A0F6-8E92-20B4-05F8-06AAB4251548}"/>
              </a:ext>
            </a:extLst>
          </p:cNvPr>
          <p:cNvSpPr/>
          <p:nvPr/>
        </p:nvSpPr>
        <p:spPr>
          <a:xfrm>
            <a:off x="9438443" y="3225292"/>
            <a:ext cx="893332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GearBox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97B522E-BAB4-4625-6D14-93EDD441E53B}"/>
              </a:ext>
            </a:extLst>
          </p:cNvPr>
          <p:cNvSpPr/>
          <p:nvPr/>
        </p:nvSpPr>
        <p:spPr>
          <a:xfrm>
            <a:off x="8210128" y="2923540"/>
            <a:ext cx="683764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FANS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3BBFB29-9710-10FC-9D0D-0CB9589514F7}"/>
              </a:ext>
            </a:extLst>
          </p:cNvPr>
          <p:cNvSpPr/>
          <p:nvPr/>
        </p:nvSpPr>
        <p:spPr>
          <a:xfrm>
            <a:off x="9438427" y="5575300"/>
            <a:ext cx="893349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ASSASIN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9B045F-1216-A122-037B-C3EBC4323B8E}"/>
              </a:ext>
            </a:extLst>
          </p:cNvPr>
          <p:cNvSpPr/>
          <p:nvPr/>
        </p:nvSpPr>
        <p:spPr>
          <a:xfrm>
            <a:off x="3282434" y="2020824"/>
            <a:ext cx="1180029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Summarizer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983A5B0-0A9D-0470-7B41-128DF3F28F52}"/>
              </a:ext>
            </a:extLst>
          </p:cNvPr>
          <p:cNvSpPr/>
          <p:nvPr/>
        </p:nvSpPr>
        <p:spPr>
          <a:xfrm>
            <a:off x="4501557" y="3225292"/>
            <a:ext cx="772801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Neural Cache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9EB2B8-DE5E-35D1-7890-54F260FC734F}"/>
              </a:ext>
            </a:extLst>
          </p:cNvPr>
          <p:cNvSpPr/>
          <p:nvPr/>
        </p:nvSpPr>
        <p:spPr>
          <a:xfrm>
            <a:off x="5740278" y="5273548"/>
            <a:ext cx="910403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Duality</a:t>
            </a:r>
          </a:p>
          <a:p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3E7CAB5-A5C7-4E2D-4E9C-543AAFDEA7D9}"/>
              </a:ext>
            </a:extLst>
          </p:cNvPr>
          <p:cNvSpPr/>
          <p:nvPr/>
        </p:nvSpPr>
        <p:spPr>
          <a:xfrm>
            <a:off x="3274849" y="5273548"/>
            <a:ext cx="1098204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Compute</a:t>
            </a:r>
          </a:p>
          <a:p>
            <a:r>
              <a:rPr lang="en-US" dirty="0">
                <a:solidFill>
                  <a:schemeClr val="tx1"/>
                </a:solidFill>
              </a:rPr>
              <a:t>Cache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83BE07-F5C0-A7A6-B92A-CB1A0537C601}"/>
              </a:ext>
            </a:extLst>
          </p:cNvPr>
          <p:cNvSpPr/>
          <p:nvPr/>
        </p:nvSpPr>
        <p:spPr>
          <a:xfrm>
            <a:off x="6948967" y="2923540"/>
            <a:ext cx="629118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DUAL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9A13D39D-7381-DD87-6AA9-592C0D0DEF7C}"/>
              </a:ext>
            </a:extLst>
          </p:cNvPr>
          <p:cNvSpPr/>
          <p:nvPr/>
        </p:nvSpPr>
        <p:spPr>
          <a:xfrm>
            <a:off x="3274848" y="3225292"/>
            <a:ext cx="682158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Ambit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E8DA017-27C4-F124-DDA9-1AACA0985D2C}"/>
              </a:ext>
            </a:extLst>
          </p:cNvPr>
          <p:cNvSpPr/>
          <p:nvPr/>
        </p:nvSpPr>
        <p:spPr>
          <a:xfrm>
            <a:off x="8204820" y="2621788"/>
            <a:ext cx="502285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SISA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73D2C041-F94D-9314-A4BE-C25228621483}"/>
              </a:ext>
            </a:extLst>
          </p:cNvPr>
          <p:cNvSpPr/>
          <p:nvPr/>
        </p:nvSpPr>
        <p:spPr>
          <a:xfrm>
            <a:off x="9438443" y="2923540"/>
            <a:ext cx="799059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MLIMP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CCEC735-6D85-D4CF-AF94-CC8A1B5360E7}"/>
              </a:ext>
            </a:extLst>
          </p:cNvPr>
          <p:cNvSpPr/>
          <p:nvPr/>
        </p:nvSpPr>
        <p:spPr>
          <a:xfrm>
            <a:off x="8210128" y="4971796"/>
            <a:ext cx="962454" cy="5577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NDC</a:t>
            </a:r>
          </a:p>
          <a:p>
            <a:r>
              <a:rPr lang="en-US" dirty="0">
                <a:solidFill>
                  <a:schemeClr val="tx1"/>
                </a:solidFill>
              </a:rPr>
              <a:t>Compiler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E4A6433-3EB9-B5F9-95A8-27180796CAD2}"/>
              </a:ext>
            </a:extLst>
          </p:cNvPr>
          <p:cNvSpPr/>
          <p:nvPr/>
        </p:nvSpPr>
        <p:spPr>
          <a:xfrm>
            <a:off x="6948966" y="4368292"/>
            <a:ext cx="618189" cy="256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LIVIA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ACEE88BB-4EA6-BF6A-F313-2ACADBF07998}"/>
              </a:ext>
            </a:extLst>
          </p:cNvPr>
          <p:cNvSpPr/>
          <p:nvPr/>
        </p:nvSpPr>
        <p:spPr>
          <a:xfrm>
            <a:off x="5740279" y="4368292"/>
            <a:ext cx="452381" cy="256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SSP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1313656-A915-45EC-F9B0-0512466AF4BF}"/>
              </a:ext>
            </a:extLst>
          </p:cNvPr>
          <p:cNvSpPr/>
          <p:nvPr/>
        </p:nvSpPr>
        <p:spPr>
          <a:xfrm>
            <a:off x="8210128" y="4368292"/>
            <a:ext cx="888930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Stream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Floating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ADDE6DE-92E1-9B67-EB48-87D7C43FEB20}"/>
              </a:ext>
            </a:extLst>
          </p:cNvPr>
          <p:cNvSpPr/>
          <p:nvPr/>
        </p:nvSpPr>
        <p:spPr>
          <a:xfrm>
            <a:off x="9438427" y="4670044"/>
            <a:ext cx="494878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NSC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A3C301E-CACE-09B4-4F5E-BDDEE229C294}"/>
              </a:ext>
            </a:extLst>
          </p:cNvPr>
          <p:cNvSpPr/>
          <p:nvPr/>
        </p:nvSpPr>
        <p:spPr>
          <a:xfrm>
            <a:off x="10671145" y="3225292"/>
            <a:ext cx="845941" cy="55778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>
                <a:solidFill>
                  <a:schemeClr val="tx1"/>
                </a:solidFill>
              </a:rPr>
              <a:t>Infinity Stream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B1A95643-05ED-6EC1-25C9-7806F405934C}"/>
              </a:ext>
            </a:extLst>
          </p:cNvPr>
          <p:cNvSpPr/>
          <p:nvPr/>
        </p:nvSpPr>
        <p:spPr>
          <a:xfrm>
            <a:off x="4515148" y="2923540"/>
            <a:ext cx="876001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UPMEM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AA2530-C539-ED58-0D71-E59592D1999A}"/>
              </a:ext>
            </a:extLst>
          </p:cNvPr>
          <p:cNvSpPr/>
          <p:nvPr/>
        </p:nvSpPr>
        <p:spPr>
          <a:xfrm>
            <a:off x="10671142" y="2923540"/>
            <a:ext cx="1105118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SimplePIM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5C901B3-5AD1-D04F-C98C-F8652F29E4FC}"/>
              </a:ext>
            </a:extLst>
          </p:cNvPr>
          <p:cNvSpPr/>
          <p:nvPr/>
        </p:nvSpPr>
        <p:spPr>
          <a:xfrm>
            <a:off x="5741228" y="3527044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GraphiDe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8E54A83-2C19-ADF8-1666-A131576C3C1F}"/>
              </a:ext>
            </a:extLst>
          </p:cNvPr>
          <p:cNvSpPr/>
          <p:nvPr/>
        </p:nvSpPr>
        <p:spPr>
          <a:xfrm>
            <a:off x="3282434" y="2923540"/>
            <a:ext cx="994292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GraphPIM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17286AFC-DA21-CBA5-06DF-81A846FC7279}"/>
              </a:ext>
            </a:extLst>
          </p:cNvPr>
          <p:cNvSpPr/>
          <p:nvPr/>
        </p:nvSpPr>
        <p:spPr>
          <a:xfrm>
            <a:off x="6948966" y="2621788"/>
            <a:ext cx="910401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RecNMP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F73C7CC-9160-E971-C4A9-DB51CB4AD18E}"/>
              </a:ext>
            </a:extLst>
          </p:cNvPr>
          <p:cNvSpPr/>
          <p:nvPr/>
        </p:nvSpPr>
        <p:spPr>
          <a:xfrm>
            <a:off x="6948966" y="2320036"/>
            <a:ext cx="910401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MViD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C4524F3D-5E0A-62F2-04BC-8CE1F66BA942}"/>
              </a:ext>
            </a:extLst>
          </p:cNvPr>
          <p:cNvSpPr/>
          <p:nvPr/>
        </p:nvSpPr>
        <p:spPr>
          <a:xfrm>
            <a:off x="3274848" y="2322576"/>
            <a:ext cx="876001" cy="557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Neuro-Stream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7DC50D3-6B84-8FAC-028F-B4C36E790923}"/>
              </a:ext>
            </a:extLst>
          </p:cNvPr>
          <p:cNvSpPr/>
          <p:nvPr/>
        </p:nvSpPr>
        <p:spPr>
          <a:xfrm>
            <a:off x="8198738" y="3225292"/>
            <a:ext cx="68376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altLang="zh-CN" dirty="0" err="1">
                <a:solidFill>
                  <a:schemeClr val="tx1"/>
                </a:solidFill>
              </a:rPr>
              <a:t>TRiM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FA99FB07-77F1-DCC2-8F2C-324B21906DEE}"/>
              </a:ext>
            </a:extLst>
          </p:cNvPr>
          <p:cNvSpPr/>
          <p:nvPr/>
        </p:nvSpPr>
        <p:spPr>
          <a:xfrm>
            <a:off x="4515148" y="2320036"/>
            <a:ext cx="876001" cy="55778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Sci-</a:t>
            </a:r>
            <a:r>
              <a:rPr lang="en-US" dirty="0" err="1">
                <a:solidFill>
                  <a:schemeClr val="tx1"/>
                </a:solidFill>
              </a:rPr>
              <a:t>Cmp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ReRAM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9645B29D-1CE6-76EB-71EB-E01C775C1004}"/>
              </a:ext>
            </a:extLst>
          </p:cNvPr>
          <p:cNvSpPr/>
          <p:nvPr/>
        </p:nvSpPr>
        <p:spPr>
          <a:xfrm>
            <a:off x="4515148" y="4368292"/>
            <a:ext cx="1078420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GraFBoost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43D839B-9F4D-B0D8-5D04-CC2C8C577EAC}"/>
              </a:ext>
            </a:extLst>
          </p:cNvPr>
          <p:cNvSpPr/>
          <p:nvPr/>
        </p:nvSpPr>
        <p:spPr>
          <a:xfrm>
            <a:off x="5740278" y="2923540"/>
            <a:ext cx="1098204" cy="2560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GraphSSD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B7EBECE-DE5D-BA93-65AC-C7805D7DB6C0}"/>
              </a:ext>
            </a:extLst>
          </p:cNvPr>
          <p:cNvSpPr/>
          <p:nvPr/>
        </p:nvSpPr>
        <p:spPr>
          <a:xfrm>
            <a:off x="5740279" y="4971796"/>
            <a:ext cx="452381" cy="256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>
                <a:solidFill>
                  <a:schemeClr val="tx1"/>
                </a:solidFill>
              </a:rPr>
              <a:t>SCU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5164176-454E-1335-2CC3-C8488EB1F6B1}"/>
              </a:ext>
            </a:extLst>
          </p:cNvPr>
          <p:cNvSpPr/>
          <p:nvPr/>
        </p:nvSpPr>
        <p:spPr>
          <a:xfrm>
            <a:off x="5741228" y="3225292"/>
            <a:ext cx="1098204" cy="256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FloatPIM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8FCBB7-A75A-9C1E-387B-7249B297E4D5}"/>
              </a:ext>
            </a:extLst>
          </p:cNvPr>
          <p:cNvSpPr/>
          <p:nvPr/>
        </p:nvSpPr>
        <p:spPr>
          <a:xfrm>
            <a:off x="3028949" y="2019922"/>
            <a:ext cx="6751376" cy="1003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3300"/>
                </a:solidFill>
              </a:rPr>
              <a:t>Manual data placement/</a:t>
            </a:r>
          </a:p>
          <a:p>
            <a:pPr algn="ctr"/>
            <a:r>
              <a:rPr lang="en-US" sz="2000" b="1" i="1" dirty="0">
                <a:solidFill>
                  <a:srgbClr val="FF3300"/>
                </a:solidFill>
              </a:rPr>
              <a:t>Limited layout optimization to certain domain &amp; granularity.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0588AE0-BA05-57EC-84BD-34182617B8AA}"/>
              </a:ext>
            </a:extLst>
          </p:cNvPr>
          <p:cNvSpPr/>
          <p:nvPr/>
        </p:nvSpPr>
        <p:spPr>
          <a:xfrm>
            <a:off x="3028949" y="4670522"/>
            <a:ext cx="6751376" cy="10039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solidFill>
                  <a:srgbClr val="FF3300"/>
                </a:solidFill>
              </a:rPr>
              <a:t>Oblivious to data layout</a:t>
            </a:r>
          </a:p>
          <a:p>
            <a:pPr algn="ctr"/>
            <a:r>
              <a:rPr lang="en-US" sz="2000" b="1" i="1" dirty="0">
                <a:solidFill>
                  <a:srgbClr val="FF3300"/>
                </a:solidFill>
              </a:rPr>
              <a:t>-&gt; Abort NDC or suboptimal performance when little locality. </a:t>
            </a:r>
          </a:p>
        </p:txBody>
      </p:sp>
    </p:spTree>
    <p:extLst>
      <p:ext uri="{BB962C8B-B14F-4D97-AF65-F5344CB8AC3E}">
        <p14:creationId xmlns:p14="http://schemas.microsoft.com/office/powerpoint/2010/main" val="2201280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Goal: Automatic Data Affinity Optimization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4524FB-4A5C-CA8F-1390-24FD8C68A260}"/>
              </a:ext>
            </a:extLst>
          </p:cNvPr>
          <p:cNvSpPr txBox="1">
            <a:spLocks/>
          </p:cNvSpPr>
          <p:nvPr/>
        </p:nvSpPr>
        <p:spPr>
          <a:xfrm>
            <a:off x="355851" y="2009775"/>
            <a:ext cx="6034191" cy="400369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From various data structures… </a:t>
            </a:r>
          </a:p>
          <a:p>
            <a:r>
              <a:rPr lang="en-US" sz="2400" dirty="0"/>
              <a:t>To automatic optimized layout in </a:t>
            </a:r>
            <a:r>
              <a:rPr lang="el-GR" sz="20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μ</a:t>
            </a:r>
            <a:r>
              <a:rPr lang="en-US" sz="2400" dirty="0"/>
              <a:t>Arch</a:t>
            </a:r>
          </a:p>
          <a:p>
            <a:endParaRPr lang="en-US" sz="2400" dirty="0"/>
          </a:p>
          <a:p>
            <a:r>
              <a:rPr lang="en-US" sz="2400" dirty="0"/>
              <a:t>Key Insight: </a:t>
            </a:r>
          </a:p>
          <a:p>
            <a:pPr lvl="1"/>
            <a:r>
              <a:rPr lang="en-US" sz="2000" dirty="0"/>
              <a:t>All data structures have affinity relationships</a:t>
            </a:r>
          </a:p>
          <a:p>
            <a:pPr lvl="1"/>
            <a:r>
              <a:rPr lang="en-US" sz="2000" dirty="0"/>
              <a:t>This information is independent of hardware</a:t>
            </a:r>
          </a:p>
          <a:p>
            <a:pPr lvl="1"/>
            <a:r>
              <a:rPr lang="en-US" sz="2000" dirty="0"/>
              <a:t>Relationships are available at allocation time</a:t>
            </a:r>
          </a:p>
          <a:p>
            <a:endParaRPr lang="en-US" sz="2000" dirty="0"/>
          </a:p>
          <a:p>
            <a:r>
              <a:rPr lang="en-US" sz="2400" dirty="0"/>
              <a:t>Approach: Expose affinity info to allocator.</a:t>
            </a:r>
          </a:p>
          <a:p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8E9784-C5D7-D689-C07E-B11A4398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909" y="2191033"/>
            <a:ext cx="5000373" cy="13093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F4DC99-8B6C-96D2-0708-6F034F4D72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203"/>
          <a:stretch/>
        </p:blipFill>
        <p:spPr>
          <a:xfrm>
            <a:off x="6629399" y="5084105"/>
            <a:ext cx="5113785" cy="9293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EBC62-55FB-D1AC-1D7C-40E208B47A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4" b="64575"/>
          <a:stretch/>
        </p:blipFill>
        <p:spPr>
          <a:xfrm>
            <a:off x="6053707" y="3991223"/>
            <a:ext cx="5113785" cy="48985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E2CE541-471A-B7C4-2185-7E0C44227B75}"/>
              </a:ext>
            </a:extLst>
          </p:cNvPr>
          <p:cNvGrpSpPr/>
          <p:nvPr/>
        </p:nvGrpSpPr>
        <p:grpSpPr>
          <a:xfrm>
            <a:off x="8509651" y="2118377"/>
            <a:ext cx="3326498" cy="1365274"/>
            <a:chOff x="8509651" y="2231477"/>
            <a:chExt cx="3326498" cy="136527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DBF093-E5B6-E2A8-1610-2DF92C9C0335}"/>
                </a:ext>
              </a:extLst>
            </p:cNvPr>
            <p:cNvSpPr/>
            <p:nvPr/>
          </p:nvSpPr>
          <p:spPr>
            <a:xfrm>
              <a:off x="8509651" y="2259741"/>
              <a:ext cx="3326498" cy="112720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8AEFE98-566F-210C-7C59-AC7F834BA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4403"/>
            <a:stretch/>
          </p:blipFill>
          <p:spPr>
            <a:xfrm>
              <a:off x="8680603" y="2231477"/>
              <a:ext cx="2932679" cy="1365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416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Affinity </a:t>
            </a:r>
            <a:r>
              <a:rPr lang="en-US" sz="4000" dirty="0" err="1"/>
              <a:t>Alloc</a:t>
            </a:r>
            <a:r>
              <a:rPr lang="en-US" sz="4000" dirty="0"/>
              <a:t>: Taming Not-So Near-Data Computing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24CA0-E423-4245-5B8F-66E1E83763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51"/>
          <a:stretch/>
        </p:blipFill>
        <p:spPr>
          <a:xfrm>
            <a:off x="6503003" y="1495425"/>
            <a:ext cx="5503660" cy="52162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8FD8FCE9-B6DB-1501-DB33-072686658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2900" y="1690688"/>
                <a:ext cx="5968623" cy="5030787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Clean: Each Layer exposes minimal interface.</a:t>
                </a:r>
              </a:p>
              <a:p>
                <a:r>
                  <a:rPr lang="en-US" sz="2400" dirty="0"/>
                  <a:t>End-to-end: data affinity optimization.</a:t>
                </a:r>
              </a:p>
              <a:p>
                <a:r>
                  <a:rPr lang="en-US" sz="2400" dirty="0"/>
                  <a:t>General: Regular &amp; Irregular data structures.</a:t>
                </a:r>
              </a:p>
              <a:p>
                <a:r>
                  <a:rPr lang="en-US" sz="2400" dirty="0"/>
                  <a:t>Unlock data structure co-optimization.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2.26×</m:t>
                    </m:r>
                  </m:oMath>
                </a14:m>
                <a:r>
                  <a:rPr lang="en-US" sz="2400" dirty="0"/>
                  <a:t> speedup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72%</m:t>
                    </m:r>
                  </m:oMath>
                </a14:m>
                <a:r>
                  <a:rPr lang="en-US" sz="2400" dirty="0"/>
                  <a:t> traffic reduction.</a:t>
                </a:r>
              </a:p>
            </p:txBody>
          </p:sp>
        </mc:Choice>
        <mc:Fallback xmlns="">
          <p:sp>
            <p:nvSpPr>
              <p:cNvPr id="6" name="内容占位符 3">
                <a:extLst>
                  <a:ext uri="{FF2B5EF4-FFF2-40B4-BE49-F238E27FC236}">
                    <a16:creationId xmlns:a16="http://schemas.microsoft.com/office/drawing/2014/main" id="{8FD8FCE9-B6DB-1501-DB33-072686658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90688"/>
                <a:ext cx="5968623" cy="5030787"/>
              </a:xfrm>
              <a:prstGeom prst="rect">
                <a:avLst/>
              </a:prstGeom>
              <a:blipFill>
                <a:blip r:embed="rId4"/>
                <a:stretch>
                  <a:fillRect l="-1328" t="-1695" r="-1021" b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8" name="Group 257">
            <a:extLst>
              <a:ext uri="{FF2B5EF4-FFF2-40B4-BE49-F238E27FC236}">
                <a16:creationId xmlns:a16="http://schemas.microsoft.com/office/drawing/2014/main" id="{1B2CEB49-3CFA-08E2-FBEE-674E1BB7588C}"/>
              </a:ext>
            </a:extLst>
          </p:cNvPr>
          <p:cNvGrpSpPr/>
          <p:nvPr/>
        </p:nvGrpSpPr>
        <p:grpSpPr>
          <a:xfrm>
            <a:off x="543129" y="3717217"/>
            <a:ext cx="5552871" cy="2214880"/>
            <a:chOff x="695529" y="3717217"/>
            <a:chExt cx="5552871" cy="2214880"/>
          </a:xfrm>
        </p:grpSpPr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D1DDE11-0885-455D-635C-4ECBFC4EFFB0}"/>
                </a:ext>
              </a:extLst>
            </p:cNvPr>
            <p:cNvGrpSpPr/>
            <p:nvPr/>
          </p:nvGrpSpPr>
          <p:grpSpPr>
            <a:xfrm>
              <a:off x="1601739" y="3717217"/>
              <a:ext cx="4646661" cy="2214880"/>
              <a:chOff x="2445844" y="4002967"/>
              <a:chExt cx="4646661" cy="2214880"/>
            </a:xfrm>
          </p:grpSpPr>
          <p:sp>
            <p:nvSpPr>
              <p:cNvPr id="127" name="矩形 4">
                <a:extLst>
                  <a:ext uri="{FF2B5EF4-FFF2-40B4-BE49-F238E27FC236}">
                    <a16:creationId xmlns:a16="http://schemas.microsoft.com/office/drawing/2014/main" id="{C130C685-0350-E64B-4EA1-01950FF499F1}"/>
                  </a:ext>
                </a:extLst>
              </p:cNvPr>
              <p:cNvSpPr/>
              <p:nvPr/>
            </p:nvSpPr>
            <p:spPr>
              <a:xfrm>
                <a:off x="2459705" y="4002967"/>
                <a:ext cx="2214880" cy="22148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矩形 6">
                <a:extLst>
                  <a:ext uri="{FF2B5EF4-FFF2-40B4-BE49-F238E27FC236}">
                    <a16:creationId xmlns:a16="http://schemas.microsoft.com/office/drawing/2014/main" id="{26F34D5A-8A72-4A7D-B44E-8A047CB6A386}"/>
                  </a:ext>
                </a:extLst>
              </p:cNvPr>
              <p:cNvSpPr/>
              <p:nvPr/>
            </p:nvSpPr>
            <p:spPr>
              <a:xfrm>
                <a:off x="2612105" y="4155367"/>
                <a:ext cx="801052" cy="838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Core</a:t>
                </a:r>
              </a:p>
            </p:txBody>
          </p:sp>
          <p:sp>
            <p:nvSpPr>
              <p:cNvPr id="129" name="矩形 7">
                <a:extLst>
                  <a:ext uri="{FF2B5EF4-FFF2-40B4-BE49-F238E27FC236}">
                    <a16:creationId xmlns:a16="http://schemas.microsoft.com/office/drawing/2014/main" id="{7133CC85-67E6-05F7-E218-75C9F8FB3893}"/>
                  </a:ext>
                </a:extLst>
              </p:cNvPr>
              <p:cNvSpPr/>
              <p:nvPr/>
            </p:nvSpPr>
            <p:spPr>
              <a:xfrm>
                <a:off x="3922745" y="4155367"/>
                <a:ext cx="619760" cy="838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  <p:sp>
            <p:nvSpPr>
              <p:cNvPr id="130" name="矩形 8">
                <a:extLst>
                  <a:ext uri="{FF2B5EF4-FFF2-40B4-BE49-F238E27FC236}">
                    <a16:creationId xmlns:a16="http://schemas.microsoft.com/office/drawing/2014/main" id="{E24B11BE-2367-DF23-588F-10ABBB285F45}"/>
                  </a:ext>
                </a:extLst>
              </p:cNvPr>
              <p:cNvSpPr/>
              <p:nvPr/>
            </p:nvSpPr>
            <p:spPr>
              <a:xfrm>
                <a:off x="4014185" y="5079927"/>
                <a:ext cx="528320" cy="985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Router</a:t>
                </a:r>
              </a:p>
            </p:txBody>
          </p:sp>
          <p:sp>
            <p:nvSpPr>
              <p:cNvPr id="131" name="矩形 10">
                <a:extLst>
                  <a:ext uri="{FF2B5EF4-FFF2-40B4-BE49-F238E27FC236}">
                    <a16:creationId xmlns:a16="http://schemas.microsoft.com/office/drawing/2014/main" id="{7F9914BE-8187-A543-195A-9B5A324E2142}"/>
                  </a:ext>
                </a:extLst>
              </p:cNvPr>
              <p:cNvSpPr/>
              <p:nvPr/>
            </p:nvSpPr>
            <p:spPr>
              <a:xfrm>
                <a:off x="2612105" y="5079927"/>
                <a:ext cx="1310640" cy="9855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Shared L3 Bank</a:t>
                </a:r>
              </a:p>
            </p:txBody>
          </p:sp>
          <p:sp>
            <p:nvSpPr>
              <p:cNvPr id="132" name="矩形 11">
                <a:extLst>
                  <a:ext uri="{FF2B5EF4-FFF2-40B4-BE49-F238E27FC236}">
                    <a16:creationId xmlns:a16="http://schemas.microsoft.com/office/drawing/2014/main" id="{6044680C-D304-6FF6-D342-14708EEE854E}"/>
                  </a:ext>
                </a:extLst>
              </p:cNvPr>
              <p:cNvSpPr/>
              <p:nvPr/>
            </p:nvSpPr>
            <p:spPr>
              <a:xfrm>
                <a:off x="3413157" y="4155367"/>
                <a:ext cx="414337" cy="83851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cxnSp>
            <p:nvCxnSpPr>
              <p:cNvPr id="133" name="直接连接符 13">
                <a:extLst>
                  <a:ext uri="{FF2B5EF4-FFF2-40B4-BE49-F238E27FC236}">
                    <a16:creationId xmlns:a16="http://schemas.microsoft.com/office/drawing/2014/main" id="{3B7F7EA4-2CD9-8ED6-A90C-B10E375113BB}"/>
                  </a:ext>
                </a:extLst>
              </p:cNvPr>
              <p:cNvCxnSpPr>
                <a:cxnSpLocks/>
                <a:stCxn id="132" idx="3"/>
                <a:endCxn id="129" idx="1"/>
              </p:cNvCxnSpPr>
              <p:nvPr/>
            </p:nvCxnSpPr>
            <p:spPr>
              <a:xfrm>
                <a:off x="3827494" y="4574626"/>
                <a:ext cx="95251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4">
                <a:extLst>
                  <a:ext uri="{FF2B5EF4-FFF2-40B4-BE49-F238E27FC236}">
                    <a16:creationId xmlns:a16="http://schemas.microsoft.com/office/drawing/2014/main" id="{8A98BB08-8BBE-B4FC-338B-863ECD035A58}"/>
                  </a:ext>
                </a:extLst>
              </p:cNvPr>
              <p:cNvCxnSpPr>
                <a:cxnSpLocks/>
                <a:stCxn id="129" idx="2"/>
              </p:cNvCxnSpPr>
              <p:nvPr/>
            </p:nvCxnSpPr>
            <p:spPr>
              <a:xfrm>
                <a:off x="4232625" y="4993885"/>
                <a:ext cx="0" cy="8604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7">
                <a:extLst>
                  <a:ext uri="{FF2B5EF4-FFF2-40B4-BE49-F238E27FC236}">
                    <a16:creationId xmlns:a16="http://schemas.microsoft.com/office/drawing/2014/main" id="{F6D0EE67-5BDC-D67F-4F14-EABE6C331227}"/>
                  </a:ext>
                </a:extLst>
              </p:cNvPr>
              <p:cNvCxnSpPr>
                <a:cxnSpLocks/>
                <a:stCxn id="131" idx="3"/>
                <a:endCxn id="130" idx="1"/>
              </p:cNvCxnSpPr>
              <p:nvPr/>
            </p:nvCxnSpPr>
            <p:spPr>
              <a:xfrm>
                <a:off x="3922745" y="5572687"/>
                <a:ext cx="91440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组合 93">
                <a:extLst>
                  <a:ext uri="{FF2B5EF4-FFF2-40B4-BE49-F238E27FC236}">
                    <a16:creationId xmlns:a16="http://schemas.microsoft.com/office/drawing/2014/main" id="{D7169BE2-BC7A-1A25-B6FD-F5A7D7452A0A}"/>
                  </a:ext>
                </a:extLst>
              </p:cNvPr>
              <p:cNvGrpSpPr/>
              <p:nvPr/>
            </p:nvGrpSpPr>
            <p:grpSpPr>
              <a:xfrm>
                <a:off x="4944134" y="4091862"/>
                <a:ext cx="549918" cy="2039671"/>
                <a:chOff x="3804602" y="1366520"/>
                <a:chExt cx="508987" cy="1887856"/>
              </a:xfrm>
            </p:grpSpPr>
            <p:grpSp>
              <p:nvGrpSpPr>
                <p:cNvPr id="137" name="组合 29">
                  <a:extLst>
                    <a:ext uri="{FF2B5EF4-FFF2-40B4-BE49-F238E27FC236}">
                      <a16:creationId xmlns:a16="http://schemas.microsoft.com/office/drawing/2014/main" id="{39ED2E74-6EAE-8EB7-DA0A-B9A348699501}"/>
                    </a:ext>
                  </a:extLst>
                </p:cNvPr>
                <p:cNvGrpSpPr/>
                <p:nvPr/>
              </p:nvGrpSpPr>
              <p:grpSpPr>
                <a:xfrm>
                  <a:off x="3804602" y="1366520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60" name="矩形 20">
                    <a:extLst>
                      <a:ext uri="{FF2B5EF4-FFF2-40B4-BE49-F238E27FC236}">
                        <a16:creationId xmlns:a16="http://schemas.microsoft.com/office/drawing/2014/main" id="{A7796681-0E3B-262B-F6D9-0813AD9DE46C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1" name="直接连接符 22">
                    <a:extLst>
                      <a:ext uri="{FF2B5EF4-FFF2-40B4-BE49-F238E27FC236}">
                        <a16:creationId xmlns:a16="http://schemas.microsoft.com/office/drawing/2014/main" id="{0217EA89-8D55-918C-BF59-39CD43BC5E55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直接连接符 23">
                    <a:extLst>
                      <a:ext uri="{FF2B5EF4-FFF2-40B4-BE49-F238E27FC236}">
                        <a16:creationId xmlns:a16="http://schemas.microsoft.com/office/drawing/2014/main" id="{051EA7E7-2E71-5247-B54B-259E83BF52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直接连接符 27">
                    <a:extLst>
                      <a:ext uri="{FF2B5EF4-FFF2-40B4-BE49-F238E27FC236}">
                        <a16:creationId xmlns:a16="http://schemas.microsoft.com/office/drawing/2014/main" id="{F5747015-6A18-BB8C-AE8D-DCAFE062A3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组合 50">
                  <a:extLst>
                    <a:ext uri="{FF2B5EF4-FFF2-40B4-BE49-F238E27FC236}">
                      <a16:creationId xmlns:a16="http://schemas.microsoft.com/office/drawing/2014/main" id="{5F6C9808-6E6E-6853-FB29-B149CBE22A66}"/>
                    </a:ext>
                  </a:extLst>
                </p:cNvPr>
                <p:cNvGrpSpPr/>
                <p:nvPr/>
              </p:nvGrpSpPr>
              <p:grpSpPr>
                <a:xfrm>
                  <a:off x="3804602" y="1861979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56" name="矩形 51">
                    <a:extLst>
                      <a:ext uri="{FF2B5EF4-FFF2-40B4-BE49-F238E27FC236}">
                        <a16:creationId xmlns:a16="http://schemas.microsoft.com/office/drawing/2014/main" id="{CC8FABC9-490E-ED74-6DB7-4CC33616DAE3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7" name="直接连接符 52">
                    <a:extLst>
                      <a:ext uri="{FF2B5EF4-FFF2-40B4-BE49-F238E27FC236}">
                        <a16:creationId xmlns:a16="http://schemas.microsoft.com/office/drawing/2014/main" id="{087B9F33-B1E8-EDE3-4286-93AAA6E514F0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直接连接符 53">
                    <a:extLst>
                      <a:ext uri="{FF2B5EF4-FFF2-40B4-BE49-F238E27FC236}">
                        <a16:creationId xmlns:a16="http://schemas.microsoft.com/office/drawing/2014/main" id="{3C6C7AD8-42E3-8A5A-4296-6F46A681AA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直接连接符 54">
                    <a:extLst>
                      <a:ext uri="{FF2B5EF4-FFF2-40B4-BE49-F238E27FC236}">
                        <a16:creationId xmlns:a16="http://schemas.microsoft.com/office/drawing/2014/main" id="{A5F768B4-F870-44C1-2F77-1C26E7095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9" name="直接连接符 65">
                  <a:extLst>
                    <a:ext uri="{FF2B5EF4-FFF2-40B4-BE49-F238E27FC236}">
                      <a16:creationId xmlns:a16="http://schemas.microsoft.com/office/drawing/2014/main" id="{09BA01C9-AAAB-1289-230C-C8707A1A351B}"/>
                    </a:ext>
                  </a:extLst>
                </p:cNvPr>
                <p:cNvCxnSpPr>
                  <a:cxnSpLocks/>
                  <a:stCxn id="160" idx="2"/>
                  <a:endCxn id="156" idx="0"/>
                </p:cNvCxnSpPr>
                <p:nvPr/>
              </p:nvCxnSpPr>
              <p:spPr>
                <a:xfrm>
                  <a:off x="4003992" y="1765300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40" name="组合 79">
                  <a:extLst>
                    <a:ext uri="{FF2B5EF4-FFF2-40B4-BE49-F238E27FC236}">
                      <a16:creationId xmlns:a16="http://schemas.microsoft.com/office/drawing/2014/main" id="{CC6A4A2C-1202-1A09-7AB8-D61230F94C4F}"/>
                    </a:ext>
                  </a:extLst>
                </p:cNvPr>
                <p:cNvGrpSpPr/>
                <p:nvPr/>
              </p:nvGrpSpPr>
              <p:grpSpPr>
                <a:xfrm>
                  <a:off x="3804602" y="2360137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52" name="矩形 80">
                    <a:extLst>
                      <a:ext uri="{FF2B5EF4-FFF2-40B4-BE49-F238E27FC236}">
                        <a16:creationId xmlns:a16="http://schemas.microsoft.com/office/drawing/2014/main" id="{D8E1A9BA-9385-8E3E-4256-F4158F9E7A2D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3" name="直接连接符 81">
                    <a:extLst>
                      <a:ext uri="{FF2B5EF4-FFF2-40B4-BE49-F238E27FC236}">
                        <a16:creationId xmlns:a16="http://schemas.microsoft.com/office/drawing/2014/main" id="{D7444482-32FC-5F5F-FCA6-EB45AA60EEEE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接连接符 82">
                    <a:extLst>
                      <a:ext uri="{FF2B5EF4-FFF2-40B4-BE49-F238E27FC236}">
                        <a16:creationId xmlns:a16="http://schemas.microsoft.com/office/drawing/2014/main" id="{2CB06B1B-6403-8A5F-0B01-CCC52031C0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直接连接符 83">
                    <a:extLst>
                      <a:ext uri="{FF2B5EF4-FFF2-40B4-BE49-F238E27FC236}">
                        <a16:creationId xmlns:a16="http://schemas.microsoft.com/office/drawing/2014/main" id="{AECF91FB-D0FF-903A-AD16-E0EC0201C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1" name="组合 84">
                  <a:extLst>
                    <a:ext uri="{FF2B5EF4-FFF2-40B4-BE49-F238E27FC236}">
                      <a16:creationId xmlns:a16="http://schemas.microsoft.com/office/drawing/2014/main" id="{C5DE6F82-3F39-8D2E-4016-7C2DE2F32497}"/>
                    </a:ext>
                  </a:extLst>
                </p:cNvPr>
                <p:cNvGrpSpPr/>
                <p:nvPr/>
              </p:nvGrpSpPr>
              <p:grpSpPr>
                <a:xfrm>
                  <a:off x="3804602" y="2855596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48" name="矩形 85">
                    <a:extLst>
                      <a:ext uri="{FF2B5EF4-FFF2-40B4-BE49-F238E27FC236}">
                        <a16:creationId xmlns:a16="http://schemas.microsoft.com/office/drawing/2014/main" id="{7766F6C8-3D1D-D1DF-AB5A-00B6816B3BFA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9" name="直接连接符 86">
                    <a:extLst>
                      <a:ext uri="{FF2B5EF4-FFF2-40B4-BE49-F238E27FC236}">
                        <a16:creationId xmlns:a16="http://schemas.microsoft.com/office/drawing/2014/main" id="{3E3A1E69-4790-4EBF-6FCD-79F755F34804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直接连接符 87">
                    <a:extLst>
                      <a:ext uri="{FF2B5EF4-FFF2-40B4-BE49-F238E27FC236}">
                        <a16:creationId xmlns:a16="http://schemas.microsoft.com/office/drawing/2014/main" id="{4E0FE718-DC73-AC44-730A-1108689612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直接连接符 88">
                    <a:extLst>
                      <a:ext uri="{FF2B5EF4-FFF2-40B4-BE49-F238E27FC236}">
                        <a16:creationId xmlns:a16="http://schemas.microsoft.com/office/drawing/2014/main" id="{9755A1C4-DF40-027D-3BD7-5792354CF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2" name="直接连接符 89">
                  <a:extLst>
                    <a:ext uri="{FF2B5EF4-FFF2-40B4-BE49-F238E27FC236}">
                      <a16:creationId xmlns:a16="http://schemas.microsoft.com/office/drawing/2014/main" id="{E54B5839-6B8C-7524-B100-120358CA6677}"/>
                    </a:ext>
                  </a:extLst>
                </p:cNvPr>
                <p:cNvCxnSpPr>
                  <a:cxnSpLocks/>
                  <a:stCxn id="152" idx="2"/>
                  <a:endCxn id="148" idx="0"/>
                </p:cNvCxnSpPr>
                <p:nvPr/>
              </p:nvCxnSpPr>
              <p:spPr>
                <a:xfrm>
                  <a:off x="4003992" y="2758917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直接连接符 90">
                  <a:extLst>
                    <a:ext uri="{FF2B5EF4-FFF2-40B4-BE49-F238E27FC236}">
                      <a16:creationId xmlns:a16="http://schemas.microsoft.com/office/drawing/2014/main" id="{614ED533-AB2B-0B53-B952-A505A94A23DE}"/>
                    </a:ext>
                  </a:extLst>
                </p:cNvPr>
                <p:cNvCxnSpPr>
                  <a:cxnSpLocks/>
                  <a:stCxn id="156" idx="2"/>
                  <a:endCxn id="152" idx="0"/>
                </p:cNvCxnSpPr>
                <p:nvPr/>
              </p:nvCxnSpPr>
              <p:spPr>
                <a:xfrm>
                  <a:off x="4003992" y="2260759"/>
                  <a:ext cx="0" cy="993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直接连接符 190">
                  <a:extLst>
                    <a:ext uri="{FF2B5EF4-FFF2-40B4-BE49-F238E27FC236}">
                      <a16:creationId xmlns:a16="http://schemas.microsoft.com/office/drawing/2014/main" id="{91AC1C73-5F94-F8FD-0052-4D0F47ABE410}"/>
                    </a:ext>
                  </a:extLst>
                </p:cNvPr>
                <p:cNvCxnSpPr>
                  <a:cxnSpLocks/>
                  <a:stCxn id="160" idx="3"/>
                  <a:endCxn id="184" idx="1"/>
                </p:cNvCxnSpPr>
                <p:nvPr/>
              </p:nvCxnSpPr>
              <p:spPr>
                <a:xfrm>
                  <a:off x="4203382" y="1565911"/>
                  <a:ext cx="110201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直接连接符 193">
                  <a:extLst>
                    <a:ext uri="{FF2B5EF4-FFF2-40B4-BE49-F238E27FC236}">
                      <a16:creationId xmlns:a16="http://schemas.microsoft.com/office/drawing/2014/main" id="{A1660DE4-FAF8-B4D4-CC48-A6FA15C2BE13}"/>
                    </a:ext>
                  </a:extLst>
                </p:cNvPr>
                <p:cNvCxnSpPr>
                  <a:cxnSpLocks/>
                  <a:stCxn id="156" idx="3"/>
                  <a:endCxn id="180" idx="1"/>
                </p:cNvCxnSpPr>
                <p:nvPr/>
              </p:nvCxnSpPr>
              <p:spPr>
                <a:xfrm>
                  <a:off x="4203382" y="2061370"/>
                  <a:ext cx="110204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直接连接符 194">
                  <a:extLst>
                    <a:ext uri="{FF2B5EF4-FFF2-40B4-BE49-F238E27FC236}">
                      <a16:creationId xmlns:a16="http://schemas.microsoft.com/office/drawing/2014/main" id="{84D03469-23C2-C33C-7CED-F10374D98535}"/>
                    </a:ext>
                  </a:extLst>
                </p:cNvPr>
                <p:cNvCxnSpPr>
                  <a:cxnSpLocks/>
                  <a:stCxn id="152" idx="3"/>
                  <a:endCxn id="176" idx="1"/>
                </p:cNvCxnSpPr>
                <p:nvPr/>
              </p:nvCxnSpPr>
              <p:spPr>
                <a:xfrm>
                  <a:off x="4203382" y="2559527"/>
                  <a:ext cx="110206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直接连接符 195">
                  <a:extLst>
                    <a:ext uri="{FF2B5EF4-FFF2-40B4-BE49-F238E27FC236}">
                      <a16:creationId xmlns:a16="http://schemas.microsoft.com/office/drawing/2014/main" id="{46C63B72-A3DC-3AB3-9912-1C50B38696E8}"/>
                    </a:ext>
                  </a:extLst>
                </p:cNvPr>
                <p:cNvCxnSpPr>
                  <a:cxnSpLocks/>
                  <a:stCxn id="148" idx="3"/>
                  <a:endCxn id="172" idx="1"/>
                </p:cNvCxnSpPr>
                <p:nvPr/>
              </p:nvCxnSpPr>
              <p:spPr>
                <a:xfrm>
                  <a:off x="4203382" y="3054986"/>
                  <a:ext cx="11020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4" name="组合 166">
                <a:extLst>
                  <a:ext uri="{FF2B5EF4-FFF2-40B4-BE49-F238E27FC236}">
                    <a16:creationId xmlns:a16="http://schemas.microsoft.com/office/drawing/2014/main" id="{AFE99E30-C4EB-3438-FEA5-C0981966F16A}"/>
                  </a:ext>
                </a:extLst>
              </p:cNvPr>
              <p:cNvGrpSpPr/>
              <p:nvPr/>
            </p:nvGrpSpPr>
            <p:grpSpPr>
              <a:xfrm>
                <a:off x="5494053" y="4091862"/>
                <a:ext cx="430849" cy="2039671"/>
                <a:chOff x="3804602" y="1366520"/>
                <a:chExt cx="398780" cy="1887856"/>
              </a:xfrm>
            </p:grpSpPr>
            <p:grpSp>
              <p:nvGrpSpPr>
                <p:cNvPr id="165" name="组合 167">
                  <a:extLst>
                    <a:ext uri="{FF2B5EF4-FFF2-40B4-BE49-F238E27FC236}">
                      <a16:creationId xmlns:a16="http://schemas.microsoft.com/office/drawing/2014/main" id="{97E860EF-077E-5609-2B2D-4BF1BE7A4C79}"/>
                    </a:ext>
                  </a:extLst>
                </p:cNvPr>
                <p:cNvGrpSpPr/>
                <p:nvPr/>
              </p:nvGrpSpPr>
              <p:grpSpPr>
                <a:xfrm>
                  <a:off x="3804602" y="1366520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84" name="矩形 186">
                    <a:extLst>
                      <a:ext uri="{FF2B5EF4-FFF2-40B4-BE49-F238E27FC236}">
                        <a16:creationId xmlns:a16="http://schemas.microsoft.com/office/drawing/2014/main" id="{71E32865-2313-BE91-BBD1-D54555F556DC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5" name="直接连接符 187">
                    <a:extLst>
                      <a:ext uri="{FF2B5EF4-FFF2-40B4-BE49-F238E27FC236}">
                        <a16:creationId xmlns:a16="http://schemas.microsoft.com/office/drawing/2014/main" id="{FE117199-7AF0-1FDA-1D42-A837494ECCCD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直接连接符 188">
                    <a:extLst>
                      <a:ext uri="{FF2B5EF4-FFF2-40B4-BE49-F238E27FC236}">
                        <a16:creationId xmlns:a16="http://schemas.microsoft.com/office/drawing/2014/main" id="{0BBD163A-9819-80AE-C960-4D060BAE6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直接连接符 189">
                    <a:extLst>
                      <a:ext uri="{FF2B5EF4-FFF2-40B4-BE49-F238E27FC236}">
                        <a16:creationId xmlns:a16="http://schemas.microsoft.com/office/drawing/2014/main" id="{697C79D7-A0B7-764D-9F2D-FD7A14985F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组合 168">
                  <a:extLst>
                    <a:ext uri="{FF2B5EF4-FFF2-40B4-BE49-F238E27FC236}">
                      <a16:creationId xmlns:a16="http://schemas.microsoft.com/office/drawing/2014/main" id="{CD83BA96-8C45-4A34-2394-ED7CD81F0177}"/>
                    </a:ext>
                  </a:extLst>
                </p:cNvPr>
                <p:cNvGrpSpPr/>
                <p:nvPr/>
              </p:nvGrpSpPr>
              <p:grpSpPr>
                <a:xfrm>
                  <a:off x="3804602" y="1861979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80" name="矩形 182">
                    <a:extLst>
                      <a:ext uri="{FF2B5EF4-FFF2-40B4-BE49-F238E27FC236}">
                        <a16:creationId xmlns:a16="http://schemas.microsoft.com/office/drawing/2014/main" id="{E3B00EDE-80B5-E9B1-2C12-62A35CD0E70B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1" name="直接连接符 183">
                    <a:extLst>
                      <a:ext uri="{FF2B5EF4-FFF2-40B4-BE49-F238E27FC236}">
                        <a16:creationId xmlns:a16="http://schemas.microsoft.com/office/drawing/2014/main" id="{D50811DB-2FBC-1921-09CA-F6F6ABF4A59A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直接连接符 184">
                    <a:extLst>
                      <a:ext uri="{FF2B5EF4-FFF2-40B4-BE49-F238E27FC236}">
                        <a16:creationId xmlns:a16="http://schemas.microsoft.com/office/drawing/2014/main" id="{FFBCD754-0BDC-776E-4A66-9E64D7998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直接连接符 185">
                    <a:extLst>
                      <a:ext uri="{FF2B5EF4-FFF2-40B4-BE49-F238E27FC236}">
                        <a16:creationId xmlns:a16="http://schemas.microsoft.com/office/drawing/2014/main" id="{8DE4D8E1-C490-8B12-8771-064E80530D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7" name="直接连接符 169">
                  <a:extLst>
                    <a:ext uri="{FF2B5EF4-FFF2-40B4-BE49-F238E27FC236}">
                      <a16:creationId xmlns:a16="http://schemas.microsoft.com/office/drawing/2014/main" id="{1053FC65-E809-D916-2178-532A3C6D9C7B}"/>
                    </a:ext>
                  </a:extLst>
                </p:cNvPr>
                <p:cNvCxnSpPr>
                  <a:cxnSpLocks/>
                  <a:stCxn id="184" idx="2"/>
                  <a:endCxn id="180" idx="0"/>
                </p:cNvCxnSpPr>
                <p:nvPr/>
              </p:nvCxnSpPr>
              <p:spPr>
                <a:xfrm>
                  <a:off x="4003992" y="1765300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8" name="组合 170">
                  <a:extLst>
                    <a:ext uri="{FF2B5EF4-FFF2-40B4-BE49-F238E27FC236}">
                      <a16:creationId xmlns:a16="http://schemas.microsoft.com/office/drawing/2014/main" id="{055E7990-F38D-2DC5-F811-95111298CACF}"/>
                    </a:ext>
                  </a:extLst>
                </p:cNvPr>
                <p:cNvGrpSpPr/>
                <p:nvPr/>
              </p:nvGrpSpPr>
              <p:grpSpPr>
                <a:xfrm>
                  <a:off x="3804602" y="2360137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76" name="矩形 178">
                    <a:extLst>
                      <a:ext uri="{FF2B5EF4-FFF2-40B4-BE49-F238E27FC236}">
                        <a16:creationId xmlns:a16="http://schemas.microsoft.com/office/drawing/2014/main" id="{DD2F77CB-448D-6177-ECAF-5FB00ED1F6C7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7" name="直接连接符 179">
                    <a:extLst>
                      <a:ext uri="{FF2B5EF4-FFF2-40B4-BE49-F238E27FC236}">
                        <a16:creationId xmlns:a16="http://schemas.microsoft.com/office/drawing/2014/main" id="{2C99C295-3876-8EE9-9B73-12ECF9DDF00F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直接连接符 180">
                    <a:extLst>
                      <a:ext uri="{FF2B5EF4-FFF2-40B4-BE49-F238E27FC236}">
                        <a16:creationId xmlns:a16="http://schemas.microsoft.com/office/drawing/2014/main" id="{7AA6FDF9-9C0B-0614-CAA0-3D447CC323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直接连接符 181">
                    <a:extLst>
                      <a:ext uri="{FF2B5EF4-FFF2-40B4-BE49-F238E27FC236}">
                        <a16:creationId xmlns:a16="http://schemas.microsoft.com/office/drawing/2014/main" id="{4787DF0D-6223-767A-F959-00DAD9B77F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9" name="组合 171">
                  <a:extLst>
                    <a:ext uri="{FF2B5EF4-FFF2-40B4-BE49-F238E27FC236}">
                      <a16:creationId xmlns:a16="http://schemas.microsoft.com/office/drawing/2014/main" id="{9DC6B25B-A328-2ECE-AC55-A7F94C90524A}"/>
                    </a:ext>
                  </a:extLst>
                </p:cNvPr>
                <p:cNvGrpSpPr/>
                <p:nvPr/>
              </p:nvGrpSpPr>
              <p:grpSpPr>
                <a:xfrm>
                  <a:off x="3804602" y="2855596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172" name="矩形 174">
                    <a:extLst>
                      <a:ext uri="{FF2B5EF4-FFF2-40B4-BE49-F238E27FC236}">
                        <a16:creationId xmlns:a16="http://schemas.microsoft.com/office/drawing/2014/main" id="{51196203-F89A-EF7E-FEEC-47D0586C9C8D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3" name="直接连接符 175">
                    <a:extLst>
                      <a:ext uri="{FF2B5EF4-FFF2-40B4-BE49-F238E27FC236}">
                        <a16:creationId xmlns:a16="http://schemas.microsoft.com/office/drawing/2014/main" id="{667B5E59-608F-D493-B111-860DFE0FB876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连接符 176">
                    <a:extLst>
                      <a:ext uri="{FF2B5EF4-FFF2-40B4-BE49-F238E27FC236}">
                        <a16:creationId xmlns:a16="http://schemas.microsoft.com/office/drawing/2014/main" id="{688E6434-3A92-C6B3-934C-5B7FE71C76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直接连接符 177">
                    <a:extLst>
                      <a:ext uri="{FF2B5EF4-FFF2-40B4-BE49-F238E27FC236}">
                        <a16:creationId xmlns:a16="http://schemas.microsoft.com/office/drawing/2014/main" id="{FE437F15-67B7-9488-A1FE-9D97EA69E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0" name="直接连接符 172">
                  <a:extLst>
                    <a:ext uri="{FF2B5EF4-FFF2-40B4-BE49-F238E27FC236}">
                      <a16:creationId xmlns:a16="http://schemas.microsoft.com/office/drawing/2014/main" id="{B64F3709-E60F-3B4B-6EFC-0D7009230E84}"/>
                    </a:ext>
                  </a:extLst>
                </p:cNvPr>
                <p:cNvCxnSpPr>
                  <a:cxnSpLocks/>
                  <a:stCxn id="176" idx="2"/>
                  <a:endCxn id="172" idx="0"/>
                </p:cNvCxnSpPr>
                <p:nvPr/>
              </p:nvCxnSpPr>
              <p:spPr>
                <a:xfrm>
                  <a:off x="4003992" y="2758917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3">
                  <a:extLst>
                    <a:ext uri="{FF2B5EF4-FFF2-40B4-BE49-F238E27FC236}">
                      <a16:creationId xmlns:a16="http://schemas.microsoft.com/office/drawing/2014/main" id="{A3C3976F-3996-498C-83EF-70718C57FE41}"/>
                    </a:ext>
                  </a:extLst>
                </p:cNvPr>
                <p:cNvCxnSpPr>
                  <a:cxnSpLocks/>
                  <a:stCxn id="180" idx="2"/>
                  <a:endCxn id="176" idx="0"/>
                </p:cNvCxnSpPr>
                <p:nvPr/>
              </p:nvCxnSpPr>
              <p:spPr>
                <a:xfrm>
                  <a:off x="4003992" y="2260759"/>
                  <a:ext cx="0" cy="993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组合 203">
                <a:extLst>
                  <a:ext uri="{FF2B5EF4-FFF2-40B4-BE49-F238E27FC236}">
                    <a16:creationId xmlns:a16="http://schemas.microsoft.com/office/drawing/2014/main" id="{50A49741-E1BB-F4C2-08A1-327EC4D0791F}"/>
                  </a:ext>
                </a:extLst>
              </p:cNvPr>
              <p:cNvGrpSpPr/>
              <p:nvPr/>
            </p:nvGrpSpPr>
            <p:grpSpPr>
              <a:xfrm>
                <a:off x="5924902" y="4091862"/>
                <a:ext cx="670244" cy="2039671"/>
                <a:chOff x="3693232" y="1366520"/>
                <a:chExt cx="620357" cy="1887856"/>
              </a:xfrm>
            </p:grpSpPr>
            <p:grpSp>
              <p:nvGrpSpPr>
                <p:cNvPr id="189" name="组合 204">
                  <a:extLst>
                    <a:ext uri="{FF2B5EF4-FFF2-40B4-BE49-F238E27FC236}">
                      <a16:creationId xmlns:a16="http://schemas.microsoft.com/office/drawing/2014/main" id="{973D62EF-BF58-AF47-293A-AAD7565FD8C6}"/>
                    </a:ext>
                  </a:extLst>
                </p:cNvPr>
                <p:cNvGrpSpPr/>
                <p:nvPr/>
              </p:nvGrpSpPr>
              <p:grpSpPr>
                <a:xfrm>
                  <a:off x="3804602" y="1366520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16" name="矩形 227">
                    <a:extLst>
                      <a:ext uri="{FF2B5EF4-FFF2-40B4-BE49-F238E27FC236}">
                        <a16:creationId xmlns:a16="http://schemas.microsoft.com/office/drawing/2014/main" id="{0F4139D8-8E0B-43AF-BF7F-51F5E1F79616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7" name="直接连接符 228">
                    <a:extLst>
                      <a:ext uri="{FF2B5EF4-FFF2-40B4-BE49-F238E27FC236}">
                        <a16:creationId xmlns:a16="http://schemas.microsoft.com/office/drawing/2014/main" id="{9DF3DC30-9890-C6E7-A4BA-889D939ABBEE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直接连接符 229">
                    <a:extLst>
                      <a:ext uri="{FF2B5EF4-FFF2-40B4-BE49-F238E27FC236}">
                        <a16:creationId xmlns:a16="http://schemas.microsoft.com/office/drawing/2014/main" id="{BB978A4F-122B-1CB9-D80B-26CE399872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直接连接符 230">
                    <a:extLst>
                      <a:ext uri="{FF2B5EF4-FFF2-40B4-BE49-F238E27FC236}">
                        <a16:creationId xmlns:a16="http://schemas.microsoft.com/office/drawing/2014/main" id="{0354D2EF-EFC0-30C4-B6FF-184C074C57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组合 205">
                  <a:extLst>
                    <a:ext uri="{FF2B5EF4-FFF2-40B4-BE49-F238E27FC236}">
                      <a16:creationId xmlns:a16="http://schemas.microsoft.com/office/drawing/2014/main" id="{799CB388-4310-BEC7-E2F1-22E40CF87BD6}"/>
                    </a:ext>
                  </a:extLst>
                </p:cNvPr>
                <p:cNvGrpSpPr/>
                <p:nvPr/>
              </p:nvGrpSpPr>
              <p:grpSpPr>
                <a:xfrm>
                  <a:off x="3804602" y="1861979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12" name="矩形 223">
                    <a:extLst>
                      <a:ext uri="{FF2B5EF4-FFF2-40B4-BE49-F238E27FC236}">
                        <a16:creationId xmlns:a16="http://schemas.microsoft.com/office/drawing/2014/main" id="{D684514D-0644-F02B-DFDF-79BF1662C4FE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13" name="直接连接符 224">
                    <a:extLst>
                      <a:ext uri="{FF2B5EF4-FFF2-40B4-BE49-F238E27FC236}">
                        <a16:creationId xmlns:a16="http://schemas.microsoft.com/office/drawing/2014/main" id="{5D6845D6-AC52-A67E-3E74-55F6655350CC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直接连接符 225">
                    <a:extLst>
                      <a:ext uri="{FF2B5EF4-FFF2-40B4-BE49-F238E27FC236}">
                        <a16:creationId xmlns:a16="http://schemas.microsoft.com/office/drawing/2014/main" id="{D47A7EBF-0B73-C6AC-D048-42E1A6A571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直接连接符 226">
                    <a:extLst>
                      <a:ext uri="{FF2B5EF4-FFF2-40B4-BE49-F238E27FC236}">
                        <a16:creationId xmlns:a16="http://schemas.microsoft.com/office/drawing/2014/main" id="{57E79CD7-8BC0-79E4-16EE-1A8D839A9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1" name="直接连接符 206">
                  <a:extLst>
                    <a:ext uri="{FF2B5EF4-FFF2-40B4-BE49-F238E27FC236}">
                      <a16:creationId xmlns:a16="http://schemas.microsoft.com/office/drawing/2014/main" id="{B19275F6-7DD9-590F-206B-A5788DC9304E}"/>
                    </a:ext>
                  </a:extLst>
                </p:cNvPr>
                <p:cNvCxnSpPr>
                  <a:cxnSpLocks/>
                  <a:stCxn id="216" idx="2"/>
                  <a:endCxn id="212" idx="0"/>
                </p:cNvCxnSpPr>
                <p:nvPr/>
              </p:nvCxnSpPr>
              <p:spPr>
                <a:xfrm>
                  <a:off x="4003992" y="1765300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92" name="组合 207">
                  <a:extLst>
                    <a:ext uri="{FF2B5EF4-FFF2-40B4-BE49-F238E27FC236}">
                      <a16:creationId xmlns:a16="http://schemas.microsoft.com/office/drawing/2014/main" id="{86E532EA-8CF7-4048-9E75-1B8774A5FFF1}"/>
                    </a:ext>
                  </a:extLst>
                </p:cNvPr>
                <p:cNvGrpSpPr/>
                <p:nvPr/>
              </p:nvGrpSpPr>
              <p:grpSpPr>
                <a:xfrm>
                  <a:off x="3804602" y="2360137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08" name="矩形 219">
                    <a:extLst>
                      <a:ext uri="{FF2B5EF4-FFF2-40B4-BE49-F238E27FC236}">
                        <a16:creationId xmlns:a16="http://schemas.microsoft.com/office/drawing/2014/main" id="{7D0F3F78-F4CA-28F8-24F3-D5635776A0DE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9" name="直接连接符 220">
                    <a:extLst>
                      <a:ext uri="{FF2B5EF4-FFF2-40B4-BE49-F238E27FC236}">
                        <a16:creationId xmlns:a16="http://schemas.microsoft.com/office/drawing/2014/main" id="{705E4CFE-CDBD-1981-7812-322200BA9FCC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直接连接符 221">
                    <a:extLst>
                      <a:ext uri="{FF2B5EF4-FFF2-40B4-BE49-F238E27FC236}">
                        <a16:creationId xmlns:a16="http://schemas.microsoft.com/office/drawing/2014/main" id="{E13A3766-1710-D6E5-14E3-2B11319E9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直接连接符 222">
                    <a:extLst>
                      <a:ext uri="{FF2B5EF4-FFF2-40B4-BE49-F238E27FC236}">
                        <a16:creationId xmlns:a16="http://schemas.microsoft.com/office/drawing/2014/main" id="{E146DAA2-490A-D2DA-CF05-6D697D5B04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组合 208">
                  <a:extLst>
                    <a:ext uri="{FF2B5EF4-FFF2-40B4-BE49-F238E27FC236}">
                      <a16:creationId xmlns:a16="http://schemas.microsoft.com/office/drawing/2014/main" id="{F6F8781A-FCD5-C968-94E6-496CB8EA1B45}"/>
                    </a:ext>
                  </a:extLst>
                </p:cNvPr>
                <p:cNvGrpSpPr/>
                <p:nvPr/>
              </p:nvGrpSpPr>
              <p:grpSpPr>
                <a:xfrm>
                  <a:off x="3804602" y="2855596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04" name="矩形 215">
                    <a:extLst>
                      <a:ext uri="{FF2B5EF4-FFF2-40B4-BE49-F238E27FC236}">
                        <a16:creationId xmlns:a16="http://schemas.microsoft.com/office/drawing/2014/main" id="{DFDF5908-363E-5C98-0F5E-52D295A5310D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05" name="直接连接符 216">
                    <a:extLst>
                      <a:ext uri="{FF2B5EF4-FFF2-40B4-BE49-F238E27FC236}">
                        <a16:creationId xmlns:a16="http://schemas.microsoft.com/office/drawing/2014/main" id="{120E1512-88E0-A7A0-9208-8428729E424B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直接连接符 217">
                    <a:extLst>
                      <a:ext uri="{FF2B5EF4-FFF2-40B4-BE49-F238E27FC236}">
                        <a16:creationId xmlns:a16="http://schemas.microsoft.com/office/drawing/2014/main" id="{8000C06B-4EE3-A54C-947A-4BF39A719C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18">
                    <a:extLst>
                      <a:ext uri="{FF2B5EF4-FFF2-40B4-BE49-F238E27FC236}">
                        <a16:creationId xmlns:a16="http://schemas.microsoft.com/office/drawing/2014/main" id="{D4F42B5B-0541-B825-080B-41D147989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4" name="直接连接符 209">
                  <a:extLst>
                    <a:ext uri="{FF2B5EF4-FFF2-40B4-BE49-F238E27FC236}">
                      <a16:creationId xmlns:a16="http://schemas.microsoft.com/office/drawing/2014/main" id="{F45DED58-16C2-0289-7258-556514AC0836}"/>
                    </a:ext>
                  </a:extLst>
                </p:cNvPr>
                <p:cNvCxnSpPr>
                  <a:cxnSpLocks/>
                  <a:stCxn id="208" idx="2"/>
                  <a:endCxn id="204" idx="0"/>
                </p:cNvCxnSpPr>
                <p:nvPr/>
              </p:nvCxnSpPr>
              <p:spPr>
                <a:xfrm>
                  <a:off x="4003992" y="2758917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直接连接符 210">
                  <a:extLst>
                    <a:ext uri="{FF2B5EF4-FFF2-40B4-BE49-F238E27FC236}">
                      <a16:creationId xmlns:a16="http://schemas.microsoft.com/office/drawing/2014/main" id="{F5CD27CE-B89B-FC36-C028-5057AF0E72A0}"/>
                    </a:ext>
                  </a:extLst>
                </p:cNvPr>
                <p:cNvCxnSpPr>
                  <a:cxnSpLocks/>
                  <a:stCxn id="212" idx="2"/>
                  <a:endCxn id="208" idx="0"/>
                </p:cNvCxnSpPr>
                <p:nvPr/>
              </p:nvCxnSpPr>
              <p:spPr>
                <a:xfrm>
                  <a:off x="4003992" y="2260759"/>
                  <a:ext cx="0" cy="993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直接连接符 211">
                  <a:extLst>
                    <a:ext uri="{FF2B5EF4-FFF2-40B4-BE49-F238E27FC236}">
                      <a16:creationId xmlns:a16="http://schemas.microsoft.com/office/drawing/2014/main" id="{67C4FF32-E534-AE0F-BC4F-555FA2193E30}"/>
                    </a:ext>
                  </a:extLst>
                </p:cNvPr>
                <p:cNvCxnSpPr>
                  <a:cxnSpLocks/>
                  <a:stCxn id="216" idx="3"/>
                  <a:endCxn id="240" idx="1"/>
                </p:cNvCxnSpPr>
                <p:nvPr/>
              </p:nvCxnSpPr>
              <p:spPr>
                <a:xfrm>
                  <a:off x="4203382" y="1565911"/>
                  <a:ext cx="11020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直接连接符 212">
                  <a:extLst>
                    <a:ext uri="{FF2B5EF4-FFF2-40B4-BE49-F238E27FC236}">
                      <a16:creationId xmlns:a16="http://schemas.microsoft.com/office/drawing/2014/main" id="{0D60B30C-4902-0A64-2180-DABDD1241DBF}"/>
                    </a:ext>
                  </a:extLst>
                </p:cNvPr>
                <p:cNvCxnSpPr>
                  <a:cxnSpLocks/>
                  <a:stCxn id="212" idx="3"/>
                  <a:endCxn id="236" idx="1"/>
                </p:cNvCxnSpPr>
                <p:nvPr/>
              </p:nvCxnSpPr>
              <p:spPr>
                <a:xfrm>
                  <a:off x="4203382" y="2061370"/>
                  <a:ext cx="11020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直接连接符 213">
                  <a:extLst>
                    <a:ext uri="{FF2B5EF4-FFF2-40B4-BE49-F238E27FC236}">
                      <a16:creationId xmlns:a16="http://schemas.microsoft.com/office/drawing/2014/main" id="{0F418840-9C29-563B-93D3-EF8B430AE2F5}"/>
                    </a:ext>
                  </a:extLst>
                </p:cNvPr>
                <p:cNvCxnSpPr>
                  <a:cxnSpLocks/>
                  <a:stCxn id="208" idx="3"/>
                  <a:endCxn id="232" idx="1"/>
                </p:cNvCxnSpPr>
                <p:nvPr/>
              </p:nvCxnSpPr>
              <p:spPr>
                <a:xfrm>
                  <a:off x="4203382" y="2559527"/>
                  <a:ext cx="11020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直接连接符 214">
                  <a:extLst>
                    <a:ext uri="{FF2B5EF4-FFF2-40B4-BE49-F238E27FC236}">
                      <a16:creationId xmlns:a16="http://schemas.microsoft.com/office/drawing/2014/main" id="{1A479A8D-4DCD-4F71-E277-41405A494581}"/>
                    </a:ext>
                  </a:extLst>
                </p:cNvPr>
                <p:cNvCxnSpPr>
                  <a:cxnSpLocks/>
                  <a:stCxn id="204" idx="3"/>
                  <a:endCxn id="228" idx="1"/>
                </p:cNvCxnSpPr>
                <p:nvPr/>
              </p:nvCxnSpPr>
              <p:spPr>
                <a:xfrm>
                  <a:off x="4203382" y="3054986"/>
                  <a:ext cx="110207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直接连接符 255">
                  <a:extLst>
                    <a:ext uri="{FF2B5EF4-FFF2-40B4-BE49-F238E27FC236}">
                      <a16:creationId xmlns:a16="http://schemas.microsoft.com/office/drawing/2014/main" id="{52F0DC24-A3E1-9904-4EF4-22DE089715FA}"/>
                    </a:ext>
                  </a:extLst>
                </p:cNvPr>
                <p:cNvCxnSpPr>
                  <a:cxnSpLocks/>
                  <a:stCxn id="184" idx="3"/>
                  <a:endCxn id="216" idx="1"/>
                </p:cNvCxnSpPr>
                <p:nvPr/>
              </p:nvCxnSpPr>
              <p:spPr>
                <a:xfrm>
                  <a:off x="3693232" y="1565911"/>
                  <a:ext cx="11137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直接连接符 256">
                  <a:extLst>
                    <a:ext uri="{FF2B5EF4-FFF2-40B4-BE49-F238E27FC236}">
                      <a16:creationId xmlns:a16="http://schemas.microsoft.com/office/drawing/2014/main" id="{DB1F55D0-2A4A-06D7-D5E0-3ECAB37289D7}"/>
                    </a:ext>
                  </a:extLst>
                </p:cNvPr>
                <p:cNvCxnSpPr>
                  <a:cxnSpLocks/>
                  <a:stCxn id="180" idx="3"/>
                  <a:endCxn id="212" idx="1"/>
                </p:cNvCxnSpPr>
                <p:nvPr/>
              </p:nvCxnSpPr>
              <p:spPr>
                <a:xfrm>
                  <a:off x="3693232" y="2061370"/>
                  <a:ext cx="11137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直接连接符 257">
                  <a:extLst>
                    <a:ext uri="{FF2B5EF4-FFF2-40B4-BE49-F238E27FC236}">
                      <a16:creationId xmlns:a16="http://schemas.microsoft.com/office/drawing/2014/main" id="{E5047191-36DE-248B-CF64-DBFBC2EE4A5D}"/>
                    </a:ext>
                  </a:extLst>
                </p:cNvPr>
                <p:cNvCxnSpPr>
                  <a:cxnSpLocks/>
                  <a:stCxn id="176" idx="3"/>
                  <a:endCxn id="208" idx="1"/>
                </p:cNvCxnSpPr>
                <p:nvPr/>
              </p:nvCxnSpPr>
              <p:spPr>
                <a:xfrm>
                  <a:off x="3693232" y="2559527"/>
                  <a:ext cx="11137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直接连接符 258">
                  <a:extLst>
                    <a:ext uri="{FF2B5EF4-FFF2-40B4-BE49-F238E27FC236}">
                      <a16:creationId xmlns:a16="http://schemas.microsoft.com/office/drawing/2014/main" id="{B6191828-8AAC-B650-88B2-2CF5C4EA339C}"/>
                    </a:ext>
                  </a:extLst>
                </p:cNvPr>
                <p:cNvCxnSpPr>
                  <a:cxnSpLocks/>
                  <a:stCxn id="172" idx="3"/>
                  <a:endCxn id="204" idx="1"/>
                </p:cNvCxnSpPr>
                <p:nvPr/>
              </p:nvCxnSpPr>
              <p:spPr>
                <a:xfrm>
                  <a:off x="3693232" y="3054986"/>
                  <a:ext cx="111370" cy="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组合 231">
                <a:extLst>
                  <a:ext uri="{FF2B5EF4-FFF2-40B4-BE49-F238E27FC236}">
                    <a16:creationId xmlns:a16="http://schemas.microsoft.com/office/drawing/2014/main" id="{4A6BAC19-321D-4343-5B34-61F15E9263F1}"/>
                  </a:ext>
                </a:extLst>
              </p:cNvPr>
              <p:cNvGrpSpPr/>
              <p:nvPr/>
            </p:nvGrpSpPr>
            <p:grpSpPr>
              <a:xfrm>
                <a:off x="6595147" y="4091862"/>
                <a:ext cx="430849" cy="2039671"/>
                <a:chOff x="3804602" y="1366520"/>
                <a:chExt cx="398780" cy="1887856"/>
              </a:xfrm>
            </p:grpSpPr>
            <p:grpSp>
              <p:nvGrpSpPr>
                <p:cNvPr id="221" name="组合 232">
                  <a:extLst>
                    <a:ext uri="{FF2B5EF4-FFF2-40B4-BE49-F238E27FC236}">
                      <a16:creationId xmlns:a16="http://schemas.microsoft.com/office/drawing/2014/main" id="{C0C514C8-FE27-3B18-BC86-FB422E81D736}"/>
                    </a:ext>
                  </a:extLst>
                </p:cNvPr>
                <p:cNvGrpSpPr/>
                <p:nvPr/>
              </p:nvGrpSpPr>
              <p:grpSpPr>
                <a:xfrm>
                  <a:off x="3804602" y="1366520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40" name="矩形 251">
                    <a:extLst>
                      <a:ext uri="{FF2B5EF4-FFF2-40B4-BE49-F238E27FC236}">
                        <a16:creationId xmlns:a16="http://schemas.microsoft.com/office/drawing/2014/main" id="{A073DF55-C225-3AF1-583E-BE1E9BA1CE65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1" name="直接连接符 252">
                    <a:extLst>
                      <a:ext uri="{FF2B5EF4-FFF2-40B4-BE49-F238E27FC236}">
                        <a16:creationId xmlns:a16="http://schemas.microsoft.com/office/drawing/2014/main" id="{1ADDE5FD-6718-1FC7-B9AB-ADCC99221163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直接连接符 253">
                    <a:extLst>
                      <a:ext uri="{FF2B5EF4-FFF2-40B4-BE49-F238E27FC236}">
                        <a16:creationId xmlns:a16="http://schemas.microsoft.com/office/drawing/2014/main" id="{5CB79E28-C1F0-FDE8-F12F-FE52C6BDE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直接连接符 254">
                    <a:extLst>
                      <a:ext uri="{FF2B5EF4-FFF2-40B4-BE49-F238E27FC236}">
                        <a16:creationId xmlns:a16="http://schemas.microsoft.com/office/drawing/2014/main" id="{144B88C6-C96E-BA56-8446-0F103141EC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组合 233">
                  <a:extLst>
                    <a:ext uri="{FF2B5EF4-FFF2-40B4-BE49-F238E27FC236}">
                      <a16:creationId xmlns:a16="http://schemas.microsoft.com/office/drawing/2014/main" id="{31886CB4-9A21-3951-5BE8-C6EC157F4A05}"/>
                    </a:ext>
                  </a:extLst>
                </p:cNvPr>
                <p:cNvGrpSpPr/>
                <p:nvPr/>
              </p:nvGrpSpPr>
              <p:grpSpPr>
                <a:xfrm>
                  <a:off x="3804602" y="1861979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36" name="矩形 247">
                    <a:extLst>
                      <a:ext uri="{FF2B5EF4-FFF2-40B4-BE49-F238E27FC236}">
                        <a16:creationId xmlns:a16="http://schemas.microsoft.com/office/drawing/2014/main" id="{ABEEDBB8-A30E-11B6-3CB3-E0B835B14063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7" name="直接连接符 248">
                    <a:extLst>
                      <a:ext uri="{FF2B5EF4-FFF2-40B4-BE49-F238E27FC236}">
                        <a16:creationId xmlns:a16="http://schemas.microsoft.com/office/drawing/2014/main" id="{CC15BC27-2AA7-9115-731E-FF3197A3F07D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直接连接符 249">
                    <a:extLst>
                      <a:ext uri="{FF2B5EF4-FFF2-40B4-BE49-F238E27FC236}">
                        <a16:creationId xmlns:a16="http://schemas.microsoft.com/office/drawing/2014/main" id="{FED93A09-21FF-F4E9-4CAA-BBAAF0ED3F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直接连接符 250">
                    <a:extLst>
                      <a:ext uri="{FF2B5EF4-FFF2-40B4-BE49-F238E27FC236}">
                        <a16:creationId xmlns:a16="http://schemas.microsoft.com/office/drawing/2014/main" id="{C5210343-C8C4-A766-5F28-5951E74223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3" name="直接连接符 234">
                  <a:extLst>
                    <a:ext uri="{FF2B5EF4-FFF2-40B4-BE49-F238E27FC236}">
                      <a16:creationId xmlns:a16="http://schemas.microsoft.com/office/drawing/2014/main" id="{E868DBBC-528F-F5C5-994D-8D0513F0CB4A}"/>
                    </a:ext>
                  </a:extLst>
                </p:cNvPr>
                <p:cNvCxnSpPr>
                  <a:cxnSpLocks/>
                  <a:stCxn id="240" idx="2"/>
                  <a:endCxn id="236" idx="0"/>
                </p:cNvCxnSpPr>
                <p:nvPr/>
              </p:nvCxnSpPr>
              <p:spPr>
                <a:xfrm>
                  <a:off x="4003992" y="1765300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24" name="组合 235">
                  <a:extLst>
                    <a:ext uri="{FF2B5EF4-FFF2-40B4-BE49-F238E27FC236}">
                      <a16:creationId xmlns:a16="http://schemas.microsoft.com/office/drawing/2014/main" id="{AD580E99-2DAD-85DB-94BB-E4780729686F}"/>
                    </a:ext>
                  </a:extLst>
                </p:cNvPr>
                <p:cNvGrpSpPr/>
                <p:nvPr/>
              </p:nvGrpSpPr>
              <p:grpSpPr>
                <a:xfrm>
                  <a:off x="3804602" y="2360137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32" name="矩形 243">
                    <a:extLst>
                      <a:ext uri="{FF2B5EF4-FFF2-40B4-BE49-F238E27FC236}">
                        <a16:creationId xmlns:a16="http://schemas.microsoft.com/office/drawing/2014/main" id="{5ECD8849-41BB-126D-75C3-1ABD32F70E2D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33" name="直接连接符 244">
                    <a:extLst>
                      <a:ext uri="{FF2B5EF4-FFF2-40B4-BE49-F238E27FC236}">
                        <a16:creationId xmlns:a16="http://schemas.microsoft.com/office/drawing/2014/main" id="{BF470634-AB42-CF18-624D-55FF880C552B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直接连接符 245">
                    <a:extLst>
                      <a:ext uri="{FF2B5EF4-FFF2-40B4-BE49-F238E27FC236}">
                        <a16:creationId xmlns:a16="http://schemas.microsoft.com/office/drawing/2014/main" id="{A9343CEE-1236-ABB9-72E0-A3097B35B6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直接连接符 246">
                    <a:extLst>
                      <a:ext uri="{FF2B5EF4-FFF2-40B4-BE49-F238E27FC236}">
                        <a16:creationId xmlns:a16="http://schemas.microsoft.com/office/drawing/2014/main" id="{172A5357-B9C7-96A9-8171-91916EC7FA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5" name="组合 236">
                  <a:extLst>
                    <a:ext uri="{FF2B5EF4-FFF2-40B4-BE49-F238E27FC236}">
                      <a16:creationId xmlns:a16="http://schemas.microsoft.com/office/drawing/2014/main" id="{A668CA5F-1379-3E37-583F-DF2F9B0A794D}"/>
                    </a:ext>
                  </a:extLst>
                </p:cNvPr>
                <p:cNvGrpSpPr/>
                <p:nvPr/>
              </p:nvGrpSpPr>
              <p:grpSpPr>
                <a:xfrm>
                  <a:off x="3804602" y="2855596"/>
                  <a:ext cx="398780" cy="398780"/>
                  <a:chOff x="4983480" y="1290320"/>
                  <a:chExt cx="2214880" cy="2214880"/>
                </a:xfrm>
              </p:grpSpPr>
              <p:sp>
                <p:nvSpPr>
                  <p:cNvPr id="228" name="矩形 239">
                    <a:extLst>
                      <a:ext uri="{FF2B5EF4-FFF2-40B4-BE49-F238E27FC236}">
                        <a16:creationId xmlns:a16="http://schemas.microsoft.com/office/drawing/2014/main" id="{4375B14A-3F77-E1E3-580B-0776E47A3958}"/>
                      </a:ext>
                    </a:extLst>
                  </p:cNvPr>
                  <p:cNvSpPr/>
                  <p:nvPr/>
                </p:nvSpPr>
                <p:spPr>
                  <a:xfrm>
                    <a:off x="4983480" y="1290320"/>
                    <a:ext cx="2214880" cy="2214880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9" name="直接连接符 240">
                    <a:extLst>
                      <a:ext uri="{FF2B5EF4-FFF2-40B4-BE49-F238E27FC236}">
                        <a16:creationId xmlns:a16="http://schemas.microsoft.com/office/drawing/2014/main" id="{82157026-8513-A17B-081B-8863E0F6A943}"/>
                      </a:ext>
                    </a:extLst>
                  </p:cNvPr>
                  <p:cNvCxnSpPr/>
                  <p:nvPr/>
                </p:nvCxnSpPr>
                <p:spPr>
                  <a:xfrm>
                    <a:off x="4983480" y="2281238"/>
                    <a:ext cx="2214880" cy="0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直接连接符 241">
                    <a:extLst>
                      <a:ext uri="{FF2B5EF4-FFF2-40B4-BE49-F238E27FC236}">
                        <a16:creationId xmlns:a16="http://schemas.microsoft.com/office/drawing/2014/main" id="{FC0D4793-16F7-1ED2-4BDA-2D137B41B5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43650" y="1290320"/>
                    <a:ext cx="0" cy="990918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直接连接符 242">
                    <a:extLst>
                      <a:ext uri="{FF2B5EF4-FFF2-40B4-BE49-F238E27FC236}">
                        <a16:creationId xmlns:a16="http://schemas.microsoft.com/office/drawing/2014/main" id="{4B64AE62-A856-57C2-5FF6-23A35DD4CD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511290" y="2281238"/>
                    <a:ext cx="0" cy="1223962"/>
                  </a:xfrm>
                  <a:prstGeom prst="line">
                    <a:avLst/>
                  </a:prstGeom>
                  <a:ln w="635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26" name="直接连接符 237">
                  <a:extLst>
                    <a:ext uri="{FF2B5EF4-FFF2-40B4-BE49-F238E27FC236}">
                      <a16:creationId xmlns:a16="http://schemas.microsoft.com/office/drawing/2014/main" id="{5C248CC1-37B6-DFFC-B96E-DAA104BBAB23}"/>
                    </a:ext>
                  </a:extLst>
                </p:cNvPr>
                <p:cNvCxnSpPr>
                  <a:cxnSpLocks/>
                  <a:stCxn id="232" idx="2"/>
                  <a:endCxn id="228" idx="0"/>
                </p:cNvCxnSpPr>
                <p:nvPr/>
              </p:nvCxnSpPr>
              <p:spPr>
                <a:xfrm>
                  <a:off x="4003992" y="2758917"/>
                  <a:ext cx="0" cy="9667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直接连接符 238">
                  <a:extLst>
                    <a:ext uri="{FF2B5EF4-FFF2-40B4-BE49-F238E27FC236}">
                      <a16:creationId xmlns:a16="http://schemas.microsoft.com/office/drawing/2014/main" id="{402CB7DF-818B-C2B4-ACF2-25CE5A72F125}"/>
                    </a:ext>
                  </a:extLst>
                </p:cNvPr>
                <p:cNvCxnSpPr>
                  <a:cxnSpLocks/>
                  <a:stCxn id="236" idx="2"/>
                  <a:endCxn id="232" idx="0"/>
                </p:cNvCxnSpPr>
                <p:nvPr/>
              </p:nvCxnSpPr>
              <p:spPr>
                <a:xfrm>
                  <a:off x="4003992" y="2260759"/>
                  <a:ext cx="0" cy="9937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4" name="矩形 269">
                <a:extLst>
                  <a:ext uri="{FF2B5EF4-FFF2-40B4-BE49-F238E27FC236}">
                    <a16:creationId xmlns:a16="http://schemas.microsoft.com/office/drawing/2014/main" id="{5BCCF652-F4AD-DBF9-CA99-9D61FA8DC428}"/>
                  </a:ext>
                </a:extLst>
              </p:cNvPr>
              <p:cNvSpPr/>
              <p:nvPr/>
            </p:nvSpPr>
            <p:spPr>
              <a:xfrm>
                <a:off x="4877625" y="4002967"/>
                <a:ext cx="2214880" cy="221488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5" name="直接连接符 310">
                <a:extLst>
                  <a:ext uri="{FF2B5EF4-FFF2-40B4-BE49-F238E27FC236}">
                    <a16:creationId xmlns:a16="http://schemas.microsoft.com/office/drawing/2014/main" id="{6E9F8EA6-B72B-929C-5E67-E157BF949C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4585" y="4002967"/>
                <a:ext cx="269549" cy="88895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" name="直接连接符 313">
                <a:extLst>
                  <a:ext uri="{FF2B5EF4-FFF2-40B4-BE49-F238E27FC236}">
                    <a16:creationId xmlns:a16="http://schemas.microsoft.com/office/drawing/2014/main" id="{4F34D4AF-EC39-152B-EC13-96C5ABF924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585" y="4519795"/>
                <a:ext cx="271042" cy="1696850"/>
              </a:xfrm>
              <a:prstGeom prst="line">
                <a:avLst/>
              </a:prstGeom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47" name="Picture 246">
                <a:extLst>
                  <a:ext uri="{FF2B5EF4-FFF2-40B4-BE49-F238E27FC236}">
                    <a16:creationId xmlns:a16="http://schemas.microsoft.com/office/drawing/2014/main" id="{DF9312B8-D7AC-67A2-3667-0FC56A235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81376" y="4145378"/>
                <a:ext cx="390525" cy="381000"/>
              </a:xfrm>
              <a:prstGeom prst="rect">
                <a:avLst/>
              </a:prstGeom>
            </p:spPr>
          </p:pic>
          <p:pic>
            <p:nvPicPr>
              <p:cNvPr id="248" name="Picture 247">
                <a:extLst>
                  <a:ext uri="{FF2B5EF4-FFF2-40B4-BE49-F238E27FC236}">
                    <a16:creationId xmlns:a16="http://schemas.microsoft.com/office/drawing/2014/main" id="{5CC03D19-B789-AE36-E501-76DFA61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40293" y="4588175"/>
                <a:ext cx="219075" cy="942975"/>
              </a:xfrm>
              <a:prstGeom prst="rect">
                <a:avLst/>
              </a:prstGeom>
            </p:spPr>
          </p:pic>
          <p:pic>
            <p:nvPicPr>
              <p:cNvPr id="249" name="Picture 248">
                <a:extLst>
                  <a:ext uri="{FF2B5EF4-FFF2-40B4-BE49-F238E27FC236}">
                    <a16:creationId xmlns:a16="http://schemas.microsoft.com/office/drawing/2014/main" id="{C2094F12-15A1-DE0B-CD3E-E8ECBD278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5844" y="5527729"/>
                <a:ext cx="390525" cy="381000"/>
              </a:xfrm>
              <a:prstGeom prst="rect">
                <a:avLst/>
              </a:prstGeom>
            </p:spPr>
          </p:pic>
          <p:pic>
            <p:nvPicPr>
              <p:cNvPr id="250" name="Picture 249">
                <a:extLst>
                  <a:ext uri="{FF2B5EF4-FFF2-40B4-BE49-F238E27FC236}">
                    <a16:creationId xmlns:a16="http://schemas.microsoft.com/office/drawing/2014/main" id="{923998DE-AF3A-D11C-62EC-3DC74D799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3669" y="4103812"/>
                <a:ext cx="1733550" cy="323850"/>
              </a:xfrm>
              <a:prstGeom prst="rect">
                <a:avLst/>
              </a:prstGeom>
            </p:spPr>
          </p:pic>
          <p:pic>
            <p:nvPicPr>
              <p:cNvPr id="251" name="Picture 250">
                <a:extLst>
                  <a:ext uri="{FF2B5EF4-FFF2-40B4-BE49-F238E27FC236}">
                    <a16:creationId xmlns:a16="http://schemas.microsoft.com/office/drawing/2014/main" id="{74F732BC-B9B4-1C9A-99F0-776A4A2D70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0603" y="4278105"/>
                <a:ext cx="1047750" cy="714375"/>
              </a:xfrm>
              <a:prstGeom prst="rect">
                <a:avLst/>
              </a:prstGeom>
            </p:spPr>
          </p:pic>
          <p:pic>
            <p:nvPicPr>
              <p:cNvPr id="252" name="Picture 251">
                <a:extLst>
                  <a:ext uri="{FF2B5EF4-FFF2-40B4-BE49-F238E27FC236}">
                    <a16:creationId xmlns:a16="http://schemas.microsoft.com/office/drawing/2014/main" id="{34AB3877-7CCC-7002-B0E2-A0A95B331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04457" y="4583322"/>
                <a:ext cx="371475" cy="381000"/>
              </a:xfrm>
              <a:prstGeom prst="rect">
                <a:avLst/>
              </a:prstGeom>
            </p:spPr>
          </p:pic>
          <p:pic>
            <p:nvPicPr>
              <p:cNvPr id="253" name="Picture 252">
                <a:extLst>
                  <a:ext uri="{FF2B5EF4-FFF2-40B4-BE49-F238E27FC236}">
                    <a16:creationId xmlns:a16="http://schemas.microsoft.com/office/drawing/2014/main" id="{BB682D29-C8BF-D423-C38D-174CA6C05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703623" y="4171349"/>
                <a:ext cx="361950" cy="381000"/>
              </a:xfrm>
              <a:prstGeom prst="rect">
                <a:avLst/>
              </a:prstGeom>
            </p:spPr>
          </p:pic>
          <p:pic>
            <p:nvPicPr>
              <p:cNvPr id="254" name="Picture 253">
                <a:extLst>
                  <a:ext uri="{FF2B5EF4-FFF2-40B4-BE49-F238E27FC236}">
                    <a16:creationId xmlns:a16="http://schemas.microsoft.com/office/drawing/2014/main" id="{1FFF296B-2F42-4EE4-BF4B-D9F205A075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8044" y="4500045"/>
                <a:ext cx="638175" cy="485775"/>
              </a:xfrm>
              <a:prstGeom prst="rect">
                <a:avLst/>
              </a:prstGeom>
            </p:spPr>
          </p:pic>
        </p:grp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C9D92477-EE41-DD6A-C21C-35DF3BCAA5AD}"/>
                </a:ext>
              </a:extLst>
            </p:cNvPr>
            <p:cNvSpPr txBox="1"/>
            <p:nvPr/>
          </p:nvSpPr>
          <p:spPr>
            <a:xfrm>
              <a:off x="695529" y="4416772"/>
              <a:ext cx="6399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Near</a:t>
              </a:r>
            </a:p>
            <a:p>
              <a:r>
                <a:rPr lang="en-US" dirty="0"/>
                <a:t>LLC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35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Roadmap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D4B7F5-6A5C-2827-6C9D-5BB032291AFF}"/>
              </a:ext>
            </a:extLst>
          </p:cNvPr>
          <p:cNvSpPr txBox="1">
            <a:spLocks/>
          </p:cNvSpPr>
          <p:nvPr/>
        </p:nvSpPr>
        <p:spPr>
          <a:xfrm>
            <a:off x="838199" y="1690688"/>
            <a:ext cx="11096625" cy="503078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Affine Data Layout</a:t>
            </a:r>
          </a:p>
          <a:p>
            <a:r>
              <a:rPr lang="en-US" sz="2400" dirty="0"/>
              <a:t>Irregular Data Layout</a:t>
            </a:r>
          </a:p>
          <a:p>
            <a:r>
              <a:rPr lang="en-US" sz="2400" dirty="0"/>
              <a:t>Data Structure Codesign</a:t>
            </a:r>
          </a:p>
          <a:p>
            <a:r>
              <a:rPr lang="en-US" sz="24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563439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2939</TotalTime>
  <Words>1366</Words>
  <Application>Microsoft Office PowerPoint</Application>
  <PresentationFormat>Widescreen</PresentationFormat>
  <Paragraphs>481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Consolas</vt:lpstr>
      <vt:lpstr>Office Theme</vt:lpstr>
      <vt:lpstr>Affinity Alloc: Taming Not-So Near-Data Computing</vt:lpstr>
      <vt:lpstr>Conventional Computing</vt:lpstr>
      <vt:lpstr>Near-Data Computing</vt:lpstr>
      <vt:lpstr>Not-so Near-Data Computing</vt:lpstr>
      <vt:lpstr>Not-so Near-Data Computing</vt:lpstr>
      <vt:lpstr>Prior Works</vt:lpstr>
      <vt:lpstr>Goal: Automatic Data Affinity Optimization</vt:lpstr>
      <vt:lpstr>Affinity Alloc: Taming Not-So Near-Data Computing</vt:lpstr>
      <vt:lpstr>Roadmap</vt:lpstr>
      <vt:lpstr>Roadmap</vt:lpstr>
      <vt:lpstr>Inter-Array Affine Affinity</vt:lpstr>
      <vt:lpstr>Intra-Array Affine Affinity</vt:lpstr>
      <vt:lpstr>Affinity Alloc Interface for Affine Data Layout </vt:lpstr>
      <vt:lpstr>Mapping Virtual Addr. → LLC Banks </vt:lpstr>
      <vt:lpstr>Mapping Virtual Addr. → LLC Banks </vt:lpstr>
      <vt:lpstr>Roadmap</vt:lpstr>
      <vt:lpstr>Irregular Data Layout</vt:lpstr>
      <vt:lpstr>Roadmap</vt:lpstr>
      <vt:lpstr>Data Structure Codesign: Linked-CSR Format</vt:lpstr>
      <vt:lpstr>Data Layout Example: CSR Graph Traversal</vt:lpstr>
      <vt:lpstr>Roadmap</vt:lpstr>
      <vt:lpstr>Methodology</vt:lpstr>
      <vt:lpstr>Overall Performance and Energy Efficiency</vt:lpstr>
      <vt:lpstr>Network Traffic</vt:lpstr>
      <vt:lpstr>Affinity Alloc: Not-So Truly Near-Data Computing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Affinity Alloc: Taming Not-So Near-Data Computing</dc:title>
  <dc:creator>Zhengrong Wang</dc:creator>
  <cp:lastModifiedBy>Zhengrong Wang</cp:lastModifiedBy>
  <cp:revision>22</cp:revision>
  <dcterms:created xsi:type="dcterms:W3CDTF">2023-10-19T02:38:00Z</dcterms:created>
  <dcterms:modified xsi:type="dcterms:W3CDTF">2023-11-11T20:51:02Z</dcterms:modified>
</cp:coreProperties>
</file>