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333" r:id="rId4"/>
    <p:sldId id="334" r:id="rId5"/>
    <p:sldId id="337" r:id="rId6"/>
    <p:sldId id="338" r:id="rId7"/>
    <p:sldId id="342" r:id="rId8"/>
    <p:sldId id="340" r:id="rId9"/>
    <p:sldId id="347" r:id="rId10"/>
    <p:sldId id="343" r:id="rId11"/>
    <p:sldId id="345" r:id="rId12"/>
    <p:sldId id="306" r:id="rId13"/>
    <p:sldId id="319" r:id="rId14"/>
    <p:sldId id="260" r:id="rId15"/>
    <p:sldId id="265" r:id="rId16"/>
    <p:sldId id="346" r:id="rId17"/>
    <p:sldId id="293" r:id="rId18"/>
    <p:sldId id="305" r:id="rId19"/>
    <p:sldId id="326" r:id="rId20"/>
    <p:sldId id="325" r:id="rId21"/>
    <p:sldId id="328" r:id="rId22"/>
    <p:sldId id="341" r:id="rId23"/>
    <p:sldId id="322" r:id="rId24"/>
    <p:sldId id="276" r:id="rId25"/>
    <p:sldId id="278" r:id="rId26"/>
    <p:sldId id="331" r:id="rId27"/>
    <p:sldId id="301" r:id="rId28"/>
    <p:sldId id="302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B2CA"/>
    <a:srgbClr val="B7DDE8"/>
    <a:srgbClr val="FFD8C9"/>
    <a:srgbClr val="E63946"/>
    <a:srgbClr val="EBF1DF"/>
    <a:srgbClr val="E6EDD7"/>
    <a:srgbClr val="31859B"/>
    <a:srgbClr val="FF6361"/>
    <a:srgbClr val="FB9D97"/>
    <a:srgbClr val="FFAB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4" autoAdjust="0"/>
    <p:restoredTop sz="89270" autoAdjust="0"/>
  </p:normalViewPr>
  <p:slideViewPr>
    <p:cSldViewPr snapToGrid="0">
      <p:cViewPr varScale="1">
        <p:scale>
          <a:sx n="98" d="100"/>
          <a:sy n="98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2-4-15-HPCA\cmp-link32-8x8c-o8-speed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Study\research\2022-4-15-HPCA\cmp-link32-8x8c-o8-ho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378770840511527E-2"/>
          <c:y val="2.8567455594681587E-2"/>
          <c:w val="0.93060526231127838"/>
          <c:h val="0.642373483226089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'cmp-link32-8x8c-o8-speedup'!$A$2</c:f>
              <c:strCache>
                <c:ptCount val="1"/>
                <c:pt idx="0">
                  <c:v>NScore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'cmp-link32-8x8c-o8-speedup'!$B$2:$DA$2</c:f>
              <c:numCache>
                <c:formatCode>General</c:formatCode>
                <c:ptCount val="104"/>
                <c:pt idx="0">
                  <c:v>1.0550838369437601</c:v>
                </c:pt>
                <c:pt idx="7">
                  <c:v>0.89602267599466501</c:v>
                </c:pt>
                <c:pt idx="14">
                  <c:v>0.99841069853934905</c:v>
                </c:pt>
                <c:pt idx="21">
                  <c:v>1.0376588194502301</c:v>
                </c:pt>
                <c:pt idx="28">
                  <c:v>0.91843793741603896</c:v>
                </c:pt>
                <c:pt idx="35">
                  <c:v>1.7706979515511601</c:v>
                </c:pt>
                <c:pt idx="42">
                  <c:v>4.2919026056689802</c:v>
                </c:pt>
                <c:pt idx="49">
                  <c:v>1.2488152780494299</c:v>
                </c:pt>
                <c:pt idx="56">
                  <c:v>4.3457574732183204</c:v>
                </c:pt>
                <c:pt idx="63">
                  <c:v>1.1002486593565599</c:v>
                </c:pt>
                <c:pt idx="70">
                  <c:v>1.37131358127245</c:v>
                </c:pt>
                <c:pt idx="77">
                  <c:v>1.37862638262921</c:v>
                </c:pt>
                <c:pt idx="84">
                  <c:v>1.38439531538049</c:v>
                </c:pt>
                <c:pt idx="91">
                  <c:v>1.15817657503857</c:v>
                </c:pt>
                <c:pt idx="98">
                  <c:v>1.4107931362841899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4-432F-81AA-88A33088F838}"/>
            </c:ext>
          </c:extLst>
        </c:ser>
        <c:ser>
          <c:idx val="1"/>
          <c:order val="1"/>
          <c:tx>
            <c:strRef>
              <c:f>'cmp-link32-8x8c-o8-speedup'!$A$3</c:f>
              <c:strCache>
                <c:ptCount val="1"/>
                <c:pt idx="0">
                  <c:v>NSno comp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'cmp-link32-8x8c-o8-speedup'!$B$3:$DA$3</c:f>
              <c:numCache>
                <c:formatCode>General</c:formatCode>
                <c:ptCount val="104"/>
                <c:pt idx="1">
                  <c:v>1.7295029077703199</c:v>
                </c:pt>
                <c:pt idx="8">
                  <c:v>0.98443278259879596</c:v>
                </c:pt>
                <c:pt idx="15">
                  <c:v>1.4982867565218301</c:v>
                </c:pt>
                <c:pt idx="22">
                  <c:v>1.08451717463438</c:v>
                </c:pt>
                <c:pt idx="29">
                  <c:v>0.92223955808026004</c:v>
                </c:pt>
                <c:pt idx="36">
                  <c:v>1.88257354013573</c:v>
                </c:pt>
                <c:pt idx="43">
                  <c:v>5.1556633539939796</c:v>
                </c:pt>
                <c:pt idx="50">
                  <c:v>1.8287527151774501</c:v>
                </c:pt>
                <c:pt idx="57">
                  <c:v>4.32824154813955</c:v>
                </c:pt>
                <c:pt idx="64">
                  <c:v>1.48656623989383</c:v>
                </c:pt>
                <c:pt idx="71">
                  <c:v>1.9025157093056799</c:v>
                </c:pt>
                <c:pt idx="78">
                  <c:v>1.89252633081058</c:v>
                </c:pt>
                <c:pt idx="85">
                  <c:v>2.8647447846907101</c:v>
                </c:pt>
                <c:pt idx="92">
                  <c:v>2.4102215734204</c:v>
                </c:pt>
                <c:pt idx="99">
                  <c:v>1.88674435063402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84-432F-81AA-88A33088F838}"/>
            </c:ext>
          </c:extLst>
        </c:ser>
        <c:ser>
          <c:idx val="2"/>
          <c:order val="2"/>
          <c:tx>
            <c:strRef>
              <c:f>'cmp-link32-8x8c-o8-speedup'!$A$4</c:f>
              <c:strCache>
                <c:ptCount val="1"/>
                <c:pt idx="0">
                  <c:v>INST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'cmp-link32-8x8c-o8-speedup'!$B$4:$DA$4</c:f>
              <c:numCache>
                <c:formatCode>General</c:formatCode>
                <c:ptCount val="104"/>
                <c:pt idx="2">
                  <c:v>1.9145331626988</c:v>
                </c:pt>
                <c:pt idx="9">
                  <c:v>0.95447844984131403</c:v>
                </c:pt>
                <c:pt idx="16">
                  <c:v>1.42977921424129</c:v>
                </c:pt>
                <c:pt idx="23">
                  <c:v>2.2941205907842899</c:v>
                </c:pt>
                <c:pt idx="30">
                  <c:v>1.0553889532988301</c:v>
                </c:pt>
                <c:pt idx="37">
                  <c:v>1.6188530278298301</c:v>
                </c:pt>
                <c:pt idx="44">
                  <c:v>4.2859906086967703</c:v>
                </c:pt>
                <c:pt idx="51">
                  <c:v>1.25555746157696</c:v>
                </c:pt>
                <c:pt idx="58">
                  <c:v>10.362768382717601</c:v>
                </c:pt>
                <c:pt idx="65">
                  <c:v>1.1856384742691799</c:v>
                </c:pt>
                <c:pt idx="72">
                  <c:v>1.2735898528048799</c:v>
                </c:pt>
                <c:pt idx="79">
                  <c:v>1.42270179442305</c:v>
                </c:pt>
                <c:pt idx="86">
                  <c:v>1.38529005620511</c:v>
                </c:pt>
                <c:pt idx="93">
                  <c:v>1.1584794494575601</c:v>
                </c:pt>
                <c:pt idx="100">
                  <c:v>1.71910187978271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84-432F-81AA-88A33088F838}"/>
            </c:ext>
          </c:extLst>
        </c:ser>
        <c:ser>
          <c:idx val="3"/>
          <c:order val="3"/>
          <c:tx>
            <c:v>UDF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'cmp-link32-8x8c-o8-speedup'!$B$5:$DA$5</c:f>
              <c:numCache>
                <c:formatCode>General</c:formatCode>
                <c:ptCount val="104"/>
                <c:pt idx="3">
                  <c:v>1.0667348680341799</c:v>
                </c:pt>
                <c:pt idx="10">
                  <c:v>0.85526045715732002</c:v>
                </c:pt>
                <c:pt idx="17">
                  <c:v>0.965427754060874</c:v>
                </c:pt>
                <c:pt idx="24">
                  <c:v>1.0138047016202101</c:v>
                </c:pt>
                <c:pt idx="31">
                  <c:v>1.0553889532988301</c:v>
                </c:pt>
                <c:pt idx="38">
                  <c:v>1.6188530278298301</c:v>
                </c:pt>
                <c:pt idx="45">
                  <c:v>4.2859906086967703</c:v>
                </c:pt>
                <c:pt idx="52">
                  <c:v>1.25555746157696</c:v>
                </c:pt>
                <c:pt idx="59">
                  <c:v>10.362768382717601</c:v>
                </c:pt>
                <c:pt idx="66">
                  <c:v>1.1856384742691799</c:v>
                </c:pt>
                <c:pt idx="73">
                  <c:v>1.2858116822428201</c:v>
                </c:pt>
                <c:pt idx="80">
                  <c:v>1.45280553441212</c:v>
                </c:pt>
                <c:pt idx="87">
                  <c:v>10.085404790457799</c:v>
                </c:pt>
                <c:pt idx="94">
                  <c:v>9.2786778984169</c:v>
                </c:pt>
                <c:pt idx="101">
                  <c:v>2.0105238133891801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84-432F-81AA-88A33088F838}"/>
            </c:ext>
          </c:extLst>
        </c:ser>
        <c:ser>
          <c:idx val="4"/>
          <c:order val="4"/>
          <c:tx>
            <c:strRef>
              <c:f>'cmp-link32-8x8c-o8-speedup'!$A$6</c:f>
              <c:strCache>
                <c:ptCount val="1"/>
                <c:pt idx="0">
                  <c:v>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'cmp-link32-8x8c-o8-speedup'!$B$6:$DA$6</c:f>
              <c:numCache>
                <c:formatCode>General</c:formatCode>
                <c:ptCount val="104"/>
                <c:pt idx="4">
                  <c:v>4.1866670671753097</c:v>
                </c:pt>
                <c:pt idx="11">
                  <c:v>3.00902491955399</c:v>
                </c:pt>
                <c:pt idx="18">
                  <c:v>2.8938612301514199</c:v>
                </c:pt>
                <c:pt idx="25">
                  <c:v>5.2056043893651802</c:v>
                </c:pt>
                <c:pt idx="32">
                  <c:v>1.1358802110805599</c:v>
                </c:pt>
                <c:pt idx="39">
                  <c:v>2.4582229232664301</c:v>
                </c:pt>
                <c:pt idx="46">
                  <c:v>8.0154625834371593</c:v>
                </c:pt>
                <c:pt idx="53">
                  <c:v>1.5612176614958</c:v>
                </c:pt>
                <c:pt idx="60">
                  <c:v>27.7054888667355</c:v>
                </c:pt>
                <c:pt idx="67">
                  <c:v>1.6129451188903401</c:v>
                </c:pt>
                <c:pt idx="74">
                  <c:v>2.15805181444032</c:v>
                </c:pt>
                <c:pt idx="81">
                  <c:v>2.6308314652718399</c:v>
                </c:pt>
                <c:pt idx="88">
                  <c:v>2.8683357340817199</c:v>
                </c:pt>
                <c:pt idx="95">
                  <c:v>2.4079604858411701</c:v>
                </c:pt>
                <c:pt idx="102">
                  <c:v>3.1963752135771699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4-432F-81AA-88A33088F838}"/>
            </c:ext>
          </c:extLst>
        </c:ser>
        <c:ser>
          <c:idx val="5"/>
          <c:order val="5"/>
          <c:tx>
            <c:strRef>
              <c:f>'cmp-link32-8x8c-o8-speedup'!$A$7</c:f>
              <c:strCache>
                <c:ptCount val="1"/>
                <c:pt idx="0">
                  <c:v>NSno sync</c:v>
                </c:pt>
              </c:strCache>
            </c:strRef>
          </c:tx>
          <c:spPr>
            <a:solidFill>
              <a:srgbClr val="FF6361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'cmp-link32-8x8c-o8-speedup'!$B$7:$DA$7</c:f>
              <c:numCache>
                <c:formatCode>General</c:formatCode>
                <c:ptCount val="104"/>
                <c:pt idx="5">
                  <c:v>4.6046053211170799</c:v>
                </c:pt>
                <c:pt idx="12">
                  <c:v>3.0771985811532101</c:v>
                </c:pt>
                <c:pt idx="19">
                  <c:v>3.46693097947899</c:v>
                </c:pt>
                <c:pt idx="26">
                  <c:v>5.9265860423571404</c:v>
                </c:pt>
                <c:pt idx="33">
                  <c:v>1.1362709752701501</c:v>
                </c:pt>
                <c:pt idx="40">
                  <c:v>2.4493826699743702</c:v>
                </c:pt>
                <c:pt idx="47">
                  <c:v>8.1214887726102898</c:v>
                </c:pt>
                <c:pt idx="54">
                  <c:v>2.2778952232481302</c:v>
                </c:pt>
                <c:pt idx="61">
                  <c:v>36.142060318813002</c:v>
                </c:pt>
                <c:pt idx="68">
                  <c:v>1.8883120425373801</c:v>
                </c:pt>
                <c:pt idx="75">
                  <c:v>2.1551437054237499</c:v>
                </c:pt>
                <c:pt idx="82">
                  <c:v>2.5972077260873698</c:v>
                </c:pt>
                <c:pt idx="89">
                  <c:v>2.8682622697173898</c:v>
                </c:pt>
                <c:pt idx="96">
                  <c:v>2.4079604858411701</c:v>
                </c:pt>
                <c:pt idx="103">
                  <c:v>3.4886154950727502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84-432F-81AA-88A33088F838}"/>
            </c:ext>
          </c:extLst>
        </c:ser>
        <c:ser>
          <c:idx val="6"/>
          <c:order val="6"/>
          <c:tx>
            <c:strRef>
              <c:f>'cmp-link32-8x8c-o8-speedup'!$A$8</c:f>
              <c:strCache>
                <c:ptCount val="1"/>
                <c:pt idx="0">
                  <c:v>NSdecouple</c:v>
                </c:pt>
              </c:strCache>
            </c:strRef>
          </c:tx>
          <c:spPr>
            <a:solidFill>
              <a:srgbClr val="FFABA2"/>
            </a:solidFill>
            <a:ln>
              <a:noFill/>
            </a:ln>
            <a:effectLst/>
          </c:spPr>
          <c:invertIfNegative val="0"/>
          <c:cat>
            <c:strRef>
              <c:f>'cmp-link32-8x8c-o8-speedup'!$B$1:$DA$1</c:f>
              <c:strCache>
                <c:ptCount val="99"/>
                <c:pt idx="0">
                  <c:v>pathfinder</c:v>
                </c:pt>
                <c:pt idx="7">
                  <c:v>srad</c:v>
                </c:pt>
                <c:pt idx="14">
                  <c:v>hotspot</c:v>
                </c:pt>
                <c:pt idx="21">
                  <c:v>hotspot3D</c:v>
                </c:pt>
                <c:pt idx="28">
                  <c:v>histogram</c:v>
                </c:pt>
                <c:pt idx="35">
                  <c:v>scluster</c:v>
                </c:pt>
                <c:pt idx="42">
                  <c:v>svm</c:v>
                </c:pt>
                <c:pt idx="49">
                  <c:v>bfs_push</c:v>
                </c:pt>
                <c:pt idx="56">
                  <c:v>pr_push</c:v>
                </c:pt>
                <c:pt idx="63">
                  <c:v>sssp</c:v>
                </c:pt>
                <c:pt idx="70">
                  <c:v>bfs_pull</c:v>
                </c:pt>
                <c:pt idx="77">
                  <c:v>pr_pull</c:v>
                </c:pt>
                <c:pt idx="84">
                  <c:v>bin_tree</c:v>
                </c:pt>
                <c:pt idx="91">
                  <c:v>hash_join</c:v>
                </c:pt>
                <c:pt idx="98">
                  <c:v>geomean.</c:v>
                </c:pt>
              </c:strCache>
            </c:strRef>
          </c:cat>
          <c:val>
            <c:numRef>
              <c:f>'cmp-link32-8x8c-o8-speedup'!$B$8:$DA$8</c:f>
              <c:numCache>
                <c:formatCode>General</c:formatCode>
                <c:ptCount val="104"/>
                <c:pt idx="5">
                  <c:v>0</c:v>
                </c:pt>
                <c:pt idx="12">
                  <c:v>0</c:v>
                </c:pt>
                <c:pt idx="19">
                  <c:v>0</c:v>
                </c:pt>
                <c:pt idx="26">
                  <c:v>0</c:v>
                </c:pt>
                <c:pt idx="33">
                  <c:v>0</c:v>
                </c:pt>
                <c:pt idx="40">
                  <c:v>1.5677220441441701E-2</c:v>
                </c:pt>
                <c:pt idx="47">
                  <c:v>8.0734681442430997E-2</c:v>
                </c:pt>
                <c:pt idx="54">
                  <c:v>0.262655542262487</c:v>
                </c:pt>
                <c:pt idx="61">
                  <c:v>1.9483298022378299</c:v>
                </c:pt>
                <c:pt idx="68">
                  <c:v>6.5859525391201101E-2</c:v>
                </c:pt>
                <c:pt idx="75">
                  <c:v>0.16567082941549799</c:v>
                </c:pt>
                <c:pt idx="82">
                  <c:v>0</c:v>
                </c:pt>
                <c:pt idx="89">
                  <c:v>7.21714252074048</c:v>
                </c:pt>
                <c:pt idx="96">
                  <c:v>6.8707174125757202</c:v>
                </c:pt>
                <c:pt idx="103">
                  <c:v>0.77760797463863196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84-432F-81AA-88A33088F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595850815"/>
        <c:axId val="595851231"/>
      </c:barChart>
      <c:catAx>
        <c:axId val="595850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51231"/>
        <c:crosses val="autoZero"/>
        <c:auto val="1"/>
        <c:lblAlgn val="ctr"/>
        <c:lblOffset val="100"/>
        <c:noMultiLvlLbl val="0"/>
      </c:catAx>
      <c:valAx>
        <c:axId val="595851231"/>
        <c:scaling>
          <c:orientation val="minMax"/>
          <c:max val="1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850815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106029712803652"/>
          <c:y val="0.91822962264965058"/>
          <c:w val="0.79787930919792771"/>
          <c:h val="8.17703773503494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2700000"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v>Base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'cmp-link32-8x8c-o8-hops'!$C$2:$CZ$2</c:f>
              <c:numCache>
                <c:formatCode>General</c:formatCode>
                <c:ptCount val="102"/>
                <c:pt idx="0">
                  <c:v>0.38287931088599803</c:v>
                </c:pt>
                <c:pt idx="6">
                  <c:v>0.37408262705421302</c:v>
                </c:pt>
                <c:pt idx="12">
                  <c:v>0.393280189538874</c:v>
                </c:pt>
                <c:pt idx="18">
                  <c:v>0.40240482925379101</c:v>
                </c:pt>
                <c:pt idx="24">
                  <c:v>0.41876311812797901</c:v>
                </c:pt>
                <c:pt idx="30">
                  <c:v>0.37204110143234698</c:v>
                </c:pt>
                <c:pt idx="36">
                  <c:v>0.415572917590952</c:v>
                </c:pt>
                <c:pt idx="42">
                  <c:v>0.470843649539399</c:v>
                </c:pt>
                <c:pt idx="48">
                  <c:v>0.35848750009076003</c:v>
                </c:pt>
                <c:pt idx="54">
                  <c:v>0.54031812601013196</c:v>
                </c:pt>
                <c:pt idx="60">
                  <c:v>0.50927013340822103</c:v>
                </c:pt>
                <c:pt idx="66">
                  <c:v>0.36990840838323402</c:v>
                </c:pt>
                <c:pt idx="72">
                  <c:v>0.308390323243943</c:v>
                </c:pt>
                <c:pt idx="78">
                  <c:v>0.30919821854879498</c:v>
                </c:pt>
                <c:pt idx="84">
                  <c:v>0.254982136607107</c:v>
                </c:pt>
                <c:pt idx="90">
                  <c:v>0.25419593226752102</c:v>
                </c:pt>
                <c:pt idx="96">
                  <c:v>0.38341365762395402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214-49B2-BF98-7DF52565FE47}"/>
            </c:ext>
          </c:extLst>
        </c:ser>
        <c:ser>
          <c:idx val="1"/>
          <c:order val="1"/>
          <c:tx>
            <c:strRef>
              <c:f>'cmp-link32-8x8c-o8-hops'!$A$3:$B$3</c:f>
              <c:strCache>
                <c:ptCount val="2"/>
                <c:pt idx="0">
                  <c:v>BG</c:v>
                </c:pt>
                <c:pt idx="1">
                  <c:v>Data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'cmp-link32-8x8c-o8-hops'!$C$3:$CZ$3</c:f>
              <c:numCache>
                <c:formatCode>General</c:formatCode>
                <c:ptCount val="102"/>
                <c:pt idx="0">
                  <c:v>0.61712068911400197</c:v>
                </c:pt>
                <c:pt idx="6">
                  <c:v>0.62591737294578598</c:v>
                </c:pt>
                <c:pt idx="12">
                  <c:v>0.606719810461125</c:v>
                </c:pt>
                <c:pt idx="18">
                  <c:v>0.59759517074620805</c:v>
                </c:pt>
                <c:pt idx="24">
                  <c:v>0.58123688187202005</c:v>
                </c:pt>
                <c:pt idx="30">
                  <c:v>0.62795889856765297</c:v>
                </c:pt>
                <c:pt idx="36">
                  <c:v>0.58442708240904695</c:v>
                </c:pt>
                <c:pt idx="42">
                  <c:v>0.52915635046059994</c:v>
                </c:pt>
                <c:pt idx="48">
                  <c:v>0.64151249990923898</c:v>
                </c:pt>
                <c:pt idx="54">
                  <c:v>0.45968187398986698</c:v>
                </c:pt>
                <c:pt idx="60">
                  <c:v>0.49072986659177797</c:v>
                </c:pt>
                <c:pt idx="66">
                  <c:v>0.63009159161676598</c:v>
                </c:pt>
                <c:pt idx="72">
                  <c:v>0.691609676756056</c:v>
                </c:pt>
                <c:pt idx="78">
                  <c:v>0.69080178145120397</c:v>
                </c:pt>
                <c:pt idx="84">
                  <c:v>0.745017863392892</c:v>
                </c:pt>
                <c:pt idx="90">
                  <c:v>0.74580406773247798</c:v>
                </c:pt>
                <c:pt idx="96">
                  <c:v>0.61658634237604504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214-49B2-BF98-7DF52565FE47}"/>
            </c:ext>
          </c:extLst>
        </c:ser>
        <c:ser>
          <c:idx val="2"/>
          <c:order val="2"/>
          <c:tx>
            <c:strRef>
              <c:f>'cmp-link32-8x8c-o8-hops'!$A$4:$B$4</c:f>
              <c:strCache>
                <c:ptCount val="2"/>
                <c:pt idx="0">
                  <c:v>BG</c:v>
                </c:pt>
                <c:pt idx="1">
                  <c:v>Strm</c:v>
                </c:pt>
              </c:strCache>
            </c:strRef>
          </c:tx>
          <c:spPr>
            <a:pattFill prst="wdUpDiag">
              <a:fgClr>
                <a:schemeClr val="accent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'cmp-link32-8x8c-o8-hops'!$C$4:$CZ$4</c:f>
              <c:numCache>
                <c:formatCode>General</c:formatCode>
                <c:ptCount val="102"/>
                <c:pt idx="0">
                  <c:v>0</c:v>
                </c:pt>
                <c:pt idx="6">
                  <c:v>0</c:v>
                </c:pt>
                <c:pt idx="12">
                  <c:v>0</c:v>
                </c:pt>
                <c:pt idx="18">
                  <c:v>0</c:v>
                </c:pt>
                <c:pt idx="24">
                  <c:v>0</c:v>
                </c:pt>
                <c:pt idx="30">
                  <c:v>0</c:v>
                </c:pt>
                <c:pt idx="36">
                  <c:v>0</c:v>
                </c:pt>
                <c:pt idx="42">
                  <c:v>0</c:v>
                </c:pt>
                <c:pt idx="48">
                  <c:v>0</c:v>
                </c:pt>
                <c:pt idx="54">
                  <c:v>0</c:v>
                </c:pt>
                <c:pt idx="60">
                  <c:v>0</c:v>
                </c:pt>
                <c:pt idx="66">
                  <c:v>0</c:v>
                </c:pt>
                <c:pt idx="72">
                  <c:v>0</c:v>
                </c:pt>
                <c:pt idx="78">
                  <c:v>0</c:v>
                </c:pt>
                <c:pt idx="84">
                  <c:v>0</c:v>
                </c:pt>
                <c:pt idx="90">
                  <c:v>0</c:v>
                </c:pt>
                <c:pt idx="96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214-49B2-BF98-7DF52565FE47}"/>
            </c:ext>
          </c:extLst>
        </c:ser>
        <c:ser>
          <c:idx val="3"/>
          <c:order val="3"/>
          <c:tx>
            <c:v>INST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'cmp-link32-8x8c-o8-hops'!$C$5:$CZ$5</c:f>
              <c:numCache>
                <c:formatCode>General</c:formatCode>
                <c:ptCount val="102"/>
                <c:pt idx="1">
                  <c:v>3.1564442491420399E-3</c:v>
                </c:pt>
                <c:pt idx="7">
                  <c:v>0.17231865724645001</c:v>
                </c:pt>
                <c:pt idx="13">
                  <c:v>5.8671796186890695E-4</c:v>
                </c:pt>
                <c:pt idx="19">
                  <c:v>4.3269639697946698E-4</c:v>
                </c:pt>
                <c:pt idx="25">
                  <c:v>0.41153220099867899</c:v>
                </c:pt>
                <c:pt idx="31">
                  <c:v>0.28493141260212901</c:v>
                </c:pt>
                <c:pt idx="37">
                  <c:v>0.21116711316626299</c:v>
                </c:pt>
                <c:pt idx="43">
                  <c:v>2.5380020226628299E-2</c:v>
                </c:pt>
                <c:pt idx="49">
                  <c:v>0.24026573479492599</c:v>
                </c:pt>
                <c:pt idx="55">
                  <c:v>1.2295535909030699E-2</c:v>
                </c:pt>
                <c:pt idx="61">
                  <c:v>3.8306490031982797E-2</c:v>
                </c:pt>
                <c:pt idx="67">
                  <c:v>0.248930922861509</c:v>
                </c:pt>
                <c:pt idx="73">
                  <c:v>0.23036893393517999</c:v>
                </c:pt>
                <c:pt idx="79">
                  <c:v>0.163470100557042</c:v>
                </c:pt>
                <c:pt idx="85">
                  <c:v>0.101772607603782</c:v>
                </c:pt>
                <c:pt idx="91">
                  <c:v>9.3094627477513597E-2</c:v>
                </c:pt>
                <c:pt idx="97">
                  <c:v>0.139875638501194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214-49B2-BF98-7DF52565FE47}"/>
            </c:ext>
          </c:extLst>
        </c:ser>
        <c:ser>
          <c:idx val="4"/>
          <c:order val="4"/>
          <c:tx>
            <c:strRef>
              <c:f>'cmp-link32-8x8c-o8-hops'!$A$6:$B$6</c:f>
              <c:strCache>
                <c:ptCount val="2"/>
                <c:pt idx="0">
                  <c:v>OMNI</c:v>
                </c:pt>
                <c:pt idx="1">
                  <c:v>Data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'cmp-link32-8x8c-o8-hops'!$C$6:$CZ$6</c:f>
              <c:numCache>
                <c:formatCode>General</c:formatCode>
                <c:ptCount val="102"/>
                <c:pt idx="1">
                  <c:v>5.5468718341276698E-3</c:v>
                </c:pt>
                <c:pt idx="7">
                  <c:v>0.25270276227525201</c:v>
                </c:pt>
                <c:pt idx="13">
                  <c:v>8.5594344212718595E-4</c:v>
                </c:pt>
                <c:pt idx="19">
                  <c:v>6.3554824528757302E-4</c:v>
                </c:pt>
                <c:pt idx="25">
                  <c:v>0.57246105892163002</c:v>
                </c:pt>
                <c:pt idx="31">
                  <c:v>0.414259220966815</c:v>
                </c:pt>
                <c:pt idx="37">
                  <c:v>0.317562622243515</c:v>
                </c:pt>
                <c:pt idx="43">
                  <c:v>4.4863645630520699E-2</c:v>
                </c:pt>
                <c:pt idx="49">
                  <c:v>0.40770766729707902</c:v>
                </c:pt>
                <c:pt idx="55">
                  <c:v>1.90459736977001E-2</c:v>
                </c:pt>
                <c:pt idx="61">
                  <c:v>6.1759647821143203E-2</c:v>
                </c:pt>
                <c:pt idx="67">
                  <c:v>0.39412046732091999</c:v>
                </c:pt>
                <c:pt idx="73">
                  <c:v>0.45645719289628101</c:v>
                </c:pt>
                <c:pt idx="79">
                  <c:v>0.368563873616436</c:v>
                </c:pt>
                <c:pt idx="85">
                  <c:v>0.28538303180498498</c:v>
                </c:pt>
                <c:pt idx="91">
                  <c:v>0.26388944977838502</c:v>
                </c:pt>
                <c:pt idx="97">
                  <c:v>0.241613436112013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1214-49B2-BF98-7DF52565FE47}"/>
            </c:ext>
          </c:extLst>
        </c:ser>
        <c:ser>
          <c:idx val="5"/>
          <c:order val="5"/>
          <c:tx>
            <c:strRef>
              <c:f>'cmp-link32-8x8c-o8-hops'!$A$7:$B$7</c:f>
              <c:strCache>
                <c:ptCount val="2"/>
                <c:pt idx="0">
                  <c:v>OMNI</c:v>
                </c:pt>
                <c:pt idx="1">
                  <c:v>Strm</c:v>
                </c:pt>
              </c:strCache>
            </c:strRef>
          </c:tx>
          <c:spPr>
            <a:pattFill prst="wdUpDiag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'cmp-link32-8x8c-o8-hops'!$C$7:$CZ$7</c:f>
              <c:numCache>
                <c:formatCode>General</c:formatCode>
                <c:ptCount val="102"/>
                <c:pt idx="1">
                  <c:v>0.21155622308166699</c:v>
                </c:pt>
                <c:pt idx="7">
                  <c:v>0.245682925597036</c:v>
                </c:pt>
                <c:pt idx="13">
                  <c:v>0.35849464481902099</c:v>
                </c:pt>
                <c:pt idx="19">
                  <c:v>0.27266813989799799</c:v>
                </c:pt>
                <c:pt idx="25">
                  <c:v>7.21598574121801E-3</c:v>
                </c:pt>
                <c:pt idx="31">
                  <c:v>0</c:v>
                </c:pt>
                <c:pt idx="37">
                  <c:v>0</c:v>
                </c:pt>
                <c:pt idx="43">
                  <c:v>0.15272870791017901</c:v>
                </c:pt>
                <c:pt idx="49">
                  <c:v>1.3553904048853099E-3</c:v>
                </c:pt>
                <c:pt idx="55">
                  <c:v>0.11054155695321601</c:v>
                </c:pt>
                <c:pt idx="61">
                  <c:v>9.4634307024864306E-2</c:v>
                </c:pt>
                <c:pt idx="67">
                  <c:v>0</c:v>
                </c:pt>
                <c:pt idx="73">
                  <c:v>1.20856151117612E-2</c:v>
                </c:pt>
                <c:pt idx="79">
                  <c:v>7.2483686609274402E-3</c:v>
                </c:pt>
                <c:pt idx="85">
                  <c:v>0</c:v>
                </c:pt>
                <c:pt idx="91">
                  <c:v>0</c:v>
                </c:pt>
                <c:pt idx="97">
                  <c:v>9.2138241575173405E-2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1214-49B2-BF98-7DF52565FE47}"/>
            </c:ext>
          </c:extLst>
        </c:ser>
        <c:ser>
          <c:idx val="6"/>
          <c:order val="6"/>
          <c:tx>
            <c:v>UDF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'cmp-link32-8x8c-o8-hops'!$C$8:$CZ$8</c:f>
              <c:numCache>
                <c:formatCode>General</c:formatCode>
                <c:ptCount val="102"/>
                <c:pt idx="2">
                  <c:v>0.34366559381780398</c:v>
                </c:pt>
                <c:pt idx="8">
                  <c:v>0.36729298815540601</c:v>
                </c:pt>
                <c:pt idx="14">
                  <c:v>0.39092339605134802</c:v>
                </c:pt>
                <c:pt idx="20">
                  <c:v>0.40473274636232998</c:v>
                </c:pt>
                <c:pt idx="26">
                  <c:v>0.41153220099867899</c:v>
                </c:pt>
                <c:pt idx="32">
                  <c:v>0.28493141260212901</c:v>
                </c:pt>
                <c:pt idx="38">
                  <c:v>0.21116711316626299</c:v>
                </c:pt>
                <c:pt idx="44">
                  <c:v>2.5380020226628299E-2</c:v>
                </c:pt>
                <c:pt idx="50">
                  <c:v>0.24026573479492599</c:v>
                </c:pt>
                <c:pt idx="56">
                  <c:v>1.2295535909030699E-2</c:v>
                </c:pt>
                <c:pt idx="62">
                  <c:v>3.8306490031982797E-2</c:v>
                </c:pt>
                <c:pt idx="68">
                  <c:v>0.248930922861509</c:v>
                </c:pt>
                <c:pt idx="74">
                  <c:v>0.23671965591015801</c:v>
                </c:pt>
                <c:pt idx="80">
                  <c:v>0.16619335708601601</c:v>
                </c:pt>
                <c:pt idx="86">
                  <c:v>1.0480709844208499E-2</c:v>
                </c:pt>
                <c:pt idx="92">
                  <c:v>1.08367679757384E-2</c:v>
                </c:pt>
                <c:pt idx="98">
                  <c:v>0.21272841536213499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1214-49B2-BF98-7DF52565FE47}"/>
            </c:ext>
          </c:extLst>
        </c:ser>
        <c:ser>
          <c:idx val="7"/>
          <c:order val="7"/>
          <c:tx>
            <c:strRef>
              <c:f>'cmp-link32-8x8c-o8-hops'!$A$9:$B$9</c:f>
              <c:strCache>
                <c:ptCount val="2"/>
                <c:pt idx="0">
                  <c:v>LIVIA</c:v>
                </c:pt>
                <c:pt idx="1">
                  <c:v>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'cmp-link32-8x8c-o8-hops'!$C$9:$CZ$9</c:f>
              <c:numCache>
                <c:formatCode>General</c:formatCode>
                <c:ptCount val="102"/>
                <c:pt idx="2">
                  <c:v>0.56677050923096595</c:v>
                </c:pt>
                <c:pt idx="8">
                  <c:v>0.61759216249676196</c:v>
                </c:pt>
                <c:pt idx="14">
                  <c:v>0.60230682978877004</c:v>
                </c:pt>
                <c:pt idx="20">
                  <c:v>0.59419294940960599</c:v>
                </c:pt>
                <c:pt idx="26">
                  <c:v>0.57246105892163002</c:v>
                </c:pt>
                <c:pt idx="32">
                  <c:v>0.414259220966815</c:v>
                </c:pt>
                <c:pt idx="38">
                  <c:v>0.317562622243515</c:v>
                </c:pt>
                <c:pt idx="44">
                  <c:v>4.4863645630520699E-2</c:v>
                </c:pt>
                <c:pt idx="50">
                  <c:v>0.40770766729707902</c:v>
                </c:pt>
                <c:pt idx="56">
                  <c:v>1.90459736977001E-2</c:v>
                </c:pt>
                <c:pt idx="62">
                  <c:v>6.1759647821143203E-2</c:v>
                </c:pt>
                <c:pt idx="68">
                  <c:v>0.39412046732091999</c:v>
                </c:pt>
                <c:pt idx="74">
                  <c:v>0.46262233217510501</c:v>
                </c:pt>
                <c:pt idx="80">
                  <c:v>0.37274402626058001</c:v>
                </c:pt>
                <c:pt idx="86">
                  <c:v>4.7240829592132397E-2</c:v>
                </c:pt>
                <c:pt idx="92">
                  <c:v>2.53588783444656E-2</c:v>
                </c:pt>
                <c:pt idx="98">
                  <c:v>0.34503805132485699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7-1214-49B2-BF98-7DF52565FE47}"/>
            </c:ext>
          </c:extLst>
        </c:ser>
        <c:ser>
          <c:idx val="8"/>
          <c:order val="8"/>
          <c:tx>
            <c:strRef>
              <c:f>'cmp-link32-8x8c-o8-hops'!$A$10:$B$10</c:f>
              <c:strCache>
                <c:ptCount val="2"/>
                <c:pt idx="0">
                  <c:v>LIVIA</c:v>
                </c:pt>
                <c:pt idx="1">
                  <c:v>Strm</c:v>
                </c:pt>
              </c:strCache>
            </c:strRef>
          </c:tx>
          <c:spPr>
            <a:pattFill prst="wdUp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'cmp-link32-8x8c-o8-hops'!$C$10:$CZ$10</c:f>
              <c:numCache>
                <c:formatCode>General</c:formatCode>
                <c:ptCount val="102"/>
                <c:pt idx="2">
                  <c:v>0</c:v>
                </c:pt>
                <c:pt idx="8">
                  <c:v>0</c:v>
                </c:pt>
                <c:pt idx="14">
                  <c:v>0</c:v>
                </c:pt>
                <c:pt idx="20">
                  <c:v>0</c:v>
                </c:pt>
                <c:pt idx="26">
                  <c:v>7.21598574121801E-3</c:v>
                </c:pt>
                <c:pt idx="32">
                  <c:v>0</c:v>
                </c:pt>
                <c:pt idx="38">
                  <c:v>0</c:v>
                </c:pt>
                <c:pt idx="44">
                  <c:v>0.15272870791017901</c:v>
                </c:pt>
                <c:pt idx="50">
                  <c:v>1.3553904048853099E-3</c:v>
                </c:pt>
                <c:pt idx="56">
                  <c:v>0.11054155695321601</c:v>
                </c:pt>
                <c:pt idx="62">
                  <c:v>9.4634307024864306E-2</c:v>
                </c:pt>
                <c:pt idx="68">
                  <c:v>0</c:v>
                </c:pt>
                <c:pt idx="74">
                  <c:v>0</c:v>
                </c:pt>
                <c:pt idx="80">
                  <c:v>0</c:v>
                </c:pt>
                <c:pt idx="86">
                  <c:v>0.19671312694986501</c:v>
                </c:pt>
                <c:pt idx="92">
                  <c:v>0.25374266786676503</c:v>
                </c:pt>
                <c:pt idx="98">
                  <c:v>5.1058233928187098E-2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8-1214-49B2-BF98-7DF52565FE47}"/>
            </c:ext>
          </c:extLst>
        </c:ser>
        <c:ser>
          <c:idx val="9"/>
          <c:order val="9"/>
          <c:tx>
            <c:v>NS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'cmp-link32-8x8c-o8-hops'!$C$11:$CZ$11</c:f>
              <c:numCache>
                <c:formatCode>General</c:formatCode>
                <c:ptCount val="102"/>
                <c:pt idx="3">
                  <c:v>3.25154485785621E-3</c:v>
                </c:pt>
                <c:pt idx="9">
                  <c:v>5.9059265152525803E-4</c:v>
                </c:pt>
                <c:pt idx="15">
                  <c:v>5.79397924502782E-4</c:v>
                </c:pt>
                <c:pt idx="21">
                  <c:v>4.3479495483083702E-4</c:v>
                </c:pt>
                <c:pt idx="27">
                  <c:v>2.8012963365419501E-3</c:v>
                </c:pt>
                <c:pt idx="33">
                  <c:v>9.87812973460723E-2</c:v>
                </c:pt>
                <c:pt idx="39">
                  <c:v>6.7126860436786895E-2</c:v>
                </c:pt>
                <c:pt idx="45">
                  <c:v>8.56165290023716E-2</c:v>
                </c:pt>
                <c:pt idx="51">
                  <c:v>0.20743654110924201</c:v>
                </c:pt>
                <c:pt idx="57">
                  <c:v>5.7601946631870002E-2</c:v>
                </c:pt>
                <c:pt idx="63">
                  <c:v>6.53113529586897E-2</c:v>
                </c:pt>
                <c:pt idx="69">
                  <c:v>0.18962140898678301</c:v>
                </c:pt>
                <c:pt idx="75">
                  <c:v>0.23309986963323301</c:v>
                </c:pt>
                <c:pt idx="81">
                  <c:v>0.17509858749909499</c:v>
                </c:pt>
                <c:pt idx="87">
                  <c:v>1.0515394848288799E-2</c:v>
                </c:pt>
                <c:pt idx="93">
                  <c:v>1.0809405007885501E-2</c:v>
                </c:pt>
                <c:pt idx="99">
                  <c:v>7.5542301261598499E-2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9-1214-49B2-BF98-7DF52565FE47}"/>
            </c:ext>
          </c:extLst>
        </c:ser>
        <c:ser>
          <c:idx val="10"/>
          <c:order val="10"/>
          <c:tx>
            <c:strRef>
              <c:f>'cmp-link32-8x8c-o8-hops'!$A$12:$B$12</c:f>
              <c:strCache>
                <c:ptCount val="2"/>
                <c:pt idx="0">
                  <c:v>SC-Sync</c:v>
                </c:pt>
                <c:pt idx="1">
                  <c:v>Data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'cmp-link32-8x8c-o8-hops'!$C$12:$CZ$12</c:f>
              <c:numCache>
                <c:formatCode>General</c:formatCode>
                <c:ptCount val="102"/>
                <c:pt idx="3">
                  <c:v>9.3737783026789992E-3</c:v>
                </c:pt>
                <c:pt idx="9">
                  <c:v>5.8278986955643097E-2</c:v>
                </c:pt>
                <c:pt idx="15">
                  <c:v>9.2855352668250499E-2</c:v>
                </c:pt>
                <c:pt idx="21">
                  <c:v>5.6696396454827498E-2</c:v>
                </c:pt>
                <c:pt idx="27">
                  <c:v>0.15749836238449599</c:v>
                </c:pt>
                <c:pt idx="33">
                  <c:v>0.142915893806974</c:v>
                </c:pt>
                <c:pt idx="39">
                  <c:v>0.108692788544848</c:v>
                </c:pt>
                <c:pt idx="45">
                  <c:v>0.113678248400225</c:v>
                </c:pt>
                <c:pt idx="51">
                  <c:v>0.26728642870695102</c:v>
                </c:pt>
                <c:pt idx="57">
                  <c:v>6.3487900638975097E-3</c:v>
                </c:pt>
                <c:pt idx="63">
                  <c:v>0.100458964518195</c:v>
                </c:pt>
                <c:pt idx="69">
                  <c:v>0.275926841808804</c:v>
                </c:pt>
                <c:pt idx="75">
                  <c:v>0.22883323622017901</c:v>
                </c:pt>
                <c:pt idx="81">
                  <c:v>0.142571795196411</c:v>
                </c:pt>
                <c:pt idx="87">
                  <c:v>0.21989082899527099</c:v>
                </c:pt>
                <c:pt idx="93">
                  <c:v>9.3610946812530599E-2</c:v>
                </c:pt>
                <c:pt idx="99">
                  <c:v>0.129682352490011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1214-49B2-BF98-7DF52565FE47}"/>
            </c:ext>
          </c:extLst>
        </c:ser>
        <c:ser>
          <c:idx val="11"/>
          <c:order val="11"/>
          <c:tx>
            <c:strRef>
              <c:f>'cmp-link32-8x8c-o8-hops'!$A$13:$B$13</c:f>
              <c:strCache>
                <c:ptCount val="2"/>
                <c:pt idx="0">
                  <c:v>SC-Sync</c:v>
                </c:pt>
                <c:pt idx="1">
                  <c:v>Strm</c:v>
                </c:pt>
              </c:strCache>
            </c:strRef>
          </c:tx>
          <c:spPr>
            <a:pattFill prst="wdUp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'cmp-link32-8x8c-o8-hops'!$C$13:$CZ$13</c:f>
              <c:numCache>
                <c:formatCode>General</c:formatCode>
                <c:ptCount val="102"/>
                <c:pt idx="3">
                  <c:v>4.8442282480195699E-2</c:v>
                </c:pt>
                <c:pt idx="9">
                  <c:v>5.8512173719402601E-2</c:v>
                </c:pt>
                <c:pt idx="15">
                  <c:v>5.9836490079248697E-2</c:v>
                </c:pt>
                <c:pt idx="21">
                  <c:v>4.8416982395788399E-2</c:v>
                </c:pt>
                <c:pt idx="27">
                  <c:v>3.0573276590164501E-2</c:v>
                </c:pt>
                <c:pt idx="33">
                  <c:v>1.3033285844528701E-3</c:v>
                </c:pt>
                <c:pt idx="39">
                  <c:v>9.23831260002074E-3</c:v>
                </c:pt>
                <c:pt idx="45">
                  <c:v>0.182943756809791</c:v>
                </c:pt>
                <c:pt idx="51">
                  <c:v>1.6497538369919601E-2</c:v>
                </c:pt>
                <c:pt idx="57">
                  <c:v>6.5867458989736796E-2</c:v>
                </c:pt>
                <c:pt idx="63">
                  <c:v>0.113110290468664</c:v>
                </c:pt>
                <c:pt idx="69">
                  <c:v>1.40496795736834E-2</c:v>
                </c:pt>
                <c:pt idx="75">
                  <c:v>1.9817978116599799E-2</c:v>
                </c:pt>
                <c:pt idx="81">
                  <c:v>1.6574291036677999E-2</c:v>
                </c:pt>
                <c:pt idx="87">
                  <c:v>0.213354726433228</c:v>
                </c:pt>
                <c:pt idx="93">
                  <c:v>0.26740801389076402</c:v>
                </c:pt>
                <c:pt idx="99">
                  <c:v>7.2871661258646206E-2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B-1214-49B2-BF98-7DF52565FE47}"/>
            </c:ext>
          </c:extLst>
        </c:ser>
        <c:ser>
          <c:idx val="12"/>
          <c:order val="12"/>
          <c:tx>
            <c:v>NSdecouple</c:v>
          </c:tx>
          <c:spPr>
            <a:solidFill>
              <a:srgbClr val="E63946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'cmp-link32-8x8c-o8-hops'!$C$14:$CZ$14</c:f>
              <c:numCache>
                <c:formatCode>General</c:formatCode>
                <c:ptCount val="102"/>
                <c:pt idx="4">
                  <c:v>3.2360997928633701E-3</c:v>
                </c:pt>
                <c:pt idx="10">
                  <c:v>5.9036272965209795E-4</c:v>
                </c:pt>
                <c:pt idx="16">
                  <c:v>5.5163672318931203E-4</c:v>
                </c:pt>
                <c:pt idx="22">
                  <c:v>4.4387121753801498E-4</c:v>
                </c:pt>
                <c:pt idx="28">
                  <c:v>2.8083787064387199E-3</c:v>
                </c:pt>
                <c:pt idx="34">
                  <c:v>9.8731147951331602E-2</c:v>
                </c:pt>
                <c:pt idx="40">
                  <c:v>6.7105469110325902E-2</c:v>
                </c:pt>
                <c:pt idx="46">
                  <c:v>8.5584724888369795E-2</c:v>
                </c:pt>
                <c:pt idx="52">
                  <c:v>0.20751988828314999</c:v>
                </c:pt>
                <c:pt idx="58">
                  <c:v>5.7509288399281898E-2</c:v>
                </c:pt>
                <c:pt idx="64">
                  <c:v>6.5216579967850699E-2</c:v>
                </c:pt>
                <c:pt idx="70">
                  <c:v>0.189466581123411</c:v>
                </c:pt>
                <c:pt idx="76">
                  <c:v>0.23358481572332701</c:v>
                </c:pt>
                <c:pt idx="82">
                  <c:v>0.17555024777544601</c:v>
                </c:pt>
                <c:pt idx="88">
                  <c:v>1.0480709844208499E-2</c:v>
                </c:pt>
                <c:pt idx="94">
                  <c:v>1.08367679757384E-2</c:v>
                </c:pt>
                <c:pt idx="100">
                  <c:v>7.5576035638257794E-2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C-1214-49B2-BF98-7DF52565FE47}"/>
            </c:ext>
          </c:extLst>
        </c:ser>
        <c:ser>
          <c:idx val="13"/>
          <c:order val="13"/>
          <c:tx>
            <c:strRef>
              <c:f>'cmp-link32-8x8c-o8-hops'!$A$15:$B$15</c:f>
              <c:strCache>
                <c:ptCount val="2"/>
                <c:pt idx="0">
                  <c:v>SC-Full</c:v>
                </c:pt>
                <c:pt idx="1">
                  <c:v>Data</c:v>
                </c:pt>
              </c:strCache>
            </c:strRef>
          </c:tx>
          <c:spPr>
            <a:solidFill>
              <a:srgbClr val="FFD8C9"/>
            </a:solid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'cmp-link32-8x8c-o8-hops'!$C$15:$CZ$15</c:f>
              <c:numCache>
                <c:formatCode>General</c:formatCode>
                <c:ptCount val="102"/>
                <c:pt idx="4">
                  <c:v>9.34222937845193E-3</c:v>
                </c:pt>
                <c:pt idx="10">
                  <c:v>5.8215666471774598E-2</c:v>
                </c:pt>
                <c:pt idx="16">
                  <c:v>9.2842845584538897E-2</c:v>
                </c:pt>
                <c:pt idx="22">
                  <c:v>5.6652838263425001E-2</c:v>
                </c:pt>
                <c:pt idx="28">
                  <c:v>0.157379495392827</c:v>
                </c:pt>
                <c:pt idx="34">
                  <c:v>0.14294060052149099</c:v>
                </c:pt>
                <c:pt idx="40">
                  <c:v>0.109365950175184</c:v>
                </c:pt>
                <c:pt idx="46">
                  <c:v>0.112790946587023</c:v>
                </c:pt>
                <c:pt idx="52">
                  <c:v>0.26573711873279798</c:v>
                </c:pt>
                <c:pt idx="58">
                  <c:v>6.3857343397795202E-3</c:v>
                </c:pt>
                <c:pt idx="64">
                  <c:v>0.101306852254278</c:v>
                </c:pt>
                <c:pt idx="70">
                  <c:v>0.27485820218063001</c:v>
                </c:pt>
                <c:pt idx="76">
                  <c:v>0.22987776480713601</c:v>
                </c:pt>
                <c:pt idx="82">
                  <c:v>0.143120663025392</c:v>
                </c:pt>
                <c:pt idx="88">
                  <c:v>4.7240829592132397E-2</c:v>
                </c:pt>
                <c:pt idx="94">
                  <c:v>2.53588783444656E-2</c:v>
                </c:pt>
                <c:pt idx="100">
                  <c:v>0.114588538478208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D-1214-49B2-BF98-7DF52565FE47}"/>
            </c:ext>
          </c:extLst>
        </c:ser>
        <c:ser>
          <c:idx val="14"/>
          <c:order val="14"/>
          <c:tx>
            <c:strRef>
              <c:f>'cmp-link32-8x8c-o8-hops'!$A$16:$B$16</c:f>
              <c:strCache>
                <c:ptCount val="2"/>
                <c:pt idx="0">
                  <c:v>SC-Full</c:v>
                </c:pt>
                <c:pt idx="1">
                  <c:v>Strm</c:v>
                </c:pt>
              </c:strCache>
            </c:strRef>
          </c:tx>
          <c:spPr>
            <a:pattFill prst="wdUpDiag">
              <a:fgClr>
                <a:srgbClr val="FFD8C9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'cmp-link32-8x8c-o8-hops'!$C$1:$CZ$1</c:f>
              <c:strCache>
                <c:ptCount val="97"/>
                <c:pt idx="0">
                  <c:v>pathfinder</c:v>
                </c:pt>
                <c:pt idx="6">
                  <c:v>srad</c:v>
                </c:pt>
                <c:pt idx="12">
                  <c:v>hotspot</c:v>
                </c:pt>
                <c:pt idx="18">
                  <c:v>hotspot3D</c:v>
                </c:pt>
                <c:pt idx="24">
                  <c:v>histogram</c:v>
                </c:pt>
                <c:pt idx="30">
                  <c:v>scluster</c:v>
                </c:pt>
                <c:pt idx="36">
                  <c:v>svm</c:v>
                </c:pt>
                <c:pt idx="42">
                  <c:v>bfs_push</c:v>
                </c:pt>
                <c:pt idx="48">
                  <c:v>bfs_push_check</c:v>
                </c:pt>
                <c:pt idx="54">
                  <c:v>pr_push</c:v>
                </c:pt>
                <c:pt idx="60">
                  <c:v>sssp</c:v>
                </c:pt>
                <c:pt idx="66">
                  <c:v>sssp_check</c:v>
                </c:pt>
                <c:pt idx="72">
                  <c:v>bfs_pull</c:v>
                </c:pt>
                <c:pt idx="78">
                  <c:v>pr_pull</c:v>
                </c:pt>
                <c:pt idx="84">
                  <c:v>bin_tree</c:v>
                </c:pt>
                <c:pt idx="90">
                  <c:v>hash_join</c:v>
                </c:pt>
                <c:pt idx="96">
                  <c:v>avg.</c:v>
                </c:pt>
              </c:strCache>
              <c:extLst/>
            </c:strRef>
          </c:cat>
          <c:val>
            <c:numRef>
              <c:f>'cmp-link32-8x8c-o8-hops'!$C$16:$CZ$16</c:f>
              <c:numCache>
                <c:formatCode>General</c:formatCode>
                <c:ptCount val="102"/>
                <c:pt idx="4">
                  <c:v>3.8073109998376702E-2</c:v>
                </c:pt>
                <c:pt idx="10">
                  <c:v>4.8237271770351801E-2</c:v>
                </c:pt>
                <c:pt idx="16">
                  <c:v>4.9077667212356797E-2</c:v>
                </c:pt>
                <c:pt idx="22">
                  <c:v>4.0590122337397297E-2</c:v>
                </c:pt>
                <c:pt idx="28">
                  <c:v>3.0362630846327499E-2</c:v>
                </c:pt>
                <c:pt idx="34">
                  <c:v>1.30220487842475E-3</c:v>
                </c:pt>
                <c:pt idx="40">
                  <c:v>5.2075375052610196E-3</c:v>
                </c:pt>
                <c:pt idx="46">
                  <c:v>7.7294417769421097E-3</c:v>
                </c:pt>
                <c:pt idx="52">
                  <c:v>1.7116702200038001E-2</c:v>
                </c:pt>
                <c:pt idx="58">
                  <c:v>6.1106127438293897E-2</c:v>
                </c:pt>
                <c:pt idx="64">
                  <c:v>5.2881357999857498E-3</c:v>
                </c:pt>
                <c:pt idx="70">
                  <c:v>1.4024177728526099E-2</c:v>
                </c:pt>
                <c:pt idx="76">
                  <c:v>1.7066639587257602E-2</c:v>
                </c:pt>
                <c:pt idx="82">
                  <c:v>1.4470934312377901E-2</c:v>
                </c:pt>
                <c:pt idx="88">
                  <c:v>0.19671312694986501</c:v>
                </c:pt>
                <c:pt idx="94">
                  <c:v>0.25374266786676503</c:v>
                </c:pt>
                <c:pt idx="100">
                  <c:v>5.0006781138034299E-2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E-1214-49B2-BF98-7DF52565F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47720559"/>
        <c:axId val="1447721807"/>
      </c:barChart>
      <c:catAx>
        <c:axId val="144772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721807"/>
        <c:crosses val="autoZero"/>
        <c:auto val="1"/>
        <c:lblAlgn val="ctr"/>
        <c:lblOffset val="100"/>
        <c:noMultiLvlLbl val="0"/>
      </c:catAx>
      <c:valAx>
        <c:axId val="144772180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Travelled Hops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72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10"/>
        <c:delete val="1"/>
      </c:legendEntry>
      <c:legendEntry>
        <c:idx val="11"/>
        <c:delete val="1"/>
      </c:legendEntry>
      <c:legendEntry>
        <c:idx val="13"/>
        <c:delete val="1"/>
      </c:legendEntry>
      <c:legendEntry>
        <c:idx val="1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AF17A-7ED5-4E00-9DF5-F95170F71F9B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0457B-DB16-47BF-8DBB-7775A7B2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89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3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05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3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2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6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1527-823A-4460-B2DF-7F5E849A8115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A3FF-9EA3-4635-BB22-A936BD76CE88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017B-8D58-4DAE-9B79-DAC0FB6466C0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F851-C9DE-4223-8BFC-3C36DFEF5675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DBEDD-D969-4B6B-8266-2C8F2787881F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3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CB3B-D8BC-4FDE-9190-375BF706AEF0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EE79-B39F-418E-A019-1FF81AA95987}" type="datetime1">
              <a:rPr lang="en-US" smtClean="0"/>
              <a:t>8/31/2022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F30C-8C88-4A94-92E0-52D78CF41417}" type="datetime1">
              <a:rPr lang="en-US" smtClean="0"/>
              <a:t>8/31/2022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1323-22A0-4EA7-8510-3168294D2296}" type="datetime1">
              <a:rPr lang="en-US" smtClean="0"/>
              <a:t>8/31/2022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5678-9BAC-4A31-A7F0-6DFF36140143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B093-AADE-494D-BACF-C01B1BECE9A8}" type="datetime1">
              <a:rPr lang="en-US" smtClean="0"/>
              <a:t>8/31/2022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3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72723-E0E8-40D8-9CC1-0D78E81F83D1}" type="datetime1">
              <a:rPr lang="en-US" smtClean="0"/>
              <a:t>8/31/2022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5FCAB-662C-4E0B-A4D9-CBC38013B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642815"/>
            <a:ext cx="9144000" cy="1504155"/>
          </a:xfrm>
        </p:spPr>
        <p:txBody>
          <a:bodyPr>
            <a:normAutofit/>
          </a:bodyPr>
          <a:lstStyle/>
          <a:p>
            <a:r>
              <a:rPr lang="en-US" sz="4400" dirty="0"/>
              <a:t>Near-Stream Computing: General and Transparent Near-Cache Acceleration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5206" y="3374504"/>
            <a:ext cx="9661585" cy="2754312"/>
          </a:xfrm>
        </p:spPr>
        <p:txBody>
          <a:bodyPr>
            <a:normAutofit/>
          </a:bodyPr>
          <a:lstStyle/>
          <a:p>
            <a:r>
              <a:rPr lang="en-US" dirty="0"/>
              <a:t>Zhengrong Wang, Jian Weng, Sihao Liu, Tony Nowatzki</a:t>
            </a:r>
            <a:endParaRPr lang="en-US" sz="800" baseline="30000" dirty="0"/>
          </a:p>
          <a:p>
            <a:r>
              <a:rPr lang="en-US" dirty="0"/>
              <a:t>UCLA</a:t>
            </a:r>
          </a:p>
          <a:p>
            <a:r>
              <a:rPr lang="en-US" dirty="0"/>
              <a:t>April. 2022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11" y="5302605"/>
            <a:ext cx="1696657" cy="55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94" y="5032199"/>
            <a:ext cx="2072649" cy="12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5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Taxonomy of General Near-Data Computation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3CEEA-3FDE-4E2C-AAD8-DD6C2F2C89E0}"/>
              </a:ext>
            </a:extLst>
          </p:cNvPr>
          <p:cNvSpPr txBox="1"/>
          <p:nvPr/>
        </p:nvSpPr>
        <p:spPr>
          <a:xfrm>
            <a:off x="858439" y="1427914"/>
            <a:ext cx="88392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5AB2CA"/>
                </a:solidFill>
              </a:rPr>
              <a:t>Generality</a:t>
            </a:r>
            <a:r>
              <a:rPr lang="en-US" sz="2000" b="1" dirty="0">
                <a:solidFill>
                  <a:srgbClr val="5AB2CA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 pattern + compute type.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F36E77-A9D9-48CB-8B87-99F962DE9F80}"/>
              </a:ext>
            </a:extLst>
          </p:cNvPr>
          <p:cNvSpPr txBox="1"/>
          <p:nvPr/>
        </p:nvSpPr>
        <p:spPr>
          <a:xfrm>
            <a:off x="3403797" y="4601698"/>
            <a:ext cx="2717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Vector Add.</a:t>
            </a:r>
          </a:p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165A74-ADB8-4D1E-9900-F473FD4E9F8C}"/>
              </a:ext>
            </a:extLst>
          </p:cNvPr>
          <p:cNvSpPr txBox="1"/>
          <p:nvPr/>
        </p:nvSpPr>
        <p:spPr>
          <a:xfrm>
            <a:off x="533818" y="4601699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Sum Array.</a:t>
            </a:r>
          </a:p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C80518-56F3-45F1-BF53-123450103356}"/>
              </a:ext>
            </a:extLst>
          </p:cNvPr>
          <p:cNvSpPr txBox="1"/>
          <p:nvPr/>
        </p:nvSpPr>
        <p:spPr>
          <a:xfrm>
            <a:off x="6230448" y="4601698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Indirect RMW.</a:t>
            </a:r>
          </a:p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]]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++</a:t>
            </a:r>
            <a:endParaRPr lang="en-US" dirty="0">
              <a:solidFill>
                <a:srgbClr val="31859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8C2853-FA66-4521-A755-4D4266FCE998}"/>
              </a:ext>
            </a:extLst>
          </p:cNvPr>
          <p:cNvSpPr txBox="1"/>
          <p:nvPr/>
        </p:nvSpPr>
        <p:spPr>
          <a:xfrm>
            <a:off x="9103819" y="4601697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Link-List Op.</a:t>
            </a:r>
          </a:p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A-&gt;value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A-&gt;next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5E9CD0-326E-4684-9932-DE8A063DD6A9}"/>
                  </a:ext>
                </a:extLst>
              </p:cNvPr>
              <p:cNvSpPr/>
              <p:nvPr/>
            </p:nvSpPr>
            <p:spPr>
              <a:xfrm>
                <a:off x="533818" y="4253190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5E9CD0-326E-4684-9932-DE8A063D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18" y="4253190"/>
                <a:ext cx="1334683" cy="319204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2B5630A-5A6F-4C51-ACE8-7C36AF94EED9}"/>
                  </a:ext>
                </a:extLst>
              </p:cNvPr>
              <p:cNvSpPr/>
              <p:nvPr/>
            </p:nvSpPr>
            <p:spPr>
              <a:xfrm>
                <a:off x="6236140" y="4253087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2B5630A-5A6F-4C51-ACE8-7C36AF94E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40" y="4253087"/>
                <a:ext cx="1334683" cy="319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1AC7BF-FDC9-4F64-8C9F-C2E4BEFE6032}"/>
                  </a:ext>
                </a:extLst>
              </p:cNvPr>
              <p:cNvSpPr/>
              <p:nvPr/>
            </p:nvSpPr>
            <p:spPr>
              <a:xfrm>
                <a:off x="9135553" y="4253393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𝑛𝑒𝑥𝑡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41AC7BF-FDC9-4F64-8C9F-C2E4BEFE6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553" y="4253393"/>
                <a:ext cx="1334683" cy="319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7DDC6D-7BF8-4551-B185-A95D9EA2C15D}"/>
                  </a:ext>
                </a:extLst>
              </p:cNvPr>
              <p:cNvSpPr/>
              <p:nvPr/>
            </p:nvSpPr>
            <p:spPr>
              <a:xfrm>
                <a:off x="3400580" y="4253190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87DDC6D-7BF8-4551-B185-A95D9EA2C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80" y="4253190"/>
                <a:ext cx="1334683" cy="31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3E5A62-303C-42E3-92DF-C04B0688F26A}"/>
                  </a:ext>
                </a:extLst>
              </p:cNvPr>
              <p:cNvSpPr/>
              <p:nvPr/>
            </p:nvSpPr>
            <p:spPr>
              <a:xfrm>
                <a:off x="10575640" y="4253087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23E5A62-303C-42E3-92DF-C04B0688F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640" y="4253087"/>
                <a:ext cx="1227939" cy="319204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8E1B3C-D15D-4834-A1F2-7F71A68FCD5F}"/>
                  </a:ext>
                </a:extLst>
              </p:cNvPr>
              <p:cNvSpPr/>
              <p:nvPr/>
            </p:nvSpPr>
            <p:spPr>
              <a:xfrm>
                <a:off x="4823723" y="4253190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8E1B3C-D15D-4834-A1F2-7F71A68FC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23" y="4253190"/>
                <a:ext cx="1227939" cy="319204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B5DE43-AB57-4DEB-87C9-FCF01E30DE5A}"/>
                  </a:ext>
                </a:extLst>
              </p:cNvPr>
              <p:cNvSpPr/>
              <p:nvPr/>
            </p:nvSpPr>
            <p:spPr>
              <a:xfrm>
                <a:off x="7649267" y="4253481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B5DE43-AB57-4DEB-87C9-FCF01E30DE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267" y="4253481"/>
                <a:ext cx="1227939" cy="319204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6147B9-AABA-432E-A463-C41DFBA8D51C}"/>
                  </a:ext>
                </a:extLst>
              </p:cNvPr>
              <p:cNvSpPr/>
              <p:nvPr/>
            </p:nvSpPr>
            <p:spPr>
              <a:xfrm>
                <a:off x="1964696" y="4253190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6147B9-AABA-432E-A463-C41DFBA8D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96" y="4253190"/>
                <a:ext cx="1227939" cy="319204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B4B98B1-DC17-448F-9244-813E7897388D}"/>
              </a:ext>
            </a:extLst>
          </p:cNvPr>
          <p:cNvSpPr txBox="1"/>
          <p:nvPr/>
        </p:nvSpPr>
        <p:spPr>
          <a:xfrm>
            <a:off x="533818" y="3850775"/>
            <a:ext cx="103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Affine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9B91D-98F9-40D5-A1BB-54092078ED44}"/>
              </a:ext>
            </a:extLst>
          </p:cNvPr>
          <p:cNvSpPr txBox="1"/>
          <p:nvPr/>
        </p:nvSpPr>
        <p:spPr>
          <a:xfrm>
            <a:off x="1964696" y="3850775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Reduce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D2E9FB-C51C-4E52-91A7-8FD0C84835D8}"/>
              </a:ext>
            </a:extLst>
          </p:cNvPr>
          <p:cNvSpPr txBox="1"/>
          <p:nvPr/>
        </p:nvSpPr>
        <p:spPr>
          <a:xfrm>
            <a:off x="3403797" y="38507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Multi-Op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C9FCA-48FC-4C9B-9AEE-2E5F013C2479}"/>
              </a:ext>
            </a:extLst>
          </p:cNvPr>
          <p:cNvSpPr txBox="1"/>
          <p:nvPr/>
        </p:nvSpPr>
        <p:spPr>
          <a:xfrm>
            <a:off x="4823723" y="3850775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Store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1C65D4-2136-4775-B2C4-5DFE9148B91B}"/>
              </a:ext>
            </a:extLst>
          </p:cNvPr>
          <p:cNvSpPr txBox="1"/>
          <p:nvPr/>
        </p:nvSpPr>
        <p:spPr>
          <a:xfrm>
            <a:off x="6230448" y="38507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Indirect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04C3B5-F598-4224-A0BC-92E231B925B8}"/>
              </a:ext>
            </a:extLst>
          </p:cNvPr>
          <p:cNvSpPr txBox="1"/>
          <p:nvPr/>
        </p:nvSpPr>
        <p:spPr>
          <a:xfrm>
            <a:off x="7649267" y="385077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RMW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E96211-77FA-418B-9B98-9C98C4133F5D}"/>
              </a:ext>
            </a:extLst>
          </p:cNvPr>
          <p:cNvSpPr txBox="1"/>
          <p:nvPr/>
        </p:nvSpPr>
        <p:spPr>
          <a:xfrm>
            <a:off x="9135553" y="3850775"/>
            <a:ext cx="13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Ptr-Chase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5FFC62-1C77-4126-B05C-CC019B377DE3}"/>
              </a:ext>
            </a:extLst>
          </p:cNvPr>
          <p:cNvSpPr txBox="1"/>
          <p:nvPr/>
        </p:nvSpPr>
        <p:spPr>
          <a:xfrm>
            <a:off x="10575640" y="3850775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12485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" grpId="0"/>
      <p:bldP spid="50" grpId="0"/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Taxonomy of General Near-Data Computation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/>
              <p:nvPr/>
            </p:nvSpPr>
            <p:spPr>
              <a:xfrm>
                <a:off x="858439" y="1427914"/>
                <a:ext cx="8839200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5AB2CA"/>
                    </a:solidFill>
                  </a:rPr>
                  <a:t>Generality</a:t>
                </a:r>
                <a:r>
                  <a:rPr lang="en-US" sz="2000" b="1" dirty="0">
                    <a:solidFill>
                      <a:srgbClr val="5AB2CA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Address pattern + compute type.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i="1" dirty="0"/>
                  <a:t>Support all combinations.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Address Pattern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Streams; Compute Type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Near-Stream Operation.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39" y="1427914"/>
                <a:ext cx="8839200" cy="1523494"/>
              </a:xfrm>
              <a:prstGeom prst="rect">
                <a:avLst/>
              </a:prstGeom>
              <a:blipFill>
                <a:blip r:embed="rId3"/>
                <a:stretch>
                  <a:fillRect l="-897" b="-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A65127-D758-47F7-A0F5-248F12FFC9C0}"/>
                  </a:ext>
                </a:extLst>
              </p:cNvPr>
              <p:cNvSpPr/>
              <p:nvPr/>
            </p:nvSpPr>
            <p:spPr>
              <a:xfrm>
                <a:off x="4191418" y="4036634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9A65127-D758-47F7-A0F5-248F12FFC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18" y="4036634"/>
                <a:ext cx="1334683" cy="319204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371974-E7A8-48CA-AA4E-4AE85E257AAA}"/>
                  </a:ext>
                </a:extLst>
              </p:cNvPr>
              <p:cNvSpPr/>
              <p:nvPr/>
            </p:nvSpPr>
            <p:spPr>
              <a:xfrm>
                <a:off x="4191417" y="4951034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371974-E7A8-48CA-AA4E-4AE85E257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17" y="4951034"/>
                <a:ext cx="1334683" cy="3192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6B1A03-C8D3-43A7-807C-CBABCD259CB9}"/>
                  </a:ext>
                </a:extLst>
              </p:cNvPr>
              <p:cNvSpPr/>
              <p:nvPr/>
            </p:nvSpPr>
            <p:spPr>
              <a:xfrm>
                <a:off x="4192606" y="5408234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𝑛𝑒𝑥𝑡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6B1A03-C8D3-43A7-807C-CBABCD259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606" y="5408234"/>
                <a:ext cx="1334683" cy="31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9A1D71-28AB-451B-B0B0-E11E89BFD6BE}"/>
                  </a:ext>
                </a:extLst>
              </p:cNvPr>
              <p:cNvSpPr/>
              <p:nvPr/>
            </p:nvSpPr>
            <p:spPr>
              <a:xfrm>
                <a:off x="4191418" y="4493834"/>
                <a:ext cx="1334683" cy="319204"/>
              </a:xfrm>
              <a:prstGeom prst="rect">
                <a:avLst/>
              </a:prstGeom>
              <a:solidFill>
                <a:srgbClr val="92CD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9A1D71-28AB-451B-B0B0-E11E89BFD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418" y="4493834"/>
                <a:ext cx="1334683" cy="319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3B8D51-5561-46B9-A537-F3EBBE471D84}"/>
                  </a:ext>
                </a:extLst>
              </p:cNvPr>
              <p:cNvSpPr/>
              <p:nvPr/>
            </p:nvSpPr>
            <p:spPr>
              <a:xfrm>
                <a:off x="6269745" y="5408234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3B8D51-5561-46B9-A537-F3EBBE471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45" y="5408234"/>
                <a:ext cx="1227939" cy="31920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AD2FC3-FB95-4397-B5F2-FDFFD8A6ABDC}"/>
                  </a:ext>
                </a:extLst>
              </p:cNvPr>
              <p:cNvSpPr/>
              <p:nvPr/>
            </p:nvSpPr>
            <p:spPr>
              <a:xfrm>
                <a:off x="6269747" y="4493834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AD2FC3-FB95-4397-B5F2-FDFFD8A6A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47" y="4493834"/>
                <a:ext cx="1227939" cy="31920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EBA738D-FED9-4B18-8E2D-393135E9FCC8}"/>
                  </a:ext>
                </a:extLst>
              </p:cNvPr>
              <p:cNvSpPr/>
              <p:nvPr/>
            </p:nvSpPr>
            <p:spPr>
              <a:xfrm>
                <a:off x="6269746" y="4951325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Pre>
                        <m:sPre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sPre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EBA738D-FED9-4B18-8E2D-393135E9F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46" y="4951325"/>
                <a:ext cx="1227939" cy="31920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435772-D178-45EB-A66C-8AB026F1CD8A}"/>
                  </a:ext>
                </a:extLst>
              </p:cNvPr>
              <p:cNvSpPr/>
              <p:nvPr/>
            </p:nvSpPr>
            <p:spPr>
              <a:xfrm>
                <a:off x="6269748" y="4041571"/>
                <a:ext cx="1227939" cy="319204"/>
              </a:xfrm>
              <a:prstGeom prst="rect">
                <a:avLst/>
              </a:prstGeom>
              <a:solidFill>
                <a:srgbClr val="F9C4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Pre>
                            <m:sPre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sPre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3435772-D178-45EB-A66C-8AB026F1C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48" y="4041571"/>
                <a:ext cx="1227939" cy="319204"/>
              </a:xfrm>
              <a:prstGeom prst="rect">
                <a:avLst/>
              </a:prstGeom>
              <a:blipFill>
                <a:blip r:embed="rId11"/>
                <a:stretch>
                  <a:fillRect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80E99D-A5E1-4479-94E5-FC86B81EE945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>
            <a:off x="5526101" y="4196236"/>
            <a:ext cx="743647" cy="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C3AA3A-BAB6-4C66-ABFF-A0CB4703D504}"/>
              </a:ext>
            </a:extLst>
          </p:cNvPr>
          <p:cNvCxnSpPr>
            <a:stCxn id="25" idx="3"/>
            <a:endCxn id="30" idx="1"/>
          </p:cNvCxnSpPr>
          <p:nvPr/>
        </p:nvCxnSpPr>
        <p:spPr>
          <a:xfrm>
            <a:off x="5526101" y="4196236"/>
            <a:ext cx="74364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6D9831-1BFB-4C7F-83EC-02B175E8DE6F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5526101" y="4196236"/>
            <a:ext cx="743645" cy="91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540AF6-69FB-495D-A24B-D89F3920558B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>
            <a:off x="5526101" y="4196236"/>
            <a:ext cx="743644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C69B0B-6F20-4BEE-A114-ADAEEA702896}"/>
              </a:ext>
            </a:extLst>
          </p:cNvPr>
          <p:cNvCxnSpPr>
            <a:stCxn id="28" idx="3"/>
            <a:endCxn id="32" idx="1"/>
          </p:cNvCxnSpPr>
          <p:nvPr/>
        </p:nvCxnSpPr>
        <p:spPr>
          <a:xfrm flipV="1">
            <a:off x="5526101" y="4201173"/>
            <a:ext cx="743647" cy="45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2CB168-1D07-4D80-A4F5-28975150EBEE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5526101" y="4653436"/>
            <a:ext cx="74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E1D766-FDB5-4F29-90E4-A2CD807E7D69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526101" y="4653436"/>
            <a:ext cx="743645" cy="457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7BC440-070A-4D5F-A967-B9E258EB795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5526101" y="4653436"/>
            <a:ext cx="74364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BCA32B-6381-4674-B92D-1BB68FF7E20B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 flipV="1">
            <a:off x="5526100" y="4201173"/>
            <a:ext cx="743648" cy="909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08B28F-5121-4AA5-8ABC-33481E2422E9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 flipV="1">
            <a:off x="5526100" y="4653436"/>
            <a:ext cx="743647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F1E7BD1-34B6-4991-8C73-E7BB9EB24DDD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5526100" y="5110636"/>
            <a:ext cx="743646" cy="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AFB4B59-481F-4256-9939-9DE77F2626FE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5526100" y="5110636"/>
            <a:ext cx="74364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AFF5E8-0925-4708-B727-4B2AC82E5116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 flipV="1">
            <a:off x="5527289" y="4201173"/>
            <a:ext cx="742459" cy="136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F102F88-1FA1-456F-BFE0-F0FA3DC3D753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5527289" y="4653436"/>
            <a:ext cx="742458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62E3764-82E4-4E67-8AC2-91AE1E9C6A98}"/>
              </a:ext>
            </a:extLst>
          </p:cNvPr>
          <p:cNvCxnSpPr>
            <a:stCxn id="27" idx="3"/>
            <a:endCxn id="31" idx="1"/>
          </p:cNvCxnSpPr>
          <p:nvPr/>
        </p:nvCxnSpPr>
        <p:spPr>
          <a:xfrm flipV="1">
            <a:off x="5527289" y="5110927"/>
            <a:ext cx="742457" cy="45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6CDF05-64E4-40D1-B11C-8E1F7102AD06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5527289" y="5567836"/>
            <a:ext cx="742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3BF8A2BB-81AA-4702-B273-EE2638F46358}"/>
              </a:ext>
            </a:extLst>
          </p:cNvPr>
          <p:cNvSpPr/>
          <p:nvPr/>
        </p:nvSpPr>
        <p:spPr>
          <a:xfrm rot="5400000">
            <a:off x="4804654" y="3214430"/>
            <a:ext cx="108207" cy="137807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82188C0A-352B-44DB-9B6E-49A23BAD7602}"/>
              </a:ext>
            </a:extLst>
          </p:cNvPr>
          <p:cNvSpPr/>
          <p:nvPr/>
        </p:nvSpPr>
        <p:spPr>
          <a:xfrm rot="5400000">
            <a:off x="6829610" y="3214430"/>
            <a:ext cx="108207" cy="137807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4D21E-8FE8-41E5-AFDF-E0015CF4B4F5}"/>
              </a:ext>
            </a:extLst>
          </p:cNvPr>
          <p:cNvSpPr txBox="1"/>
          <p:nvPr/>
        </p:nvSpPr>
        <p:spPr>
          <a:xfrm>
            <a:off x="4423862" y="3440498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Stream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125273-5406-454C-AD98-4D4685EC9589}"/>
              </a:ext>
            </a:extLst>
          </p:cNvPr>
          <p:cNvSpPr txBox="1"/>
          <p:nvPr/>
        </p:nvSpPr>
        <p:spPr>
          <a:xfrm>
            <a:off x="6026156" y="344049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Near-Stream Op</a:t>
            </a:r>
          </a:p>
        </p:txBody>
      </p:sp>
    </p:spTree>
    <p:extLst>
      <p:ext uri="{BB962C8B-B14F-4D97-AF65-F5344CB8AC3E}">
        <p14:creationId xmlns:p14="http://schemas.microsoft.com/office/powerpoint/2010/main" val="134066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8" grpId="0" animBg="1"/>
      <p:bldP spid="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Conventional vs. Near-Stream Computing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A6C7F-2BDB-4E1B-BD49-9616E064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1328737"/>
            <a:ext cx="8782050" cy="42005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06C197-4E4B-4916-955F-94BE75E4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658" y="1758950"/>
            <a:ext cx="2390775" cy="1790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A68D20-B822-4AD7-BDB7-A91C1751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" y="5454650"/>
            <a:ext cx="3162300" cy="1266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01639C-9A82-409D-9574-42E0E844B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937" y="2028825"/>
            <a:ext cx="2524125" cy="15811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82DE7-E4A8-4A01-B592-93B3085F6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0922" y="3920089"/>
            <a:ext cx="2476500" cy="1866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283664-DA4E-4A41-908B-CC6D5FFCB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561" y="5477426"/>
            <a:ext cx="3228975" cy="838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0D4E620-5B4A-45E2-8354-7BC1D2546A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8566" y="2058862"/>
            <a:ext cx="2524125" cy="15811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6B959C7-DDD0-4BE4-BC90-C7AC4B057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9368" y="3920089"/>
            <a:ext cx="2409825" cy="18669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94897A4-ECE9-46E2-87C8-9AA4C47D15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9781" y="5477426"/>
            <a:ext cx="3019425" cy="838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322B4B8-7E37-48BA-A218-3B7187227A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3381" y="6205973"/>
            <a:ext cx="8505825" cy="581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7BF50-533B-40D9-A76D-71BE2F9EDFC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2532" y="3996289"/>
            <a:ext cx="2228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Breakdown of Near-Stream Computation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154460"/>
            <a:ext cx="2743200" cy="365125"/>
          </a:xfrm>
        </p:spPr>
        <p:txBody>
          <a:bodyPr/>
          <a:lstStyle/>
          <a:p>
            <a:fld id="{2A15FCAB-662C-4E0B-A4D9-CBC38013B1AD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E9F8BB-8EFC-4C34-8473-177D7862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88" y="3584350"/>
            <a:ext cx="9558312" cy="2307007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82916EC9-0814-44AA-B547-6AA576278154}"/>
              </a:ext>
            </a:extLst>
          </p:cNvPr>
          <p:cNvSpPr txBox="1">
            <a:spLocks/>
          </p:cNvSpPr>
          <p:nvPr/>
        </p:nvSpPr>
        <p:spPr>
          <a:xfrm>
            <a:off x="838200" y="1639887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54% of dynamic micro-ops can be classified as near-stream computation.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01E7B-5955-4147-B5C7-F98B4AC44ED1}"/>
              </a:ext>
            </a:extLst>
          </p:cNvPr>
          <p:cNvSpPr txBox="1"/>
          <p:nvPr/>
        </p:nvSpPr>
        <p:spPr>
          <a:xfrm>
            <a:off x="210405" y="264743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Major NS Comp.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03C1-70C1-4DDF-A275-138A8F66571E}"/>
              </a:ext>
            </a:extLst>
          </p:cNvPr>
          <p:cNvSpPr txBox="1"/>
          <p:nvPr/>
        </p:nvSpPr>
        <p:spPr>
          <a:xfrm>
            <a:off x="2799894" y="2647434"/>
            <a:ext cx="1578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Multi-Op 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A2BC1-EB0F-4A86-9A84-979954F9A45B}"/>
              </a:ext>
            </a:extLst>
          </p:cNvPr>
          <p:cNvSpPr txBox="1"/>
          <p:nvPr/>
        </p:nvSpPr>
        <p:spPr>
          <a:xfrm>
            <a:off x="5687738" y="264743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Ind. 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6516CA-639B-4223-8F4E-6C98D58536B5}"/>
              </a:ext>
            </a:extLst>
          </p:cNvPr>
          <p:cNvSpPr txBox="1"/>
          <p:nvPr/>
        </p:nvSpPr>
        <p:spPr>
          <a:xfrm>
            <a:off x="6996751" y="2647434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Ind. RMW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6EAF34-0EEA-4B6B-8E8E-C2ABE8603EAD}"/>
              </a:ext>
            </a:extLst>
          </p:cNvPr>
          <p:cNvSpPr txBox="1"/>
          <p:nvPr/>
        </p:nvSpPr>
        <p:spPr>
          <a:xfrm>
            <a:off x="8407907" y="2647434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Ind. Reduce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22C88-0041-4C80-AF7D-AC1663C1603B}"/>
              </a:ext>
            </a:extLst>
          </p:cNvPr>
          <p:cNvSpPr txBox="1"/>
          <p:nvPr/>
        </p:nvSpPr>
        <p:spPr>
          <a:xfrm>
            <a:off x="210405" y="2996895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Challenging to NDC: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F26DFB-A198-428A-94A1-FB8387271B36}"/>
              </a:ext>
            </a:extLst>
          </p:cNvPr>
          <p:cNvSpPr txBox="1"/>
          <p:nvPr/>
        </p:nvSpPr>
        <p:spPr>
          <a:xfrm>
            <a:off x="2799894" y="2996895"/>
            <a:ext cx="165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r>
              <a:rPr lang="en-US" i="1" dirty="0"/>
              <a:t>/User-</a:t>
            </a:r>
            <a:r>
              <a:rPr lang="en-US" i="1" dirty="0" err="1"/>
              <a:t>Func</a:t>
            </a:r>
            <a:r>
              <a:rPr lang="en-US" i="1" dirty="0"/>
              <a:t>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8CE42E-0C8B-42F4-AA68-E95D2DCBA4B2}"/>
              </a:ext>
            </a:extLst>
          </p:cNvPr>
          <p:cNvSpPr txBox="1"/>
          <p:nvPr/>
        </p:nvSpPr>
        <p:spPr>
          <a:xfrm>
            <a:off x="5687738" y="2996895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r>
              <a:rPr lang="en-US" i="1" dirty="0"/>
              <a:t>/Thread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C4115F-B711-428B-8823-C3F25A100DE5}"/>
              </a:ext>
            </a:extLst>
          </p:cNvPr>
          <p:cNvSpPr txBox="1"/>
          <p:nvPr/>
        </p:nvSpPr>
        <p:spPr>
          <a:xfrm>
            <a:off x="6996751" y="2996895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r>
              <a:rPr lang="en-US" i="1" dirty="0"/>
              <a:t>/Thread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0AF1B1-1E6B-4C88-9B30-99E81BA1B673}"/>
              </a:ext>
            </a:extLst>
          </p:cNvPr>
          <p:cNvSpPr txBox="1"/>
          <p:nvPr/>
        </p:nvSpPr>
        <p:spPr>
          <a:xfrm>
            <a:off x="8407907" y="2996895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r>
              <a:rPr lang="en-US" i="1" dirty="0"/>
              <a:t>/Thread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3A84A1-4DAA-4B60-8D9C-005868CA2E1E}"/>
              </a:ext>
            </a:extLst>
          </p:cNvPr>
          <p:cNvSpPr txBox="1"/>
          <p:nvPr/>
        </p:nvSpPr>
        <p:spPr>
          <a:xfrm>
            <a:off x="9961047" y="2647434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Ptr-Chase Reduce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6D4B5-FC78-4B10-9F4F-84E473493024}"/>
              </a:ext>
            </a:extLst>
          </p:cNvPr>
          <p:cNvSpPr txBox="1"/>
          <p:nvPr/>
        </p:nvSpPr>
        <p:spPr>
          <a:xfrm>
            <a:off x="9961047" y="2996895"/>
            <a:ext cx="127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r>
              <a:rPr lang="en-US" i="1" dirty="0"/>
              <a:t>/Thread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222827-3A39-4C84-89B7-1A780F094D36}"/>
              </a:ext>
            </a:extLst>
          </p:cNvPr>
          <p:cNvSpPr/>
          <p:nvPr/>
        </p:nvSpPr>
        <p:spPr>
          <a:xfrm rot="16200000">
            <a:off x="3715612" y="2436923"/>
            <a:ext cx="159928" cy="2076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475C045-A68F-41E5-BDE5-CA16A0BF4CBC}"/>
              </a:ext>
            </a:extLst>
          </p:cNvPr>
          <p:cNvSpPr/>
          <p:nvPr/>
        </p:nvSpPr>
        <p:spPr>
          <a:xfrm rot="16200000">
            <a:off x="6052949" y="2978798"/>
            <a:ext cx="159928" cy="9929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8F899551-DE74-45F2-BB0C-80FBA9391FCE}"/>
              </a:ext>
            </a:extLst>
          </p:cNvPr>
          <p:cNvSpPr/>
          <p:nvPr/>
        </p:nvSpPr>
        <p:spPr>
          <a:xfrm rot="16200000">
            <a:off x="7493472" y="2676246"/>
            <a:ext cx="159928" cy="15980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864655E-0AD4-468D-8145-C2C686B18F12}"/>
              </a:ext>
            </a:extLst>
          </p:cNvPr>
          <p:cNvSpPr/>
          <p:nvPr/>
        </p:nvSpPr>
        <p:spPr>
          <a:xfrm rot="16200000">
            <a:off x="8988898" y="2923898"/>
            <a:ext cx="159928" cy="11027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DA5D862B-6B9E-462C-AB6B-0B98A50BC3BC}"/>
              </a:ext>
            </a:extLst>
          </p:cNvPr>
          <p:cNvSpPr/>
          <p:nvPr/>
        </p:nvSpPr>
        <p:spPr>
          <a:xfrm rot="16200000">
            <a:off x="10134013" y="2970466"/>
            <a:ext cx="159928" cy="10096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584BE-8CE9-4D8F-BB8B-7A792EE38D52}"/>
              </a:ext>
            </a:extLst>
          </p:cNvPr>
          <p:cNvSpPr txBox="1"/>
          <p:nvPr/>
        </p:nvSpPr>
        <p:spPr>
          <a:xfrm>
            <a:off x="210405" y="3395323"/>
            <a:ext cx="1749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Inst-level NDC:</a:t>
            </a:r>
          </a:p>
          <a:p>
            <a:r>
              <a:rPr lang="en-US" i="1" dirty="0"/>
              <a:t>always incurs high sync overheads.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7C70BFA-0C19-4B3A-AF27-E9BA776CB1A1}"/>
              </a:ext>
            </a:extLst>
          </p:cNvPr>
          <p:cNvSpPr/>
          <p:nvPr/>
        </p:nvSpPr>
        <p:spPr>
          <a:xfrm rot="16200000">
            <a:off x="5146088" y="3189540"/>
            <a:ext cx="159928" cy="571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647C0-392E-4250-9E70-00B34F8DEC35}"/>
              </a:ext>
            </a:extLst>
          </p:cNvPr>
          <p:cNvSpPr txBox="1"/>
          <p:nvPr/>
        </p:nvSpPr>
        <p:spPr>
          <a:xfrm>
            <a:off x="4824183" y="2647434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Aff</a:t>
            </a:r>
            <a:r>
              <a:rPr lang="en-US" i="1" dirty="0"/>
              <a:t>. Ld.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BA390-0E41-4624-8916-42EEF4CA32E8}"/>
              </a:ext>
            </a:extLst>
          </p:cNvPr>
          <p:cNvSpPr txBox="1"/>
          <p:nvPr/>
        </p:nvSpPr>
        <p:spPr>
          <a:xfrm>
            <a:off x="4839831" y="2994664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Inst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550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29" grpId="0"/>
      <p:bldP spid="31" grpId="0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Problems and Insights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NDC Taxonomy and Opportunities</a:t>
            </a:r>
          </a:p>
          <a:p>
            <a:r>
              <a:rPr lang="en-US" dirty="0"/>
              <a:t>Near-Stream Computing Implementation: How to …</a:t>
            </a:r>
          </a:p>
          <a:p>
            <a:pPr lvl="1"/>
            <a:r>
              <a:rPr lang="en-US" sz="2000" i="1" dirty="0"/>
              <a:t>Embed near-stream computing in the ISA?</a:t>
            </a:r>
          </a:p>
          <a:p>
            <a:pPr lvl="1"/>
            <a:r>
              <a:rPr lang="en-US" sz="2000" i="1" dirty="0"/>
              <a:t>Preserve sequential semantics?</a:t>
            </a:r>
          </a:p>
          <a:p>
            <a:pPr lvl="1"/>
            <a:r>
              <a:rPr lang="en-US" sz="2000" i="1" dirty="0"/>
              <a:t>Reduce coordination overheads?</a:t>
            </a:r>
          </a:p>
          <a:p>
            <a:pPr lvl="1"/>
            <a:r>
              <a:rPr lang="en-US" sz="2000" i="1" dirty="0"/>
              <a:t>Reuse hardware for computation?</a:t>
            </a:r>
          </a:p>
          <a:p>
            <a:pPr lvl="1"/>
            <a:r>
              <a:rPr lang="en-US" sz="2000" i="1" dirty="0"/>
              <a:t>When to offload computation?</a:t>
            </a:r>
          </a:p>
          <a:p>
            <a:pPr lvl="1"/>
            <a:r>
              <a:rPr lang="en-US" sz="2000" dirty="0"/>
              <a:t>…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BBD5C-C9CA-46C2-A545-17A624B5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3429000"/>
            <a:ext cx="3530600" cy="26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7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Near-Stream Computing ISA Overview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内容占位符 3"/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631192"/>
          </a:xfrm>
        </p:spPr>
        <p:txBody>
          <a:bodyPr>
            <a:normAutofit/>
          </a:bodyPr>
          <a:lstStyle/>
          <a:p>
            <a:r>
              <a:rPr lang="en-US" sz="2200" dirty="0"/>
              <a:t>Explicitly encode streams and compute dependencies in the ISA.</a:t>
            </a:r>
          </a:p>
          <a:p>
            <a:r>
              <a:rPr lang="en-US" sz="2200" dirty="0"/>
              <a:t>Compiler: Recognize streams and associated computation; Transform the program.</a:t>
            </a:r>
          </a:p>
          <a:p>
            <a:r>
              <a:rPr lang="en-US" sz="2200" b="1" dirty="0"/>
              <a:t>No manually programming required.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CCA8E-3748-4BF3-9B35-59092352BFDA}"/>
              </a:ext>
            </a:extLst>
          </p:cNvPr>
          <p:cNvSpPr txBox="1"/>
          <p:nvPr/>
        </p:nvSpPr>
        <p:spPr>
          <a:xfrm>
            <a:off x="838200" y="2908300"/>
            <a:ext cx="2904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Original Pseudo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8623C1-8DFE-4ACA-80E4-C0E0CF8C0163}"/>
              </a:ext>
            </a:extLst>
          </p:cNvPr>
          <p:cNvSpPr txBox="1"/>
          <p:nvPr/>
        </p:nvSpPr>
        <p:spPr>
          <a:xfrm>
            <a:off x="4193323" y="2908300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N-S Computing Pseudo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31389-F290-4857-85DD-C260626EC11B}"/>
              </a:ext>
            </a:extLst>
          </p:cNvPr>
          <p:cNvSpPr txBox="1"/>
          <p:nvPr/>
        </p:nvSpPr>
        <p:spPr>
          <a:xfrm>
            <a:off x="8452073" y="2908300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Stream Dep. Graph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A30118-81B9-45BB-88C2-5E1616361816}"/>
              </a:ext>
            </a:extLst>
          </p:cNvPr>
          <p:cNvCxnSpPr/>
          <p:nvPr/>
        </p:nvCxnSpPr>
        <p:spPr>
          <a:xfrm>
            <a:off x="838200" y="3369965"/>
            <a:ext cx="1046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DE4DEF-D1D6-484A-BF16-5B8B588BB318}"/>
              </a:ext>
            </a:extLst>
          </p:cNvPr>
          <p:cNvSpPr txBox="1"/>
          <p:nvPr/>
        </p:nvSpPr>
        <p:spPr>
          <a:xfrm>
            <a:off x="866774" y="3894117"/>
            <a:ext cx="2533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E75B5"/>
                </a:solidFill>
                <a:latin typeface="Consolas" panose="020B0609020204030204" pitchFamily="49" charset="0"/>
              </a:rPr>
              <a:t>v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n-US" sz="2000" b="0" i="0" u="none" strike="noStrike" baseline="0" dirty="0">
                <a:solidFill>
                  <a:srgbClr val="538135"/>
                </a:solidFill>
                <a:latin typeface="Consolas" panose="020B0609020204030204" pitchFamily="49" charset="0"/>
              </a:rPr>
              <a:t>A[</a:t>
            </a:r>
            <a:r>
              <a:rPr lang="en-US" sz="2000" b="0" i="0" u="none" strike="noStrike" baseline="0" dirty="0" err="1">
                <a:solidFill>
                  <a:srgbClr val="53813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538135"/>
                </a:solidFill>
                <a:latin typeface="Consolas" panose="020B0609020204030204" pitchFamily="49" charset="0"/>
              </a:rPr>
              <a:t>]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9492D6-C928-4465-AF16-1D951147B987}"/>
              </a:ext>
            </a:extLst>
          </p:cNvPr>
          <p:cNvSpPr txBox="1"/>
          <p:nvPr/>
        </p:nvSpPr>
        <p:spPr>
          <a:xfrm>
            <a:off x="838200" y="3500140"/>
            <a:ext cx="2190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(a) Vector Sum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3733B-E162-4A35-894A-9DB896CD5788}"/>
              </a:ext>
            </a:extLst>
          </p:cNvPr>
          <p:cNvSpPr txBox="1"/>
          <p:nvPr/>
        </p:nvSpPr>
        <p:spPr>
          <a:xfrm>
            <a:off x="4324350" y="3589407"/>
            <a:ext cx="3657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s_cfg(</a:t>
            </a:r>
            <a:r>
              <a:rPr lang="en-US" sz="2000" b="0" i="0" u="none" strike="noStrike" baseline="0" dirty="0" err="1">
                <a:solidFill>
                  <a:srgbClr val="53813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538135"/>
                </a:solidFill>
                <a:latin typeface="Consolas" panose="020B0609020204030204" pitchFamily="49" charset="0"/>
              </a:rPr>
              <a:t>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=A[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2E75B5"/>
                </a:solidFill>
                <a:latin typeface="Consolas" panose="020B0609020204030204" pitchFamily="49" charset="0"/>
              </a:rPr>
              <a:t>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000" b="0" i="0" u="none" strike="noStrike" baseline="0" dirty="0" err="1">
                <a:solidFill>
                  <a:srgbClr val="53813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538135"/>
                </a:solidFill>
                <a:latin typeface="Consolas" panose="020B0609020204030204" pitchFamily="49" charset="0"/>
              </a:rPr>
              <a:t>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while (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s_step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2E75B5"/>
                </a:solidFill>
                <a:latin typeface="Consolas" panose="020B0609020204030204" pitchFamily="49" charset="0"/>
              </a:rPr>
              <a:t>v</a:t>
            </a:r>
            <a:r>
              <a:rPr lang="en-US" sz="2000" b="0" i="0" u="none" strike="noStrike" baseline="0" dirty="0">
                <a:solidFill>
                  <a:srgbClr val="5B9BD5"/>
                </a:solidFill>
                <a:latin typeface="Consolas" panose="020B06090202040302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= s_load(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2E75B5"/>
                </a:solidFill>
                <a:latin typeface="Consolas" panose="020B0609020204030204" pitchFamily="49" charset="0"/>
              </a:rPr>
              <a:t>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s_end(</a:t>
            </a:r>
            <a:r>
              <a:rPr lang="en-US" sz="2000" b="0" i="0" u="none" strike="noStrike" baseline="0" dirty="0" err="1">
                <a:solidFill>
                  <a:srgbClr val="2E75B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2E75B5"/>
                </a:solidFill>
                <a:latin typeface="Consolas" panose="020B0609020204030204" pitchFamily="49" charset="0"/>
              </a:rPr>
              <a:t>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538135"/>
                </a:solidFill>
                <a:latin typeface="Consolas" panose="020B0609020204030204" pitchFamily="49" charset="0"/>
              </a:rPr>
              <a:t>s</a:t>
            </a:r>
            <a:r>
              <a:rPr lang="en-US" sz="2000" b="0" i="0" u="none" strike="noStrike" baseline="-25000" dirty="0" err="1">
                <a:solidFill>
                  <a:srgbClr val="538135"/>
                </a:solidFill>
                <a:latin typeface="Consolas" panose="020B0609020204030204" pitchFamily="49" charset="0"/>
              </a:rPr>
              <a:t>a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0684E-9893-4AA5-A998-2BF2198C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225" y="3689077"/>
            <a:ext cx="1140956" cy="1527125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4E99A3-ACCB-46A6-BC27-BB7D6EE6D841}"/>
              </a:ext>
            </a:extLst>
          </p:cNvPr>
          <p:cNvSpPr/>
          <p:nvPr/>
        </p:nvSpPr>
        <p:spPr>
          <a:xfrm>
            <a:off x="7861300" y="3700195"/>
            <a:ext cx="1358900" cy="294274"/>
          </a:xfrm>
          <a:custGeom>
            <a:avLst/>
            <a:gdLst>
              <a:gd name="connsiteX0" fmla="*/ 0 w 1838325"/>
              <a:gd name="connsiteY0" fmla="*/ 65675 h 332375"/>
              <a:gd name="connsiteX1" fmla="*/ 914400 w 1838325"/>
              <a:gd name="connsiteY1" fmla="*/ 18050 h 332375"/>
              <a:gd name="connsiteX2" fmla="*/ 1838325 w 1838325"/>
              <a:gd name="connsiteY2" fmla="*/ 332375 h 3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8325" h="332375">
                <a:moveTo>
                  <a:pt x="0" y="65675"/>
                </a:moveTo>
                <a:cubicBezTo>
                  <a:pt x="304006" y="19637"/>
                  <a:pt x="608013" y="-26400"/>
                  <a:pt x="914400" y="18050"/>
                </a:cubicBezTo>
                <a:cubicBezTo>
                  <a:pt x="1220787" y="62500"/>
                  <a:pt x="1681163" y="273638"/>
                  <a:pt x="1838325" y="332375"/>
                </a:cubicBezTo>
              </a:path>
            </a:pathLst>
          </a:cu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i="1" dirty="0">
              <a:solidFill>
                <a:srgbClr val="FF33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CA2A3E-49CF-4204-AD13-5E6DF34DB3DF}"/>
              </a:ext>
            </a:extLst>
          </p:cNvPr>
          <p:cNvSpPr txBox="1"/>
          <p:nvPr/>
        </p:nvSpPr>
        <p:spPr>
          <a:xfrm>
            <a:off x="7947877" y="37094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rgbClr val="FF3300"/>
                </a:solidFill>
              </a:rPr>
              <a:t>Config.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A9D58E-4D90-4388-A588-63534F8E5DC3}"/>
              </a:ext>
            </a:extLst>
          </p:cNvPr>
          <p:cNvSpPr/>
          <p:nvPr/>
        </p:nvSpPr>
        <p:spPr>
          <a:xfrm>
            <a:off x="6116320" y="4130903"/>
            <a:ext cx="518160" cy="167064"/>
          </a:xfrm>
          <a:custGeom>
            <a:avLst/>
            <a:gdLst>
              <a:gd name="connsiteX0" fmla="*/ 518160 w 518160"/>
              <a:gd name="connsiteY0" fmla="*/ 14664 h 167064"/>
              <a:gd name="connsiteX1" fmla="*/ 259080 w 518160"/>
              <a:gd name="connsiteY1" fmla="*/ 14664 h 167064"/>
              <a:gd name="connsiteX2" fmla="*/ 0 w 518160"/>
              <a:gd name="connsiteY2" fmla="*/ 167064 h 1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" h="167064">
                <a:moveTo>
                  <a:pt x="518160" y="14664"/>
                </a:moveTo>
                <a:cubicBezTo>
                  <a:pt x="431800" y="1964"/>
                  <a:pt x="345440" y="-10736"/>
                  <a:pt x="259080" y="14664"/>
                </a:cubicBezTo>
                <a:cubicBezTo>
                  <a:pt x="172720" y="40064"/>
                  <a:pt x="38100" y="136584"/>
                  <a:pt x="0" y="167064"/>
                </a:cubicBezTo>
              </a:path>
            </a:pathLst>
          </a:cu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FF3300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2D04A2-9111-4DD2-A860-8A926CDED38A}"/>
              </a:ext>
            </a:extLst>
          </p:cNvPr>
          <p:cNvSpPr/>
          <p:nvPr/>
        </p:nvSpPr>
        <p:spPr>
          <a:xfrm>
            <a:off x="6461760" y="4633997"/>
            <a:ext cx="518160" cy="167064"/>
          </a:xfrm>
          <a:custGeom>
            <a:avLst/>
            <a:gdLst>
              <a:gd name="connsiteX0" fmla="*/ 518160 w 518160"/>
              <a:gd name="connsiteY0" fmla="*/ 14664 h 167064"/>
              <a:gd name="connsiteX1" fmla="*/ 259080 w 518160"/>
              <a:gd name="connsiteY1" fmla="*/ 14664 h 167064"/>
              <a:gd name="connsiteX2" fmla="*/ 0 w 518160"/>
              <a:gd name="connsiteY2" fmla="*/ 167064 h 16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8160" h="167064">
                <a:moveTo>
                  <a:pt x="518160" y="14664"/>
                </a:moveTo>
                <a:cubicBezTo>
                  <a:pt x="431800" y="1964"/>
                  <a:pt x="345440" y="-10736"/>
                  <a:pt x="259080" y="14664"/>
                </a:cubicBezTo>
                <a:cubicBezTo>
                  <a:pt x="172720" y="40064"/>
                  <a:pt x="38100" y="136584"/>
                  <a:pt x="0" y="167064"/>
                </a:cubicBezTo>
              </a:path>
            </a:pathLst>
          </a:cu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FF33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AD5003-8348-450B-98D3-5DAACD19E59E}"/>
              </a:ext>
            </a:extLst>
          </p:cNvPr>
          <p:cNvSpPr txBox="1"/>
          <p:nvPr/>
        </p:nvSpPr>
        <p:spPr>
          <a:xfrm>
            <a:off x="6596967" y="3987666"/>
            <a:ext cx="207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FF3300"/>
                </a:solidFill>
              </a:rPr>
              <a:t>Semantically 1 load and 1 add.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83E8E-C74D-4118-9495-185F00412E11}"/>
              </a:ext>
            </a:extLst>
          </p:cNvPr>
          <p:cNvSpPr txBox="1"/>
          <p:nvPr/>
        </p:nvSpPr>
        <p:spPr>
          <a:xfrm>
            <a:off x="6943265" y="4545959"/>
            <a:ext cx="1778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FF3300"/>
                </a:solidFill>
              </a:rPr>
              <a:t>Get final value.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BC842-84FC-48F2-BCB2-D392FACECD4D}"/>
              </a:ext>
            </a:extLst>
          </p:cNvPr>
          <p:cNvSpPr txBox="1"/>
          <p:nvPr/>
        </p:nvSpPr>
        <p:spPr>
          <a:xfrm>
            <a:off x="7356825" y="538411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The computation is outlined into a separate function, with the function pointer in the stream’s configuration.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3BBD59-0AAE-44AE-AFD7-F021C7B1FACA}"/>
              </a:ext>
            </a:extLst>
          </p:cNvPr>
          <p:cNvSpPr/>
          <p:nvPr/>
        </p:nvSpPr>
        <p:spPr>
          <a:xfrm>
            <a:off x="10515600" y="4876800"/>
            <a:ext cx="389149" cy="914400"/>
          </a:xfrm>
          <a:custGeom>
            <a:avLst/>
            <a:gdLst>
              <a:gd name="connsiteX0" fmla="*/ 295275 w 389149"/>
              <a:gd name="connsiteY0" fmla="*/ 914400 h 914400"/>
              <a:gd name="connsiteX1" fmla="*/ 371475 w 389149"/>
              <a:gd name="connsiteY1" fmla="*/ 314325 h 914400"/>
              <a:gd name="connsiteX2" fmla="*/ 0 w 389149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9149" h="914400">
                <a:moveTo>
                  <a:pt x="295275" y="914400"/>
                </a:moveTo>
                <a:cubicBezTo>
                  <a:pt x="357981" y="690562"/>
                  <a:pt x="420688" y="466725"/>
                  <a:pt x="371475" y="314325"/>
                </a:cubicBezTo>
                <a:cubicBezTo>
                  <a:pt x="322263" y="161925"/>
                  <a:pt x="161131" y="80962"/>
                  <a:pt x="0" y="0"/>
                </a:cubicBezTo>
              </a:path>
            </a:pathLst>
          </a:custGeom>
          <a:ln w="19050">
            <a:solidFill>
              <a:srgbClr val="FF33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i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1" grpId="0"/>
      <p:bldP spid="22" grpId="0"/>
      <p:bldP spid="32" grpId="0" animBg="1"/>
      <p:bldP spid="33" grpId="0"/>
      <p:bldP spid="35" grpId="0" animBg="1"/>
      <p:bldP spid="36" grpId="0" animBg="1"/>
      <p:bldP spid="37" grpId="0"/>
      <p:bldP spid="38" grpId="0"/>
      <p:bldP spid="39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Compute with Low Overheads?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366EE-C9AF-4B4E-9703-53479A16F2DF}"/>
              </a:ext>
            </a:extLst>
          </p:cNvPr>
          <p:cNvSpPr txBox="1"/>
          <p:nvPr/>
        </p:nvSpPr>
        <p:spPr>
          <a:xfrm>
            <a:off x="4946881" y="2105228"/>
            <a:ext cx="66362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Insight</a:t>
            </a:r>
            <a:r>
              <a:rPr lang="en-US" sz="2200" b="1" i="1" dirty="0"/>
              <a:t>: </a:t>
            </a:r>
            <a:r>
              <a:rPr lang="en-US" sz="2200" b="1" dirty="0"/>
              <a:t>There is already a core in the remote tile.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Stream Compute Context (</a:t>
            </a:r>
            <a:r>
              <a:rPr lang="en-US" sz="2200" b="1" dirty="0"/>
              <a:t>SCC</a:t>
            </a:r>
            <a:r>
              <a:rPr lang="en-US" sz="2200" dirty="0"/>
              <a:t>):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Light weighted thread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LSQ entries + Limited ROB entries</a:t>
            </a:r>
            <a:r>
              <a:rPr lang="en-US" sz="2000" b="1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Looping over configured NSC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Released when streams are terminated.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Reuse existing hardware units, e.g., decoder, vector units, …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F8D111-9FE6-482F-9CC5-19952065C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85" y="2105228"/>
            <a:ext cx="3791683" cy="3791683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2991F47-0B5D-4BF9-969B-CCDBED04FF19}"/>
              </a:ext>
            </a:extLst>
          </p:cNvPr>
          <p:cNvGrpSpPr/>
          <p:nvPr/>
        </p:nvGrpSpPr>
        <p:grpSpPr>
          <a:xfrm>
            <a:off x="1176337" y="2973286"/>
            <a:ext cx="808864" cy="369332"/>
            <a:chOff x="1176337" y="2927566"/>
            <a:chExt cx="808864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EE3285-C1BD-4071-9A3E-B851A5000FC7}"/>
                </a:ext>
              </a:extLst>
            </p:cNvPr>
            <p:cNvSpPr txBox="1"/>
            <p:nvPr/>
          </p:nvSpPr>
          <p:spPr>
            <a:xfrm>
              <a:off x="1305330" y="2927566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5AB2CA"/>
                  </a:solidFill>
                </a:rPr>
                <a:t>SCC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10EFA6C-4877-4353-B08A-14C9A152331A}"/>
                </a:ext>
              </a:extLst>
            </p:cNvPr>
            <p:cNvSpPr/>
            <p:nvPr/>
          </p:nvSpPr>
          <p:spPr>
            <a:xfrm>
              <a:off x="1176337" y="3074163"/>
              <a:ext cx="202406" cy="71468"/>
            </a:xfrm>
            <a:custGeom>
              <a:avLst/>
              <a:gdLst>
                <a:gd name="connsiteX0" fmla="*/ 0 w 202406"/>
                <a:gd name="connsiteY0" fmla="*/ 71468 h 71468"/>
                <a:gd name="connsiteX1" fmla="*/ 59531 w 202406"/>
                <a:gd name="connsiteY1" fmla="*/ 31 h 71468"/>
                <a:gd name="connsiteX2" fmla="*/ 138113 w 202406"/>
                <a:gd name="connsiteY2" fmla="*/ 61943 h 71468"/>
                <a:gd name="connsiteX3" fmla="*/ 202406 w 202406"/>
                <a:gd name="connsiteY3" fmla="*/ 28606 h 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06" h="71468">
                  <a:moveTo>
                    <a:pt x="0" y="71468"/>
                  </a:moveTo>
                  <a:cubicBezTo>
                    <a:pt x="18256" y="36543"/>
                    <a:pt x="36512" y="1618"/>
                    <a:pt x="59531" y="31"/>
                  </a:cubicBezTo>
                  <a:cubicBezTo>
                    <a:pt x="82550" y="-1556"/>
                    <a:pt x="114301" y="57181"/>
                    <a:pt x="138113" y="61943"/>
                  </a:cubicBezTo>
                  <a:cubicBezTo>
                    <a:pt x="161925" y="66705"/>
                    <a:pt x="182165" y="47655"/>
                    <a:pt x="202406" y="28606"/>
                  </a:cubicBezTo>
                </a:path>
              </a:pathLst>
            </a:custGeom>
            <a:noFill/>
            <a:ln>
              <a:solidFill>
                <a:srgbClr val="5AB2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C00072-8416-4C73-B3EF-D078E7AD24B2}"/>
                </a:ext>
              </a:extLst>
            </p:cNvPr>
            <p:cNvSpPr/>
            <p:nvPr/>
          </p:nvSpPr>
          <p:spPr>
            <a:xfrm>
              <a:off x="1782795" y="3074163"/>
              <a:ext cx="202406" cy="71468"/>
            </a:xfrm>
            <a:custGeom>
              <a:avLst/>
              <a:gdLst>
                <a:gd name="connsiteX0" fmla="*/ 0 w 202406"/>
                <a:gd name="connsiteY0" fmla="*/ 71468 h 71468"/>
                <a:gd name="connsiteX1" fmla="*/ 59531 w 202406"/>
                <a:gd name="connsiteY1" fmla="*/ 31 h 71468"/>
                <a:gd name="connsiteX2" fmla="*/ 138113 w 202406"/>
                <a:gd name="connsiteY2" fmla="*/ 61943 h 71468"/>
                <a:gd name="connsiteX3" fmla="*/ 202406 w 202406"/>
                <a:gd name="connsiteY3" fmla="*/ 28606 h 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06" h="71468">
                  <a:moveTo>
                    <a:pt x="0" y="71468"/>
                  </a:moveTo>
                  <a:cubicBezTo>
                    <a:pt x="18256" y="36543"/>
                    <a:pt x="36512" y="1618"/>
                    <a:pt x="59531" y="31"/>
                  </a:cubicBezTo>
                  <a:cubicBezTo>
                    <a:pt x="82550" y="-1556"/>
                    <a:pt x="114301" y="57181"/>
                    <a:pt x="138113" y="61943"/>
                  </a:cubicBezTo>
                  <a:cubicBezTo>
                    <a:pt x="161925" y="66705"/>
                    <a:pt x="182165" y="47655"/>
                    <a:pt x="202406" y="28606"/>
                  </a:cubicBezTo>
                </a:path>
              </a:pathLst>
            </a:custGeom>
            <a:noFill/>
            <a:ln>
              <a:solidFill>
                <a:srgbClr val="5AB2CA"/>
              </a:solidFill>
              <a:headEnd type="none" w="med" len="med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Architectural Extensions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17</a:t>
            </a:fld>
            <a:endParaRPr 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48249" y="2118519"/>
            <a:ext cx="5962650" cy="923330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core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Mange stream configuration and offload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Issue flow control credits and check for aliasing.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048248" y="3150511"/>
            <a:ext cx="5962651" cy="923330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L3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Fetch and forward operands to the consuming 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Coordinated by </a:t>
            </a:r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core</a:t>
            </a:r>
            <a:r>
              <a:rPr lang="en-US" b="0" dirty="0">
                <a:solidFill>
                  <a:schemeClr val="tx1"/>
                </a:solidFill>
              </a:rPr>
              <a:t> for flow control and aliasing check.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048248" y="4196970"/>
            <a:ext cx="5962652" cy="1696714"/>
          </a:xfrm>
          <a:prstGeom prst="rect">
            <a:avLst/>
          </a:prstGeom>
          <a:solidFill>
            <a:srgbClr val="92CDD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Stream Computing Manager (SCM):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Configure and terminate the stream computing context (</a:t>
            </a:r>
            <a:r>
              <a:rPr lang="en-US" dirty="0">
                <a:solidFill>
                  <a:schemeClr val="tx1"/>
                </a:solidFill>
              </a:rPr>
              <a:t>SCC</a:t>
            </a:r>
            <a:r>
              <a:rPr lang="en-US" b="0" dirty="0">
                <a:solidFill>
                  <a:schemeClr val="tx1"/>
                </a:solidFill>
              </a:rPr>
              <a:t>) with the near-stream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Simple scalar ops handled by the ALU in </a:t>
            </a:r>
            <a:r>
              <a:rPr lang="en-US" dirty="0" err="1">
                <a:solidFill>
                  <a:schemeClr val="tx1"/>
                </a:solidFill>
              </a:rPr>
              <a:t>SE</a:t>
            </a:r>
            <a:r>
              <a:rPr lang="en-US" baseline="-25000" dirty="0" err="1">
                <a:solidFill>
                  <a:schemeClr val="tx1"/>
                </a:solidFill>
              </a:rPr>
              <a:t>core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en-US" baseline="-25000" dirty="0">
                <a:solidFill>
                  <a:schemeClr val="tx1"/>
                </a:solidFill>
              </a:rPr>
              <a:t>L3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Avoid frequently accessing SCC.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56B30A-E2DD-4E31-B56A-16225029A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62" y="2096384"/>
            <a:ext cx="3797300" cy="379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FAEAFE-05E2-4C5C-9D4C-D03B5F29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56" y="3190080"/>
            <a:ext cx="1246963" cy="84513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C00C40-1B77-48C9-8DEF-C97ED6C152F0}"/>
              </a:ext>
            </a:extLst>
          </p:cNvPr>
          <p:cNvGrpSpPr/>
          <p:nvPr/>
        </p:nvGrpSpPr>
        <p:grpSpPr>
          <a:xfrm>
            <a:off x="1176337" y="2973286"/>
            <a:ext cx="808864" cy="369332"/>
            <a:chOff x="1176337" y="2927566"/>
            <a:chExt cx="80886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7D47F0-A4F6-4493-B5B1-74710AE708A3}"/>
                </a:ext>
              </a:extLst>
            </p:cNvPr>
            <p:cNvSpPr txBox="1"/>
            <p:nvPr/>
          </p:nvSpPr>
          <p:spPr>
            <a:xfrm>
              <a:off x="1305330" y="2927566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5AB2CA"/>
                  </a:solidFill>
                </a:rPr>
                <a:t>SCC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DB3BF4-F25C-4FE9-BB50-6FF7FD2B1264}"/>
                </a:ext>
              </a:extLst>
            </p:cNvPr>
            <p:cNvSpPr/>
            <p:nvPr/>
          </p:nvSpPr>
          <p:spPr>
            <a:xfrm>
              <a:off x="1176337" y="3074163"/>
              <a:ext cx="202406" cy="71468"/>
            </a:xfrm>
            <a:custGeom>
              <a:avLst/>
              <a:gdLst>
                <a:gd name="connsiteX0" fmla="*/ 0 w 202406"/>
                <a:gd name="connsiteY0" fmla="*/ 71468 h 71468"/>
                <a:gd name="connsiteX1" fmla="*/ 59531 w 202406"/>
                <a:gd name="connsiteY1" fmla="*/ 31 h 71468"/>
                <a:gd name="connsiteX2" fmla="*/ 138113 w 202406"/>
                <a:gd name="connsiteY2" fmla="*/ 61943 h 71468"/>
                <a:gd name="connsiteX3" fmla="*/ 202406 w 202406"/>
                <a:gd name="connsiteY3" fmla="*/ 28606 h 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06" h="71468">
                  <a:moveTo>
                    <a:pt x="0" y="71468"/>
                  </a:moveTo>
                  <a:cubicBezTo>
                    <a:pt x="18256" y="36543"/>
                    <a:pt x="36512" y="1618"/>
                    <a:pt x="59531" y="31"/>
                  </a:cubicBezTo>
                  <a:cubicBezTo>
                    <a:pt x="82550" y="-1556"/>
                    <a:pt x="114301" y="57181"/>
                    <a:pt x="138113" y="61943"/>
                  </a:cubicBezTo>
                  <a:cubicBezTo>
                    <a:pt x="161925" y="66705"/>
                    <a:pt x="182165" y="47655"/>
                    <a:pt x="202406" y="28606"/>
                  </a:cubicBezTo>
                </a:path>
              </a:pathLst>
            </a:custGeom>
            <a:noFill/>
            <a:ln>
              <a:solidFill>
                <a:srgbClr val="5AB2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721D87-B08B-4663-9993-7A1C4280372B}"/>
                </a:ext>
              </a:extLst>
            </p:cNvPr>
            <p:cNvSpPr/>
            <p:nvPr/>
          </p:nvSpPr>
          <p:spPr>
            <a:xfrm>
              <a:off x="1782795" y="3074163"/>
              <a:ext cx="202406" cy="71468"/>
            </a:xfrm>
            <a:custGeom>
              <a:avLst/>
              <a:gdLst>
                <a:gd name="connsiteX0" fmla="*/ 0 w 202406"/>
                <a:gd name="connsiteY0" fmla="*/ 71468 h 71468"/>
                <a:gd name="connsiteX1" fmla="*/ 59531 w 202406"/>
                <a:gd name="connsiteY1" fmla="*/ 31 h 71468"/>
                <a:gd name="connsiteX2" fmla="*/ 138113 w 202406"/>
                <a:gd name="connsiteY2" fmla="*/ 61943 h 71468"/>
                <a:gd name="connsiteX3" fmla="*/ 202406 w 202406"/>
                <a:gd name="connsiteY3" fmla="*/ 28606 h 7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406" h="71468">
                  <a:moveTo>
                    <a:pt x="0" y="71468"/>
                  </a:moveTo>
                  <a:cubicBezTo>
                    <a:pt x="18256" y="36543"/>
                    <a:pt x="36512" y="1618"/>
                    <a:pt x="59531" y="31"/>
                  </a:cubicBezTo>
                  <a:cubicBezTo>
                    <a:pt x="82550" y="-1556"/>
                    <a:pt x="114301" y="57181"/>
                    <a:pt x="138113" y="61943"/>
                  </a:cubicBezTo>
                  <a:cubicBezTo>
                    <a:pt x="161925" y="66705"/>
                    <a:pt x="182165" y="47655"/>
                    <a:pt x="202406" y="28606"/>
                  </a:cubicBezTo>
                </a:path>
              </a:pathLst>
            </a:custGeom>
            <a:noFill/>
            <a:ln>
              <a:solidFill>
                <a:srgbClr val="5AB2CA"/>
              </a:solidFill>
              <a:headEnd type="none" w="med" len="med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1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Range-Sync: Coarse-Grained Sync. w. Seq. Semantics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0A63DF-0E17-4B12-97AE-21975428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11252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Challenges</a:t>
            </a:r>
            <a:r>
              <a:rPr lang="en-US" dirty="0"/>
              <a:t>: Efficiently synchronize the core and offloaded streams.</a:t>
            </a:r>
          </a:p>
          <a:p>
            <a:pPr lvl="1"/>
            <a:r>
              <a:rPr lang="en-US" dirty="0"/>
              <a:t>Flow control scheme to avoid streams running too far ahead/behind.</a:t>
            </a:r>
          </a:p>
          <a:p>
            <a:pPr lvl="1"/>
            <a:r>
              <a:rPr lang="en-US" dirty="0"/>
              <a:t>Detect possible core-stream and inter-stream aliasing.</a:t>
            </a:r>
          </a:p>
          <a:p>
            <a:pPr lvl="1"/>
            <a:r>
              <a:rPr lang="en-US" dirty="0"/>
              <a:t>Provide sequential semantics for transparency and context switching.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FAA1C-4F65-4E5A-90E3-2B3E7F10A41F}"/>
              </a:ext>
            </a:extLst>
          </p:cNvPr>
          <p:cNvSpPr/>
          <p:nvPr/>
        </p:nvSpPr>
        <p:spPr>
          <a:xfrm>
            <a:off x="4884978" y="5101207"/>
            <a:ext cx="758269" cy="75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0275F3-F9E0-4EB3-92FD-F4E2BEECCDC7}"/>
              </a:ext>
            </a:extLst>
          </p:cNvPr>
          <p:cNvSpPr/>
          <p:nvPr/>
        </p:nvSpPr>
        <p:spPr>
          <a:xfrm>
            <a:off x="6637095" y="4431280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694021-4F42-4AF3-8326-140D8CB31B79}"/>
              </a:ext>
            </a:extLst>
          </p:cNvPr>
          <p:cNvSpPr/>
          <p:nvPr/>
        </p:nvSpPr>
        <p:spPr>
          <a:xfrm>
            <a:off x="6629735" y="5150900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35BEA1-558D-4F0F-9980-55C7D9C90CD7}"/>
              </a:ext>
            </a:extLst>
          </p:cNvPr>
          <p:cNvSpPr/>
          <p:nvPr/>
        </p:nvSpPr>
        <p:spPr>
          <a:xfrm>
            <a:off x="6629735" y="5868985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C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1A0304-2FB2-4E26-A860-E9B768C1A597}"/>
              </a:ext>
            </a:extLst>
          </p:cNvPr>
          <p:cNvGrpSpPr/>
          <p:nvPr/>
        </p:nvGrpSpPr>
        <p:grpSpPr>
          <a:xfrm>
            <a:off x="5643247" y="4705662"/>
            <a:ext cx="993848" cy="1558716"/>
            <a:chOff x="5643247" y="4705662"/>
            <a:chExt cx="993848" cy="15587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36A402-4652-42C9-8802-06D1F336238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5643247" y="4766244"/>
              <a:ext cx="993848" cy="44109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E4C32C-C39F-49A2-8225-E09D720EF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247" y="4705662"/>
              <a:ext cx="993848" cy="44109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B43D82-6ED7-4BF4-A969-868BC2262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247" y="4832888"/>
              <a:ext cx="993848" cy="44109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909FEB-6374-4CC6-8E27-2DA5E0C22846}"/>
                </a:ext>
              </a:extLst>
            </p:cNvPr>
            <p:cNvCxnSpPr>
              <a:stCxn id="5" idx="3"/>
              <a:endCxn id="9" idx="2"/>
            </p:cNvCxnSpPr>
            <p:nvPr/>
          </p:nvCxnSpPr>
          <p:spPr>
            <a:xfrm>
              <a:off x="5643247" y="5480342"/>
              <a:ext cx="986488" cy="552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40E220-E1AE-4DA3-B636-471232D45125}"/>
                </a:ext>
              </a:extLst>
            </p:cNvPr>
            <p:cNvCxnSpPr/>
            <p:nvPr/>
          </p:nvCxnSpPr>
          <p:spPr>
            <a:xfrm>
              <a:off x="5643247" y="5418380"/>
              <a:ext cx="986488" cy="552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F0CF3F2-09E4-4E06-91FA-77784DE35427}"/>
                </a:ext>
              </a:extLst>
            </p:cNvPr>
            <p:cNvCxnSpPr/>
            <p:nvPr/>
          </p:nvCxnSpPr>
          <p:spPr>
            <a:xfrm>
              <a:off x="5643247" y="5542303"/>
              <a:ext cx="986488" cy="5522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F461FC2-39C3-4C6D-BD33-345F9F0B0FC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5643247" y="5773894"/>
              <a:ext cx="986488" cy="43005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6192D4-D8CC-4E23-92B9-EEF1856A7A7F}"/>
                </a:ext>
              </a:extLst>
            </p:cNvPr>
            <p:cNvCxnSpPr>
              <a:cxnSpLocks/>
            </p:cNvCxnSpPr>
            <p:nvPr/>
          </p:nvCxnSpPr>
          <p:spPr>
            <a:xfrm>
              <a:off x="5643247" y="5713312"/>
              <a:ext cx="986488" cy="42606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5D38FB-A3EA-4589-8D23-DF47BD8F8068}"/>
                </a:ext>
              </a:extLst>
            </p:cNvPr>
            <p:cNvCxnSpPr>
              <a:cxnSpLocks/>
            </p:cNvCxnSpPr>
            <p:nvPr/>
          </p:nvCxnSpPr>
          <p:spPr>
            <a:xfrm>
              <a:off x="5643247" y="5828955"/>
              <a:ext cx="986488" cy="43542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113A69D-6CCB-4BC0-A162-92EEBF973C4F}"/>
              </a:ext>
            </a:extLst>
          </p:cNvPr>
          <p:cNvSpPr/>
          <p:nvPr/>
        </p:nvSpPr>
        <p:spPr>
          <a:xfrm>
            <a:off x="7277435" y="4431279"/>
            <a:ext cx="235857" cy="2107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23BAE-0B23-46F7-BED2-B5B6E9667E50}"/>
              </a:ext>
            </a:extLst>
          </p:cNvPr>
          <p:cNvSpPr txBox="1"/>
          <p:nvPr/>
        </p:nvSpPr>
        <p:spPr>
          <a:xfrm>
            <a:off x="7435732" y="5146758"/>
            <a:ext cx="119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Offloaded Streams</a:t>
            </a:r>
          </a:p>
        </p:txBody>
      </p:sp>
    </p:spTree>
    <p:extLst>
      <p:ext uri="{BB962C8B-B14F-4D97-AF65-F5344CB8AC3E}">
        <p14:creationId xmlns:p14="http://schemas.microsoft.com/office/powerpoint/2010/main" val="11073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Range-Sync: Coarse-Grained Sync. w. Seq. Semantics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0A63DF-0E17-4B12-97AE-219754284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5250"/>
                <a:ext cx="111252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Challenges</a:t>
                </a:r>
                <a:r>
                  <a:rPr lang="en-US" dirty="0"/>
                  <a:t>: Efficiently synchronize between core and streams.</a:t>
                </a:r>
              </a:p>
              <a:p>
                <a:pPr marL="0" indent="0">
                  <a:buNone/>
                </a:pPr>
                <a:r>
                  <a:rPr lang="en-US" b="1" dirty="0"/>
                  <a:t>Key Insight</a:t>
                </a:r>
                <a:r>
                  <a:rPr lang="en-US" dirty="0"/>
                  <a:t>: Sync. can be coarse-grained and conservative.</a:t>
                </a:r>
              </a:p>
              <a:p>
                <a:pPr lvl="1"/>
                <a:r>
                  <a:rPr lang="en-US" dirty="0"/>
                  <a:t>Streams tend to access individual data structures, with non-overlapping addresses.</a:t>
                </a:r>
              </a:p>
              <a:p>
                <a:pPr lvl="1"/>
                <a:r>
                  <a:rPr lang="en-US" dirty="0"/>
                  <a:t>Aliased streams should not be offloaded at all to avoid frequent synchronization.</a:t>
                </a:r>
              </a:p>
              <a:p>
                <a:pPr lvl="1"/>
                <a:r>
                  <a:rPr lang="en-US" dirty="0"/>
                  <a:t>Allows false positives to dramatically reduce control overheads.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Range-Sync</a:t>
                </a:r>
                <a:r>
                  <a:rPr lang="en-US" dirty="0"/>
                  <a:t>: Only sync. every few iterations against range of touched addresses.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0A63DF-0E17-4B12-97AE-219754284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5250"/>
                <a:ext cx="11125200" cy="4351338"/>
              </a:xfrm>
              <a:blipFill>
                <a:blip r:embed="rId2"/>
                <a:stretch>
                  <a:fillRect l="-1151" t="-2241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5AF487F-3303-4109-9123-967184DAAB4E}"/>
              </a:ext>
            </a:extLst>
          </p:cNvPr>
          <p:cNvSpPr/>
          <p:nvPr/>
        </p:nvSpPr>
        <p:spPr>
          <a:xfrm>
            <a:off x="4884978" y="5101207"/>
            <a:ext cx="758269" cy="7582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A3177-FF51-4A96-B7A0-DDA0ADCEC20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643247" y="4766244"/>
            <a:ext cx="993848" cy="44109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94EFF9-8D67-474F-9E7D-07BFED33C5DF}"/>
              </a:ext>
            </a:extLst>
          </p:cNvPr>
          <p:cNvSpPr/>
          <p:nvPr/>
        </p:nvSpPr>
        <p:spPr>
          <a:xfrm>
            <a:off x="6637095" y="4431280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A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C1D01F-DFA9-47D0-946A-318D42924F87}"/>
              </a:ext>
            </a:extLst>
          </p:cNvPr>
          <p:cNvSpPr/>
          <p:nvPr/>
        </p:nvSpPr>
        <p:spPr>
          <a:xfrm>
            <a:off x="6629735" y="5150900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AB1774-D8A4-4229-93A9-F0B5EE439E23}"/>
              </a:ext>
            </a:extLst>
          </p:cNvPr>
          <p:cNvSpPr/>
          <p:nvPr/>
        </p:nvSpPr>
        <p:spPr>
          <a:xfrm>
            <a:off x="6629735" y="5868985"/>
            <a:ext cx="669927" cy="669927"/>
          </a:xfrm>
          <a:prstGeom prst="ellipse">
            <a:avLst/>
          </a:prstGeom>
          <a:solidFill>
            <a:srgbClr val="B7DD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baseline="-25000" dirty="0">
                <a:solidFill>
                  <a:schemeClr val="tx1"/>
                </a:solidFill>
              </a:rPr>
              <a:t>C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F11FAE-CB51-43D5-B2A1-CBEEA4F928B8}"/>
              </a:ext>
            </a:extLst>
          </p:cNvPr>
          <p:cNvCxnSpPr>
            <a:cxnSpLocks/>
          </p:cNvCxnSpPr>
          <p:nvPr/>
        </p:nvCxnSpPr>
        <p:spPr>
          <a:xfrm flipV="1">
            <a:off x="5643247" y="4705662"/>
            <a:ext cx="993848" cy="44109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A9B77E-0C28-48BC-8A90-61F76CBA4244}"/>
              </a:ext>
            </a:extLst>
          </p:cNvPr>
          <p:cNvCxnSpPr>
            <a:cxnSpLocks/>
          </p:cNvCxnSpPr>
          <p:nvPr/>
        </p:nvCxnSpPr>
        <p:spPr>
          <a:xfrm flipV="1">
            <a:off x="5643247" y="4832888"/>
            <a:ext cx="993848" cy="44109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F6BE6B-FB0B-48A0-9D79-AC53C80677A5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5643247" y="5480342"/>
            <a:ext cx="986488" cy="552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CEB3BB-C7E0-4B0F-A2F8-EA5C0F987DFC}"/>
              </a:ext>
            </a:extLst>
          </p:cNvPr>
          <p:cNvCxnSpPr/>
          <p:nvPr/>
        </p:nvCxnSpPr>
        <p:spPr>
          <a:xfrm>
            <a:off x="5643247" y="5418380"/>
            <a:ext cx="986488" cy="552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269A5-92A5-4FE5-B124-0CB227DFB83B}"/>
              </a:ext>
            </a:extLst>
          </p:cNvPr>
          <p:cNvCxnSpPr/>
          <p:nvPr/>
        </p:nvCxnSpPr>
        <p:spPr>
          <a:xfrm>
            <a:off x="5643247" y="5542303"/>
            <a:ext cx="986488" cy="552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DE5BBA-250A-4EFF-A599-121E9012851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43247" y="5773894"/>
            <a:ext cx="986488" cy="43005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736ED2-7AF0-4C9D-BF67-EE5E197C2B21}"/>
              </a:ext>
            </a:extLst>
          </p:cNvPr>
          <p:cNvCxnSpPr>
            <a:cxnSpLocks/>
          </p:cNvCxnSpPr>
          <p:nvPr/>
        </p:nvCxnSpPr>
        <p:spPr>
          <a:xfrm>
            <a:off x="5643247" y="5713312"/>
            <a:ext cx="986488" cy="42606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864AF4-55DA-4C60-8CF5-8B9172DB4A27}"/>
              </a:ext>
            </a:extLst>
          </p:cNvPr>
          <p:cNvCxnSpPr>
            <a:cxnSpLocks/>
          </p:cNvCxnSpPr>
          <p:nvPr/>
        </p:nvCxnSpPr>
        <p:spPr>
          <a:xfrm>
            <a:off x="5643247" y="5828955"/>
            <a:ext cx="986488" cy="435423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EA68C8-C4BF-4BA5-A9FA-FC70D26D97FD}"/>
              </a:ext>
            </a:extLst>
          </p:cNvPr>
          <p:cNvGrpSpPr/>
          <p:nvPr/>
        </p:nvGrpSpPr>
        <p:grpSpPr>
          <a:xfrm>
            <a:off x="6060796" y="4900402"/>
            <a:ext cx="158750" cy="172779"/>
            <a:chOff x="8388350" y="5101205"/>
            <a:chExt cx="158750" cy="17277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CF8120-2DAC-41E9-8690-16DD25A40BA7}"/>
                </a:ext>
              </a:extLst>
            </p:cNvPr>
            <p:cNvCxnSpPr/>
            <p:nvPr/>
          </p:nvCxnSpPr>
          <p:spPr>
            <a:xfrm flipH="1">
              <a:off x="8388350" y="5101207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A320-8AAF-400A-AF96-D99DE9A9C3A2}"/>
                </a:ext>
              </a:extLst>
            </p:cNvPr>
            <p:cNvCxnSpPr/>
            <p:nvPr/>
          </p:nvCxnSpPr>
          <p:spPr>
            <a:xfrm flipH="1">
              <a:off x="8429625" y="5101206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069BBB-AD0E-4DB3-88B1-4BF02F1B678B}"/>
                </a:ext>
              </a:extLst>
            </p:cNvPr>
            <p:cNvCxnSpPr/>
            <p:nvPr/>
          </p:nvCxnSpPr>
          <p:spPr>
            <a:xfrm flipH="1">
              <a:off x="8470900" y="5101205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8C41C4-FE58-4A5F-ACF4-E84D318A55B5}"/>
              </a:ext>
            </a:extLst>
          </p:cNvPr>
          <p:cNvGrpSpPr/>
          <p:nvPr/>
        </p:nvGrpSpPr>
        <p:grpSpPr>
          <a:xfrm>
            <a:off x="6056033" y="5387030"/>
            <a:ext cx="158750" cy="172779"/>
            <a:chOff x="8388350" y="5101205"/>
            <a:chExt cx="158750" cy="17277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AE906B-AC73-401E-8E9B-46A0427EC5AE}"/>
                </a:ext>
              </a:extLst>
            </p:cNvPr>
            <p:cNvCxnSpPr/>
            <p:nvPr/>
          </p:nvCxnSpPr>
          <p:spPr>
            <a:xfrm flipH="1">
              <a:off x="8388350" y="5101207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FC37C5-C343-477D-8E4D-719B6EFAC189}"/>
                </a:ext>
              </a:extLst>
            </p:cNvPr>
            <p:cNvCxnSpPr/>
            <p:nvPr/>
          </p:nvCxnSpPr>
          <p:spPr>
            <a:xfrm flipH="1">
              <a:off x="8429625" y="5101206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FDD1F8-F1CF-46B2-89D5-B4A8C3311BB0}"/>
                </a:ext>
              </a:extLst>
            </p:cNvPr>
            <p:cNvCxnSpPr/>
            <p:nvPr/>
          </p:nvCxnSpPr>
          <p:spPr>
            <a:xfrm flipH="1">
              <a:off x="8470900" y="5101205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97247C-ABF8-4F22-9E58-82B5DC34495C}"/>
              </a:ext>
            </a:extLst>
          </p:cNvPr>
          <p:cNvGrpSpPr/>
          <p:nvPr/>
        </p:nvGrpSpPr>
        <p:grpSpPr>
          <a:xfrm>
            <a:off x="6059208" y="5893703"/>
            <a:ext cx="158750" cy="172779"/>
            <a:chOff x="8388350" y="5101205"/>
            <a:chExt cx="158750" cy="17277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20CE5C-6C97-45EC-B9E7-53BA88ACEFE4}"/>
                </a:ext>
              </a:extLst>
            </p:cNvPr>
            <p:cNvCxnSpPr/>
            <p:nvPr/>
          </p:nvCxnSpPr>
          <p:spPr>
            <a:xfrm flipH="1">
              <a:off x="8388350" y="5101207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B7F747-B220-4100-B407-A4B0FF63EDC4}"/>
                </a:ext>
              </a:extLst>
            </p:cNvPr>
            <p:cNvCxnSpPr/>
            <p:nvPr/>
          </p:nvCxnSpPr>
          <p:spPr>
            <a:xfrm flipH="1">
              <a:off x="8429625" y="5101206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FA006-2218-429C-A69A-ECF88C6F83F7}"/>
                </a:ext>
              </a:extLst>
            </p:cNvPr>
            <p:cNvCxnSpPr/>
            <p:nvPr/>
          </p:nvCxnSpPr>
          <p:spPr>
            <a:xfrm flipH="1">
              <a:off x="8470900" y="5101205"/>
              <a:ext cx="76200" cy="1727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798109-BDEB-41C2-B8B0-DE3140A0C6F2}"/>
              </a:ext>
            </a:extLst>
          </p:cNvPr>
          <p:cNvSpPr/>
          <p:nvPr/>
        </p:nvSpPr>
        <p:spPr>
          <a:xfrm>
            <a:off x="7277435" y="4431279"/>
            <a:ext cx="235857" cy="21076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46ECAA-17AD-426B-B712-056CBDE975CD}"/>
              </a:ext>
            </a:extLst>
          </p:cNvPr>
          <p:cNvSpPr txBox="1"/>
          <p:nvPr/>
        </p:nvSpPr>
        <p:spPr>
          <a:xfrm>
            <a:off x="7435732" y="5146758"/>
            <a:ext cx="119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Offloaded Streams</a:t>
            </a:r>
          </a:p>
        </p:txBody>
      </p:sp>
    </p:spTree>
    <p:extLst>
      <p:ext uri="{BB962C8B-B14F-4D97-AF65-F5344CB8AC3E}">
        <p14:creationId xmlns:p14="http://schemas.microsoft.com/office/powerpoint/2010/main" val="78676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Near-Data Computing to Decentralize Computation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C0AAB7-2577-474B-8B7E-25931763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03" y="2903223"/>
            <a:ext cx="3555472" cy="3569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9D41F4-3BD4-49D2-9C1E-4DF28A4D69F9}"/>
              </a:ext>
            </a:extLst>
          </p:cNvPr>
          <p:cNvSpPr txBox="1"/>
          <p:nvPr/>
        </p:nvSpPr>
        <p:spPr>
          <a:xfrm>
            <a:off x="502685" y="2494823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Requesting 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7E072-2183-423A-9639-966168D66447}"/>
              </a:ext>
            </a:extLst>
          </p:cNvPr>
          <p:cNvSpPr txBox="1"/>
          <p:nvPr/>
        </p:nvSpPr>
        <p:spPr>
          <a:xfrm>
            <a:off x="3154445" y="6480076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L3 Cache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3B60CF-70F9-4EBA-BD5E-483D26B6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27" y="2805132"/>
            <a:ext cx="3399070" cy="32591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51487B-97A6-4EBA-849B-4E6AB072E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86" y="2771871"/>
            <a:ext cx="601876" cy="7138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42E0721-5646-4B87-B990-573D59C3388F}"/>
              </a:ext>
            </a:extLst>
          </p:cNvPr>
          <p:cNvSpPr txBox="1"/>
          <p:nvPr/>
        </p:nvSpPr>
        <p:spPr>
          <a:xfrm>
            <a:off x="914303" y="15832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3CEEA-3FDE-4E2C-AAD8-DD6C2F2C89E0}"/>
              </a:ext>
            </a:extLst>
          </p:cNvPr>
          <p:cNvSpPr txBox="1"/>
          <p:nvPr/>
        </p:nvSpPr>
        <p:spPr>
          <a:xfrm>
            <a:off x="5181599" y="1546730"/>
            <a:ext cx="711650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Data movement become increasingly the bottleneck.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Computation centralized in the 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expensive to fetch data as system scales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Prefetching/streaming can only partially help.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Timeline of Range-Sync: Normal Case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35AB-5E82-40AA-B1A0-568E3AE6FAD2}"/>
              </a:ext>
            </a:extLst>
          </p:cNvPr>
          <p:cNvSpPr txBox="1"/>
          <p:nvPr/>
        </p:nvSpPr>
        <p:spPr>
          <a:xfrm rot="10800000">
            <a:off x="512570" y="4672979"/>
            <a:ext cx="492443" cy="5847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DA81-915D-493A-B616-753E996DFD8A}"/>
              </a:ext>
            </a:extLst>
          </p:cNvPr>
          <p:cNvSpPr txBox="1"/>
          <p:nvPr/>
        </p:nvSpPr>
        <p:spPr>
          <a:xfrm rot="10800000">
            <a:off x="513545" y="3248726"/>
            <a:ext cx="492443" cy="8893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 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770B-D1F2-41C5-AF59-CFCFBBF6A0B3}"/>
              </a:ext>
            </a:extLst>
          </p:cNvPr>
          <p:cNvSpPr txBox="1"/>
          <p:nvPr/>
        </p:nvSpPr>
        <p:spPr>
          <a:xfrm rot="10800000">
            <a:off x="513545" y="2049300"/>
            <a:ext cx="492443" cy="6357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L3 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94F87B-1858-4DE0-A772-8BCE01277789}"/>
              </a:ext>
            </a:extLst>
          </p:cNvPr>
          <p:cNvCxnSpPr/>
          <p:nvPr/>
        </p:nvCxnSpPr>
        <p:spPr>
          <a:xfrm>
            <a:off x="990599" y="1776413"/>
            <a:ext cx="0" cy="3938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BFD1F-88D9-4D22-B61D-2A024319AD5F}"/>
              </a:ext>
            </a:extLst>
          </p:cNvPr>
          <p:cNvSpPr txBox="1"/>
          <p:nvPr/>
        </p:nvSpPr>
        <p:spPr>
          <a:xfrm>
            <a:off x="1076325" y="3333294"/>
            <a:ext cx="1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Allocate credits </a:t>
            </a:r>
            <a:r>
              <a:rPr lang="en-US" sz="2000" b="1" i="1" dirty="0"/>
              <a:t>[0,R).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9EFD671-A7CD-4E44-AF80-6635BA5E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46559"/>
              </p:ext>
            </p:extLst>
          </p:nvPr>
        </p:nvGraphicFramePr>
        <p:xfrm>
          <a:off x="1350975" y="2049053"/>
          <a:ext cx="267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622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Translate &amp; access element </a:t>
                      </a:r>
                      <a:r>
                        <a:rPr lang="en-US" b="1" i="1" dirty="0">
                          <a:ln w="0"/>
                          <a:solidFill>
                            <a:schemeClr val="tx1"/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3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BF9E90-C438-4ACB-ADB3-C502866ADAC0}"/>
              </a:ext>
            </a:extLst>
          </p:cNvPr>
          <p:cNvCxnSpPr/>
          <p:nvPr/>
        </p:nvCxnSpPr>
        <p:spPr>
          <a:xfrm flipV="1">
            <a:off x="1863744" y="2718633"/>
            <a:ext cx="614661" cy="614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059DB-8318-43BE-9970-0B7F8D09017A}"/>
              </a:ext>
            </a:extLst>
          </p:cNvPr>
          <p:cNvCxnSpPr/>
          <p:nvPr/>
        </p:nvCxnSpPr>
        <p:spPr>
          <a:xfrm flipV="1">
            <a:off x="2025669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D3AC7-A7AC-4393-BC0B-41AE1E2A1A3C}"/>
              </a:ext>
            </a:extLst>
          </p:cNvPr>
          <p:cNvCxnSpPr/>
          <p:nvPr/>
        </p:nvCxnSpPr>
        <p:spPr>
          <a:xfrm flipV="1">
            <a:off x="2187594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DBE15-AA23-4A27-9C51-94D055B7DD93}"/>
              </a:ext>
            </a:extLst>
          </p:cNvPr>
          <p:cNvCxnSpPr/>
          <p:nvPr/>
        </p:nvCxnSpPr>
        <p:spPr>
          <a:xfrm>
            <a:off x="2478405" y="2718633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E18A74-261A-4078-BF6A-DBBDE30D407E}"/>
              </a:ext>
            </a:extLst>
          </p:cNvPr>
          <p:cNvCxnSpPr/>
          <p:nvPr/>
        </p:nvCxnSpPr>
        <p:spPr>
          <a:xfrm>
            <a:off x="2640027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698B2-120C-4AE4-B86A-DCC1201E9E2A}"/>
              </a:ext>
            </a:extLst>
          </p:cNvPr>
          <p:cNvCxnSpPr/>
          <p:nvPr/>
        </p:nvCxnSpPr>
        <p:spPr>
          <a:xfrm>
            <a:off x="2801952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2957F4-EFDC-417F-B481-5A72014FE814}"/>
              </a:ext>
            </a:extLst>
          </p:cNvPr>
          <p:cNvSpPr txBox="1"/>
          <p:nvPr/>
        </p:nvSpPr>
        <p:spPr>
          <a:xfrm>
            <a:off x="2914505" y="3333294"/>
            <a:ext cx="130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Collect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000" b="1" dirty="0"/>
              <a:t>ranges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sz="2000" b="1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D815E0-7981-4B23-A608-7B5BD91AC379}"/>
              </a:ext>
            </a:extLst>
          </p:cNvPr>
          <p:cNvCxnSpPr/>
          <p:nvPr/>
        </p:nvCxnSpPr>
        <p:spPr>
          <a:xfrm>
            <a:off x="3716653" y="3999898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B99029-359E-4A2E-8D01-7DFB18A84EFD}"/>
              </a:ext>
            </a:extLst>
          </p:cNvPr>
          <p:cNvCxnSpPr/>
          <p:nvPr/>
        </p:nvCxnSpPr>
        <p:spPr>
          <a:xfrm>
            <a:off x="3878275" y="399989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639F1-AB78-44DB-A042-9D2109518103}"/>
              </a:ext>
            </a:extLst>
          </p:cNvPr>
          <p:cNvCxnSpPr/>
          <p:nvPr/>
        </p:nvCxnSpPr>
        <p:spPr>
          <a:xfrm>
            <a:off x="4040200" y="399989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DC387168-BAA0-4C84-ADF2-129944EC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00448"/>
              </p:ext>
            </p:extLst>
          </p:nvPr>
        </p:nvGraphicFramePr>
        <p:xfrm>
          <a:off x="3161973" y="4623786"/>
          <a:ext cx="27778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826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Check alias in ranges.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Commit iteration </a:t>
                      </a:r>
                      <a:r>
                        <a:rPr lang="en-US" b="1" i="1" dirty="0">
                          <a:ln w="0"/>
                          <a:solidFill>
                            <a:schemeClr val="tx1"/>
                          </a:solidFill>
                        </a:rPr>
                        <a:t>[0,R)</a:t>
                      </a: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1" i="1" dirty="0">
                        <a:ln w="0"/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3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6E2368-23C2-4E50-AF1D-9D7EBCF4F35C}"/>
              </a:ext>
            </a:extLst>
          </p:cNvPr>
          <p:cNvCxnSpPr/>
          <p:nvPr/>
        </p:nvCxnSpPr>
        <p:spPr>
          <a:xfrm flipV="1">
            <a:off x="4333892" y="4000757"/>
            <a:ext cx="614661" cy="614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9F0152-B42E-435F-BFB0-B831F449840C}"/>
              </a:ext>
            </a:extLst>
          </p:cNvPr>
          <p:cNvCxnSpPr/>
          <p:nvPr/>
        </p:nvCxnSpPr>
        <p:spPr>
          <a:xfrm flipV="1">
            <a:off x="4495817" y="4000757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706A70-E85B-4B22-B4E6-8E3E66D62377}"/>
              </a:ext>
            </a:extLst>
          </p:cNvPr>
          <p:cNvCxnSpPr/>
          <p:nvPr/>
        </p:nvCxnSpPr>
        <p:spPr>
          <a:xfrm flipV="1">
            <a:off x="4657742" y="4000757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542264-74A8-41AA-8C3C-26C7B8A7B7E5}"/>
              </a:ext>
            </a:extLst>
          </p:cNvPr>
          <p:cNvSpPr txBox="1"/>
          <p:nvPr/>
        </p:nvSpPr>
        <p:spPr>
          <a:xfrm>
            <a:off x="4630608" y="3333294"/>
            <a:ext cx="168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Send commits </a:t>
            </a:r>
            <a:r>
              <a:rPr lang="en-US" sz="2000" b="1" i="1" dirty="0"/>
              <a:t>[0,R).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08C2B-2450-4974-9C88-979B2C5EE681}"/>
              </a:ext>
            </a:extLst>
          </p:cNvPr>
          <p:cNvCxnSpPr/>
          <p:nvPr/>
        </p:nvCxnSpPr>
        <p:spPr>
          <a:xfrm flipV="1">
            <a:off x="5470544" y="2718633"/>
            <a:ext cx="614661" cy="614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8A721A-198B-4F75-AE96-68927F2CE386}"/>
              </a:ext>
            </a:extLst>
          </p:cNvPr>
          <p:cNvCxnSpPr/>
          <p:nvPr/>
        </p:nvCxnSpPr>
        <p:spPr>
          <a:xfrm flipV="1">
            <a:off x="5632469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D1AA2-8F38-4B0C-A63D-26F556E5A1FD}"/>
              </a:ext>
            </a:extLst>
          </p:cNvPr>
          <p:cNvCxnSpPr/>
          <p:nvPr/>
        </p:nvCxnSpPr>
        <p:spPr>
          <a:xfrm flipV="1">
            <a:off x="5794394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3049E1-BA61-4781-A372-C0CC17FC7503}"/>
              </a:ext>
            </a:extLst>
          </p:cNvPr>
          <p:cNvCxnSpPr/>
          <p:nvPr/>
        </p:nvCxnSpPr>
        <p:spPr>
          <a:xfrm>
            <a:off x="6085205" y="2718633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197A8D3-39C2-41A1-B72B-E35A74177120}"/>
              </a:ext>
            </a:extLst>
          </p:cNvPr>
          <p:cNvCxnSpPr/>
          <p:nvPr/>
        </p:nvCxnSpPr>
        <p:spPr>
          <a:xfrm>
            <a:off x="6246827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992663-2894-420A-B31C-953E70F79FFF}"/>
              </a:ext>
            </a:extLst>
          </p:cNvPr>
          <p:cNvCxnSpPr/>
          <p:nvPr/>
        </p:nvCxnSpPr>
        <p:spPr>
          <a:xfrm>
            <a:off x="6408752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5C5A37-94DF-4797-BD51-2A37F009E890}"/>
              </a:ext>
            </a:extLst>
          </p:cNvPr>
          <p:cNvSpPr txBox="1"/>
          <p:nvPr/>
        </p:nvSpPr>
        <p:spPr>
          <a:xfrm>
            <a:off x="6542107" y="3333294"/>
            <a:ext cx="1656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Allocate more credits</a:t>
            </a:r>
            <a:r>
              <a:rPr lang="en-US" sz="2000" b="1" i="1" dirty="0"/>
              <a:t>.</a:t>
            </a:r>
          </a:p>
        </p:txBody>
      </p:sp>
      <p:graphicFrame>
        <p:nvGraphicFramePr>
          <p:cNvPr id="38" name="Table 13">
            <a:extLst>
              <a:ext uri="{FF2B5EF4-FFF2-40B4-BE49-F238E27FC236}">
                <a16:creationId xmlns:a16="http://schemas.microsoft.com/office/drawing/2014/main" id="{5AF1C5DC-88D9-4E81-A923-7D84A799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67721"/>
              </p:ext>
            </p:extLst>
          </p:nvPr>
        </p:nvGraphicFramePr>
        <p:xfrm>
          <a:off x="4965072" y="2049053"/>
          <a:ext cx="29085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588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Writeback &amp; release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states </a:t>
                      </a:r>
                      <a:r>
                        <a:rPr lang="en-US" b="1" i="1" dirty="0">
                          <a:ln w="0"/>
                          <a:solidFill>
                            <a:schemeClr val="tx1"/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3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F96A78-0096-4F30-A332-77B25550177D}"/>
              </a:ext>
            </a:extLst>
          </p:cNvPr>
          <p:cNvCxnSpPr>
            <a:cxnSpLocks/>
          </p:cNvCxnSpPr>
          <p:nvPr/>
        </p:nvCxnSpPr>
        <p:spPr>
          <a:xfrm>
            <a:off x="1137594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89908D-07CC-4DDC-A5D0-143818DE9CD3}"/>
              </a:ext>
            </a:extLst>
          </p:cNvPr>
          <p:cNvSpPr txBox="1"/>
          <p:nvPr/>
        </p:nvSpPr>
        <p:spPr>
          <a:xfrm>
            <a:off x="1653926" y="4620660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Pipelined to</a:t>
            </a:r>
          </a:p>
          <a:p>
            <a:r>
              <a:rPr lang="en-US" i="1" dirty="0"/>
              <a:t>hide latency.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6653B-0491-4B86-911A-E31B6557FB8A}"/>
              </a:ext>
            </a:extLst>
          </p:cNvPr>
          <p:cNvCxnSpPr>
            <a:cxnSpLocks/>
          </p:cNvCxnSpPr>
          <p:nvPr/>
        </p:nvCxnSpPr>
        <p:spPr>
          <a:xfrm>
            <a:off x="1278657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A20BB2-4EEE-4E0E-A8D0-D36CA7514E00}"/>
              </a:ext>
            </a:extLst>
          </p:cNvPr>
          <p:cNvCxnSpPr>
            <a:cxnSpLocks/>
          </p:cNvCxnSpPr>
          <p:nvPr/>
        </p:nvCxnSpPr>
        <p:spPr>
          <a:xfrm>
            <a:off x="1419720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01B8DD-3866-4AF1-A27B-340BF5FCDB47}"/>
              </a:ext>
            </a:extLst>
          </p:cNvPr>
          <p:cNvSpPr txBox="1"/>
          <p:nvPr/>
        </p:nvSpPr>
        <p:spPr>
          <a:xfrm>
            <a:off x="1206824" y="284420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Credits [0, 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CB52C-9B2C-447B-9512-A54053EACEBE}"/>
              </a:ext>
            </a:extLst>
          </p:cNvPr>
          <p:cNvSpPr txBox="1"/>
          <p:nvPr/>
        </p:nvSpPr>
        <p:spPr>
          <a:xfrm>
            <a:off x="2637470" y="2844205"/>
            <a:ext cx="1412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Ranges [0, R)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5F7BE4-D37F-405F-8E77-0EEEA6D3C879}"/>
              </a:ext>
            </a:extLst>
          </p:cNvPr>
          <p:cNvSpPr txBox="1"/>
          <p:nvPr/>
        </p:nvSpPr>
        <p:spPr>
          <a:xfrm>
            <a:off x="3055852" y="4148006"/>
            <a:ext cx="1412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Ranges [0, R)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60C7EC-F065-4A7B-B484-54B8BE84DAA9}"/>
              </a:ext>
            </a:extLst>
          </p:cNvPr>
          <p:cNvSpPr txBox="1"/>
          <p:nvPr/>
        </p:nvSpPr>
        <p:spPr>
          <a:xfrm>
            <a:off x="4457756" y="4148006"/>
            <a:ext cx="17672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Committed [0, R)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E90EB-B1DF-42B3-A1EB-6C018FDF10D2}"/>
              </a:ext>
            </a:extLst>
          </p:cNvPr>
          <p:cNvSpPr txBox="1"/>
          <p:nvPr/>
        </p:nvSpPr>
        <p:spPr>
          <a:xfrm>
            <a:off x="4632179" y="2844205"/>
            <a:ext cx="1555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Commits [0, R)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85BF21-5563-4213-A28B-FBDE3106CE29}"/>
              </a:ext>
            </a:extLst>
          </p:cNvPr>
          <p:cNvSpPr txBox="1"/>
          <p:nvPr/>
        </p:nvSpPr>
        <p:spPr>
          <a:xfrm>
            <a:off x="6195170" y="2840517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Done [0, R)</a:t>
            </a:r>
          </a:p>
        </p:txBody>
      </p:sp>
      <p:sp>
        <p:nvSpPr>
          <p:cNvPr id="64" name="文本框 13">
            <a:extLst>
              <a:ext uri="{FF2B5EF4-FFF2-40B4-BE49-F238E27FC236}">
                <a16:creationId xmlns:a16="http://schemas.microsoft.com/office/drawing/2014/main" id="{1C974B8F-2175-408C-B041-98203BB9686F}"/>
              </a:ext>
            </a:extLst>
          </p:cNvPr>
          <p:cNvSpPr txBox="1"/>
          <p:nvPr/>
        </p:nvSpPr>
        <p:spPr>
          <a:xfrm>
            <a:off x="8488321" y="1972059"/>
            <a:ext cx="3352057" cy="1773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Key 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Sync every R iterations.</a:t>
            </a:r>
            <a:endParaRPr lang="en-US" sz="2000" i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Check alias against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Overheads: 4/R NoC msg. per affine element.</a:t>
            </a:r>
          </a:p>
        </p:txBody>
      </p:sp>
    </p:spTree>
    <p:extLst>
      <p:ext uri="{BB962C8B-B14F-4D97-AF65-F5344CB8AC3E}">
        <p14:creationId xmlns:p14="http://schemas.microsoft.com/office/powerpoint/2010/main" val="352152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0" grpId="0"/>
      <p:bldP spid="37" grpId="0"/>
      <p:bldP spid="54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217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Timeline of Range-Sync: Alias/Context Switch in Core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35AB-5E82-40AA-B1A0-568E3AE6FAD2}"/>
              </a:ext>
            </a:extLst>
          </p:cNvPr>
          <p:cNvSpPr txBox="1"/>
          <p:nvPr/>
        </p:nvSpPr>
        <p:spPr>
          <a:xfrm rot="10800000">
            <a:off x="512570" y="4672979"/>
            <a:ext cx="492443" cy="5847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DA81-915D-493A-B616-753E996DFD8A}"/>
              </a:ext>
            </a:extLst>
          </p:cNvPr>
          <p:cNvSpPr txBox="1"/>
          <p:nvPr/>
        </p:nvSpPr>
        <p:spPr>
          <a:xfrm rot="10800000">
            <a:off x="513545" y="3248726"/>
            <a:ext cx="492443" cy="8893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 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770B-D1F2-41C5-AF59-CFCFBBF6A0B3}"/>
              </a:ext>
            </a:extLst>
          </p:cNvPr>
          <p:cNvSpPr txBox="1"/>
          <p:nvPr/>
        </p:nvSpPr>
        <p:spPr>
          <a:xfrm rot="10800000">
            <a:off x="513545" y="2049300"/>
            <a:ext cx="492443" cy="6357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L3 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94F87B-1858-4DE0-A772-8BCE01277789}"/>
              </a:ext>
            </a:extLst>
          </p:cNvPr>
          <p:cNvCxnSpPr/>
          <p:nvPr/>
        </p:nvCxnSpPr>
        <p:spPr>
          <a:xfrm>
            <a:off x="990599" y="1776413"/>
            <a:ext cx="0" cy="3938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BFD1F-88D9-4D22-B61D-2A024319AD5F}"/>
              </a:ext>
            </a:extLst>
          </p:cNvPr>
          <p:cNvSpPr txBox="1"/>
          <p:nvPr/>
        </p:nvSpPr>
        <p:spPr>
          <a:xfrm>
            <a:off x="1076325" y="3333294"/>
            <a:ext cx="1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Allocate credits </a:t>
            </a:r>
            <a:r>
              <a:rPr lang="en-US" sz="2000" b="1" i="1" dirty="0"/>
              <a:t>[0,R).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9EFD671-A7CD-4E44-AF80-6635BA5E02A2}"/>
              </a:ext>
            </a:extLst>
          </p:cNvPr>
          <p:cNvGraphicFramePr>
            <a:graphicFrameLocks noGrp="1"/>
          </p:cNvGraphicFramePr>
          <p:nvPr/>
        </p:nvGraphicFramePr>
        <p:xfrm>
          <a:off x="1350975" y="2049053"/>
          <a:ext cx="267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622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Translate &amp; access element </a:t>
                      </a:r>
                      <a:r>
                        <a:rPr lang="en-US" b="1" i="1" dirty="0">
                          <a:ln w="0"/>
                          <a:solidFill>
                            <a:schemeClr val="tx1"/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3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BF9E90-C438-4ACB-ADB3-C502866ADAC0}"/>
              </a:ext>
            </a:extLst>
          </p:cNvPr>
          <p:cNvCxnSpPr/>
          <p:nvPr/>
        </p:nvCxnSpPr>
        <p:spPr>
          <a:xfrm flipV="1">
            <a:off x="1863744" y="2718633"/>
            <a:ext cx="614661" cy="614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059DB-8318-43BE-9970-0B7F8D09017A}"/>
              </a:ext>
            </a:extLst>
          </p:cNvPr>
          <p:cNvCxnSpPr/>
          <p:nvPr/>
        </p:nvCxnSpPr>
        <p:spPr>
          <a:xfrm flipV="1">
            <a:off x="2025669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D3AC7-A7AC-4393-BC0B-41AE1E2A1A3C}"/>
              </a:ext>
            </a:extLst>
          </p:cNvPr>
          <p:cNvCxnSpPr/>
          <p:nvPr/>
        </p:nvCxnSpPr>
        <p:spPr>
          <a:xfrm flipV="1">
            <a:off x="2187594" y="2718633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DBE15-AA23-4A27-9C51-94D055B7DD93}"/>
              </a:ext>
            </a:extLst>
          </p:cNvPr>
          <p:cNvCxnSpPr/>
          <p:nvPr/>
        </p:nvCxnSpPr>
        <p:spPr>
          <a:xfrm>
            <a:off x="2478405" y="2718633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E18A74-261A-4078-BF6A-DBBDE30D407E}"/>
              </a:ext>
            </a:extLst>
          </p:cNvPr>
          <p:cNvCxnSpPr/>
          <p:nvPr/>
        </p:nvCxnSpPr>
        <p:spPr>
          <a:xfrm>
            <a:off x="2640027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698B2-120C-4AE4-B86A-DCC1201E9E2A}"/>
              </a:ext>
            </a:extLst>
          </p:cNvPr>
          <p:cNvCxnSpPr/>
          <p:nvPr/>
        </p:nvCxnSpPr>
        <p:spPr>
          <a:xfrm>
            <a:off x="2801952" y="2718633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2957F4-EFDC-417F-B481-5A72014FE814}"/>
              </a:ext>
            </a:extLst>
          </p:cNvPr>
          <p:cNvSpPr txBox="1"/>
          <p:nvPr/>
        </p:nvSpPr>
        <p:spPr>
          <a:xfrm>
            <a:off x="2914505" y="3333294"/>
            <a:ext cx="1309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Collect ranges.</a:t>
            </a:r>
            <a:endParaRPr lang="en-US" sz="2000" b="1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D815E0-7981-4B23-A608-7B5BD91AC379}"/>
              </a:ext>
            </a:extLst>
          </p:cNvPr>
          <p:cNvCxnSpPr/>
          <p:nvPr/>
        </p:nvCxnSpPr>
        <p:spPr>
          <a:xfrm>
            <a:off x="3716653" y="3999898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B99029-359E-4A2E-8D01-7DFB18A84EFD}"/>
              </a:ext>
            </a:extLst>
          </p:cNvPr>
          <p:cNvCxnSpPr/>
          <p:nvPr/>
        </p:nvCxnSpPr>
        <p:spPr>
          <a:xfrm>
            <a:off x="3878275" y="399989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A639F1-AB78-44DB-A042-9D2109518103}"/>
              </a:ext>
            </a:extLst>
          </p:cNvPr>
          <p:cNvCxnSpPr/>
          <p:nvPr/>
        </p:nvCxnSpPr>
        <p:spPr>
          <a:xfrm>
            <a:off x="4040200" y="399989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13">
            <a:extLst>
              <a:ext uri="{FF2B5EF4-FFF2-40B4-BE49-F238E27FC236}">
                <a16:creationId xmlns:a16="http://schemas.microsoft.com/office/drawing/2014/main" id="{DC387168-BAA0-4C84-ADF2-129944ECE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639466"/>
              </p:ext>
            </p:extLst>
          </p:nvPr>
        </p:nvGraphicFramePr>
        <p:xfrm>
          <a:off x="3161973" y="4623786"/>
          <a:ext cx="27778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826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Alias/context switch at iteration </a:t>
                      </a:r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b="1" i="1" dirty="0">
                        <a:ln w="0"/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6E2368-23C2-4E50-AF1D-9D7EBCF4F35C}"/>
              </a:ext>
            </a:extLst>
          </p:cNvPr>
          <p:cNvCxnSpPr/>
          <p:nvPr/>
        </p:nvCxnSpPr>
        <p:spPr>
          <a:xfrm flipV="1">
            <a:off x="4333892" y="4000757"/>
            <a:ext cx="614661" cy="614661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542264-74A8-41AA-8C3C-26C7B8A7B7E5}"/>
              </a:ext>
            </a:extLst>
          </p:cNvPr>
          <p:cNvSpPr txBox="1"/>
          <p:nvPr/>
        </p:nvSpPr>
        <p:spPr>
          <a:xfrm>
            <a:off x="4630608" y="3333294"/>
            <a:ext cx="168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Send commits </a:t>
            </a:r>
            <a:r>
              <a:rPr lang="en-US" sz="2000" b="1" i="1" dirty="0"/>
              <a:t>[0,M).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08C2B-2450-4974-9C88-979B2C5EE681}"/>
              </a:ext>
            </a:extLst>
          </p:cNvPr>
          <p:cNvCxnSpPr/>
          <p:nvPr/>
        </p:nvCxnSpPr>
        <p:spPr>
          <a:xfrm flipV="1">
            <a:off x="5470544" y="2718633"/>
            <a:ext cx="614661" cy="614661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3049E1-BA61-4781-A372-C0CC17FC7503}"/>
              </a:ext>
            </a:extLst>
          </p:cNvPr>
          <p:cNvCxnSpPr/>
          <p:nvPr/>
        </p:nvCxnSpPr>
        <p:spPr>
          <a:xfrm>
            <a:off x="6085205" y="2718633"/>
            <a:ext cx="623888" cy="623888"/>
          </a:xfrm>
          <a:prstGeom prst="line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65C5A37-94DF-4797-BD51-2A37F009E890}"/>
              </a:ext>
            </a:extLst>
          </p:cNvPr>
          <p:cNvSpPr txBox="1"/>
          <p:nvPr/>
        </p:nvSpPr>
        <p:spPr>
          <a:xfrm>
            <a:off x="6542107" y="3333294"/>
            <a:ext cx="176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Continue stream in core</a:t>
            </a:r>
            <a:r>
              <a:rPr lang="en-US" sz="2000" b="1" i="1" dirty="0"/>
              <a:t>.</a:t>
            </a:r>
          </a:p>
        </p:txBody>
      </p:sp>
      <p:graphicFrame>
        <p:nvGraphicFramePr>
          <p:cNvPr id="38" name="Table 13">
            <a:extLst>
              <a:ext uri="{FF2B5EF4-FFF2-40B4-BE49-F238E27FC236}">
                <a16:creationId xmlns:a16="http://schemas.microsoft.com/office/drawing/2014/main" id="{5AF1C5DC-88D9-4E81-A923-7D84A799B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194081"/>
              </p:ext>
            </p:extLst>
          </p:nvPr>
        </p:nvGraphicFramePr>
        <p:xfrm>
          <a:off x="4965072" y="2049053"/>
          <a:ext cx="29085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588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Writeback &amp; release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states </a:t>
                      </a:r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[0, M)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End.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F96A78-0096-4F30-A332-77B25550177D}"/>
              </a:ext>
            </a:extLst>
          </p:cNvPr>
          <p:cNvCxnSpPr>
            <a:cxnSpLocks/>
          </p:cNvCxnSpPr>
          <p:nvPr/>
        </p:nvCxnSpPr>
        <p:spPr>
          <a:xfrm>
            <a:off x="1137594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89908D-07CC-4DDC-A5D0-143818DE9CD3}"/>
              </a:ext>
            </a:extLst>
          </p:cNvPr>
          <p:cNvSpPr txBox="1"/>
          <p:nvPr/>
        </p:nvSpPr>
        <p:spPr>
          <a:xfrm>
            <a:off x="1653926" y="4620660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Pipelined to</a:t>
            </a:r>
          </a:p>
          <a:p>
            <a:r>
              <a:rPr lang="en-US" i="1" dirty="0"/>
              <a:t>hide latency.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6653B-0491-4B86-911A-E31B6557FB8A}"/>
              </a:ext>
            </a:extLst>
          </p:cNvPr>
          <p:cNvCxnSpPr>
            <a:cxnSpLocks/>
          </p:cNvCxnSpPr>
          <p:nvPr/>
        </p:nvCxnSpPr>
        <p:spPr>
          <a:xfrm>
            <a:off x="1278657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A20BB2-4EEE-4E0E-A8D0-D36CA7514E00}"/>
              </a:ext>
            </a:extLst>
          </p:cNvPr>
          <p:cNvCxnSpPr>
            <a:cxnSpLocks/>
          </p:cNvCxnSpPr>
          <p:nvPr/>
        </p:nvCxnSpPr>
        <p:spPr>
          <a:xfrm>
            <a:off x="1419720" y="4844091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01B8DD-3866-4AF1-A27B-340BF5FCDB47}"/>
              </a:ext>
            </a:extLst>
          </p:cNvPr>
          <p:cNvSpPr txBox="1"/>
          <p:nvPr/>
        </p:nvSpPr>
        <p:spPr>
          <a:xfrm>
            <a:off x="1206824" y="2844205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Credits [0, 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CB52C-9B2C-447B-9512-A54053EACEBE}"/>
              </a:ext>
            </a:extLst>
          </p:cNvPr>
          <p:cNvSpPr txBox="1"/>
          <p:nvPr/>
        </p:nvSpPr>
        <p:spPr>
          <a:xfrm>
            <a:off x="2637470" y="2844205"/>
            <a:ext cx="1412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Ranges [0, R)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5F7BE4-D37F-405F-8E77-0EEEA6D3C879}"/>
              </a:ext>
            </a:extLst>
          </p:cNvPr>
          <p:cNvSpPr txBox="1"/>
          <p:nvPr/>
        </p:nvSpPr>
        <p:spPr>
          <a:xfrm>
            <a:off x="3055852" y="4148006"/>
            <a:ext cx="14125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Ranges [0, R)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60C7EC-F065-4A7B-B484-54B8BE84DAA9}"/>
              </a:ext>
            </a:extLst>
          </p:cNvPr>
          <p:cNvSpPr txBox="1"/>
          <p:nvPr/>
        </p:nvSpPr>
        <p:spPr>
          <a:xfrm>
            <a:off x="4457756" y="4148006"/>
            <a:ext cx="18393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3300"/>
                </a:solidFill>
              </a:rPr>
              <a:t>Committed [0, M)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4E90EB-B1DF-42B3-A1EB-6C018FDF10D2}"/>
              </a:ext>
            </a:extLst>
          </p:cNvPr>
          <p:cNvSpPr txBox="1"/>
          <p:nvPr/>
        </p:nvSpPr>
        <p:spPr>
          <a:xfrm>
            <a:off x="4040200" y="2844205"/>
            <a:ext cx="2237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3300"/>
                </a:solidFill>
              </a:rPr>
              <a:t>Commits [0, M) &amp; End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85BF21-5563-4213-A28B-FBDE3106CE29}"/>
              </a:ext>
            </a:extLst>
          </p:cNvPr>
          <p:cNvSpPr txBox="1"/>
          <p:nvPr/>
        </p:nvSpPr>
        <p:spPr>
          <a:xfrm>
            <a:off x="6270073" y="2840517"/>
            <a:ext cx="1293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3300"/>
                </a:solidFill>
              </a:rPr>
              <a:t>Done [0, M)</a:t>
            </a:r>
          </a:p>
        </p:txBody>
      </p:sp>
      <p:sp>
        <p:nvSpPr>
          <p:cNvPr id="64" name="文本框 13">
            <a:extLst>
              <a:ext uri="{FF2B5EF4-FFF2-40B4-BE49-F238E27FC236}">
                <a16:creationId xmlns:a16="http://schemas.microsoft.com/office/drawing/2014/main" id="{1C974B8F-2175-408C-B041-98203BB9686F}"/>
              </a:ext>
            </a:extLst>
          </p:cNvPr>
          <p:cNvSpPr txBox="1"/>
          <p:nvPr/>
        </p:nvSpPr>
        <p:spPr>
          <a:xfrm>
            <a:off x="8488322" y="1972059"/>
            <a:ext cx="3190134" cy="1773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Key Takeaway: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Execution continues at iteration M with streams in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1" dirty="0">
                <a:solidFill>
                  <a:schemeClr val="tx1"/>
                </a:solidFill>
              </a:rPr>
              <a:t>Still provide precise states.</a:t>
            </a:r>
          </a:p>
        </p:txBody>
      </p:sp>
    </p:spTree>
    <p:extLst>
      <p:ext uri="{BB962C8B-B14F-4D97-AF65-F5344CB8AC3E}">
        <p14:creationId xmlns:p14="http://schemas.microsoft.com/office/powerpoint/2010/main" val="404592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61" grpId="0" animBg="1"/>
      <p:bldP spid="62" grpId="0" animBg="1"/>
      <p:bldP spid="63" grpId="0" animBg="1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13">
            <a:extLst>
              <a:ext uri="{FF2B5EF4-FFF2-40B4-BE49-F238E27FC236}">
                <a16:creationId xmlns:a16="http://schemas.microsoft.com/office/drawing/2014/main" id="{1AF48B92-D358-4A9C-83B0-C1840147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25632"/>
              </p:ext>
            </p:extLst>
          </p:nvPr>
        </p:nvGraphicFramePr>
        <p:xfrm>
          <a:off x="1842774" y="2014275"/>
          <a:ext cx="267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622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Access &amp; writeback element  </a:t>
                      </a:r>
                      <a:r>
                        <a:rPr lang="en-US" b="1" i="1" dirty="0">
                          <a:ln w="0"/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graphicFrame>
        <p:nvGraphicFramePr>
          <p:cNvPr id="79" name="Table 13">
            <a:extLst>
              <a:ext uri="{FF2B5EF4-FFF2-40B4-BE49-F238E27FC236}">
                <a16:creationId xmlns:a16="http://schemas.microsoft.com/office/drawing/2014/main" id="{40175E0E-8886-4818-B4BD-C5872122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47108"/>
              </p:ext>
            </p:extLst>
          </p:nvPr>
        </p:nvGraphicFramePr>
        <p:xfrm>
          <a:off x="1588863" y="2317523"/>
          <a:ext cx="267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622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Access &amp; writeback element  </a:t>
                      </a:r>
                      <a:r>
                        <a:rPr lang="en-US" b="1" i="1" dirty="0">
                          <a:ln w="0"/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Sync-Free Optimized NSC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F35AB-5E82-40AA-B1A0-568E3AE6FAD2}"/>
              </a:ext>
            </a:extLst>
          </p:cNvPr>
          <p:cNvSpPr txBox="1"/>
          <p:nvPr/>
        </p:nvSpPr>
        <p:spPr>
          <a:xfrm rot="10800000">
            <a:off x="512570" y="5254004"/>
            <a:ext cx="492443" cy="58477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DA81-915D-493A-B616-753E996DFD8A}"/>
              </a:ext>
            </a:extLst>
          </p:cNvPr>
          <p:cNvSpPr txBox="1"/>
          <p:nvPr/>
        </p:nvSpPr>
        <p:spPr>
          <a:xfrm rot="10800000">
            <a:off x="513545" y="3829751"/>
            <a:ext cx="492443" cy="8893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Core 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A770B-D1F2-41C5-AF59-CFCFBBF6A0B3}"/>
              </a:ext>
            </a:extLst>
          </p:cNvPr>
          <p:cNvSpPr txBox="1"/>
          <p:nvPr/>
        </p:nvSpPr>
        <p:spPr>
          <a:xfrm rot="10800000">
            <a:off x="513545" y="2630325"/>
            <a:ext cx="492443" cy="6357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000" b="1" dirty="0"/>
              <a:t>L3 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94F87B-1858-4DE0-A772-8BCE01277789}"/>
              </a:ext>
            </a:extLst>
          </p:cNvPr>
          <p:cNvCxnSpPr/>
          <p:nvPr/>
        </p:nvCxnSpPr>
        <p:spPr>
          <a:xfrm>
            <a:off x="990599" y="2357438"/>
            <a:ext cx="0" cy="393858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7BFD1F-88D9-4D22-B61D-2A024319AD5F}"/>
              </a:ext>
            </a:extLst>
          </p:cNvPr>
          <p:cNvSpPr txBox="1"/>
          <p:nvPr/>
        </p:nvSpPr>
        <p:spPr>
          <a:xfrm>
            <a:off x="1076325" y="3914319"/>
            <a:ext cx="1566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Allocate credits </a:t>
            </a:r>
            <a:r>
              <a:rPr lang="en-US" sz="2000" b="1" i="1" dirty="0"/>
              <a:t>[0,R).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9EFD671-A7CD-4E44-AF80-6635BA5E0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09547"/>
              </p:ext>
            </p:extLst>
          </p:nvPr>
        </p:nvGraphicFramePr>
        <p:xfrm>
          <a:off x="1350975" y="2630078"/>
          <a:ext cx="267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622">
                  <a:extLst>
                    <a:ext uri="{9D8B030D-6E8A-4147-A177-3AD203B41FA5}">
                      <a16:colId xmlns:a16="http://schemas.microsoft.com/office/drawing/2014/main" val="1092356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n w="0"/>
                          <a:solidFill>
                            <a:schemeClr val="tx1"/>
                          </a:solidFill>
                        </a:rPr>
                        <a:t>Access &amp; writeback element  </a:t>
                      </a:r>
                      <a:r>
                        <a:rPr lang="en-US" b="1" i="1" dirty="0">
                          <a:ln w="0"/>
                          <a:solidFill>
                            <a:schemeClr val="tx1"/>
                          </a:solidFill>
                        </a:rPr>
                        <a:t>[0, R).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E3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20199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BF9E90-C438-4ACB-ADB3-C502866ADAC0}"/>
              </a:ext>
            </a:extLst>
          </p:cNvPr>
          <p:cNvCxnSpPr/>
          <p:nvPr/>
        </p:nvCxnSpPr>
        <p:spPr>
          <a:xfrm flipV="1">
            <a:off x="1863744" y="3299658"/>
            <a:ext cx="614661" cy="6146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059DB-8318-43BE-9970-0B7F8D09017A}"/>
              </a:ext>
            </a:extLst>
          </p:cNvPr>
          <p:cNvCxnSpPr/>
          <p:nvPr/>
        </p:nvCxnSpPr>
        <p:spPr>
          <a:xfrm flipV="1">
            <a:off x="2025669" y="3299658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D3AC7-A7AC-4393-BC0B-41AE1E2A1A3C}"/>
              </a:ext>
            </a:extLst>
          </p:cNvPr>
          <p:cNvCxnSpPr/>
          <p:nvPr/>
        </p:nvCxnSpPr>
        <p:spPr>
          <a:xfrm flipV="1">
            <a:off x="2187594" y="3299658"/>
            <a:ext cx="614661" cy="614661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DBE15-AA23-4A27-9C51-94D055B7DD93}"/>
              </a:ext>
            </a:extLst>
          </p:cNvPr>
          <p:cNvCxnSpPr/>
          <p:nvPr/>
        </p:nvCxnSpPr>
        <p:spPr>
          <a:xfrm>
            <a:off x="2478405" y="3299658"/>
            <a:ext cx="623888" cy="623888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E18A74-261A-4078-BF6A-DBBDE30D407E}"/>
              </a:ext>
            </a:extLst>
          </p:cNvPr>
          <p:cNvCxnSpPr/>
          <p:nvPr/>
        </p:nvCxnSpPr>
        <p:spPr>
          <a:xfrm>
            <a:off x="2640027" y="329965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698B2-120C-4AE4-B86A-DCC1201E9E2A}"/>
              </a:ext>
            </a:extLst>
          </p:cNvPr>
          <p:cNvCxnSpPr/>
          <p:nvPr/>
        </p:nvCxnSpPr>
        <p:spPr>
          <a:xfrm>
            <a:off x="2801952" y="3299658"/>
            <a:ext cx="623888" cy="6238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2957F4-EFDC-417F-B481-5A72014FE814}"/>
              </a:ext>
            </a:extLst>
          </p:cNvPr>
          <p:cNvSpPr txBox="1"/>
          <p:nvPr/>
        </p:nvSpPr>
        <p:spPr>
          <a:xfrm>
            <a:off x="2914505" y="3914319"/>
            <a:ext cx="1685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Allocate more credits</a:t>
            </a:r>
            <a:r>
              <a:rPr lang="en-US" sz="2000" b="1" i="1" dirty="0"/>
              <a:t>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1F96A78-0096-4F30-A332-77B25550177D}"/>
              </a:ext>
            </a:extLst>
          </p:cNvPr>
          <p:cNvCxnSpPr>
            <a:cxnSpLocks/>
          </p:cNvCxnSpPr>
          <p:nvPr/>
        </p:nvCxnSpPr>
        <p:spPr>
          <a:xfrm>
            <a:off x="1137594" y="5425116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D89908D-07CC-4DDC-A5D0-143818DE9CD3}"/>
              </a:ext>
            </a:extLst>
          </p:cNvPr>
          <p:cNvSpPr txBox="1"/>
          <p:nvPr/>
        </p:nvSpPr>
        <p:spPr>
          <a:xfrm>
            <a:off x="1653926" y="5201685"/>
            <a:ext cx="136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Pipelined to</a:t>
            </a:r>
          </a:p>
          <a:p>
            <a:r>
              <a:rPr lang="en-US" i="1" dirty="0"/>
              <a:t>hide latency.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6653B-0491-4B86-911A-E31B6557FB8A}"/>
              </a:ext>
            </a:extLst>
          </p:cNvPr>
          <p:cNvCxnSpPr>
            <a:cxnSpLocks/>
          </p:cNvCxnSpPr>
          <p:nvPr/>
        </p:nvCxnSpPr>
        <p:spPr>
          <a:xfrm>
            <a:off x="1278657" y="5425116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FA20BB2-4EEE-4E0E-A8D0-D36CA7514E00}"/>
              </a:ext>
            </a:extLst>
          </p:cNvPr>
          <p:cNvCxnSpPr>
            <a:cxnSpLocks/>
          </p:cNvCxnSpPr>
          <p:nvPr/>
        </p:nvCxnSpPr>
        <p:spPr>
          <a:xfrm>
            <a:off x="1419720" y="5425116"/>
            <a:ext cx="242550" cy="24255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101B8DD-3866-4AF1-A27B-340BF5FCDB47}"/>
              </a:ext>
            </a:extLst>
          </p:cNvPr>
          <p:cNvSpPr txBox="1"/>
          <p:nvPr/>
        </p:nvSpPr>
        <p:spPr>
          <a:xfrm>
            <a:off x="1206824" y="3425230"/>
            <a:ext cx="13789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Credits [0, 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CB52C-9B2C-447B-9512-A54053EACEBE}"/>
              </a:ext>
            </a:extLst>
          </p:cNvPr>
          <p:cNvSpPr txBox="1"/>
          <p:nvPr/>
        </p:nvSpPr>
        <p:spPr>
          <a:xfrm>
            <a:off x="2637470" y="3425230"/>
            <a:ext cx="12218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Done [0, 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13">
                <a:extLst>
                  <a:ext uri="{FF2B5EF4-FFF2-40B4-BE49-F238E27FC236}">
                    <a16:creationId xmlns:a16="http://schemas.microsoft.com/office/drawing/2014/main" id="{1C974B8F-2175-408C-B041-98203BB9686F}"/>
                  </a:ext>
                </a:extLst>
              </p:cNvPr>
              <p:cNvSpPr txBox="1"/>
              <p:nvPr/>
            </p:nvSpPr>
            <p:spPr>
              <a:xfrm>
                <a:off x="5430677" y="1690688"/>
                <a:ext cx="5437459" cy="43037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b="1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Key Takeaway: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Pragma disables synchronization.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Offloaded streams can directly commit.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Coarse-grained context switch at iteration n*R.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Fully decoupled loops can be removed.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</a:rPr>
                  <a:t> Simultaneously execute multiple loops.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</a:rPr>
                  <a:t>More details in the paper: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Compiler transformation.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Nested stream configuration.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Avoid deadlocks.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Determine when to offload.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64" name="文本框 13">
                <a:extLst>
                  <a:ext uri="{FF2B5EF4-FFF2-40B4-BE49-F238E27FC236}">
                    <a16:creationId xmlns:a16="http://schemas.microsoft.com/office/drawing/2014/main" id="{1C974B8F-2175-408C-B041-98203BB9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677" y="1690688"/>
                <a:ext cx="5437459" cy="4303712"/>
              </a:xfrm>
              <a:prstGeom prst="rect">
                <a:avLst/>
              </a:prstGeom>
              <a:blipFill>
                <a:blip r:embed="rId2"/>
                <a:stretch>
                  <a:fillRect l="-1457" b="-7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Problems and Insights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NDC Taxonomy and Opportunities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Near-Stream Computing Implementation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3865E-2CD5-424D-841E-716CA04F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3429000"/>
            <a:ext cx="3530600" cy="26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94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Configurations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184775"/>
          </a:xfrm>
        </p:spPr>
        <p:txBody>
          <a:bodyPr>
            <a:normAutofit/>
          </a:bodyPr>
          <a:lstStyle/>
          <a:p>
            <a:r>
              <a:rPr lang="en-US" sz="2600" dirty="0"/>
              <a:t>LLVM-based compiler to recognize streams and transform programs.</a:t>
            </a:r>
          </a:p>
          <a:p>
            <a:r>
              <a:rPr lang="en-US" sz="2600" dirty="0"/>
              <a:t>Gem5 20.0 cycle-level execution-driven simulator.</a:t>
            </a:r>
          </a:p>
          <a:p>
            <a:r>
              <a:rPr lang="en-US" sz="2600" dirty="0"/>
              <a:t>14 data processing workloads from Rodinia and Gap Graph Suite.</a:t>
            </a:r>
          </a:p>
          <a:p>
            <a:pPr lvl="1"/>
            <a:r>
              <a:rPr lang="en-US" sz="2000" dirty="0"/>
              <a:t>Parallelized with </a:t>
            </a:r>
            <a:r>
              <a:rPr lang="en-US" sz="2000" dirty="0" err="1"/>
              <a:t>OpenMP</a:t>
            </a:r>
            <a:r>
              <a:rPr lang="en-US" sz="2000" dirty="0"/>
              <a:t>, with AVX-512 enabled.</a:t>
            </a:r>
          </a:p>
          <a:p>
            <a:r>
              <a:rPr lang="en-US" sz="2600" dirty="0"/>
              <a:t>Configurations (see paper for details):</a:t>
            </a:r>
          </a:p>
          <a:p>
            <a:pPr lvl="1"/>
            <a:r>
              <a:rPr lang="en-US" sz="2000" dirty="0"/>
              <a:t>8x8 mesh topology, 3-level MESI, 32kB L1 I/D, 256kB L2, 1MB L3.</a:t>
            </a:r>
          </a:p>
          <a:p>
            <a:pPr lvl="1"/>
            <a:r>
              <a:rPr lang="en-US" sz="2000" dirty="0"/>
              <a:t>Base: Baseline cores with L1/L2 prefetchers. No stream support.</a:t>
            </a:r>
          </a:p>
          <a:p>
            <a:pPr lvl="1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Inst-Level NDC (INST)</a:t>
            </a:r>
            <a:r>
              <a:rPr lang="en-US" sz="2000" dirty="0"/>
              <a:t>: Computation is offloaded at instruction level to LLC.</a:t>
            </a:r>
          </a:p>
          <a:p>
            <a:pPr lvl="1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User-Def Func. NDC (UDF)</a:t>
            </a:r>
            <a:r>
              <a:rPr lang="en-US" sz="2000" dirty="0"/>
              <a:t>: Single operand UDF is offloaded at loop level.</a:t>
            </a:r>
          </a:p>
          <a:p>
            <a:pPr lvl="1"/>
            <a:r>
              <a:rPr lang="en-US" sz="2000" dirty="0" err="1"/>
              <a:t>NS</a:t>
            </a:r>
            <a:r>
              <a:rPr lang="en-US" sz="2000" baseline="-25000" dirty="0" err="1"/>
              <a:t>core</a:t>
            </a:r>
            <a:r>
              <a:rPr lang="en-US" sz="2000" dirty="0"/>
              <a:t>: Use SE</a:t>
            </a:r>
            <a:r>
              <a:rPr lang="en-US" sz="2000" baseline="-25000" dirty="0"/>
              <a:t>core</a:t>
            </a:r>
            <a:r>
              <a:rPr lang="en-US" sz="2000" dirty="0"/>
              <a:t> as a prefetcher at the core [ISCA ’19].</a:t>
            </a:r>
          </a:p>
          <a:p>
            <a:pPr lvl="1"/>
            <a:r>
              <a:rPr lang="en-US" sz="2000" dirty="0"/>
              <a:t>NS</a:t>
            </a:r>
            <a:r>
              <a:rPr lang="en-US" sz="2000" baseline="-25000" dirty="0"/>
              <a:t>no comp</a:t>
            </a:r>
            <a:r>
              <a:rPr lang="en-US" sz="2000" dirty="0"/>
              <a:t>: Streams are offloaded to LLC, but no computation [HPCA ’21].</a:t>
            </a: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NS: </a:t>
            </a:r>
            <a:r>
              <a:rPr lang="en-US" sz="2000" b="1" dirty="0"/>
              <a:t>Near-stream computations offloaded to LLC, with range-sync [this work].</a:t>
            </a:r>
          </a:p>
          <a:p>
            <a:pPr lvl="1"/>
            <a:r>
              <a:rPr lang="en-US" sz="2000" b="1" dirty="0">
                <a:solidFill>
                  <a:srgbClr val="E63946"/>
                </a:solidFill>
              </a:rPr>
              <a:t>NS</a:t>
            </a:r>
            <a:r>
              <a:rPr lang="en-US" sz="2000" b="1" baseline="-25000" dirty="0">
                <a:solidFill>
                  <a:srgbClr val="E63946"/>
                </a:solidFill>
              </a:rPr>
              <a:t>no sync</a:t>
            </a:r>
            <a:r>
              <a:rPr lang="en-US" sz="2000" b="1" dirty="0">
                <a:solidFill>
                  <a:srgbClr val="E63946"/>
                </a:solidFill>
              </a:rPr>
              <a:t>/</a:t>
            </a:r>
            <a:r>
              <a:rPr lang="en-US" sz="2000" b="1" dirty="0">
                <a:solidFill>
                  <a:srgbClr val="FF6361"/>
                </a:solidFill>
              </a:rPr>
              <a:t>NS</a:t>
            </a:r>
            <a:r>
              <a:rPr lang="en-US" sz="2000" b="1" baseline="-25000" dirty="0">
                <a:solidFill>
                  <a:srgbClr val="FF6361"/>
                </a:solidFill>
              </a:rPr>
              <a:t>decouple</a:t>
            </a:r>
            <a:r>
              <a:rPr lang="en-US" sz="2000" b="1" dirty="0">
                <a:solidFill>
                  <a:srgbClr val="E63946"/>
                </a:solidFill>
              </a:rPr>
              <a:t>: </a:t>
            </a:r>
            <a:r>
              <a:rPr lang="en-US" sz="2000" b="1" dirty="0"/>
              <a:t>Disable range-sync and fully decouple loops [this work].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B603D-72E9-4780-8E87-421309DF6C94}"/>
              </a:ext>
            </a:extLst>
          </p:cNvPr>
          <p:cNvSpPr txBox="1"/>
          <p:nvPr/>
        </p:nvSpPr>
        <p:spPr>
          <a:xfrm>
            <a:off x="9486900" y="4240794"/>
            <a:ext cx="2557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Resembles SOTA NDC:</a:t>
            </a:r>
          </a:p>
          <a:p>
            <a:r>
              <a:rPr lang="en-US" i="1" dirty="0">
                <a:solidFill>
                  <a:schemeClr val="accent4">
                    <a:lumMod val="75000"/>
                  </a:schemeClr>
                </a:solidFill>
              </a:rPr>
              <a:t>Omni-Compute [ISCA ’19]</a:t>
            </a:r>
          </a:p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Livia [ASPLOS ’20]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74A4345-402A-4789-A6D9-E2D29FC4953F}"/>
              </a:ext>
            </a:extLst>
          </p:cNvPr>
          <p:cNvSpPr/>
          <p:nvPr/>
        </p:nvSpPr>
        <p:spPr>
          <a:xfrm>
            <a:off x="9321800" y="4422775"/>
            <a:ext cx="165100" cy="631826"/>
          </a:xfrm>
          <a:custGeom>
            <a:avLst/>
            <a:gdLst>
              <a:gd name="connsiteX0" fmla="*/ 0 w 165100"/>
              <a:gd name="connsiteY0" fmla="*/ 0 h 631826"/>
              <a:gd name="connsiteX1" fmla="*/ 82550 w 165100"/>
              <a:gd name="connsiteY1" fmla="*/ 13758 h 631826"/>
              <a:gd name="connsiteX2" fmla="*/ 82550 w 165100"/>
              <a:gd name="connsiteY2" fmla="*/ 302155 h 631826"/>
              <a:gd name="connsiteX3" fmla="*/ 165100 w 165100"/>
              <a:gd name="connsiteY3" fmla="*/ 315913 h 631826"/>
              <a:gd name="connsiteX4" fmla="*/ 82550 w 165100"/>
              <a:gd name="connsiteY4" fmla="*/ 329671 h 631826"/>
              <a:gd name="connsiteX5" fmla="*/ 82550 w 165100"/>
              <a:gd name="connsiteY5" fmla="*/ 618068 h 631826"/>
              <a:gd name="connsiteX6" fmla="*/ 0 w 165100"/>
              <a:gd name="connsiteY6" fmla="*/ 631826 h 631826"/>
              <a:gd name="connsiteX7" fmla="*/ 0 w 165100"/>
              <a:gd name="connsiteY7" fmla="*/ 328550 h 631826"/>
              <a:gd name="connsiteX8" fmla="*/ 0 w 165100"/>
              <a:gd name="connsiteY8" fmla="*/ 0 h 631826"/>
              <a:gd name="connsiteX0" fmla="*/ 0 w 165100"/>
              <a:gd name="connsiteY0" fmla="*/ 0 h 631826"/>
              <a:gd name="connsiteX1" fmla="*/ 82550 w 165100"/>
              <a:gd name="connsiteY1" fmla="*/ 13758 h 631826"/>
              <a:gd name="connsiteX2" fmla="*/ 82550 w 165100"/>
              <a:gd name="connsiteY2" fmla="*/ 302155 h 631826"/>
              <a:gd name="connsiteX3" fmla="*/ 165100 w 165100"/>
              <a:gd name="connsiteY3" fmla="*/ 315913 h 631826"/>
              <a:gd name="connsiteX4" fmla="*/ 82550 w 165100"/>
              <a:gd name="connsiteY4" fmla="*/ 329671 h 631826"/>
              <a:gd name="connsiteX5" fmla="*/ 82550 w 165100"/>
              <a:gd name="connsiteY5" fmla="*/ 618068 h 631826"/>
              <a:gd name="connsiteX6" fmla="*/ 0 w 165100"/>
              <a:gd name="connsiteY6" fmla="*/ 631826 h 6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100" h="631826" stroke="0" extrusionOk="0">
                <a:moveTo>
                  <a:pt x="0" y="0"/>
                </a:moveTo>
                <a:cubicBezTo>
                  <a:pt x="47062" y="-1353"/>
                  <a:pt x="80725" y="7304"/>
                  <a:pt x="82550" y="13758"/>
                </a:cubicBezTo>
                <a:cubicBezTo>
                  <a:pt x="107832" y="143717"/>
                  <a:pt x="79761" y="228276"/>
                  <a:pt x="82550" y="302155"/>
                </a:cubicBezTo>
                <a:cubicBezTo>
                  <a:pt x="82852" y="307461"/>
                  <a:pt x="117773" y="315249"/>
                  <a:pt x="165100" y="315913"/>
                </a:cubicBezTo>
                <a:cubicBezTo>
                  <a:pt x="119508" y="316920"/>
                  <a:pt x="80947" y="323494"/>
                  <a:pt x="82550" y="329671"/>
                </a:cubicBezTo>
                <a:cubicBezTo>
                  <a:pt x="96582" y="388227"/>
                  <a:pt x="65481" y="529052"/>
                  <a:pt x="82550" y="618068"/>
                </a:cubicBezTo>
                <a:cubicBezTo>
                  <a:pt x="76577" y="630550"/>
                  <a:pt x="51276" y="639706"/>
                  <a:pt x="0" y="631826"/>
                </a:cubicBezTo>
                <a:cubicBezTo>
                  <a:pt x="-14204" y="481755"/>
                  <a:pt x="32670" y="469348"/>
                  <a:pt x="0" y="328550"/>
                </a:cubicBezTo>
                <a:cubicBezTo>
                  <a:pt x="-32670" y="187752"/>
                  <a:pt x="2541" y="127326"/>
                  <a:pt x="0" y="0"/>
                </a:cubicBezTo>
                <a:close/>
              </a:path>
              <a:path w="165100" h="631826" fill="none" extrusionOk="0">
                <a:moveTo>
                  <a:pt x="0" y="0"/>
                </a:moveTo>
                <a:cubicBezTo>
                  <a:pt x="46854" y="500"/>
                  <a:pt x="82475" y="5607"/>
                  <a:pt x="82550" y="13758"/>
                </a:cubicBezTo>
                <a:cubicBezTo>
                  <a:pt x="106242" y="122405"/>
                  <a:pt x="57275" y="175561"/>
                  <a:pt x="82550" y="302155"/>
                </a:cubicBezTo>
                <a:cubicBezTo>
                  <a:pt x="86956" y="312669"/>
                  <a:pt x="114051" y="322551"/>
                  <a:pt x="165100" y="315913"/>
                </a:cubicBezTo>
                <a:cubicBezTo>
                  <a:pt x="119309" y="316640"/>
                  <a:pt x="83215" y="321635"/>
                  <a:pt x="82550" y="329671"/>
                </a:cubicBezTo>
                <a:cubicBezTo>
                  <a:pt x="90903" y="393246"/>
                  <a:pt x="78211" y="548518"/>
                  <a:pt x="82550" y="618068"/>
                </a:cubicBezTo>
                <a:cubicBezTo>
                  <a:pt x="81443" y="626597"/>
                  <a:pt x="42436" y="634222"/>
                  <a:pt x="0" y="631826"/>
                </a:cubicBezTo>
              </a:path>
              <a:path w="165100" h="631826" fill="none" stroke="0" extrusionOk="0">
                <a:moveTo>
                  <a:pt x="0" y="0"/>
                </a:moveTo>
                <a:cubicBezTo>
                  <a:pt x="45904" y="-584"/>
                  <a:pt x="81744" y="6488"/>
                  <a:pt x="82550" y="13758"/>
                </a:cubicBezTo>
                <a:cubicBezTo>
                  <a:pt x="105726" y="142453"/>
                  <a:pt x="48409" y="240976"/>
                  <a:pt x="82550" y="302155"/>
                </a:cubicBezTo>
                <a:cubicBezTo>
                  <a:pt x="80292" y="306021"/>
                  <a:pt x="116643" y="314624"/>
                  <a:pt x="165100" y="315913"/>
                </a:cubicBezTo>
                <a:cubicBezTo>
                  <a:pt x="120273" y="315330"/>
                  <a:pt x="82340" y="319955"/>
                  <a:pt x="82550" y="329671"/>
                </a:cubicBezTo>
                <a:cubicBezTo>
                  <a:pt x="88830" y="397727"/>
                  <a:pt x="79307" y="513796"/>
                  <a:pt x="82550" y="618068"/>
                </a:cubicBezTo>
                <a:cubicBezTo>
                  <a:pt x="78849" y="627276"/>
                  <a:pt x="40423" y="639194"/>
                  <a:pt x="0" y="631826"/>
                </a:cubicBezTo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8612320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Overall Speedup with OOO8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2A42AD-1D67-4D22-84DD-A18691DBA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864242"/>
              </p:ext>
            </p:extLst>
          </p:nvPr>
        </p:nvGraphicFramePr>
        <p:xfrm>
          <a:off x="419099" y="2307772"/>
          <a:ext cx="10357757" cy="43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E78FDB-BFF3-4CF6-A2A2-2DA044C83C09}"/>
              </a:ext>
            </a:extLst>
          </p:cNvPr>
          <p:cNvSpPr txBox="1"/>
          <p:nvPr/>
        </p:nvSpPr>
        <p:spPr>
          <a:xfrm>
            <a:off x="5862887" y="242518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27.7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025CC6-6C78-440A-8478-5A931FDE6412}"/>
              </a:ext>
            </a:extLst>
          </p:cNvPr>
          <p:cNvSpPr txBox="1"/>
          <p:nvPr/>
        </p:nvSpPr>
        <p:spPr>
          <a:xfrm>
            <a:off x="6695961" y="2301422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ABA2"/>
                </a:solidFill>
              </a:rPr>
              <a:t>38.1</a:t>
            </a:r>
          </a:p>
          <a:p>
            <a:r>
              <a:rPr lang="en-US" sz="1600" dirty="0">
                <a:solidFill>
                  <a:srgbClr val="FF6361"/>
                </a:solidFill>
              </a:rPr>
              <a:t>36.1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A0424F-A5B5-45DC-8A92-B9C76A2E0BF6}"/>
              </a:ext>
            </a:extLst>
          </p:cNvPr>
          <p:cNvCxnSpPr>
            <a:cxnSpLocks/>
          </p:cNvCxnSpPr>
          <p:nvPr/>
        </p:nvCxnSpPr>
        <p:spPr>
          <a:xfrm flipH="1">
            <a:off x="6581662" y="2595397"/>
            <a:ext cx="206375" cy="0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5434E7-D481-476E-A479-730960A24FDB}"/>
              </a:ext>
            </a:extLst>
          </p:cNvPr>
          <p:cNvCxnSpPr>
            <a:cxnSpLocks/>
          </p:cNvCxnSpPr>
          <p:nvPr/>
        </p:nvCxnSpPr>
        <p:spPr>
          <a:xfrm>
            <a:off x="6339748" y="2591342"/>
            <a:ext cx="153626" cy="3762"/>
          </a:xfrm>
          <a:prstGeom prst="straightConnector1">
            <a:avLst/>
          </a:prstGeom>
          <a:ln w="12700">
            <a:solidFill>
              <a:srgbClr val="FF33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310A45F-9C27-4606-BE91-FCE5DFED7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700"/>
            <a:ext cx="10715625" cy="5184775"/>
          </a:xfrm>
        </p:spPr>
        <p:txBody>
          <a:bodyPr>
            <a:normAutofit/>
          </a:bodyPr>
          <a:lstStyle/>
          <a:p>
            <a:r>
              <a:rPr lang="en-US" sz="2200" dirty="0"/>
              <a:t>NS achieves 1.85x speedup over INST. (2.12x for </a:t>
            </a:r>
            <a:r>
              <a:rPr lang="en-US" sz="2200" dirty="0" err="1"/>
              <a:t>NS</a:t>
            </a:r>
            <a:r>
              <a:rPr lang="en-US" sz="2200" baseline="-25000" dirty="0" err="1"/>
              <a:t>decouple</a:t>
            </a:r>
            <a:r>
              <a:rPr lang="en-US" sz="2200" dirty="0"/>
              <a:t> over UDF).</a:t>
            </a:r>
          </a:p>
          <a:p>
            <a:r>
              <a:rPr lang="en-US" sz="2200" dirty="0"/>
              <a:t>Range-sync incurs low overheads as NS is only 8% slower than </a:t>
            </a:r>
            <a:r>
              <a:rPr lang="en-US" sz="2200" dirty="0" err="1"/>
              <a:t>NS</a:t>
            </a:r>
            <a:r>
              <a:rPr lang="en-US" sz="2200" baseline="-25000" dirty="0" err="1"/>
              <a:t>no</a:t>
            </a:r>
            <a:r>
              <a:rPr lang="en-US" sz="2200" baseline="-25000" dirty="0"/>
              <a:t> sync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0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/>
        </p:bldSub>
      </p:bldGraphic>
      <p:bldP spid="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Dynamic Micro Ops Breakdown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AAE07-97FE-4679-B1F8-EAADB40A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378"/>
            <a:ext cx="10403710" cy="3159242"/>
          </a:xfrm>
          <a:prstGeom prst="rect">
            <a:avLst/>
          </a:prstGeom>
        </p:spPr>
      </p:pic>
      <p:sp>
        <p:nvSpPr>
          <p:cNvPr id="12" name="内容占位符 3">
            <a:extLst>
              <a:ext uri="{FF2B5EF4-FFF2-40B4-BE49-F238E27FC236}">
                <a16:creationId xmlns:a16="http://schemas.microsoft.com/office/drawing/2014/main" id="{E177845B-3526-41EC-98CB-32D07141D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184775"/>
          </a:xfrm>
        </p:spPr>
        <p:txBody>
          <a:bodyPr>
            <a:normAutofit/>
          </a:bodyPr>
          <a:lstStyle/>
          <a:p>
            <a:r>
              <a:rPr lang="en-US" sz="2200" dirty="0"/>
              <a:t>Generality: NSC captures 54% of dynamic micro-ops.</a:t>
            </a:r>
          </a:p>
          <a:p>
            <a:r>
              <a:rPr lang="en-US" sz="2200" dirty="0"/>
              <a:t>93% of possible ops are offloaded.</a:t>
            </a:r>
          </a:p>
        </p:txBody>
      </p:sp>
    </p:spTree>
    <p:extLst>
      <p:ext uri="{BB962C8B-B14F-4D97-AF65-F5344CB8AC3E}">
        <p14:creationId xmlns:p14="http://schemas.microsoft.com/office/powerpoint/2010/main" val="39288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NoC Traffic Breakdown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27</a:t>
            </a:fld>
            <a:endParaRPr lang="en-US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8B8825CF-10D3-4EE6-A830-3FCC7C99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6700"/>
            <a:ext cx="10715625" cy="5184775"/>
          </a:xfrm>
        </p:spPr>
        <p:txBody>
          <a:bodyPr>
            <a:normAutofit/>
          </a:bodyPr>
          <a:lstStyle/>
          <a:p>
            <a:r>
              <a:rPr lang="en-US" sz="2200" dirty="0"/>
              <a:t>INST and UDF reduces NoC traffic by 50% and 40% respectively.</a:t>
            </a:r>
          </a:p>
          <a:p>
            <a:r>
              <a:rPr lang="en-US" sz="2200" dirty="0"/>
              <a:t>NS reduces NoC traffic by 69% (76% by NS</a:t>
            </a:r>
            <a:r>
              <a:rPr lang="en-US" sz="2200" baseline="-25000" dirty="0"/>
              <a:t>decouple</a:t>
            </a:r>
            <a:r>
              <a:rPr lang="en-US" sz="2200" dirty="0"/>
              <a:t>).</a:t>
            </a:r>
          </a:p>
          <a:p>
            <a:r>
              <a:rPr lang="en-US" sz="2200" dirty="0"/>
              <a:t>NS offloads at stream granularity and incurs low overheads using range-sync.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785379-47CC-41C8-AA43-397A1C374062}"/>
              </a:ext>
            </a:extLst>
          </p:cNvPr>
          <p:cNvSpPr/>
          <p:nvPr/>
        </p:nvSpPr>
        <p:spPr>
          <a:xfrm>
            <a:off x="10624198" y="3859967"/>
            <a:ext cx="290513" cy="290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4385F-45A7-42EA-93E8-E01417D0316F}"/>
              </a:ext>
            </a:extLst>
          </p:cNvPr>
          <p:cNvSpPr txBox="1"/>
          <p:nvPr/>
        </p:nvSpPr>
        <p:spPr>
          <a:xfrm>
            <a:off x="10914711" y="3820557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AF458-274B-46BE-B598-66526867EF20}"/>
              </a:ext>
            </a:extLst>
          </p:cNvPr>
          <p:cNvSpPr/>
          <p:nvPr/>
        </p:nvSpPr>
        <p:spPr>
          <a:xfrm>
            <a:off x="10624198" y="3387171"/>
            <a:ext cx="290513" cy="290513"/>
          </a:xfrm>
          <a:prstGeom prst="rect">
            <a:avLst/>
          </a:pr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AB620-E964-4D02-B2F1-41D4A83C1443}"/>
              </a:ext>
            </a:extLst>
          </p:cNvPr>
          <p:cNvSpPr txBox="1"/>
          <p:nvPr/>
        </p:nvSpPr>
        <p:spPr>
          <a:xfrm>
            <a:off x="10914711" y="3347761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784761-C5C9-4CA2-8D85-DD81D8CE361B}"/>
              </a:ext>
            </a:extLst>
          </p:cNvPr>
          <p:cNvSpPr/>
          <p:nvPr/>
        </p:nvSpPr>
        <p:spPr>
          <a:xfrm>
            <a:off x="10624198" y="2901673"/>
            <a:ext cx="290513" cy="290513"/>
          </a:xfrm>
          <a:prstGeom prst="rect">
            <a:avLst/>
          </a:prstGeom>
          <a:pattFill prst="wdUpDiag">
            <a:fgClr>
              <a:schemeClr val="accent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BFE9A5-5702-41CB-9AB9-FCFD07EFA4B9}"/>
              </a:ext>
            </a:extLst>
          </p:cNvPr>
          <p:cNvSpPr txBox="1"/>
          <p:nvPr/>
        </p:nvSpPr>
        <p:spPr>
          <a:xfrm>
            <a:off x="10914711" y="28622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NDC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52E1365-2050-496D-965F-DFEA33B3C6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965160"/>
              </p:ext>
            </p:extLst>
          </p:nvPr>
        </p:nvGraphicFramePr>
        <p:xfrm>
          <a:off x="1104601" y="2717057"/>
          <a:ext cx="9359507" cy="4004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1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Energy vs. Speedup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DA336AF9-D5FC-4AD3-8836-4E1B95E52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700"/>
                <a:ext cx="10515600" cy="5184775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NS and NS</a:t>
                </a:r>
                <a:r>
                  <a:rPr lang="en-US" sz="2600" baseline="-25000" dirty="0"/>
                  <a:t>decouple</a:t>
                </a:r>
                <a:r>
                  <a:rPr lang="en-US" sz="2600" dirty="0"/>
                  <a:t> achieves 2.85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00" dirty="0"/>
                  <a:t>/3.52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600" dirty="0"/>
                  <a:t> energy efficiency over OOO8.</a:t>
                </a:r>
              </a:p>
              <a:p>
                <a:r>
                  <a:rPr lang="en-US" sz="2600" dirty="0"/>
                  <a:t>Both small inorder cores and large OOO cores benefit from NSC.</a:t>
                </a:r>
              </a:p>
            </p:txBody>
          </p:sp>
        </mc:Choice>
        <mc:Fallback xmlns="">
          <p:sp>
            <p:nvSpPr>
              <p:cNvPr id="8" name="内容占位符 3">
                <a:extLst>
                  <a:ext uri="{FF2B5EF4-FFF2-40B4-BE49-F238E27FC236}">
                    <a16:creationId xmlns:a16="http://schemas.microsoft.com/office/drawing/2014/main" id="{DA336AF9-D5FC-4AD3-8836-4E1B95E52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700"/>
                <a:ext cx="10515600" cy="5184775"/>
              </a:xfrm>
              <a:blipFill>
                <a:blip r:embed="rId3"/>
                <a:stretch>
                  <a:fillRect l="-928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577B702-4D6D-44C9-9ECD-14C20F597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28" y="2563458"/>
            <a:ext cx="7434144" cy="41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内容占位符 3">
                <a:extLst>
                  <a:ext uri="{FF2B5EF4-FFF2-40B4-BE49-F238E27FC236}">
                    <a16:creationId xmlns:a16="http://schemas.microsoft.com/office/drawing/2014/main" id="{ED2D92B4-2A91-4285-B8F2-B720EC43B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700"/>
                <a:ext cx="7488417" cy="45062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Near-Stream Computing:</a:t>
                </a:r>
              </a:p>
              <a:p>
                <a:pPr marL="342900" indent="-342900"/>
                <a:r>
                  <a:rPr lang="en-US" sz="20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Transparency: Extensive compiler/ISA support.</a:t>
                </a:r>
              </a:p>
              <a:p>
                <a:pPr marL="342900" indent="-342900"/>
                <a:r>
                  <a:rPr lang="en-US" sz="2000" dirty="0">
                    <a:solidFill>
                      <a:schemeClr val="accent4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Efficiency: Coarser-grained range-based sync.</a:t>
                </a:r>
              </a:p>
              <a:p>
                <a:pPr marL="342900" indent="-342900"/>
                <a:r>
                  <a:rPr lang="en-US" sz="2000" dirty="0">
                    <a:solidFill>
                      <a:srgbClr val="5AB2CA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rgbClr val="5AB2CA"/>
                    </a:solidFill>
                  </a:rPr>
                  <a:t>Generality: All combinations of address pattern + compute type.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Core Idea: Encode access patterns and compute deps in ISA.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b="1" dirty="0"/>
                  <a:t> Expose rich semantic information to the hardware.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200" b="1" dirty="0"/>
                  <a:t> Programmer-friendly near-data architectures.</a:t>
                </a:r>
              </a:p>
            </p:txBody>
          </p:sp>
        </mc:Choice>
        <mc:Fallback xmlns="">
          <p:sp>
            <p:nvSpPr>
              <p:cNvPr id="23" name="内容占位符 3">
                <a:extLst>
                  <a:ext uri="{FF2B5EF4-FFF2-40B4-BE49-F238E27FC236}">
                    <a16:creationId xmlns:a16="http://schemas.microsoft.com/office/drawing/2014/main" id="{ED2D92B4-2A91-4285-B8F2-B720EC43B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700"/>
                <a:ext cx="7488417" cy="4506291"/>
              </a:xfrm>
              <a:blipFill>
                <a:blip r:embed="rId3"/>
                <a:stretch>
                  <a:fillRect l="-1059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497233-819A-4F04-AB38-1BE6F3D93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600" y="4068339"/>
            <a:ext cx="3530600" cy="267109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13C5708-6A7E-4E58-9EDC-BB9346076AF8}"/>
              </a:ext>
            </a:extLst>
          </p:cNvPr>
          <p:cNvSpPr/>
          <p:nvPr/>
        </p:nvSpPr>
        <p:spPr>
          <a:xfrm>
            <a:off x="9370116" y="1936963"/>
            <a:ext cx="1270000" cy="1094828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D80B6-B91F-4AED-A282-9809E29394D9}"/>
              </a:ext>
            </a:extLst>
          </p:cNvPr>
          <p:cNvGrpSpPr/>
          <p:nvPr/>
        </p:nvGrpSpPr>
        <p:grpSpPr>
          <a:xfrm>
            <a:off x="9208733" y="1875817"/>
            <a:ext cx="1595350" cy="1327348"/>
            <a:chOff x="10307978" y="4370766"/>
            <a:chExt cx="1595350" cy="132734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938B71-2447-4AC5-B51C-982BE8B2234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V="1">
              <a:off x="10474325" y="5167549"/>
              <a:ext cx="634644" cy="364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940454-9BAA-41F5-91EB-ED6A4AF3D07D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 flipV="1">
              <a:off x="11108969" y="5167140"/>
              <a:ext cx="635356" cy="36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9FA4D24-38BF-41C2-A562-F75A5EE7EC13}"/>
                </a:ext>
              </a:extLst>
            </p:cNvPr>
            <p:cNvSpPr/>
            <p:nvPr/>
          </p:nvSpPr>
          <p:spPr>
            <a:xfrm>
              <a:off x="10474325" y="4437459"/>
              <a:ext cx="1270000" cy="109482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BF8607-FC3C-4F18-AF19-253CE8BD6700}"/>
                </a:ext>
              </a:extLst>
            </p:cNvPr>
            <p:cNvSpPr/>
            <p:nvPr/>
          </p:nvSpPr>
          <p:spPr>
            <a:xfrm>
              <a:off x="10940240" y="4370766"/>
              <a:ext cx="337457" cy="3427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2C639-002A-46F1-8E74-E73AEBF8681F}"/>
                </a:ext>
              </a:extLst>
            </p:cNvPr>
            <p:cNvSpPr/>
            <p:nvPr/>
          </p:nvSpPr>
          <p:spPr>
            <a:xfrm>
              <a:off x="10307978" y="5355366"/>
              <a:ext cx="337457" cy="34274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E93ADA-954F-42EC-870A-75A81940D3B2}"/>
                </a:ext>
              </a:extLst>
            </p:cNvPr>
            <p:cNvSpPr/>
            <p:nvPr/>
          </p:nvSpPr>
          <p:spPr>
            <a:xfrm>
              <a:off x="11565871" y="5355366"/>
              <a:ext cx="337457" cy="342748"/>
            </a:xfrm>
            <a:prstGeom prst="ellipse">
              <a:avLst/>
            </a:prstGeom>
            <a:solidFill>
              <a:srgbClr val="5AB2CA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509F25-5FDD-430C-89F3-3D14910A311A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11108969" y="4713514"/>
              <a:ext cx="438" cy="453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454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Near-Data Computing to Decentralize Computation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C0AAB7-2577-474B-8B7E-259317635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03" y="2903223"/>
            <a:ext cx="3555472" cy="3569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9D41F4-3BD4-49D2-9C1E-4DF28A4D69F9}"/>
              </a:ext>
            </a:extLst>
          </p:cNvPr>
          <p:cNvSpPr txBox="1"/>
          <p:nvPr/>
        </p:nvSpPr>
        <p:spPr>
          <a:xfrm>
            <a:off x="502685" y="2494823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Requesting 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E7E072-2183-423A-9639-966168D66447}"/>
              </a:ext>
            </a:extLst>
          </p:cNvPr>
          <p:cNvSpPr txBox="1"/>
          <p:nvPr/>
        </p:nvSpPr>
        <p:spPr>
          <a:xfrm>
            <a:off x="3154445" y="6480076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Remote L3 Cache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E0721-5646-4B87-B990-573D59C3388F}"/>
              </a:ext>
            </a:extLst>
          </p:cNvPr>
          <p:cNvSpPr txBox="1"/>
          <p:nvPr/>
        </p:nvSpPr>
        <p:spPr>
          <a:xfrm>
            <a:off x="914303" y="15832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3CEEA-3FDE-4E2C-AAD8-DD6C2F2C89E0}"/>
              </a:ext>
            </a:extLst>
          </p:cNvPr>
          <p:cNvSpPr txBox="1"/>
          <p:nvPr/>
        </p:nvSpPr>
        <p:spPr>
          <a:xfrm>
            <a:off x="5181599" y="1546730"/>
            <a:ext cx="6722583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Data movement become increasingly the bottleneck.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Computation centralized in the 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expensive to fetch data as system scales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Prefetching/streaming can only partially help.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Near-data computing decentralizes the computation.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Location: memory, storage,</a:t>
            </a:r>
            <a:r>
              <a:rPr lang="en-US" sz="2000" b="1" i="1" dirty="0"/>
              <a:t> LLC (Our Focus)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Technology: in-situ, inorder cores, FPGA, …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Existing NDC works fall short to fully cover: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Transparency.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Synchronization-Efficiency.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B2CA"/>
                </a:solidFill>
              </a:rPr>
              <a:t>Generality.</a:t>
            </a:r>
          </a:p>
          <a:p>
            <a:r>
              <a:rPr lang="en-US" sz="2200" b="1" dirty="0"/>
              <a:t>… due to inappropriate </a:t>
            </a:r>
            <a:r>
              <a:rPr lang="en-US" sz="2200" b="1" i="1" dirty="0">
                <a:solidFill>
                  <a:srgbClr val="FF6361"/>
                </a:solidFill>
              </a:rPr>
              <a:t>abstraction</a:t>
            </a:r>
            <a:r>
              <a:rPr lang="en-US" sz="2200" b="1" dirty="0"/>
              <a:t> choice: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Instructions, user-defined functions, threads, 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6EB71F-1E81-4040-86DC-9F4B9847E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961" y="3366577"/>
            <a:ext cx="3499877" cy="2989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A538C9-36A8-4F07-99BB-29B249786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670" y="5876746"/>
            <a:ext cx="697073" cy="78799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9C65106-9884-47CD-82BE-35B1D6F35699}"/>
              </a:ext>
            </a:extLst>
          </p:cNvPr>
          <p:cNvGrpSpPr/>
          <p:nvPr/>
        </p:nvGrpSpPr>
        <p:grpSpPr>
          <a:xfrm>
            <a:off x="10307978" y="4370766"/>
            <a:ext cx="1595350" cy="1327348"/>
            <a:chOff x="10307978" y="4370766"/>
            <a:chExt cx="1595350" cy="1327348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02A85A-C133-4DE6-9160-F66E4E526769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10474325" y="5167549"/>
              <a:ext cx="634644" cy="3647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F925EA-907F-4102-AB28-7D528B9B1949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 flipH="1" flipV="1">
              <a:off x="11108969" y="5167140"/>
              <a:ext cx="635356" cy="365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8BD23159-4B45-4F96-8FEE-D2DBF4649373}"/>
                </a:ext>
              </a:extLst>
            </p:cNvPr>
            <p:cNvSpPr/>
            <p:nvPr/>
          </p:nvSpPr>
          <p:spPr>
            <a:xfrm>
              <a:off x="10474325" y="4437459"/>
              <a:ext cx="1270000" cy="109482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3D37BA-B663-4478-9D67-8D782A0E98F2}"/>
                </a:ext>
              </a:extLst>
            </p:cNvPr>
            <p:cNvSpPr/>
            <p:nvPr/>
          </p:nvSpPr>
          <p:spPr>
            <a:xfrm>
              <a:off x="10940240" y="4370766"/>
              <a:ext cx="337457" cy="34274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85A44B-25C7-4F49-B3AD-CB2BCAC2E213}"/>
                </a:ext>
              </a:extLst>
            </p:cNvPr>
            <p:cNvSpPr/>
            <p:nvPr/>
          </p:nvSpPr>
          <p:spPr>
            <a:xfrm>
              <a:off x="10307978" y="5355366"/>
              <a:ext cx="337457" cy="34274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2191E6-B244-4E80-A17E-A53E20D8DAE1}"/>
                </a:ext>
              </a:extLst>
            </p:cNvPr>
            <p:cNvSpPr/>
            <p:nvPr/>
          </p:nvSpPr>
          <p:spPr>
            <a:xfrm>
              <a:off x="11565871" y="5355366"/>
              <a:ext cx="337457" cy="342748"/>
            </a:xfrm>
            <a:prstGeom prst="ellipse">
              <a:avLst/>
            </a:prstGeom>
            <a:solidFill>
              <a:srgbClr val="5AB2CA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DC444F-9D74-4ADD-8F3E-A3460EFA6355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11108969" y="4713514"/>
              <a:ext cx="438" cy="4536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45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BA72230-1525-4A58-B057-69C2F4F23D69}"/>
              </a:ext>
            </a:extLst>
          </p:cNvPr>
          <p:cNvSpPr/>
          <p:nvPr/>
        </p:nvSpPr>
        <p:spPr>
          <a:xfrm>
            <a:off x="10058597" y="2073045"/>
            <a:ext cx="1270000" cy="1094828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678238-4802-49ED-8112-F22688681F00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0698561" y="2078592"/>
            <a:ext cx="82" cy="729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Features of An Ideal NDC Abstraction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3CEEA-3FDE-4E2C-AAD8-DD6C2F2C89E0}"/>
              </a:ext>
            </a:extLst>
          </p:cNvPr>
          <p:cNvSpPr txBox="1"/>
          <p:nvPr/>
        </p:nvSpPr>
        <p:spPr>
          <a:xfrm>
            <a:off x="858439" y="1427914"/>
            <a:ext cx="88392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Transparency.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manual programming, auto-transformation, sequential semantics.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4"/>
                </a:solidFill>
              </a:rPr>
              <a:t>Synchronization-Efficiency.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Low traffic (hops) to synchronize core and offloaded NDC, alias detection.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5AB2CA"/>
                </a:solidFill>
              </a:rPr>
              <a:t>Generality</a:t>
            </a:r>
            <a:r>
              <a:rPr lang="en-US" sz="2000" b="1" dirty="0">
                <a:solidFill>
                  <a:srgbClr val="5AB2CA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Arbitrary combination of memory access pattern and compute operation.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F80813-CD1E-4CD8-BCD3-F69BD65CD967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10063561" y="2808682"/>
            <a:ext cx="634644" cy="364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781198-DEB8-484C-B90B-41D337D75EB4}"/>
              </a:ext>
            </a:extLst>
          </p:cNvPr>
          <p:cNvCxnSpPr>
            <a:cxnSpLocks/>
            <a:stCxn id="32" idx="4"/>
          </p:cNvCxnSpPr>
          <p:nvPr/>
        </p:nvCxnSpPr>
        <p:spPr>
          <a:xfrm flipH="1" flipV="1">
            <a:off x="10698205" y="2808273"/>
            <a:ext cx="635356" cy="36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5A4431DB-9ED4-44D6-82B6-498BDAA03C65}"/>
              </a:ext>
            </a:extLst>
          </p:cNvPr>
          <p:cNvSpPr/>
          <p:nvPr/>
        </p:nvSpPr>
        <p:spPr>
          <a:xfrm>
            <a:off x="10063561" y="2078592"/>
            <a:ext cx="1270000" cy="109482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3B3131D-0B74-4926-ADEB-394198C4DDD4}"/>
              </a:ext>
            </a:extLst>
          </p:cNvPr>
          <p:cNvSpPr/>
          <p:nvPr/>
        </p:nvSpPr>
        <p:spPr>
          <a:xfrm>
            <a:off x="10529476" y="1919921"/>
            <a:ext cx="337457" cy="342748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76FB71-2F7C-4B86-AECE-806E3A91A270}"/>
              </a:ext>
            </a:extLst>
          </p:cNvPr>
          <p:cNvSpPr/>
          <p:nvPr/>
        </p:nvSpPr>
        <p:spPr>
          <a:xfrm>
            <a:off x="9897214" y="2996499"/>
            <a:ext cx="337457" cy="3427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F15634-4EF9-4C87-A410-62BFEAEFC1A8}"/>
              </a:ext>
            </a:extLst>
          </p:cNvPr>
          <p:cNvSpPr/>
          <p:nvPr/>
        </p:nvSpPr>
        <p:spPr>
          <a:xfrm>
            <a:off x="11155107" y="2996499"/>
            <a:ext cx="337457" cy="342748"/>
          </a:xfrm>
          <a:prstGeom prst="ellipse">
            <a:avLst/>
          </a:prstGeom>
          <a:solidFill>
            <a:srgbClr val="5AB2CA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81739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Existing NDC Abstractions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3CEEA-3FDE-4E2C-AAD8-DD6C2F2C89E0}"/>
              </a:ext>
            </a:extLst>
          </p:cNvPr>
          <p:cNvSpPr txBox="1"/>
          <p:nvPr/>
        </p:nvSpPr>
        <p:spPr>
          <a:xfrm>
            <a:off x="858439" y="1427914"/>
            <a:ext cx="88392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Thread-Level NDC: Offload the entire thread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Examples: TOM [ISCA ’16], AMS [MICRO ’18], …</a:t>
            </a:r>
            <a:endParaRPr lang="en-US" sz="20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chemeClr val="accent6"/>
                </a:solidFill>
              </a:rPr>
              <a:t>Transparency.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chemeClr val="accent4"/>
                </a:solidFill>
              </a:rPr>
              <a:t>Synchronization-Efficiency.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B2CA"/>
                </a:solidFill>
                <a:sym typeface="Wingdings" panose="05000000000000000000" pitchFamily="2" charset="2"/>
              </a:rPr>
              <a:t> </a:t>
            </a:r>
            <a:r>
              <a:rPr lang="en-US" sz="2000" dirty="0">
                <a:solidFill>
                  <a:srgbClr val="5AB2CA"/>
                </a:solidFill>
              </a:rPr>
              <a:t>Generality: Works best with single data structure.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Inst-Level NDC: Offload short instruction sequences.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Examples: PIM-Enabled Inst [ISCA ’15], Omni-Compute [ISCA ’19],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chemeClr val="accent6"/>
                </a:solidFill>
              </a:rPr>
              <a:t>Transparency.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sym typeface="Wingdings" panose="05000000000000000000" pitchFamily="2" charset="2"/>
              </a:rPr>
              <a:t> </a:t>
            </a:r>
            <a:r>
              <a:rPr lang="en-US" sz="2000" dirty="0">
                <a:solidFill>
                  <a:schemeClr val="accent4"/>
                </a:solidFill>
              </a:rPr>
              <a:t>Synchronization-Efficiency: At least one request per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B2CA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rgbClr val="5AB2CA"/>
                </a:solidFill>
              </a:rPr>
              <a:t>Generality.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User-Defined Function NDC: Offload user-defined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Examples: Active Routing [HPCA ’19], Livia [ASPLOS ’20], …</a:t>
            </a:r>
            <a:endParaRPr lang="en-US" sz="2000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  <a:sym typeface="Wingdings" panose="05000000000000000000" pitchFamily="2" charset="2"/>
              </a:rPr>
              <a:t> </a:t>
            </a:r>
            <a:r>
              <a:rPr lang="en-US" sz="2000" dirty="0">
                <a:solidFill>
                  <a:schemeClr val="accent6"/>
                </a:solidFill>
              </a:rPr>
              <a:t>Transparency: Requires manually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chemeClr val="accent4"/>
                </a:solidFill>
              </a:rPr>
              <a:t>Synchronization-Efficiency.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AB2CA"/>
                </a:solidFill>
                <a:sym typeface="Wingdings" panose="05000000000000000000" pitchFamily="2" charset="2"/>
              </a:rPr>
              <a:t> </a:t>
            </a:r>
            <a:r>
              <a:rPr lang="en-US" sz="2000" dirty="0">
                <a:solidFill>
                  <a:srgbClr val="5AB2CA"/>
                </a:solidFill>
              </a:rPr>
              <a:t>Generality: Depends on the implementation.</a:t>
            </a:r>
          </a:p>
          <a:p>
            <a:endParaRPr lang="en-US" sz="2000" dirty="0">
              <a:solidFill>
                <a:srgbClr val="5AB2CA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F23D46-2121-4FAE-A29D-C51FB5649CF6}"/>
              </a:ext>
            </a:extLst>
          </p:cNvPr>
          <p:cNvGrpSpPr/>
          <p:nvPr/>
        </p:nvGrpSpPr>
        <p:grpSpPr>
          <a:xfrm>
            <a:off x="9160614" y="1624060"/>
            <a:ext cx="1595350" cy="1418448"/>
            <a:chOff x="9160614" y="1624060"/>
            <a:chExt cx="1595350" cy="1418448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F3A7FC5-865A-4BE5-869F-9827EDC7659B}"/>
                </a:ext>
              </a:extLst>
            </p:cNvPr>
            <p:cNvSpPr/>
            <p:nvPr/>
          </p:nvSpPr>
          <p:spPr>
            <a:xfrm rot="7201338">
              <a:off x="9307895" y="2067969"/>
              <a:ext cx="1270000" cy="679078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C53337A-E7CE-49B4-A5E5-A8C098BB6884}"/>
                </a:ext>
              </a:extLst>
            </p:cNvPr>
            <p:cNvGrpSpPr/>
            <p:nvPr/>
          </p:nvGrpSpPr>
          <p:grpSpPr>
            <a:xfrm>
              <a:off x="9160614" y="1624060"/>
              <a:ext cx="1595350" cy="1327348"/>
              <a:chOff x="10307978" y="4370766"/>
              <a:chExt cx="1595350" cy="132734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8F80813-CD1E-4CD8-BCD3-F69BD65CD967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 flipV="1">
                <a:off x="10474325" y="5167549"/>
                <a:ext cx="634644" cy="364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781198-DEB8-484C-B90B-41D337D75EB4}"/>
                  </a:ext>
                </a:extLst>
              </p:cNvPr>
              <p:cNvCxnSpPr>
                <a:cxnSpLocks/>
                <a:stCxn id="32" idx="4"/>
              </p:cNvCxnSpPr>
              <p:nvPr/>
            </p:nvCxnSpPr>
            <p:spPr>
              <a:xfrm flipH="1" flipV="1">
                <a:off x="11108969" y="5167140"/>
                <a:ext cx="635356" cy="365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A4431DB-9ED4-44D6-82B6-498BDAA03C65}"/>
                  </a:ext>
                </a:extLst>
              </p:cNvPr>
              <p:cNvSpPr/>
              <p:nvPr/>
            </p:nvSpPr>
            <p:spPr>
              <a:xfrm>
                <a:off x="10474325" y="4437459"/>
                <a:ext cx="1270000" cy="109482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3B3131D-0B74-4926-ADEB-394198C4DDD4}"/>
                  </a:ext>
                </a:extLst>
              </p:cNvPr>
              <p:cNvSpPr/>
              <p:nvPr/>
            </p:nvSpPr>
            <p:spPr>
              <a:xfrm>
                <a:off x="10940240" y="4370766"/>
                <a:ext cx="337457" cy="3427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176FB71-2F7C-4B86-AECE-806E3A91A270}"/>
                  </a:ext>
                </a:extLst>
              </p:cNvPr>
              <p:cNvSpPr/>
              <p:nvPr/>
            </p:nvSpPr>
            <p:spPr>
              <a:xfrm>
                <a:off x="10307978" y="5355366"/>
                <a:ext cx="337457" cy="3427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3F15634-4EF9-4C87-A410-62BFEAEFC1A8}"/>
                  </a:ext>
                </a:extLst>
              </p:cNvPr>
              <p:cNvSpPr/>
              <p:nvPr/>
            </p:nvSpPr>
            <p:spPr>
              <a:xfrm>
                <a:off x="11565871" y="5355366"/>
                <a:ext cx="337457" cy="342748"/>
              </a:xfrm>
              <a:prstGeom prst="ellipse">
                <a:avLst/>
              </a:prstGeom>
              <a:solidFill>
                <a:srgbClr val="5AB2CA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3678238-4802-49ED-8112-F22688681F00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11108969" y="4713514"/>
                <a:ext cx="438" cy="45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F1C573-C33F-4F85-8164-181C9FDFD68B}"/>
              </a:ext>
            </a:extLst>
          </p:cNvPr>
          <p:cNvGrpSpPr/>
          <p:nvPr/>
        </p:nvGrpSpPr>
        <p:grpSpPr>
          <a:xfrm>
            <a:off x="9160614" y="3400982"/>
            <a:ext cx="1595350" cy="1411299"/>
            <a:chOff x="9160614" y="3400982"/>
            <a:chExt cx="1595350" cy="1411299"/>
          </a:xfrm>
        </p:grpSpPr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3748F1D-FB00-48AA-B3A4-E2793E76B45B}"/>
                </a:ext>
              </a:extLst>
            </p:cNvPr>
            <p:cNvSpPr/>
            <p:nvPr/>
          </p:nvSpPr>
          <p:spPr>
            <a:xfrm rot="14336463">
              <a:off x="9348372" y="3837742"/>
              <a:ext cx="1270000" cy="679078"/>
            </a:xfrm>
            <a:prstGeom prst="triangle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372B81-7959-44E1-813A-6379F879C9A4}"/>
                </a:ext>
              </a:extLst>
            </p:cNvPr>
            <p:cNvGrpSpPr/>
            <p:nvPr/>
          </p:nvGrpSpPr>
          <p:grpSpPr>
            <a:xfrm>
              <a:off x="9160614" y="3400982"/>
              <a:ext cx="1595350" cy="1327348"/>
              <a:chOff x="10307978" y="4370766"/>
              <a:chExt cx="1595350" cy="132734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68E0234-B405-4AFE-8A47-628C42423D2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 flipV="1">
                <a:off x="10474325" y="5167549"/>
                <a:ext cx="634644" cy="364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0F7885E-3D9C-4111-8AEF-C24176971A0E}"/>
                  </a:ext>
                </a:extLst>
              </p:cNvPr>
              <p:cNvCxnSpPr>
                <a:cxnSpLocks/>
                <a:stCxn id="76" idx="4"/>
              </p:cNvCxnSpPr>
              <p:nvPr/>
            </p:nvCxnSpPr>
            <p:spPr>
              <a:xfrm flipH="1" flipV="1">
                <a:off x="11108969" y="5167140"/>
                <a:ext cx="635356" cy="365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B3908BE0-D3DD-4C75-9995-1C19BD9A17F3}"/>
                  </a:ext>
                </a:extLst>
              </p:cNvPr>
              <p:cNvSpPr/>
              <p:nvPr/>
            </p:nvSpPr>
            <p:spPr>
              <a:xfrm>
                <a:off x="10474325" y="4437459"/>
                <a:ext cx="1270000" cy="109482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84F9A27-56EC-493F-BDF9-E9383FAB137E}"/>
                  </a:ext>
                </a:extLst>
              </p:cNvPr>
              <p:cNvSpPr/>
              <p:nvPr/>
            </p:nvSpPr>
            <p:spPr>
              <a:xfrm>
                <a:off x="10940240" y="4370766"/>
                <a:ext cx="337457" cy="3427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548DF26-8FC9-47CE-9042-C970801B5776}"/>
                  </a:ext>
                </a:extLst>
              </p:cNvPr>
              <p:cNvSpPr/>
              <p:nvPr/>
            </p:nvSpPr>
            <p:spPr>
              <a:xfrm>
                <a:off x="10307978" y="5355366"/>
                <a:ext cx="337457" cy="3427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B0E0509-A3A1-49E7-9E5F-57754769F3AD}"/>
                  </a:ext>
                </a:extLst>
              </p:cNvPr>
              <p:cNvSpPr/>
              <p:nvPr/>
            </p:nvSpPr>
            <p:spPr>
              <a:xfrm>
                <a:off x="11565871" y="5355366"/>
                <a:ext cx="337457" cy="342748"/>
              </a:xfrm>
              <a:prstGeom prst="ellipse">
                <a:avLst/>
              </a:prstGeom>
              <a:solidFill>
                <a:srgbClr val="5AB2CA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7FE7D9A-27D4-4E3F-BFEF-884D95643FAC}"/>
                  </a:ext>
                </a:extLst>
              </p:cNvPr>
              <p:cNvCxnSpPr>
                <a:cxnSpLocks/>
                <a:stCxn id="77" idx="4"/>
              </p:cNvCxnSpPr>
              <p:nvPr/>
            </p:nvCxnSpPr>
            <p:spPr>
              <a:xfrm>
                <a:off x="11108969" y="4713514"/>
                <a:ext cx="438" cy="45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25F25E-D623-495D-B1AF-D61BA231A550}"/>
              </a:ext>
            </a:extLst>
          </p:cNvPr>
          <p:cNvGrpSpPr/>
          <p:nvPr/>
        </p:nvGrpSpPr>
        <p:grpSpPr>
          <a:xfrm>
            <a:off x="9141880" y="5154465"/>
            <a:ext cx="1595350" cy="1435978"/>
            <a:chOff x="9141880" y="5154465"/>
            <a:chExt cx="1595350" cy="1435978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792C787B-2006-4F50-8704-A27B791C6973}"/>
                </a:ext>
              </a:extLst>
            </p:cNvPr>
            <p:cNvSpPr/>
            <p:nvPr/>
          </p:nvSpPr>
          <p:spPr>
            <a:xfrm rot="13630146">
              <a:off x="9527854" y="5834519"/>
              <a:ext cx="671031" cy="840817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3D76304-83EC-4321-BF8C-A592EB9B7305}"/>
                </a:ext>
              </a:extLst>
            </p:cNvPr>
            <p:cNvGrpSpPr/>
            <p:nvPr/>
          </p:nvGrpSpPr>
          <p:grpSpPr>
            <a:xfrm>
              <a:off x="9141880" y="5154465"/>
              <a:ext cx="1595350" cy="1327348"/>
              <a:chOff x="10307978" y="4370766"/>
              <a:chExt cx="1595350" cy="1327348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ADF36FB-75CA-40DD-8F83-806432F1E596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 flipV="1">
                <a:off x="10474325" y="5167549"/>
                <a:ext cx="634644" cy="364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0665E81-D5B3-49C2-B101-07DB8DA9DC09}"/>
                  </a:ext>
                </a:extLst>
              </p:cNvPr>
              <p:cNvCxnSpPr>
                <a:cxnSpLocks/>
                <a:stCxn id="85" idx="4"/>
              </p:cNvCxnSpPr>
              <p:nvPr/>
            </p:nvCxnSpPr>
            <p:spPr>
              <a:xfrm flipH="1" flipV="1">
                <a:off x="11108969" y="5167140"/>
                <a:ext cx="635356" cy="365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A134ABDF-FE82-4E58-A680-7C15D15C7BB8}"/>
                  </a:ext>
                </a:extLst>
              </p:cNvPr>
              <p:cNvSpPr/>
              <p:nvPr/>
            </p:nvSpPr>
            <p:spPr>
              <a:xfrm>
                <a:off x="10474325" y="4437459"/>
                <a:ext cx="1270000" cy="109482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2D52383-3EF8-4FBF-B64F-7CBF0D937109}"/>
                  </a:ext>
                </a:extLst>
              </p:cNvPr>
              <p:cNvSpPr/>
              <p:nvPr/>
            </p:nvSpPr>
            <p:spPr>
              <a:xfrm>
                <a:off x="10940240" y="4370766"/>
                <a:ext cx="337457" cy="34274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845B400-90E2-43BA-949F-9FD121C8DC13}"/>
                  </a:ext>
                </a:extLst>
              </p:cNvPr>
              <p:cNvSpPr/>
              <p:nvPr/>
            </p:nvSpPr>
            <p:spPr>
              <a:xfrm>
                <a:off x="10307978" y="5355366"/>
                <a:ext cx="337457" cy="34274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7565FA7-DE88-4688-B5C3-29FA9985B823}"/>
                  </a:ext>
                </a:extLst>
              </p:cNvPr>
              <p:cNvSpPr/>
              <p:nvPr/>
            </p:nvSpPr>
            <p:spPr>
              <a:xfrm>
                <a:off x="11565871" y="5355366"/>
                <a:ext cx="337457" cy="342748"/>
              </a:xfrm>
              <a:prstGeom prst="ellipse">
                <a:avLst/>
              </a:prstGeom>
              <a:solidFill>
                <a:srgbClr val="5AB2CA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BECC48D-94B0-4660-8F52-D3389B7432DF}"/>
                  </a:ext>
                </a:extLst>
              </p:cNvPr>
              <p:cNvCxnSpPr>
                <a:cxnSpLocks/>
                <a:stCxn id="86" idx="4"/>
              </p:cNvCxnSpPr>
              <p:nvPr/>
            </p:nvCxnSpPr>
            <p:spPr>
              <a:xfrm>
                <a:off x="11108969" y="4713514"/>
                <a:ext cx="438" cy="45362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3387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Streams: New Abstraction with Near-Data Comp.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E0721-5646-4B87-B990-573D59C3388F}"/>
              </a:ext>
            </a:extLst>
          </p:cNvPr>
          <p:cNvSpPr txBox="1"/>
          <p:nvPr/>
        </p:nvSpPr>
        <p:spPr>
          <a:xfrm>
            <a:off x="914303" y="15832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/>
              <p:nvPr/>
            </p:nvSpPr>
            <p:spPr>
              <a:xfrm>
                <a:off x="4608231" y="1431957"/>
                <a:ext cx="7116507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Stream: A decoupled seq. of addr/value.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Prevalent in data parallel workloads.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Capture long-term patterns for each data structure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Rich information for transparent and general offloading.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ym typeface="Wingdings" panose="05000000000000000000" pitchFamily="2" charset="2"/>
                  </a:rPr>
                  <a:t>Near-Stream Computing: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anose="05000000000000000000" pitchFamily="2" charset="2"/>
                  </a:rPr>
                  <a:t>Computation scheduled along with streams.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1" y="1431957"/>
                <a:ext cx="7116507" cy="2385268"/>
              </a:xfrm>
              <a:prstGeom prst="rect">
                <a:avLst/>
              </a:prstGeom>
              <a:blipFill>
                <a:blip r:embed="rId3"/>
                <a:stretch>
                  <a:fillRect l="-1371" b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FC64DC7-80DC-428B-8AED-1D36ED2CFB68}"/>
              </a:ext>
            </a:extLst>
          </p:cNvPr>
          <p:cNvGrpSpPr/>
          <p:nvPr/>
        </p:nvGrpSpPr>
        <p:grpSpPr>
          <a:xfrm>
            <a:off x="1152203" y="2780640"/>
            <a:ext cx="638175" cy="638175"/>
            <a:chOff x="838200" y="4371975"/>
            <a:chExt cx="638175" cy="638175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52B2B4B-18B9-4348-B550-62757EA2D9E1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ACFE6-35D3-41A5-AB75-FBC6DE1D8B52}"/>
                </a:ext>
              </a:extLst>
            </p:cNvPr>
            <p:cNvSpPr txBox="1"/>
            <p:nvPr/>
          </p:nvSpPr>
          <p:spPr>
            <a:xfrm>
              <a:off x="906256" y="45063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930DE0-4E1F-4C16-BBFF-F978CE426FC4}"/>
              </a:ext>
            </a:extLst>
          </p:cNvPr>
          <p:cNvGrpSpPr/>
          <p:nvPr/>
        </p:nvGrpSpPr>
        <p:grpSpPr>
          <a:xfrm>
            <a:off x="2022552" y="2780640"/>
            <a:ext cx="638175" cy="638175"/>
            <a:chOff x="838200" y="4371975"/>
            <a:chExt cx="638175" cy="63817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19F8478-2843-47BB-AAF9-68B48F6E9112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50FD9D-5F0E-4D02-86D9-1CBC227BC419}"/>
                </a:ext>
              </a:extLst>
            </p:cNvPr>
            <p:cNvSpPr txBox="1"/>
            <p:nvPr/>
          </p:nvSpPr>
          <p:spPr>
            <a:xfrm>
              <a:off x="906256" y="450639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165773-DAEB-40CC-A356-B68B18BA0684}"/>
              </a:ext>
            </a:extLst>
          </p:cNvPr>
          <p:cNvGrpSpPr/>
          <p:nvPr/>
        </p:nvGrpSpPr>
        <p:grpSpPr>
          <a:xfrm>
            <a:off x="2892902" y="2780640"/>
            <a:ext cx="638175" cy="638175"/>
            <a:chOff x="838200" y="4371975"/>
            <a:chExt cx="638175" cy="63817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1A2B687-B759-4046-BDD0-DD1E5E9827AC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E204F2-DED5-4EB4-9A15-EDF434609C9E}"/>
                </a:ext>
              </a:extLst>
            </p:cNvPr>
            <p:cNvSpPr txBox="1"/>
            <p:nvPr/>
          </p:nvSpPr>
          <p:spPr>
            <a:xfrm>
              <a:off x="906256" y="450639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Streams: New Abstraction with Near-Data Comp.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E0721-5646-4B87-B990-573D59C3388F}"/>
              </a:ext>
            </a:extLst>
          </p:cNvPr>
          <p:cNvSpPr txBox="1"/>
          <p:nvPr/>
        </p:nvSpPr>
        <p:spPr>
          <a:xfrm>
            <a:off x="914303" y="15832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/>
              <p:nvPr/>
            </p:nvSpPr>
            <p:spPr>
              <a:xfrm>
                <a:off x="4608231" y="1431957"/>
                <a:ext cx="7116507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Stream: A decoupled seq. of addr/value.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Prevalent in data parallel workloads.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Capture long-term patterns for each data structure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Rich information for transparent and general offloading.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ym typeface="Wingdings" panose="05000000000000000000" pitchFamily="2" charset="2"/>
                  </a:rPr>
                  <a:t>Near-Stream Computing: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anose="05000000000000000000" pitchFamily="2" charset="2"/>
                  </a:rPr>
                  <a:t>Computation scheduled along with streams.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1" y="1431957"/>
                <a:ext cx="7116507" cy="2385268"/>
              </a:xfrm>
              <a:prstGeom prst="rect">
                <a:avLst/>
              </a:prstGeom>
              <a:blipFill>
                <a:blip r:embed="rId3"/>
                <a:stretch>
                  <a:fillRect l="-1371" b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D6795-BA85-44B2-BB1E-3630F373D2B6}"/>
              </a:ext>
            </a:extLst>
          </p:cNvPr>
          <p:cNvGrpSpPr/>
          <p:nvPr/>
        </p:nvGrpSpPr>
        <p:grpSpPr>
          <a:xfrm>
            <a:off x="2127246" y="3880436"/>
            <a:ext cx="638175" cy="638175"/>
            <a:chOff x="838200" y="4371975"/>
            <a:chExt cx="638175" cy="63817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EF411F-3BFC-464A-AE1D-C10027475744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955055-E554-4E56-A599-A9238D5BEB2E}"/>
                </a:ext>
              </a:extLst>
            </p:cNvPr>
            <p:cNvSpPr txBox="1"/>
            <p:nvPr/>
          </p:nvSpPr>
          <p:spPr>
            <a:xfrm>
              <a:off x="906256" y="45063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BC086-E895-463A-A8B7-45196A4D6784}"/>
              </a:ext>
            </a:extLst>
          </p:cNvPr>
          <p:cNvGrpSpPr/>
          <p:nvPr/>
        </p:nvGrpSpPr>
        <p:grpSpPr>
          <a:xfrm>
            <a:off x="1608798" y="2908779"/>
            <a:ext cx="638175" cy="638175"/>
            <a:chOff x="838200" y="4371975"/>
            <a:chExt cx="638175" cy="63817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3EB37B-97E1-49A7-BC83-8377B4C488F7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8067BF-AE04-4C8F-8843-0A2AF655DB2C}"/>
                </a:ext>
              </a:extLst>
            </p:cNvPr>
            <p:cNvSpPr txBox="1"/>
            <p:nvPr/>
          </p:nvSpPr>
          <p:spPr>
            <a:xfrm>
              <a:off x="906256" y="450639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7CE445-F6FC-48D1-B8F1-D60213663981}"/>
              </a:ext>
            </a:extLst>
          </p:cNvPr>
          <p:cNvGrpSpPr/>
          <p:nvPr/>
        </p:nvGrpSpPr>
        <p:grpSpPr>
          <a:xfrm>
            <a:off x="2625357" y="2908779"/>
            <a:ext cx="638175" cy="638175"/>
            <a:chOff x="838200" y="4371975"/>
            <a:chExt cx="638175" cy="63817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402F80-C802-4E67-914C-BD6AAA1FB780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5F4C8-6986-4161-B53A-B4B62453BDA3}"/>
                </a:ext>
              </a:extLst>
            </p:cNvPr>
            <p:cNvSpPr txBox="1"/>
            <p:nvPr/>
          </p:nvSpPr>
          <p:spPr>
            <a:xfrm>
              <a:off x="906256" y="450639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E8F4D54-4A7E-420B-9538-0559CB0FBD41}"/>
              </a:ext>
            </a:extLst>
          </p:cNvPr>
          <p:cNvCxnSpPr>
            <a:stCxn id="19" idx="4"/>
            <a:endCxn id="16" idx="0"/>
          </p:cNvCxnSpPr>
          <p:nvPr/>
        </p:nvCxnSpPr>
        <p:spPr>
          <a:xfrm rot="16200000" flipH="1">
            <a:off x="2020369" y="3454471"/>
            <a:ext cx="333482" cy="51844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FC2FAF9-1C2D-4A64-98BB-12C800C1C07D}"/>
              </a:ext>
            </a:extLst>
          </p:cNvPr>
          <p:cNvCxnSpPr>
            <a:stCxn id="22" idx="4"/>
            <a:endCxn id="16" idx="0"/>
          </p:cNvCxnSpPr>
          <p:nvPr/>
        </p:nvCxnSpPr>
        <p:spPr>
          <a:xfrm rot="5400000">
            <a:off x="2528649" y="3464640"/>
            <a:ext cx="333482" cy="4981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14809C-F613-4C49-B1E6-20F414BA0117}"/>
              </a:ext>
            </a:extLst>
          </p:cNvPr>
          <p:cNvSpPr txBox="1"/>
          <p:nvPr/>
        </p:nvSpPr>
        <p:spPr>
          <a:xfrm>
            <a:off x="2246973" y="332177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95011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436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Streams: New Abstraction with Near-Data Comp.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8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2E0721-5646-4B87-B990-573D59C3388F}"/>
              </a:ext>
            </a:extLst>
          </p:cNvPr>
          <p:cNvSpPr txBox="1"/>
          <p:nvPr/>
        </p:nvSpPr>
        <p:spPr>
          <a:xfrm>
            <a:off x="914303" y="1583216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while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N)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C[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A[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B[</a:t>
            </a:r>
            <a:r>
              <a:rPr lang="en-US" dirty="0" err="1">
                <a:solidFill>
                  <a:srgbClr val="31859B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31859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/>
              <p:nvPr/>
            </p:nvSpPr>
            <p:spPr>
              <a:xfrm>
                <a:off x="4608231" y="1431957"/>
                <a:ext cx="7203420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Stream: A decoupled seq. of addr/value.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Prevalent in data parallel workloads.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Capture long-term patterns for each data structure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Rich information for transparent and general offloading.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ym typeface="Wingdings" panose="05000000000000000000" pitchFamily="2" charset="2"/>
                  </a:rPr>
                  <a:t>Near-Stream Computing: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ym typeface="Wingdings" panose="05000000000000000000" pitchFamily="2" charset="2"/>
                  </a:rPr>
                  <a:t>Computation scheduled along with streams.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6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Transparency: Extensive compiler/ISA support.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4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chemeClr val="accent4"/>
                    </a:solidFill>
                  </a:rPr>
                  <a:t>Efficiency: Coarser-grained range-based sync.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5AB2CA"/>
                    </a:solidFill>
                    <a:sym typeface="Wingdings" panose="05000000000000000000" pitchFamily="2" charset="2"/>
                  </a:rPr>
                  <a:t> </a:t>
                </a:r>
                <a:r>
                  <a:rPr lang="en-US" sz="2000" dirty="0">
                    <a:solidFill>
                      <a:srgbClr val="5AB2CA"/>
                    </a:solidFill>
                  </a:rPr>
                  <a:t>Generality: Support combinations of access patterns and ops.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</a:rPr>
                  <a:t>LLVM Compiler + GEM5 Simulator: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2.13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b="1" dirty="0"/>
                  <a:t> speedup over SOTA NDC techniques.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76% NoC traffic reduction.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3CEEA-3FDE-4E2C-AAD8-DD6C2F2C8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31" y="1431957"/>
                <a:ext cx="7203420" cy="4431983"/>
              </a:xfrm>
              <a:prstGeom prst="rect">
                <a:avLst/>
              </a:prstGeom>
              <a:blipFill>
                <a:blip r:embed="rId3"/>
                <a:stretch>
                  <a:fillRect l="-1354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6248325-329D-4679-937A-0D58C8956817}"/>
              </a:ext>
            </a:extLst>
          </p:cNvPr>
          <p:cNvGrpSpPr/>
          <p:nvPr/>
        </p:nvGrpSpPr>
        <p:grpSpPr>
          <a:xfrm>
            <a:off x="2127246" y="3880436"/>
            <a:ext cx="638175" cy="638175"/>
            <a:chOff x="838200" y="4371975"/>
            <a:chExt cx="638175" cy="63817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F23185-7EA9-4557-9798-784352E9A9EC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6E25E2-7BB5-41A3-8EB8-2F2BF8C83101}"/>
                </a:ext>
              </a:extLst>
            </p:cNvPr>
            <p:cNvSpPr txBox="1"/>
            <p:nvPr/>
          </p:nvSpPr>
          <p:spPr>
            <a:xfrm>
              <a:off x="906256" y="45063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D92330A-DDA1-464A-8699-F1C040C30BAA}"/>
              </a:ext>
            </a:extLst>
          </p:cNvPr>
          <p:cNvGrpSpPr/>
          <p:nvPr/>
        </p:nvGrpSpPr>
        <p:grpSpPr>
          <a:xfrm>
            <a:off x="1608798" y="2908779"/>
            <a:ext cx="638175" cy="638175"/>
            <a:chOff x="838200" y="4371975"/>
            <a:chExt cx="638175" cy="63817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41CFBE-4271-418C-B6F6-67432F623FB6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D540560-6160-44BA-8E3A-166FBFDCB175}"/>
                </a:ext>
              </a:extLst>
            </p:cNvPr>
            <p:cNvSpPr txBox="1"/>
            <p:nvPr/>
          </p:nvSpPr>
          <p:spPr>
            <a:xfrm>
              <a:off x="906256" y="4506396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A5432B6-A240-4AE7-BCCD-878AE0CEF818}"/>
              </a:ext>
            </a:extLst>
          </p:cNvPr>
          <p:cNvGrpSpPr/>
          <p:nvPr/>
        </p:nvGrpSpPr>
        <p:grpSpPr>
          <a:xfrm>
            <a:off x="2625357" y="2908779"/>
            <a:ext cx="638175" cy="638175"/>
            <a:chOff x="838200" y="4371975"/>
            <a:chExt cx="638175" cy="63817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C6499DD-6C4A-4DB6-A2D7-BD410E6DEE4A}"/>
                </a:ext>
              </a:extLst>
            </p:cNvPr>
            <p:cNvSpPr/>
            <p:nvPr/>
          </p:nvSpPr>
          <p:spPr>
            <a:xfrm>
              <a:off x="838200" y="4371975"/>
              <a:ext cx="638175" cy="638175"/>
            </a:xfrm>
            <a:prstGeom prst="ellipse">
              <a:avLst/>
            </a:prstGeom>
            <a:solidFill>
              <a:srgbClr val="B7DD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A095B3-75D3-4EA3-B25E-5D138E16887D}"/>
                </a:ext>
              </a:extLst>
            </p:cNvPr>
            <p:cNvSpPr txBox="1"/>
            <p:nvPr/>
          </p:nvSpPr>
          <p:spPr>
            <a:xfrm>
              <a:off x="906256" y="4506396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</p:grp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ADB5B55C-0582-4A5F-969C-7E26340B3B8B}"/>
              </a:ext>
            </a:extLst>
          </p:cNvPr>
          <p:cNvCxnSpPr>
            <a:stCxn id="47" idx="4"/>
            <a:endCxn id="44" idx="0"/>
          </p:cNvCxnSpPr>
          <p:nvPr/>
        </p:nvCxnSpPr>
        <p:spPr>
          <a:xfrm rot="16200000" flipH="1">
            <a:off x="2020369" y="3454471"/>
            <a:ext cx="333482" cy="51844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F9A1CAB-56CE-471E-BEA1-E6B9407D6DB4}"/>
              </a:ext>
            </a:extLst>
          </p:cNvPr>
          <p:cNvCxnSpPr>
            <a:stCxn id="50" idx="4"/>
            <a:endCxn id="44" idx="0"/>
          </p:cNvCxnSpPr>
          <p:nvPr/>
        </p:nvCxnSpPr>
        <p:spPr>
          <a:xfrm rot="5400000">
            <a:off x="2528649" y="3464640"/>
            <a:ext cx="333482" cy="4981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15D948-C57C-428F-87AC-D402C49DB466}"/>
              </a:ext>
            </a:extLst>
          </p:cNvPr>
          <p:cNvSpPr txBox="1"/>
          <p:nvPr/>
        </p:nvSpPr>
        <p:spPr>
          <a:xfrm>
            <a:off x="2246973" y="3321778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A700D"/>
                </a:solidFill>
                <a:latin typeface="Consolas" panose="020B06090202040302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464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Problems and Insights</a:t>
            </a:r>
          </a:p>
          <a:p>
            <a:r>
              <a:rPr lang="en-US" dirty="0"/>
              <a:t>NDC Taxonomy and Opportunities</a:t>
            </a:r>
          </a:p>
          <a:p>
            <a:r>
              <a:rPr lang="en-US" dirty="0"/>
              <a:t>Near-Stream Computing Implementation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FCAB-662C-4E0B-A4D9-CBC38013B1AD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DBBD5C-C9CA-46C2-A545-17A624B5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0" y="3429000"/>
            <a:ext cx="3530600" cy="267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9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Paper 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5181C"/>
      </a:accent1>
      <a:accent2>
        <a:srgbClr val="264653"/>
      </a:accent2>
      <a:accent3>
        <a:srgbClr val="2A9D8F"/>
      </a:accent3>
      <a:accent4>
        <a:srgbClr val="6DC144"/>
      </a:accent4>
      <a:accent5>
        <a:srgbClr val="EFBE43"/>
      </a:accent5>
      <a:accent6>
        <a:srgbClr val="FD953F"/>
      </a:accent6>
      <a:hlink>
        <a:srgbClr val="FF6361"/>
      </a:hlink>
      <a:folHlink>
        <a:srgbClr val="E6394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24629</TotalTime>
  <Words>2260</Words>
  <Application>Microsoft Office PowerPoint</Application>
  <PresentationFormat>Widescreen</PresentationFormat>
  <Paragraphs>433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Wingdings</vt:lpstr>
      <vt:lpstr>Office 主题​​</vt:lpstr>
      <vt:lpstr>Near-Stream Computing: General and Transparent Near-Cache Acceleration</vt:lpstr>
      <vt:lpstr>Near-Data Computing to Decentralize Computation</vt:lpstr>
      <vt:lpstr>Near-Data Computing to Decentralize Computation</vt:lpstr>
      <vt:lpstr>Features of An Ideal NDC Abstraction</vt:lpstr>
      <vt:lpstr>Existing NDC Abstractions</vt:lpstr>
      <vt:lpstr>Streams: New Abstraction with Near-Data Comp.</vt:lpstr>
      <vt:lpstr>Streams: New Abstraction with Near-Data Comp.</vt:lpstr>
      <vt:lpstr>Streams: New Abstraction with Near-Data Comp.</vt:lpstr>
      <vt:lpstr>Outline</vt:lpstr>
      <vt:lpstr>Taxonomy of General Near-Data Computation</vt:lpstr>
      <vt:lpstr>Taxonomy of General Near-Data Computation</vt:lpstr>
      <vt:lpstr>Conventional vs. Near-Stream Computing</vt:lpstr>
      <vt:lpstr>Breakdown of Near-Stream Computation</vt:lpstr>
      <vt:lpstr>Outline</vt:lpstr>
      <vt:lpstr>Near-Stream Computing ISA Overview</vt:lpstr>
      <vt:lpstr>How to Compute with Low Overheads?</vt:lpstr>
      <vt:lpstr>Architectural Extensions</vt:lpstr>
      <vt:lpstr>Range-Sync: Coarse-Grained Sync. w. Seq. Semantics</vt:lpstr>
      <vt:lpstr>Range-Sync: Coarse-Grained Sync. w. Seq. Semantics</vt:lpstr>
      <vt:lpstr>Timeline of Range-Sync: Normal Case</vt:lpstr>
      <vt:lpstr>Timeline of Range-Sync: Alias/Context Switch in Core</vt:lpstr>
      <vt:lpstr>Sync-Free Optimized NSC</vt:lpstr>
      <vt:lpstr>Outline</vt:lpstr>
      <vt:lpstr>Configurations</vt:lpstr>
      <vt:lpstr>Overall Speedup with OOO8</vt:lpstr>
      <vt:lpstr>Dynamic Micro Ops Breakdown</vt:lpstr>
      <vt:lpstr>NoC Traffic Breakdown</vt:lpstr>
      <vt:lpstr>Energy vs. Speedup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Floating: Enabling Proactive and Decentralized Cache Optimizations</dc:title>
  <dc:creator>Wong SeanGeek</dc:creator>
  <cp:lastModifiedBy>ZhengrongWang</cp:lastModifiedBy>
  <cp:revision>390</cp:revision>
  <dcterms:created xsi:type="dcterms:W3CDTF">2021-01-24T18:45:06Z</dcterms:created>
  <dcterms:modified xsi:type="dcterms:W3CDTF">2022-09-01T02:44:51Z</dcterms:modified>
</cp:coreProperties>
</file>