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310" r:id="rId4"/>
    <p:sldId id="306" r:id="rId5"/>
    <p:sldId id="313" r:id="rId6"/>
    <p:sldId id="311" r:id="rId7"/>
    <p:sldId id="312" r:id="rId8"/>
    <p:sldId id="314" r:id="rId9"/>
    <p:sldId id="315" r:id="rId10"/>
    <p:sldId id="316" r:id="rId11"/>
    <p:sldId id="303" r:id="rId12"/>
    <p:sldId id="260" r:id="rId13"/>
    <p:sldId id="269" r:id="rId14"/>
    <p:sldId id="261" r:id="rId15"/>
    <p:sldId id="317" r:id="rId16"/>
    <p:sldId id="270" r:id="rId17"/>
    <p:sldId id="265" r:id="rId18"/>
    <p:sldId id="293" r:id="rId19"/>
    <p:sldId id="305" r:id="rId20"/>
    <p:sldId id="294" r:id="rId21"/>
    <p:sldId id="295" r:id="rId22"/>
    <p:sldId id="296" r:id="rId23"/>
    <p:sldId id="297" r:id="rId24"/>
    <p:sldId id="298" r:id="rId25"/>
    <p:sldId id="299" r:id="rId26"/>
    <p:sldId id="272" r:id="rId27"/>
    <p:sldId id="274" r:id="rId28"/>
    <p:sldId id="273" r:id="rId29"/>
    <p:sldId id="276" r:id="rId30"/>
    <p:sldId id="278" r:id="rId31"/>
    <p:sldId id="277" r:id="rId32"/>
    <p:sldId id="301" r:id="rId33"/>
    <p:sldId id="302" r:id="rId34"/>
    <p:sldId id="2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DDE8"/>
    <a:srgbClr val="D7E3BF"/>
    <a:srgbClr val="92CDDC"/>
    <a:srgbClr val="FFC000"/>
    <a:srgbClr val="ED7D31"/>
    <a:srgbClr val="5B9BD5"/>
    <a:srgbClr val="767171"/>
    <a:srgbClr val="31859B"/>
    <a:srgbClr val="C4D6A0"/>
    <a:srgbClr val="78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5266" autoAdjust="0"/>
  </p:normalViewPr>
  <p:slideViewPr>
    <p:cSldViewPr snapToGrid="0">
      <p:cViewPr varScale="1">
        <p:scale>
          <a:sx n="110" d="100"/>
          <a:sy n="110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Study\research\2021-HPCA\link32-8x8c-o8-hop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Study\research\2021-HPCA\link32-8x8c-noreuse-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Study\research\2021-HPCA\link32-8x8c-noreuse-fli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Study\research\2021-HPCA\link32-8x8c-width-speed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Study\research\2021-HPCA\link32-8x8c-o8-hpca21-req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Study\research\2021-HPCA\link32-8x8c-o8-hop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445576655859192E-2"/>
          <c:y val="4.6547594907805794E-2"/>
          <c:w val="0.88191880886212748"/>
          <c:h val="0.5949751454998725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'link32-8x8c-o8-hops'!$A$2:$B$2</c:f>
              <c:strCache>
                <c:ptCount val="2"/>
                <c:pt idx="0">
                  <c:v>Base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'link32-8x8c-o8-hops'!$C$2:$BF$2</c:f>
              <c:numCache>
                <c:formatCode>General</c:formatCode>
                <c:ptCount val="48"/>
                <c:pt idx="0">
                  <c:v>0.290449821634927</c:v>
                </c:pt>
                <c:pt idx="6">
                  <c:v>0.39897521428173899</c:v>
                </c:pt>
                <c:pt idx="12">
                  <c:v>0.41382810459200903</c:v>
                </c:pt>
                <c:pt idx="18">
                  <c:v>0.40219408628650599</c:v>
                </c:pt>
                <c:pt idx="24">
                  <c:v>0.380230099975151</c:v>
                </c:pt>
                <c:pt idx="30">
                  <c:v>0.25163671582743102</c:v>
                </c:pt>
                <c:pt idx="36">
                  <c:v>0.37838799542954699</c:v>
                </c:pt>
                <c:pt idx="42">
                  <c:v>0.36275845850796201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6-40A6-AD13-794BCC812099}"/>
            </c:ext>
          </c:extLst>
        </c:ser>
        <c:ser>
          <c:idx val="1"/>
          <c:order val="1"/>
          <c:tx>
            <c:strRef>
              <c:f>'link32-8x8c-o8-hops'!$A$3:$B$3</c:f>
              <c:strCache>
                <c:ptCount val="2"/>
                <c:pt idx="0">
                  <c:v>Base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'link32-8x8c-o8-hops'!$C$3:$BF$3</c:f>
              <c:numCache>
                <c:formatCode>General</c:formatCode>
                <c:ptCount val="48"/>
                <c:pt idx="0">
                  <c:v>0.70955017836507195</c:v>
                </c:pt>
                <c:pt idx="6">
                  <c:v>0.60102478571826001</c:v>
                </c:pt>
                <c:pt idx="12">
                  <c:v>0.58617189540798997</c:v>
                </c:pt>
                <c:pt idx="18">
                  <c:v>0.59780591371349301</c:v>
                </c:pt>
                <c:pt idx="24">
                  <c:v>0.619769900024848</c:v>
                </c:pt>
                <c:pt idx="30">
                  <c:v>0.74836328417256803</c:v>
                </c:pt>
                <c:pt idx="36">
                  <c:v>0.62161200457045196</c:v>
                </c:pt>
                <c:pt idx="42">
                  <c:v>0.63724154149203704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6-40A6-AD13-794BCC812099}"/>
            </c:ext>
          </c:extLst>
        </c:ser>
        <c:ser>
          <c:idx val="2"/>
          <c:order val="2"/>
          <c:tx>
            <c:strRef>
              <c:f>'link32-8x8c-o8-hops'!$A$4:$B$4</c:f>
              <c:strCache>
                <c:ptCount val="2"/>
                <c:pt idx="0">
                  <c:v>Base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'link32-8x8c-o8-hops'!$C$4:$BF$4</c:f>
              <c:numCache>
                <c:formatCode>General</c:formatCode>
                <c:ptCount val="48"/>
                <c:pt idx="0">
                  <c:v>0</c:v>
                </c:pt>
                <c:pt idx="6">
                  <c:v>0</c:v>
                </c:pt>
                <c:pt idx="12">
                  <c:v>0</c:v>
                </c:pt>
                <c:pt idx="18">
                  <c:v>0</c:v>
                </c:pt>
                <c:pt idx="24">
                  <c:v>0</c:v>
                </c:pt>
                <c:pt idx="30">
                  <c:v>0</c:v>
                </c:pt>
                <c:pt idx="36">
                  <c:v>0</c:v>
                </c:pt>
                <c:pt idx="4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6-40A6-AD13-794BCC812099}"/>
            </c:ext>
          </c:extLst>
        </c:ser>
        <c:ser>
          <c:idx val="3"/>
          <c:order val="3"/>
          <c:tx>
            <c:strRef>
              <c:f>'link32-8x8c-o8-hops'!$A$5:$B$5</c:f>
              <c:strCache>
                <c:ptCount val="2"/>
                <c:pt idx="0">
                  <c:v>L1BG-L2ST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'link32-8x8c-o8-hops'!$C$5:$BF$5</c:f>
              <c:numCache>
                <c:formatCode>General</c:formatCode>
                <c:ptCount val="48"/>
                <c:pt idx="1">
                  <c:v>0.44156982835088698</c:v>
                </c:pt>
                <c:pt idx="7">
                  <c:v>0.40441794976629802</c:v>
                </c:pt>
                <c:pt idx="13">
                  <c:v>1.0517564312462699</c:v>
                </c:pt>
                <c:pt idx="19">
                  <c:v>0.47087927890327302</c:v>
                </c:pt>
                <c:pt idx="25">
                  <c:v>0.71156687111015104</c:v>
                </c:pt>
                <c:pt idx="31">
                  <c:v>0.25685555340375099</c:v>
                </c:pt>
                <c:pt idx="37">
                  <c:v>0.41566805432137399</c:v>
                </c:pt>
                <c:pt idx="43">
                  <c:v>0.49957072411402298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6-40A6-AD13-794BCC812099}"/>
            </c:ext>
          </c:extLst>
        </c:ser>
        <c:ser>
          <c:idx val="4"/>
          <c:order val="4"/>
          <c:tx>
            <c:strRef>
              <c:f>'link32-8x8c-o8-hops'!$A$6:$B$6</c:f>
              <c:strCache>
                <c:ptCount val="2"/>
                <c:pt idx="0">
                  <c:v>L1BG-L2ST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'link32-8x8c-o8-hops'!$C$6:$BF$6</c:f>
              <c:numCache>
                <c:formatCode>General</c:formatCode>
                <c:ptCount val="48"/>
                <c:pt idx="1">
                  <c:v>0.99431698636255905</c:v>
                </c:pt>
                <c:pt idx="7">
                  <c:v>0.60889621621472401</c:v>
                </c:pt>
                <c:pt idx="13">
                  <c:v>1.44228134064071</c:v>
                </c:pt>
                <c:pt idx="19">
                  <c:v>0.71545168241407997</c:v>
                </c:pt>
                <c:pt idx="25">
                  <c:v>1.0817712894109801</c:v>
                </c:pt>
                <c:pt idx="31">
                  <c:v>0.76083972738058303</c:v>
                </c:pt>
                <c:pt idx="37">
                  <c:v>0.67084635440037699</c:v>
                </c:pt>
                <c:pt idx="43">
                  <c:v>0.84008504906820602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E6-40A6-AD13-794BCC812099}"/>
            </c:ext>
          </c:extLst>
        </c:ser>
        <c:ser>
          <c:idx val="5"/>
          <c:order val="5"/>
          <c:tx>
            <c:strRef>
              <c:f>'link32-8x8c-o8-hops'!$A$7:$B$7</c:f>
              <c:strCache>
                <c:ptCount val="2"/>
                <c:pt idx="0">
                  <c:v>L1BG-L2ST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'link32-8x8c-o8-hops'!$C$7:$BF$7</c:f>
              <c:numCache>
                <c:formatCode>General</c:formatCode>
                <c:ptCount val="48"/>
                <c:pt idx="1">
                  <c:v>0</c:v>
                </c:pt>
                <c:pt idx="7">
                  <c:v>0</c:v>
                </c:pt>
                <c:pt idx="13">
                  <c:v>0</c:v>
                </c:pt>
                <c:pt idx="19">
                  <c:v>0</c:v>
                </c:pt>
                <c:pt idx="25">
                  <c:v>0</c:v>
                </c:pt>
                <c:pt idx="31">
                  <c:v>0</c:v>
                </c:pt>
                <c:pt idx="37">
                  <c:v>0</c:v>
                </c:pt>
                <c:pt idx="4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E6-40A6-AD13-794BCC812099}"/>
            </c:ext>
          </c:extLst>
        </c:ser>
        <c:ser>
          <c:idx val="9"/>
          <c:order val="9"/>
          <c:tx>
            <c:strRef>
              <c:f>'link32-8x8c-o8-hops'!$A$11:$B$11</c:f>
              <c:strCache>
                <c:ptCount val="2"/>
                <c:pt idx="0">
                  <c:v>SF-Aff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'link32-8x8c-o8-hops'!$C$11:$BF$11</c:f>
              <c:numCache>
                <c:formatCode>General</c:formatCode>
                <c:ptCount val="48"/>
                <c:pt idx="2">
                  <c:v>5.4828625283477199E-2</c:v>
                </c:pt>
                <c:pt idx="8">
                  <c:v>1.10990513517329E-2</c:v>
                </c:pt>
                <c:pt idx="14">
                  <c:v>0.36614357726764302</c:v>
                </c:pt>
                <c:pt idx="20">
                  <c:v>0.23420349850338501</c:v>
                </c:pt>
                <c:pt idx="26">
                  <c:v>0.19883387797320901</c:v>
                </c:pt>
                <c:pt idx="32">
                  <c:v>4.5302794313978002E-3</c:v>
                </c:pt>
                <c:pt idx="38">
                  <c:v>7.7951084064716805E-2</c:v>
                </c:pt>
                <c:pt idx="44">
                  <c:v>0.15045496997496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AE6-40A6-AD13-794BCC812099}"/>
            </c:ext>
          </c:extLst>
        </c:ser>
        <c:ser>
          <c:idx val="10"/>
          <c:order val="10"/>
          <c:tx>
            <c:strRef>
              <c:f>'link32-8x8c-o8-hops'!$A$12:$B$12</c:f>
              <c:strCache>
                <c:ptCount val="2"/>
                <c:pt idx="0">
                  <c:v>SF-Aff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'link32-8x8c-o8-hops'!$C$12:$BF$12</c:f>
              <c:numCache>
                <c:formatCode>General</c:formatCode>
                <c:ptCount val="48"/>
                <c:pt idx="2">
                  <c:v>0.52668904446752596</c:v>
                </c:pt>
                <c:pt idx="8">
                  <c:v>0.49574214353944601</c:v>
                </c:pt>
                <c:pt idx="14">
                  <c:v>0.599211733349577</c:v>
                </c:pt>
                <c:pt idx="20">
                  <c:v>0.444484923829505</c:v>
                </c:pt>
                <c:pt idx="26">
                  <c:v>0.56214547039264595</c:v>
                </c:pt>
                <c:pt idx="32">
                  <c:v>0.74481209123606595</c:v>
                </c:pt>
                <c:pt idx="38">
                  <c:v>0.27840341428876397</c:v>
                </c:pt>
                <c:pt idx="44">
                  <c:v>0.53213940006860305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AE6-40A6-AD13-794BCC812099}"/>
            </c:ext>
          </c:extLst>
        </c:ser>
        <c:ser>
          <c:idx val="11"/>
          <c:order val="11"/>
          <c:tx>
            <c:strRef>
              <c:f>'link32-8x8c-o8-hops'!$A$13:$B$13</c:f>
              <c:strCache>
                <c:ptCount val="2"/>
                <c:pt idx="0">
                  <c:v>SF-Aff</c:v>
                </c:pt>
              </c:strCache>
            </c:strRef>
          </c:tx>
          <c:spPr>
            <a:pattFill prst="dkUpDiag">
              <a:fgClr>
                <a:schemeClr val="accent4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'link32-8x8c-o8-hops'!$C$13:$BF$13</c:f>
              <c:numCache>
                <c:formatCode>General</c:formatCode>
                <c:ptCount val="48"/>
                <c:pt idx="2">
                  <c:v>3.2381829528388903E-2</c:v>
                </c:pt>
                <c:pt idx="8">
                  <c:v>2.0250883364599199E-2</c:v>
                </c:pt>
                <c:pt idx="14">
                  <c:v>4.2898705254747503E-2</c:v>
                </c:pt>
                <c:pt idx="20">
                  <c:v>1.07300764490488E-2</c:v>
                </c:pt>
                <c:pt idx="26">
                  <c:v>3.4123136879184397E-2</c:v>
                </c:pt>
                <c:pt idx="32">
                  <c:v>3.7363625749339997E-2</c:v>
                </c:pt>
                <c:pt idx="38">
                  <c:v>9.2942300493475405E-3</c:v>
                </c:pt>
                <c:pt idx="44">
                  <c:v>2.0343137130907699E-2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AE6-40A6-AD13-794BCC812099}"/>
            </c:ext>
          </c:extLst>
        </c:ser>
        <c:ser>
          <c:idx val="12"/>
          <c:order val="12"/>
          <c:tx>
            <c:strRef>
              <c:f>'link32-8x8c-o8-hops'!$A$14:$B$14</c:f>
              <c:strCache>
                <c:ptCount val="2"/>
                <c:pt idx="0">
                  <c:v>SF-Ind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'link32-8x8c-o8-hops'!$C$14:$BF$14</c:f>
              <c:numCache>
                <c:formatCode>General</c:formatCode>
                <c:ptCount val="48"/>
                <c:pt idx="3">
                  <c:v>5.4375262053269001E-2</c:v>
                </c:pt>
                <c:pt idx="9">
                  <c:v>1.1700240576869299E-2</c:v>
                </c:pt>
                <c:pt idx="15">
                  <c:v>0.36819509703280501</c:v>
                </c:pt>
                <c:pt idx="21">
                  <c:v>0.23416084317868299</c:v>
                </c:pt>
                <c:pt idx="27">
                  <c:v>0.19868242631955299</c:v>
                </c:pt>
                <c:pt idx="33">
                  <c:v>4.52437357665798E-3</c:v>
                </c:pt>
                <c:pt idx="39">
                  <c:v>7.7955271626772099E-2</c:v>
                </c:pt>
                <c:pt idx="45">
                  <c:v>0.15067442591640801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AE6-40A6-AD13-794BCC812099}"/>
            </c:ext>
          </c:extLst>
        </c:ser>
        <c:ser>
          <c:idx val="13"/>
          <c:order val="13"/>
          <c:tx>
            <c:strRef>
              <c:f>'link32-8x8c-o8-hops'!$A$15:$B$15</c:f>
              <c:strCache>
                <c:ptCount val="2"/>
                <c:pt idx="0">
                  <c:v>SF-Ind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'link32-8x8c-o8-hops'!$C$15:$BF$15</c:f>
              <c:numCache>
                <c:formatCode>General</c:formatCode>
                <c:ptCount val="48"/>
                <c:pt idx="3">
                  <c:v>0.52606608733382298</c:v>
                </c:pt>
                <c:pt idx="9">
                  <c:v>0.49633204207036802</c:v>
                </c:pt>
                <c:pt idx="15">
                  <c:v>0.49912938432911202</c:v>
                </c:pt>
                <c:pt idx="21">
                  <c:v>0.444402169045711</c:v>
                </c:pt>
                <c:pt idx="27">
                  <c:v>0.56210299429667798</c:v>
                </c:pt>
                <c:pt idx="33">
                  <c:v>0.74480751792081901</c:v>
                </c:pt>
                <c:pt idx="39">
                  <c:v>0.27842160301250002</c:v>
                </c:pt>
                <c:pt idx="45">
                  <c:v>0.52543736079130698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AE6-40A6-AD13-794BCC812099}"/>
            </c:ext>
          </c:extLst>
        </c:ser>
        <c:ser>
          <c:idx val="14"/>
          <c:order val="14"/>
          <c:tx>
            <c:strRef>
              <c:f>'link32-8x8c-o8-hops'!$A$16:$B$16</c:f>
              <c:strCache>
                <c:ptCount val="2"/>
                <c:pt idx="0">
                  <c:v>SF-Ind</c:v>
                </c:pt>
              </c:strCache>
            </c:strRef>
          </c:tx>
          <c:spPr>
            <a:pattFill prst="dk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'link32-8x8c-o8-hops'!$C$16:$BF$16</c:f>
              <c:numCache>
                <c:formatCode>General</c:formatCode>
                <c:ptCount val="48"/>
                <c:pt idx="3">
                  <c:v>3.2381187516337603E-2</c:v>
                </c:pt>
                <c:pt idx="9">
                  <c:v>2.0250906359903099E-2</c:v>
                </c:pt>
                <c:pt idx="15">
                  <c:v>3.96200925412106E-2</c:v>
                </c:pt>
                <c:pt idx="21">
                  <c:v>1.0728038664306E-2</c:v>
                </c:pt>
                <c:pt idx="27">
                  <c:v>3.4118541104866597E-2</c:v>
                </c:pt>
                <c:pt idx="33">
                  <c:v>3.73611467792202E-2</c:v>
                </c:pt>
                <c:pt idx="39">
                  <c:v>9.2929514044451794E-3</c:v>
                </c:pt>
                <c:pt idx="45">
                  <c:v>2.0063077602262201E-2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AE6-40A6-AD13-794BCC812099}"/>
            </c:ext>
          </c:extLst>
        </c:ser>
        <c:ser>
          <c:idx val="15"/>
          <c:order val="15"/>
          <c:tx>
            <c:strRef>
              <c:f>'link32-8x8c-o8-hops'!$A$17:$B$17</c:f>
              <c:strCache>
                <c:ptCount val="2"/>
                <c:pt idx="0">
                  <c:v>SF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'link32-8x8c-o8-hops'!$C$17:$BF$17</c:f>
              <c:numCache>
                <c:formatCode>General</c:formatCode>
                <c:ptCount val="48"/>
                <c:pt idx="4">
                  <c:v>5.4586150171909001E-2</c:v>
                </c:pt>
                <c:pt idx="10">
                  <c:v>1.165772225996E-2</c:v>
                </c:pt>
                <c:pt idx="16">
                  <c:v>0.36854384436938198</c:v>
                </c:pt>
                <c:pt idx="22">
                  <c:v>0.23415776923220599</c:v>
                </c:pt>
                <c:pt idx="28">
                  <c:v>0.19864346668726801</c:v>
                </c:pt>
                <c:pt idx="34">
                  <c:v>4.6469126181544404E-3</c:v>
                </c:pt>
                <c:pt idx="40">
                  <c:v>7.7957109678819206E-2</c:v>
                </c:pt>
                <c:pt idx="46">
                  <c:v>0.150527646026899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AE6-40A6-AD13-794BCC812099}"/>
            </c:ext>
          </c:extLst>
        </c:ser>
        <c:ser>
          <c:idx val="16"/>
          <c:order val="16"/>
          <c:tx>
            <c:strRef>
              <c:f>'link32-8x8c-o8-hops'!$A$18:$B$18</c:f>
              <c:strCache>
                <c:ptCount val="2"/>
                <c:pt idx="0">
                  <c:v>SF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'link32-8x8c-o8-hops'!$C$18:$BF$18</c:f>
              <c:numCache>
                <c:formatCode>General</c:formatCode>
                <c:ptCount val="48"/>
                <c:pt idx="4">
                  <c:v>0.32698960369340802</c:v>
                </c:pt>
                <c:pt idx="10">
                  <c:v>0.449284271166142</c:v>
                </c:pt>
                <c:pt idx="16">
                  <c:v>0.49965731366171801</c:v>
                </c:pt>
                <c:pt idx="22">
                  <c:v>0.444377335702828</c:v>
                </c:pt>
                <c:pt idx="28">
                  <c:v>0.56200676156778095</c:v>
                </c:pt>
                <c:pt idx="34">
                  <c:v>0.35565371394935902</c:v>
                </c:pt>
                <c:pt idx="40">
                  <c:v>0.27841356353267599</c:v>
                </c:pt>
                <c:pt idx="46">
                  <c:v>0.46903890031956003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AE6-40A6-AD13-794BCC812099}"/>
            </c:ext>
          </c:extLst>
        </c:ser>
        <c:ser>
          <c:idx val="17"/>
          <c:order val="17"/>
          <c:tx>
            <c:strRef>
              <c:f>'link32-8x8c-o8-hops'!$A$19:$B$19</c:f>
              <c:strCache>
                <c:ptCount val="2"/>
                <c:pt idx="0">
                  <c:v>SF</c:v>
                </c:pt>
              </c:strCache>
            </c:strRef>
          </c:tx>
          <c:spPr>
            <a:pattFill prst="dkUpDiag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43"/>
                <c:pt idx="0">
                  <c:v>conv3D</c:v>
                </c:pt>
                <c:pt idx="6">
                  <c:v>mv</c:v>
                </c:pt>
                <c:pt idx="12">
                  <c:v>bfs</c:v>
                </c:pt>
                <c:pt idx="18">
                  <c:v>hotspot</c:v>
                </c:pt>
                <c:pt idx="24">
                  <c:v>nw</c:v>
                </c:pt>
                <c:pt idx="30">
                  <c:v>particlefilter</c:v>
                </c:pt>
                <c:pt idx="36">
                  <c:v>pathfinder</c:v>
                </c:pt>
                <c:pt idx="42">
                  <c:v>avg.</c:v>
                </c:pt>
              </c:strCache>
            </c:strRef>
          </c:cat>
          <c:val>
            <c:numRef>
              <c:f>'link32-8x8c-o8-hops'!$C$19:$BF$19</c:f>
              <c:numCache>
                <c:formatCode>General</c:formatCode>
                <c:ptCount val="48"/>
                <c:pt idx="4">
                  <c:v>3.2397006693283797E-2</c:v>
                </c:pt>
                <c:pt idx="10">
                  <c:v>2.0279742470992498E-2</c:v>
                </c:pt>
                <c:pt idx="16">
                  <c:v>3.9394103064545098E-2</c:v>
                </c:pt>
                <c:pt idx="22">
                  <c:v>1.0720923687068199E-2</c:v>
                </c:pt>
                <c:pt idx="28">
                  <c:v>3.4118401838978199E-2</c:v>
                </c:pt>
                <c:pt idx="34">
                  <c:v>3.7365603466242403E-2</c:v>
                </c:pt>
                <c:pt idx="40">
                  <c:v>9.2983057299738103E-3</c:v>
                </c:pt>
                <c:pt idx="46">
                  <c:v>2.0051549200314701E-2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AE6-40A6-AD13-794BCC81209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1596660016"/>
        <c:axId val="1596653360"/>
        <c:extLst>
          <c:ext xmlns:c15="http://schemas.microsoft.com/office/drawing/2012/chart" uri="{02D57815-91ED-43cb-92C2-25804820EDAC}">
            <c15:filteredBa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'link32-8x8c-o8-hops'!$A$8:$B$8</c15:sqref>
                        </c15:formulaRef>
                      </c:ext>
                    </c:extLst>
                    <c:strCache>
                      <c:ptCount val="2"/>
                      <c:pt idx="0">
                        <c:v>SS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ormulaRef>
                          <c15:sqref>'link32-8x8c-o8-hops'!$C$1:$BF$1</c15:sqref>
                        </c15:formulaRef>
                      </c:ext>
                    </c:extLst>
                    <c:strCache>
                      <c:ptCount val="43"/>
                      <c:pt idx="0">
                        <c:v>conv3D</c:v>
                      </c:pt>
                      <c:pt idx="6">
                        <c:v>mv</c:v>
                      </c:pt>
                      <c:pt idx="12">
                        <c:v>bfs</c:v>
                      </c:pt>
                      <c:pt idx="18">
                        <c:v>hotspot</c:v>
                      </c:pt>
                      <c:pt idx="24">
                        <c:v>nw</c:v>
                      </c:pt>
                      <c:pt idx="30">
                        <c:v>particlefilter</c:v>
                      </c:pt>
                      <c:pt idx="36">
                        <c:v>pathfinder</c:v>
                      </c:pt>
                      <c:pt idx="42">
                        <c:v>avg.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'link32-8x8c-o8-hops'!$C$8:$BF$8</c15:sqref>
                        </c15:formulaRef>
                      </c:ext>
                    </c:extLst>
                    <c:numCache>
                      <c:formatCode>General</c:formatCode>
                      <c:ptCount val="48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9AE6-40A6-AD13-794BCC812099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'link32-8x8c-o8-hops'!$A$9:$B$9</c15:sqref>
                        </c15:formulaRef>
                      </c:ext>
                    </c:extLst>
                    <c:strCache>
                      <c:ptCount val="2"/>
                      <c:pt idx="0">
                        <c:v>SS</c:v>
                      </c:pt>
                    </c:strCache>
                  </c:strRef>
                </c:tx>
                <c:spPr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'link32-8x8c-o8-hops'!$C$1:$BF$1</c15:sqref>
                        </c15:formulaRef>
                      </c:ext>
                    </c:extLst>
                    <c:strCache>
                      <c:ptCount val="43"/>
                      <c:pt idx="0">
                        <c:v>conv3D</c:v>
                      </c:pt>
                      <c:pt idx="6">
                        <c:v>mv</c:v>
                      </c:pt>
                      <c:pt idx="12">
                        <c:v>bfs</c:v>
                      </c:pt>
                      <c:pt idx="18">
                        <c:v>hotspot</c:v>
                      </c:pt>
                      <c:pt idx="24">
                        <c:v>nw</c:v>
                      </c:pt>
                      <c:pt idx="30">
                        <c:v>particlefilter</c:v>
                      </c:pt>
                      <c:pt idx="36">
                        <c:v>pathfinder</c:v>
                      </c:pt>
                      <c:pt idx="42">
                        <c:v>avg.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'link32-8x8c-o8-hops'!$C$9:$BF$9</c15:sqref>
                        </c15:formulaRef>
                      </c:ext>
                    </c:extLst>
                    <c:numCache>
                      <c:formatCode>General</c:formatCode>
                      <c:ptCount val="48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AE6-40A6-AD13-794BCC812099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'link32-8x8c-o8-hops'!$A$10:$B$10</c15:sqref>
                        </c15:formulaRef>
                      </c:ext>
                    </c:extLst>
                    <c:strCache>
                      <c:ptCount val="2"/>
                      <c:pt idx="0">
                        <c:v>SS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'link32-8x8c-o8-hops'!$C$1:$BF$1</c15:sqref>
                        </c15:formulaRef>
                      </c:ext>
                    </c:extLst>
                    <c:strCache>
                      <c:ptCount val="43"/>
                      <c:pt idx="0">
                        <c:v>conv3D</c:v>
                      </c:pt>
                      <c:pt idx="6">
                        <c:v>mv</c:v>
                      </c:pt>
                      <c:pt idx="12">
                        <c:v>bfs</c:v>
                      </c:pt>
                      <c:pt idx="18">
                        <c:v>hotspot</c:v>
                      </c:pt>
                      <c:pt idx="24">
                        <c:v>nw</c:v>
                      </c:pt>
                      <c:pt idx="30">
                        <c:v>particlefilter</c:v>
                      </c:pt>
                      <c:pt idx="36">
                        <c:v>pathfinder</c:v>
                      </c:pt>
                      <c:pt idx="42">
                        <c:v>avg.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'link32-8x8c-o8-hops'!$C$10:$BF$10</c15:sqref>
                        </c15:formulaRef>
                      </c:ext>
                    </c:extLst>
                    <c:numCache>
                      <c:formatCode>General</c:formatCode>
                      <c:ptCount val="48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AE6-40A6-AD13-794BCC812099}"/>
                  </c:ext>
                </c:extLst>
              </c15:ser>
            </c15:filteredBarSeries>
          </c:ext>
        </c:extLst>
      </c:barChart>
      <c:catAx>
        <c:axId val="159666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653360"/>
        <c:crosses val="autoZero"/>
        <c:auto val="1"/>
        <c:lblAlgn val="ctr"/>
        <c:lblOffset val="100"/>
        <c:tickLblSkip val="1"/>
        <c:noMultiLvlLbl val="0"/>
      </c:catAx>
      <c:valAx>
        <c:axId val="1596653360"/>
        <c:scaling>
          <c:orientation val="minMax"/>
          <c:max val="1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Travelled Hops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66001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3"/>
        <c:delete val="1"/>
      </c:legendEntry>
      <c:legendEntry>
        <c:idx val="14"/>
        <c:delete val="1"/>
      </c:legendEntry>
      <c:layout>
        <c:manualLayout>
          <c:xMode val="edge"/>
          <c:yMode val="edge"/>
          <c:x val="0"/>
          <c:y val="0.81886577525436266"/>
          <c:w val="0.99912434858686139"/>
          <c:h val="0.171737520735001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'link32-8x8c-noreuse-line'!$A$2</c:f>
              <c:strCache>
                <c:ptCount val="1"/>
                <c:pt idx="0">
                  <c:v>NoReuse</c:v>
                </c:pt>
              </c:strCache>
            </c:strRef>
          </c:tx>
          <c:spPr>
            <a:solidFill>
              <a:srgbClr val="92CDDC"/>
            </a:solidFill>
            <a:ln>
              <a:noFill/>
            </a:ln>
            <a:effectLst/>
          </c:spPr>
          <c:invertIfNegative val="0"/>
          <c:cat>
            <c:strRef>
              <c:f>'link32-8x8c-noreuse-line'!$B$1:$N$1</c:f>
              <c:strCache>
                <c:ptCount val="13"/>
                <c:pt idx="0">
                  <c:v>conv3D</c:v>
                </c:pt>
                <c:pt idx="1">
                  <c:v>mv</c:v>
                </c:pt>
                <c:pt idx="2">
                  <c:v>bfs</c:v>
                </c:pt>
                <c:pt idx="3">
                  <c:v>b+tree</c:v>
                </c:pt>
                <c:pt idx="4">
                  <c:v>cfd</c:v>
                </c:pt>
                <c:pt idx="5">
                  <c:v>hotspot</c:v>
                </c:pt>
                <c:pt idx="6">
                  <c:v>hotspot3D</c:v>
                </c:pt>
                <c:pt idx="7">
                  <c:v>nn</c:v>
                </c:pt>
                <c:pt idx="8">
                  <c:v>nw</c:v>
                </c:pt>
                <c:pt idx="9">
                  <c:v>particlefilter</c:v>
                </c:pt>
                <c:pt idx="10">
                  <c:v>pathfinder</c:v>
                </c:pt>
                <c:pt idx="11">
                  <c:v>srad</c:v>
                </c:pt>
                <c:pt idx="12">
                  <c:v>avg.</c:v>
                </c:pt>
              </c:strCache>
            </c:strRef>
          </c:cat>
          <c:val>
            <c:numRef>
              <c:f>'link32-8x8c-noreuse-line'!$B$2:$N$2</c:f>
              <c:numCache>
                <c:formatCode>General</c:formatCode>
                <c:ptCount val="13"/>
                <c:pt idx="0">
                  <c:v>0.81007932994024801</c:v>
                </c:pt>
                <c:pt idx="1">
                  <c:v>0.99219416378533198</c:v>
                </c:pt>
                <c:pt idx="2">
                  <c:v>0.55399359068643605</c:v>
                </c:pt>
                <c:pt idx="3">
                  <c:v>0.85642879398001504</c:v>
                </c:pt>
                <c:pt idx="4">
                  <c:v>0.71266996897981305</c:v>
                </c:pt>
                <c:pt idx="5">
                  <c:v>0.53172597298628699</c:v>
                </c:pt>
                <c:pt idx="6">
                  <c:v>0.79559063470242397</c:v>
                </c:pt>
                <c:pt idx="7">
                  <c:v>0.85126500326008103</c:v>
                </c:pt>
                <c:pt idx="8">
                  <c:v>0.523480582419102</c:v>
                </c:pt>
                <c:pt idx="9">
                  <c:v>0.99560376675477902</c:v>
                </c:pt>
                <c:pt idx="10">
                  <c:v>0.57494853900238796</c:v>
                </c:pt>
                <c:pt idx="11">
                  <c:v>0.44171713446048</c:v>
                </c:pt>
                <c:pt idx="12">
                  <c:v>0.71997479007978205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8-4A93-A2BC-E1616FDA832F}"/>
            </c:ext>
          </c:extLst>
        </c:ser>
        <c:ser>
          <c:idx val="1"/>
          <c:order val="1"/>
          <c:tx>
            <c:strRef>
              <c:f>'link32-8x8c-noreuse-line'!$A$3</c:f>
              <c:strCache>
                <c:ptCount val="1"/>
                <c:pt idx="0">
                  <c:v>NoReuse-Stream</c:v>
                </c:pt>
              </c:strCache>
            </c:strRef>
          </c:tx>
          <c:spPr>
            <a:solidFill>
              <a:srgbClr val="C4D6A0"/>
            </a:solidFill>
            <a:ln>
              <a:noFill/>
            </a:ln>
            <a:effectLst/>
          </c:spPr>
          <c:invertIfNegative val="0"/>
          <c:cat>
            <c:strRef>
              <c:f>'link32-8x8c-noreuse-line'!$B$1:$N$1</c:f>
              <c:strCache>
                <c:ptCount val="13"/>
                <c:pt idx="0">
                  <c:v>conv3D</c:v>
                </c:pt>
                <c:pt idx="1">
                  <c:v>mv</c:v>
                </c:pt>
                <c:pt idx="2">
                  <c:v>bfs</c:v>
                </c:pt>
                <c:pt idx="3">
                  <c:v>b+tree</c:v>
                </c:pt>
                <c:pt idx="4">
                  <c:v>cfd</c:v>
                </c:pt>
                <c:pt idx="5">
                  <c:v>hotspot</c:v>
                </c:pt>
                <c:pt idx="6">
                  <c:v>hotspot3D</c:v>
                </c:pt>
                <c:pt idx="7">
                  <c:v>nn</c:v>
                </c:pt>
                <c:pt idx="8">
                  <c:v>nw</c:v>
                </c:pt>
                <c:pt idx="9">
                  <c:v>particlefilter</c:v>
                </c:pt>
                <c:pt idx="10">
                  <c:v>pathfinder</c:v>
                </c:pt>
                <c:pt idx="11">
                  <c:v>srad</c:v>
                </c:pt>
                <c:pt idx="12">
                  <c:v>avg.</c:v>
                </c:pt>
              </c:strCache>
            </c:strRef>
          </c:cat>
          <c:val>
            <c:numRef>
              <c:f>'link32-8x8c-noreuse-line'!$B$3:$N$3</c:f>
              <c:numCache>
                <c:formatCode>General</c:formatCode>
                <c:ptCount val="13"/>
                <c:pt idx="0">
                  <c:v>0.78276838338336296</c:v>
                </c:pt>
                <c:pt idx="1">
                  <c:v>0.95101418468341203</c:v>
                </c:pt>
                <c:pt idx="2">
                  <c:v>0.50807698524314304</c:v>
                </c:pt>
                <c:pt idx="3">
                  <c:v>0.72011529641426297</c:v>
                </c:pt>
                <c:pt idx="4">
                  <c:v>0.68477082870183004</c:v>
                </c:pt>
                <c:pt idx="5">
                  <c:v>0.232413375482387</c:v>
                </c:pt>
                <c:pt idx="6">
                  <c:v>0.78749423146969799</c:v>
                </c:pt>
                <c:pt idx="7">
                  <c:v>0.76975930500583101</c:v>
                </c:pt>
                <c:pt idx="8">
                  <c:v>0.45480452429718199</c:v>
                </c:pt>
                <c:pt idx="9">
                  <c:v>0.98849277006608105</c:v>
                </c:pt>
                <c:pt idx="10">
                  <c:v>0.50665031859354803</c:v>
                </c:pt>
                <c:pt idx="11">
                  <c:v>0.143308704256745</c:v>
                </c:pt>
                <c:pt idx="12">
                  <c:v>0.62747240896645695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28-4A93-A2BC-E1616FDA8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85392431"/>
        <c:axId val="585395759"/>
      </c:barChart>
      <c:catAx>
        <c:axId val="58539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395759"/>
        <c:crosses val="autoZero"/>
        <c:auto val="1"/>
        <c:lblAlgn val="ctr"/>
        <c:lblOffset val="100"/>
        <c:noMultiLvlLbl val="0"/>
      </c:catAx>
      <c:valAx>
        <c:axId val="58539575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L2 Eviction</a:t>
                </a:r>
                <a:endParaRPr lang="ja-JP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392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482428714498542"/>
          <c:y val="2.770560404461378E-2"/>
          <c:w val="0.31181538961401578"/>
          <c:h val="8.4637977178510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'link32-8x8c-noreuse-flit'!$A$2</c:f>
              <c:strCache>
                <c:ptCount val="1"/>
                <c:pt idx="0">
                  <c:v>NoReuse-Ctrl</c:v>
                </c:pt>
              </c:strCache>
            </c:strRef>
          </c:tx>
          <c:spPr>
            <a:solidFill>
              <a:srgbClr val="92CDDC"/>
            </a:solidFill>
            <a:ln>
              <a:noFill/>
            </a:ln>
            <a:effectLst/>
          </c:spPr>
          <c:invertIfNegative val="0"/>
          <c:cat>
            <c:strRef>
              <c:f>'link32-8x8c-noreuse-flit'!$B$1:$N$1</c:f>
              <c:strCache>
                <c:ptCount val="13"/>
                <c:pt idx="0">
                  <c:v>conv3D</c:v>
                </c:pt>
                <c:pt idx="1">
                  <c:v>mv</c:v>
                </c:pt>
                <c:pt idx="2">
                  <c:v>bfs</c:v>
                </c:pt>
                <c:pt idx="3">
                  <c:v>b+tree</c:v>
                </c:pt>
                <c:pt idx="4">
                  <c:v>cfd</c:v>
                </c:pt>
                <c:pt idx="5">
                  <c:v>hotspot</c:v>
                </c:pt>
                <c:pt idx="6">
                  <c:v>hotspot3D</c:v>
                </c:pt>
                <c:pt idx="7">
                  <c:v>nn</c:v>
                </c:pt>
                <c:pt idx="8">
                  <c:v>nw</c:v>
                </c:pt>
                <c:pt idx="9">
                  <c:v>particlefilter</c:v>
                </c:pt>
                <c:pt idx="10">
                  <c:v>pathfinder</c:v>
                </c:pt>
                <c:pt idx="11">
                  <c:v>srad</c:v>
                </c:pt>
                <c:pt idx="12">
                  <c:v>avg.</c:v>
                </c:pt>
              </c:strCache>
            </c:strRef>
          </c:cat>
          <c:val>
            <c:numRef>
              <c:f>'link32-8x8c-noreuse-flit'!$B$2:$N$2</c:f>
              <c:numCache>
                <c:formatCode>General</c:formatCode>
                <c:ptCount val="13"/>
                <c:pt idx="0">
                  <c:v>0.138903229074861</c:v>
                </c:pt>
                <c:pt idx="1">
                  <c:v>0.33416995087241103</c:v>
                </c:pt>
                <c:pt idx="2">
                  <c:v>0.16276834381774599</c:v>
                </c:pt>
                <c:pt idx="3">
                  <c:v>0.189525830909542</c:v>
                </c:pt>
                <c:pt idx="4">
                  <c:v>0.23474781121535099</c:v>
                </c:pt>
                <c:pt idx="5">
                  <c:v>0.19921876759210599</c:v>
                </c:pt>
                <c:pt idx="6">
                  <c:v>0.26213579884921301</c:v>
                </c:pt>
                <c:pt idx="7">
                  <c:v>0.175679163704615</c:v>
                </c:pt>
                <c:pt idx="8">
                  <c:v>0.163829964859145</c:v>
                </c:pt>
                <c:pt idx="9">
                  <c:v>0.24417348848182899</c:v>
                </c:pt>
                <c:pt idx="10">
                  <c:v>0.18224763183080001</c:v>
                </c:pt>
                <c:pt idx="11">
                  <c:v>0.153971679783102</c:v>
                </c:pt>
                <c:pt idx="12">
                  <c:v>0.203447638415893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3-4571-9CCB-CD91C4D05C93}"/>
            </c:ext>
          </c:extLst>
        </c:ser>
        <c:ser>
          <c:idx val="1"/>
          <c:order val="1"/>
          <c:tx>
            <c:strRef>
              <c:f>'link32-8x8c-noreuse-flit'!$A$3</c:f>
              <c:strCache>
                <c:ptCount val="1"/>
                <c:pt idx="0">
                  <c:v>NoReuse-Data</c:v>
                </c:pt>
              </c:strCache>
            </c:strRef>
          </c:tx>
          <c:spPr>
            <a:solidFill>
              <a:srgbClr val="C4D6A0"/>
            </a:solidFill>
            <a:ln>
              <a:noFill/>
            </a:ln>
            <a:effectLst/>
          </c:spPr>
          <c:invertIfNegative val="0"/>
          <c:cat>
            <c:strRef>
              <c:f>'link32-8x8c-noreuse-flit'!$B$1:$N$1</c:f>
              <c:strCache>
                <c:ptCount val="13"/>
                <c:pt idx="0">
                  <c:v>conv3D</c:v>
                </c:pt>
                <c:pt idx="1">
                  <c:v>mv</c:v>
                </c:pt>
                <c:pt idx="2">
                  <c:v>bfs</c:v>
                </c:pt>
                <c:pt idx="3">
                  <c:v>b+tree</c:v>
                </c:pt>
                <c:pt idx="4">
                  <c:v>cfd</c:v>
                </c:pt>
                <c:pt idx="5">
                  <c:v>hotspot</c:v>
                </c:pt>
                <c:pt idx="6">
                  <c:v>hotspot3D</c:v>
                </c:pt>
                <c:pt idx="7">
                  <c:v>nn</c:v>
                </c:pt>
                <c:pt idx="8">
                  <c:v>nw</c:v>
                </c:pt>
                <c:pt idx="9">
                  <c:v>particlefilter</c:v>
                </c:pt>
                <c:pt idx="10">
                  <c:v>pathfinder</c:v>
                </c:pt>
                <c:pt idx="11">
                  <c:v>srad</c:v>
                </c:pt>
                <c:pt idx="12">
                  <c:v>avg.</c:v>
                </c:pt>
              </c:strCache>
            </c:strRef>
          </c:cat>
          <c:val>
            <c:numRef>
              <c:f>'link32-8x8c-noreuse-flit'!$B$3:$N$3</c:f>
              <c:numCache>
                <c:formatCode>General</c:formatCode>
                <c:ptCount val="13"/>
                <c:pt idx="0">
                  <c:v>0.39353196267866403</c:v>
                </c:pt>
                <c:pt idx="1">
                  <c:v>0.38605697387217502</c:v>
                </c:pt>
                <c:pt idx="2">
                  <c:v>0.26175259072853102</c:v>
                </c:pt>
                <c:pt idx="3">
                  <c:v>0.34710495946328901</c:v>
                </c:pt>
                <c:pt idx="4">
                  <c:v>0.264654431231652</c:v>
                </c:pt>
                <c:pt idx="5">
                  <c:v>0.20037254992303999</c:v>
                </c:pt>
                <c:pt idx="6">
                  <c:v>0.31029659217670702</c:v>
                </c:pt>
                <c:pt idx="7">
                  <c:v>0.17644195708681901</c:v>
                </c:pt>
                <c:pt idx="8">
                  <c:v>0.16452967557807599</c:v>
                </c:pt>
                <c:pt idx="9">
                  <c:v>0.72984361442353196</c:v>
                </c:pt>
                <c:pt idx="10">
                  <c:v>0.183659734100943</c:v>
                </c:pt>
                <c:pt idx="11">
                  <c:v>0.154098290735352</c:v>
                </c:pt>
                <c:pt idx="12">
                  <c:v>0.29769527766656501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73-4571-9CCB-CD91C4D05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3208911"/>
        <c:axId val="593209327"/>
      </c:barChart>
      <c:catAx>
        <c:axId val="593208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209327"/>
        <c:crosses val="autoZero"/>
        <c:auto val="1"/>
        <c:lblAlgn val="ctr"/>
        <c:lblOffset val="100"/>
        <c:noMultiLvlLbl val="0"/>
      </c:catAx>
      <c:valAx>
        <c:axId val="593209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Flits Injected</a:t>
                </a:r>
                <a:endParaRPr lang="ja-JP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20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5095011659108E-2"/>
          <c:y val="3.6072672422181852E-2"/>
          <c:w val="0.91499485681444637"/>
          <c:h val="0.50199876616835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'link32-8x8c-width-speedup'!$A$3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'link32-8x8c-width-speedup'!$B$1:$AB$2</c:f>
              <c:multiLvlStrCache>
                <c:ptCount val="18"/>
                <c:lvl>
                  <c:pt idx="0">
                    <c:v>conv3D</c:v>
                  </c:pt>
                  <c:pt idx="1">
                    <c:v>mv</c:v>
                  </c:pt>
                  <c:pt idx="2">
                    <c:v>bfs</c:v>
                  </c:pt>
                  <c:pt idx="3">
                    <c:v>hotspot</c:v>
                  </c:pt>
                  <c:pt idx="4">
                    <c:v>nn</c:v>
                  </c:pt>
                  <c:pt idx="5">
                    <c:v>nw</c:v>
                  </c:pt>
                  <c:pt idx="6">
                    <c:v>particlefilter</c:v>
                  </c:pt>
                  <c:pt idx="7">
                    <c:v>srad</c:v>
                  </c:pt>
                  <c:pt idx="8">
                    <c:v>geomean.</c:v>
                  </c:pt>
                  <c:pt idx="9">
                    <c:v>conv3D</c:v>
                  </c:pt>
                  <c:pt idx="10">
                    <c:v>mv</c:v>
                  </c:pt>
                  <c:pt idx="11">
                    <c:v>bfs</c:v>
                  </c:pt>
                  <c:pt idx="12">
                    <c:v>hotspot</c:v>
                  </c:pt>
                  <c:pt idx="13">
                    <c:v>nn</c:v>
                  </c:pt>
                  <c:pt idx="14">
                    <c:v>nw</c:v>
                  </c:pt>
                  <c:pt idx="15">
                    <c:v>particlefilter</c:v>
                  </c:pt>
                  <c:pt idx="16">
                    <c:v>srad</c:v>
                  </c:pt>
                  <c:pt idx="17">
                    <c:v>geomean.</c:v>
                  </c:pt>
                </c:lvl>
                <c:lvl>
                  <c:pt idx="0">
                    <c:v>IO4</c:v>
                  </c:pt>
                  <c:pt idx="9">
                    <c:v>OOO8</c:v>
                  </c:pt>
                </c:lvl>
              </c:multiLvlStrCache>
            </c:multiLvlStrRef>
          </c:cat>
          <c:val>
            <c:numRef>
              <c:f>'link32-8x8c-width-speedup'!$B$3:$AB$3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17-4193-8CB3-DAEF7829724A}"/>
            </c:ext>
          </c:extLst>
        </c:ser>
        <c:ser>
          <c:idx val="1"/>
          <c:order val="1"/>
          <c:tx>
            <c:strRef>
              <c:f>'link32-8x8c-width-speedup'!$A$4</c:f>
              <c:strCache>
                <c:ptCount val="1"/>
                <c:pt idx="0">
                  <c:v>L1Stride-L2Stride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'link32-8x8c-width-speedup'!$B$1:$AB$2</c:f>
              <c:multiLvlStrCache>
                <c:ptCount val="18"/>
                <c:lvl>
                  <c:pt idx="0">
                    <c:v>conv3D</c:v>
                  </c:pt>
                  <c:pt idx="1">
                    <c:v>mv</c:v>
                  </c:pt>
                  <c:pt idx="2">
                    <c:v>bfs</c:v>
                  </c:pt>
                  <c:pt idx="3">
                    <c:v>hotspot</c:v>
                  </c:pt>
                  <c:pt idx="4">
                    <c:v>nn</c:v>
                  </c:pt>
                  <c:pt idx="5">
                    <c:v>nw</c:v>
                  </c:pt>
                  <c:pt idx="6">
                    <c:v>particlefilter</c:v>
                  </c:pt>
                  <c:pt idx="7">
                    <c:v>srad</c:v>
                  </c:pt>
                  <c:pt idx="8">
                    <c:v>geomean.</c:v>
                  </c:pt>
                  <c:pt idx="9">
                    <c:v>conv3D</c:v>
                  </c:pt>
                  <c:pt idx="10">
                    <c:v>mv</c:v>
                  </c:pt>
                  <c:pt idx="11">
                    <c:v>bfs</c:v>
                  </c:pt>
                  <c:pt idx="12">
                    <c:v>hotspot</c:v>
                  </c:pt>
                  <c:pt idx="13">
                    <c:v>nn</c:v>
                  </c:pt>
                  <c:pt idx="14">
                    <c:v>nw</c:v>
                  </c:pt>
                  <c:pt idx="15">
                    <c:v>particlefilter</c:v>
                  </c:pt>
                  <c:pt idx="16">
                    <c:v>srad</c:v>
                  </c:pt>
                  <c:pt idx="17">
                    <c:v>geomean.</c:v>
                  </c:pt>
                </c:lvl>
                <c:lvl>
                  <c:pt idx="0">
                    <c:v>IO4</c:v>
                  </c:pt>
                  <c:pt idx="9">
                    <c:v>OOO8</c:v>
                  </c:pt>
                </c:lvl>
              </c:multiLvlStrCache>
            </c:multiLvlStrRef>
          </c:cat>
          <c:val>
            <c:numRef>
              <c:f>'link32-8x8c-width-speedup'!$B$4:$AB$4</c:f>
              <c:numCache>
                <c:formatCode>General</c:formatCode>
                <c:ptCount val="18"/>
                <c:pt idx="0">
                  <c:v>2.4910897418962801</c:v>
                </c:pt>
                <c:pt idx="1">
                  <c:v>6.5642256727035804</c:v>
                </c:pt>
                <c:pt idx="2">
                  <c:v>1.2042985694694801</c:v>
                </c:pt>
                <c:pt idx="3">
                  <c:v>2.0705991689849199</c:v>
                </c:pt>
                <c:pt idx="4">
                  <c:v>1.59872925471698</c:v>
                </c:pt>
                <c:pt idx="5">
                  <c:v>1.0187476342186099</c:v>
                </c:pt>
                <c:pt idx="6">
                  <c:v>2.4328695235854401</c:v>
                </c:pt>
                <c:pt idx="7">
                  <c:v>1.6534757278102601</c:v>
                </c:pt>
                <c:pt idx="8">
                  <c:v>1.9521937671134899</c:v>
                </c:pt>
                <c:pt idx="9">
                  <c:v>1.5069026321599699</c:v>
                </c:pt>
                <c:pt idx="10">
                  <c:v>2.21827661460576</c:v>
                </c:pt>
                <c:pt idx="11">
                  <c:v>1.0997993278765299</c:v>
                </c:pt>
                <c:pt idx="12">
                  <c:v>1.69390657629094</c:v>
                </c:pt>
                <c:pt idx="13">
                  <c:v>1.0418494519424999</c:v>
                </c:pt>
                <c:pt idx="14">
                  <c:v>1.0302483874744801</c:v>
                </c:pt>
                <c:pt idx="15">
                  <c:v>2.0088481096319799</c:v>
                </c:pt>
                <c:pt idx="16">
                  <c:v>1.9896927472861901</c:v>
                </c:pt>
                <c:pt idx="17">
                  <c:v>1.5933180467566099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7-4193-8CB3-DAEF7829724A}"/>
            </c:ext>
          </c:extLst>
        </c:ser>
        <c:ser>
          <c:idx val="2"/>
          <c:order val="2"/>
          <c:tx>
            <c:strRef>
              <c:f>'link32-8x8c-width-speedup'!$A$5</c:f>
              <c:strCache>
                <c:ptCount val="1"/>
                <c:pt idx="0">
                  <c:v>L1Bingo-L2Stride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'link32-8x8c-width-speedup'!$B$1:$AB$2</c:f>
              <c:multiLvlStrCache>
                <c:ptCount val="18"/>
                <c:lvl>
                  <c:pt idx="0">
                    <c:v>conv3D</c:v>
                  </c:pt>
                  <c:pt idx="1">
                    <c:v>mv</c:v>
                  </c:pt>
                  <c:pt idx="2">
                    <c:v>bfs</c:v>
                  </c:pt>
                  <c:pt idx="3">
                    <c:v>hotspot</c:v>
                  </c:pt>
                  <c:pt idx="4">
                    <c:v>nn</c:v>
                  </c:pt>
                  <c:pt idx="5">
                    <c:v>nw</c:v>
                  </c:pt>
                  <c:pt idx="6">
                    <c:v>particlefilter</c:v>
                  </c:pt>
                  <c:pt idx="7">
                    <c:v>srad</c:v>
                  </c:pt>
                  <c:pt idx="8">
                    <c:v>geomean.</c:v>
                  </c:pt>
                  <c:pt idx="9">
                    <c:v>conv3D</c:v>
                  </c:pt>
                  <c:pt idx="10">
                    <c:v>mv</c:v>
                  </c:pt>
                  <c:pt idx="11">
                    <c:v>bfs</c:v>
                  </c:pt>
                  <c:pt idx="12">
                    <c:v>hotspot</c:v>
                  </c:pt>
                  <c:pt idx="13">
                    <c:v>nn</c:v>
                  </c:pt>
                  <c:pt idx="14">
                    <c:v>nw</c:v>
                  </c:pt>
                  <c:pt idx="15">
                    <c:v>particlefilter</c:v>
                  </c:pt>
                  <c:pt idx="16">
                    <c:v>srad</c:v>
                  </c:pt>
                  <c:pt idx="17">
                    <c:v>geomean.</c:v>
                  </c:pt>
                </c:lvl>
                <c:lvl>
                  <c:pt idx="0">
                    <c:v>IO4</c:v>
                  </c:pt>
                  <c:pt idx="9">
                    <c:v>OOO8</c:v>
                  </c:pt>
                </c:lvl>
              </c:multiLvlStrCache>
            </c:multiLvlStrRef>
          </c:cat>
          <c:val>
            <c:numRef>
              <c:f>'link32-8x8c-width-speedup'!$B$5:$AB$5</c:f>
              <c:numCache>
                <c:formatCode>General</c:formatCode>
                <c:ptCount val="18"/>
                <c:pt idx="0">
                  <c:v>3.3147382208339198</c:v>
                </c:pt>
                <c:pt idx="1">
                  <c:v>6.0699456880361398</c:v>
                </c:pt>
                <c:pt idx="2">
                  <c:v>1.16751065998865</c:v>
                </c:pt>
                <c:pt idx="3">
                  <c:v>2.41492042021732</c:v>
                </c:pt>
                <c:pt idx="4">
                  <c:v>1.6282241643445301</c:v>
                </c:pt>
                <c:pt idx="5">
                  <c:v>1.2068243596121599</c:v>
                </c:pt>
                <c:pt idx="6">
                  <c:v>2.8302463559692201</c:v>
                </c:pt>
                <c:pt idx="7">
                  <c:v>1.8662652763987599</c:v>
                </c:pt>
                <c:pt idx="8">
                  <c:v>2.1054206150425201</c:v>
                </c:pt>
                <c:pt idx="9">
                  <c:v>3.0081120599887399</c:v>
                </c:pt>
                <c:pt idx="10">
                  <c:v>2.21271506951472</c:v>
                </c:pt>
                <c:pt idx="11">
                  <c:v>0.96498819220788401</c:v>
                </c:pt>
                <c:pt idx="12">
                  <c:v>1.5863549143013</c:v>
                </c:pt>
                <c:pt idx="13">
                  <c:v>1.1003510510201899</c:v>
                </c:pt>
                <c:pt idx="14">
                  <c:v>1.22209448972038</c:v>
                </c:pt>
                <c:pt idx="15">
                  <c:v>2.1822538972741601</c:v>
                </c:pt>
                <c:pt idx="16">
                  <c:v>2.1387905966697098</c:v>
                </c:pt>
                <c:pt idx="17">
                  <c:v>1.6801031643490201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17-4193-8CB3-DAEF7829724A}"/>
            </c:ext>
          </c:extLst>
        </c:ser>
        <c:ser>
          <c:idx val="3"/>
          <c:order val="3"/>
          <c:tx>
            <c:strRef>
              <c:f>'link32-8x8c-width-speedup'!$A$6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'link32-8x8c-width-speedup'!$B$1:$AB$2</c:f>
              <c:multiLvlStrCache>
                <c:ptCount val="18"/>
                <c:lvl>
                  <c:pt idx="0">
                    <c:v>conv3D</c:v>
                  </c:pt>
                  <c:pt idx="1">
                    <c:v>mv</c:v>
                  </c:pt>
                  <c:pt idx="2">
                    <c:v>bfs</c:v>
                  </c:pt>
                  <c:pt idx="3">
                    <c:v>hotspot</c:v>
                  </c:pt>
                  <c:pt idx="4">
                    <c:v>nn</c:v>
                  </c:pt>
                  <c:pt idx="5">
                    <c:v>nw</c:v>
                  </c:pt>
                  <c:pt idx="6">
                    <c:v>particlefilter</c:v>
                  </c:pt>
                  <c:pt idx="7">
                    <c:v>srad</c:v>
                  </c:pt>
                  <c:pt idx="8">
                    <c:v>geomean.</c:v>
                  </c:pt>
                  <c:pt idx="9">
                    <c:v>conv3D</c:v>
                  </c:pt>
                  <c:pt idx="10">
                    <c:v>mv</c:v>
                  </c:pt>
                  <c:pt idx="11">
                    <c:v>bfs</c:v>
                  </c:pt>
                  <c:pt idx="12">
                    <c:v>hotspot</c:v>
                  </c:pt>
                  <c:pt idx="13">
                    <c:v>nn</c:v>
                  </c:pt>
                  <c:pt idx="14">
                    <c:v>nw</c:v>
                  </c:pt>
                  <c:pt idx="15">
                    <c:v>particlefilter</c:v>
                  </c:pt>
                  <c:pt idx="16">
                    <c:v>srad</c:v>
                  </c:pt>
                  <c:pt idx="17">
                    <c:v>geomean.</c:v>
                  </c:pt>
                </c:lvl>
                <c:lvl>
                  <c:pt idx="0">
                    <c:v>IO4</c:v>
                  </c:pt>
                  <c:pt idx="9">
                    <c:v>OOO8</c:v>
                  </c:pt>
                </c:lvl>
              </c:multiLvlStrCache>
            </c:multiLvlStrRef>
          </c:cat>
          <c:val>
            <c:numRef>
              <c:f>'link32-8x8c-width-speedup'!$B$6:$AB$6</c:f>
              <c:numCache>
                <c:formatCode>General</c:formatCode>
                <c:ptCount val="18"/>
                <c:pt idx="0">
                  <c:v>3.6431699271406299</c:v>
                </c:pt>
                <c:pt idx="1">
                  <c:v>3.6691287619226798</c:v>
                </c:pt>
                <c:pt idx="2">
                  <c:v>1.76339330765271</c:v>
                </c:pt>
                <c:pt idx="3">
                  <c:v>2.3353343646609201</c:v>
                </c:pt>
                <c:pt idx="4">
                  <c:v>1.40292143224732</c:v>
                </c:pt>
                <c:pt idx="5">
                  <c:v>1.1629954280107</c:v>
                </c:pt>
                <c:pt idx="6">
                  <c:v>1.1510369301859</c:v>
                </c:pt>
                <c:pt idx="7">
                  <c:v>1.8959817324717301</c:v>
                </c:pt>
                <c:pt idx="8">
                  <c:v>1.95088653501999</c:v>
                </c:pt>
                <c:pt idx="9">
                  <c:v>2.60073636375339</c:v>
                </c:pt>
                <c:pt idx="10">
                  <c:v>1.7572061896664</c:v>
                </c:pt>
                <c:pt idx="11">
                  <c:v>1.07969237281738</c:v>
                </c:pt>
                <c:pt idx="12">
                  <c:v>1.8105940195130801</c:v>
                </c:pt>
                <c:pt idx="13">
                  <c:v>0.99979387209939896</c:v>
                </c:pt>
                <c:pt idx="14">
                  <c:v>1.9016499782260901</c:v>
                </c:pt>
                <c:pt idx="15">
                  <c:v>2.30510035945374</c:v>
                </c:pt>
                <c:pt idx="16">
                  <c:v>2.15152086447406</c:v>
                </c:pt>
                <c:pt idx="17">
                  <c:v>1.77926459342581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17-4193-8CB3-DAEF7829724A}"/>
            </c:ext>
          </c:extLst>
        </c:ser>
        <c:ser>
          <c:idx val="4"/>
          <c:order val="4"/>
          <c:tx>
            <c:strRef>
              <c:f>'link32-8x8c-width-speedup'!$A$7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'link32-8x8c-width-speedup'!$B$1:$AB$2</c:f>
              <c:multiLvlStrCache>
                <c:ptCount val="18"/>
                <c:lvl>
                  <c:pt idx="0">
                    <c:v>conv3D</c:v>
                  </c:pt>
                  <c:pt idx="1">
                    <c:v>mv</c:v>
                  </c:pt>
                  <c:pt idx="2">
                    <c:v>bfs</c:v>
                  </c:pt>
                  <c:pt idx="3">
                    <c:v>hotspot</c:v>
                  </c:pt>
                  <c:pt idx="4">
                    <c:v>nn</c:v>
                  </c:pt>
                  <c:pt idx="5">
                    <c:v>nw</c:v>
                  </c:pt>
                  <c:pt idx="6">
                    <c:v>particlefilter</c:v>
                  </c:pt>
                  <c:pt idx="7">
                    <c:v>srad</c:v>
                  </c:pt>
                  <c:pt idx="8">
                    <c:v>geomean.</c:v>
                  </c:pt>
                  <c:pt idx="9">
                    <c:v>conv3D</c:v>
                  </c:pt>
                  <c:pt idx="10">
                    <c:v>mv</c:v>
                  </c:pt>
                  <c:pt idx="11">
                    <c:v>bfs</c:v>
                  </c:pt>
                  <c:pt idx="12">
                    <c:v>hotspot</c:v>
                  </c:pt>
                  <c:pt idx="13">
                    <c:v>nn</c:v>
                  </c:pt>
                  <c:pt idx="14">
                    <c:v>nw</c:v>
                  </c:pt>
                  <c:pt idx="15">
                    <c:v>particlefilter</c:v>
                  </c:pt>
                  <c:pt idx="16">
                    <c:v>srad</c:v>
                  </c:pt>
                  <c:pt idx="17">
                    <c:v>geomean.</c:v>
                  </c:pt>
                </c:lvl>
                <c:lvl>
                  <c:pt idx="0">
                    <c:v>IO4</c:v>
                  </c:pt>
                  <c:pt idx="9">
                    <c:v>OOO8</c:v>
                  </c:pt>
                </c:lvl>
              </c:multiLvlStrCache>
            </c:multiLvlStrRef>
          </c:cat>
          <c:val>
            <c:numRef>
              <c:f>'link32-8x8c-width-speedup'!$B$7:$AB$7</c:f>
              <c:numCache>
                <c:formatCode>General</c:formatCode>
                <c:ptCount val="18"/>
                <c:pt idx="0">
                  <c:v>4.7994179329187503</c:v>
                </c:pt>
                <c:pt idx="1">
                  <c:v>8.49601784686649</c:v>
                </c:pt>
                <c:pt idx="2">
                  <c:v>2.2209949716152102</c:v>
                </c:pt>
                <c:pt idx="3">
                  <c:v>4.2484207386913404</c:v>
                </c:pt>
                <c:pt idx="4">
                  <c:v>1.5092211502234301</c:v>
                </c:pt>
                <c:pt idx="5">
                  <c:v>1.7267035057648601</c:v>
                </c:pt>
                <c:pt idx="6">
                  <c:v>3.4128475770768998</c:v>
                </c:pt>
                <c:pt idx="7">
                  <c:v>1.95963488036844</c:v>
                </c:pt>
                <c:pt idx="8">
                  <c:v>3.19659038069309</c:v>
                </c:pt>
                <c:pt idx="9">
                  <c:v>3.9510219354973199</c:v>
                </c:pt>
                <c:pt idx="10">
                  <c:v>3.2614632078138199</c:v>
                </c:pt>
                <c:pt idx="11">
                  <c:v>1.1267101121031</c:v>
                </c:pt>
                <c:pt idx="12">
                  <c:v>2.2758099996271501</c:v>
                </c:pt>
                <c:pt idx="13">
                  <c:v>1.0727155281043499</c:v>
                </c:pt>
                <c:pt idx="14">
                  <c:v>2.0564210595748</c:v>
                </c:pt>
                <c:pt idx="15">
                  <c:v>2.3248990399735199</c:v>
                </c:pt>
                <c:pt idx="16">
                  <c:v>2.3518517912752199</c:v>
                </c:pt>
                <c:pt idx="17">
                  <c:v>2.3396196905564799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17-4193-8CB3-DAEF78297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06923712"/>
        <c:axId val="1306921216"/>
      </c:barChart>
      <c:catAx>
        <c:axId val="130692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921216"/>
        <c:crosses val="autoZero"/>
        <c:auto val="1"/>
        <c:lblAlgn val="ctr"/>
        <c:lblOffset val="100"/>
        <c:noMultiLvlLbl val="0"/>
      </c:catAx>
      <c:valAx>
        <c:axId val="130692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Speedup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"/>
              <c:y val="0.195594440323993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92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'link32-8x8c-o8-hpca21-reqs'!$A$2</c:f>
              <c:strCache>
                <c:ptCount val="1"/>
                <c:pt idx="0">
                  <c:v>Core-Normal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'link32-8x8c-o8-hpca21-reqs'!$B$1:$N$1</c:f>
              <c:strCache>
                <c:ptCount val="13"/>
                <c:pt idx="0">
                  <c:v>conv3D</c:v>
                </c:pt>
                <c:pt idx="1">
                  <c:v>mv</c:v>
                </c:pt>
                <c:pt idx="2">
                  <c:v>bfs</c:v>
                </c:pt>
                <c:pt idx="3">
                  <c:v>b+tree</c:v>
                </c:pt>
                <c:pt idx="4">
                  <c:v>cfd</c:v>
                </c:pt>
                <c:pt idx="5">
                  <c:v>hotspot</c:v>
                </c:pt>
                <c:pt idx="6">
                  <c:v>hotspot3D</c:v>
                </c:pt>
                <c:pt idx="7">
                  <c:v>nn</c:v>
                </c:pt>
                <c:pt idx="8">
                  <c:v>nw</c:v>
                </c:pt>
                <c:pt idx="9">
                  <c:v>particlefilter</c:v>
                </c:pt>
                <c:pt idx="10">
                  <c:v>pathfinder</c:v>
                </c:pt>
                <c:pt idx="11">
                  <c:v>srad</c:v>
                </c:pt>
                <c:pt idx="12">
                  <c:v>avg.</c:v>
                </c:pt>
              </c:strCache>
            </c:strRef>
          </c:cat>
          <c:val>
            <c:numRef>
              <c:f>'link32-8x8c-o8-hpca21-reqs'!$B$2:$N$2</c:f>
              <c:numCache>
                <c:formatCode>General</c:formatCode>
                <c:ptCount val="13"/>
                <c:pt idx="0">
                  <c:v>8.7387203493947598E-3</c:v>
                </c:pt>
                <c:pt idx="1">
                  <c:v>3.8854845257195801E-3</c:v>
                </c:pt>
                <c:pt idx="2">
                  <c:v>0.28442489516403402</c:v>
                </c:pt>
                <c:pt idx="3">
                  <c:v>6.2745856230340694E-2</c:v>
                </c:pt>
                <c:pt idx="4">
                  <c:v>8.5073861495793504E-2</c:v>
                </c:pt>
                <c:pt idx="5">
                  <c:v>0.105074949791402</c:v>
                </c:pt>
                <c:pt idx="6">
                  <c:v>1.7979283482919999E-3</c:v>
                </c:pt>
                <c:pt idx="7">
                  <c:v>9.0832878371140402E-3</c:v>
                </c:pt>
                <c:pt idx="8">
                  <c:v>5.6079308637175002E-2</c:v>
                </c:pt>
                <c:pt idx="9">
                  <c:v>1.7152180118743601E-2</c:v>
                </c:pt>
                <c:pt idx="10">
                  <c:v>9.0551372766264598E-2</c:v>
                </c:pt>
                <c:pt idx="11">
                  <c:v>7.6059495037513206E-2</c:v>
                </c:pt>
                <c:pt idx="12">
                  <c:v>6.6722278358482295E-2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4D-4AB4-9664-6200BAF74620}"/>
            </c:ext>
          </c:extLst>
        </c:ser>
        <c:ser>
          <c:idx val="1"/>
          <c:order val="1"/>
          <c:tx>
            <c:strRef>
              <c:f>'link32-8x8c-o8-hpca21-reqs'!$A$3</c:f>
              <c:strCache>
                <c:ptCount val="1"/>
                <c:pt idx="0">
                  <c:v>Core-Stream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'link32-8x8c-o8-hpca21-reqs'!$B$1:$N$1</c:f>
              <c:strCache>
                <c:ptCount val="13"/>
                <c:pt idx="0">
                  <c:v>conv3D</c:v>
                </c:pt>
                <c:pt idx="1">
                  <c:v>mv</c:v>
                </c:pt>
                <c:pt idx="2">
                  <c:v>bfs</c:v>
                </c:pt>
                <c:pt idx="3">
                  <c:v>b+tree</c:v>
                </c:pt>
                <c:pt idx="4">
                  <c:v>cfd</c:v>
                </c:pt>
                <c:pt idx="5">
                  <c:v>hotspot</c:v>
                </c:pt>
                <c:pt idx="6">
                  <c:v>hotspot3D</c:v>
                </c:pt>
                <c:pt idx="7">
                  <c:v>nn</c:v>
                </c:pt>
                <c:pt idx="8">
                  <c:v>nw</c:v>
                </c:pt>
                <c:pt idx="9">
                  <c:v>particlefilter</c:v>
                </c:pt>
                <c:pt idx="10">
                  <c:v>pathfinder</c:v>
                </c:pt>
                <c:pt idx="11">
                  <c:v>srad</c:v>
                </c:pt>
                <c:pt idx="12">
                  <c:v>avg.</c:v>
                </c:pt>
              </c:strCache>
            </c:strRef>
          </c:cat>
          <c:val>
            <c:numRef>
              <c:f>'link32-8x8c-o8-hpca21-reqs'!$B$3:$N$3</c:f>
              <c:numCache>
                <c:formatCode>0.00E+00</c:formatCode>
                <c:ptCount val="13"/>
                <c:pt idx="0" formatCode="General">
                  <c:v>0.285936013618384</c:v>
                </c:pt>
                <c:pt idx="1">
                  <c:v>5.62349637372351E-5</c:v>
                </c:pt>
                <c:pt idx="2" formatCode="General">
                  <c:v>0.14520321969494801</c:v>
                </c:pt>
                <c:pt idx="3" formatCode="General">
                  <c:v>4.4182858785882302E-2</c:v>
                </c:pt>
                <c:pt idx="4" formatCode="General">
                  <c:v>0.56560147960735996</c:v>
                </c:pt>
                <c:pt idx="5" formatCode="General">
                  <c:v>0.36191634070727702</c:v>
                </c:pt>
                <c:pt idx="6" formatCode="General">
                  <c:v>0.22533011491017499</c:v>
                </c:pt>
                <c:pt idx="7" formatCode="General">
                  <c:v>0.12764341658925801</c:v>
                </c:pt>
                <c:pt idx="8" formatCode="General">
                  <c:v>0.43273096985467802</c:v>
                </c:pt>
                <c:pt idx="9" formatCode="General">
                  <c:v>5.8812764834507399E-3</c:v>
                </c:pt>
                <c:pt idx="10" formatCode="General">
                  <c:v>0.16675983515053799</c:v>
                </c:pt>
                <c:pt idx="11" formatCode="General">
                  <c:v>0.70810932267946802</c:v>
                </c:pt>
                <c:pt idx="12" formatCode="General">
                  <c:v>0.25577925692043002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4D-4AB4-9664-6200BAF74620}"/>
            </c:ext>
          </c:extLst>
        </c:ser>
        <c:ser>
          <c:idx val="2"/>
          <c:order val="2"/>
          <c:tx>
            <c:strRef>
              <c:f>'link32-8x8c-o8-hpca21-reqs'!$A$4</c:f>
              <c:strCache>
                <c:ptCount val="1"/>
                <c:pt idx="0">
                  <c:v>Float-Affine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'link32-8x8c-o8-hpca21-reqs'!$B$1:$N$1</c:f>
              <c:strCache>
                <c:ptCount val="13"/>
                <c:pt idx="0">
                  <c:v>conv3D</c:v>
                </c:pt>
                <c:pt idx="1">
                  <c:v>mv</c:v>
                </c:pt>
                <c:pt idx="2">
                  <c:v>bfs</c:v>
                </c:pt>
                <c:pt idx="3">
                  <c:v>b+tree</c:v>
                </c:pt>
                <c:pt idx="4">
                  <c:v>cfd</c:v>
                </c:pt>
                <c:pt idx="5">
                  <c:v>hotspot</c:v>
                </c:pt>
                <c:pt idx="6">
                  <c:v>hotspot3D</c:v>
                </c:pt>
                <c:pt idx="7">
                  <c:v>nn</c:v>
                </c:pt>
                <c:pt idx="8">
                  <c:v>nw</c:v>
                </c:pt>
                <c:pt idx="9">
                  <c:v>particlefilter</c:v>
                </c:pt>
                <c:pt idx="10">
                  <c:v>pathfinder</c:v>
                </c:pt>
                <c:pt idx="11">
                  <c:v>srad</c:v>
                </c:pt>
                <c:pt idx="12">
                  <c:v>avg.</c:v>
                </c:pt>
              </c:strCache>
            </c:strRef>
          </c:cat>
          <c:val>
            <c:numRef>
              <c:f>'link32-8x8c-o8-hpca21-reqs'!$B$4:$N$4</c:f>
              <c:numCache>
                <c:formatCode>General</c:formatCode>
                <c:ptCount val="13"/>
                <c:pt idx="0">
                  <c:v>0.199919891854002</c:v>
                </c:pt>
                <c:pt idx="1">
                  <c:v>0.93874079372136598</c:v>
                </c:pt>
                <c:pt idx="2">
                  <c:v>0.12670943063953599</c:v>
                </c:pt>
                <c:pt idx="3">
                  <c:v>0.89243673733445295</c:v>
                </c:pt>
                <c:pt idx="4">
                  <c:v>0.24662538699139</c:v>
                </c:pt>
                <c:pt idx="5">
                  <c:v>0.53300870950131896</c:v>
                </c:pt>
                <c:pt idx="6">
                  <c:v>0.64352655256407598</c:v>
                </c:pt>
                <c:pt idx="7">
                  <c:v>0.86327329557362698</c:v>
                </c:pt>
                <c:pt idx="8">
                  <c:v>0.51118972150814601</c:v>
                </c:pt>
                <c:pt idx="9">
                  <c:v>0.15434103889548401</c:v>
                </c:pt>
                <c:pt idx="10">
                  <c:v>0.74268879208319605</c:v>
                </c:pt>
                <c:pt idx="11">
                  <c:v>0.21583118228301701</c:v>
                </c:pt>
                <c:pt idx="12">
                  <c:v>0.50569096107913403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4D-4AB4-9664-6200BAF74620}"/>
            </c:ext>
          </c:extLst>
        </c:ser>
        <c:ser>
          <c:idx val="3"/>
          <c:order val="3"/>
          <c:tx>
            <c:strRef>
              <c:f>'link32-8x8c-o8-hpca21-reqs'!$A$5</c:f>
              <c:strCache>
                <c:ptCount val="1"/>
                <c:pt idx="0">
                  <c:v>Float-Indirect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'link32-8x8c-o8-hpca21-reqs'!$B$1:$N$1</c:f>
              <c:strCache>
                <c:ptCount val="13"/>
                <c:pt idx="0">
                  <c:v>conv3D</c:v>
                </c:pt>
                <c:pt idx="1">
                  <c:v>mv</c:v>
                </c:pt>
                <c:pt idx="2">
                  <c:v>bfs</c:v>
                </c:pt>
                <c:pt idx="3">
                  <c:v>b+tree</c:v>
                </c:pt>
                <c:pt idx="4">
                  <c:v>cfd</c:v>
                </c:pt>
                <c:pt idx="5">
                  <c:v>hotspot</c:v>
                </c:pt>
                <c:pt idx="6">
                  <c:v>hotspot3D</c:v>
                </c:pt>
                <c:pt idx="7">
                  <c:v>nn</c:v>
                </c:pt>
                <c:pt idx="8">
                  <c:v>nw</c:v>
                </c:pt>
                <c:pt idx="9">
                  <c:v>particlefilter</c:v>
                </c:pt>
                <c:pt idx="10">
                  <c:v>pathfinder</c:v>
                </c:pt>
                <c:pt idx="11">
                  <c:v>srad</c:v>
                </c:pt>
                <c:pt idx="12">
                  <c:v>avg.</c:v>
                </c:pt>
              </c:strCache>
            </c:strRef>
          </c:cat>
          <c:val>
            <c:numRef>
              <c:f>'link32-8x8c-o8-hpca21-reqs'!$B$5:$N$5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0.44366245450148101</c:v>
                </c:pt>
                <c:pt idx="3">
                  <c:v>0</c:v>
                </c:pt>
                <c:pt idx="4">
                  <c:v>0.102699271905455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4.5530143867244702E-2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4D-4AB4-9664-6200BAF74620}"/>
            </c:ext>
          </c:extLst>
        </c:ser>
        <c:ser>
          <c:idx val="4"/>
          <c:order val="4"/>
          <c:tx>
            <c:strRef>
              <c:f>'link32-8x8c-o8-hpca21-reqs'!$A$6</c:f>
              <c:strCache>
                <c:ptCount val="1"/>
                <c:pt idx="0">
                  <c:v>Float-Confluence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'link32-8x8c-o8-hpca21-reqs'!$B$1:$N$1</c:f>
              <c:strCache>
                <c:ptCount val="13"/>
                <c:pt idx="0">
                  <c:v>conv3D</c:v>
                </c:pt>
                <c:pt idx="1">
                  <c:v>mv</c:v>
                </c:pt>
                <c:pt idx="2">
                  <c:v>bfs</c:v>
                </c:pt>
                <c:pt idx="3">
                  <c:v>b+tree</c:v>
                </c:pt>
                <c:pt idx="4">
                  <c:v>cfd</c:v>
                </c:pt>
                <c:pt idx="5">
                  <c:v>hotspot</c:v>
                </c:pt>
                <c:pt idx="6">
                  <c:v>hotspot3D</c:v>
                </c:pt>
                <c:pt idx="7">
                  <c:v>nn</c:v>
                </c:pt>
                <c:pt idx="8">
                  <c:v>nw</c:v>
                </c:pt>
                <c:pt idx="9">
                  <c:v>particlefilter</c:v>
                </c:pt>
                <c:pt idx="10">
                  <c:v>pathfinder</c:v>
                </c:pt>
                <c:pt idx="11">
                  <c:v>srad</c:v>
                </c:pt>
                <c:pt idx="12">
                  <c:v>avg.</c:v>
                </c:pt>
              </c:strCache>
            </c:strRef>
          </c:cat>
          <c:val>
            <c:numRef>
              <c:f>'link32-8x8c-o8-hpca21-reqs'!$B$6:$N$6</c:f>
              <c:numCache>
                <c:formatCode>General</c:formatCode>
                <c:ptCount val="13"/>
                <c:pt idx="0">
                  <c:v>0.50540537417821696</c:v>
                </c:pt>
                <c:pt idx="1">
                  <c:v>5.7317486789176801E-2</c:v>
                </c:pt>
                <c:pt idx="2">
                  <c:v>0</c:v>
                </c:pt>
                <c:pt idx="3">
                  <c:v>6.3454764932319001E-4</c:v>
                </c:pt>
                <c:pt idx="4">
                  <c:v>0</c:v>
                </c:pt>
                <c:pt idx="5">
                  <c:v>0</c:v>
                </c:pt>
                <c:pt idx="6">
                  <c:v>0.12934540417745499</c:v>
                </c:pt>
                <c:pt idx="7">
                  <c:v>0</c:v>
                </c:pt>
                <c:pt idx="8">
                  <c:v>0</c:v>
                </c:pt>
                <c:pt idx="9">
                  <c:v>0.82262550450232097</c:v>
                </c:pt>
                <c:pt idx="10">
                  <c:v>0</c:v>
                </c:pt>
                <c:pt idx="11">
                  <c:v>0</c:v>
                </c:pt>
                <c:pt idx="12">
                  <c:v>0.126277359774707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4D-4AB4-9664-6200BAF74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6653776"/>
        <c:axId val="1596649616"/>
      </c:barChart>
      <c:catAx>
        <c:axId val="159665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649616"/>
        <c:crosses val="autoZero"/>
        <c:auto val="1"/>
        <c:lblAlgn val="ctr"/>
        <c:lblOffset val="100"/>
        <c:noMultiLvlLbl val="0"/>
      </c:catAx>
      <c:valAx>
        <c:axId val="15966496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Requests to L3</a:t>
                </a:r>
                <a:r>
                  <a:rPr lang="en-US" altLang="ja-JP" baseline="0" dirty="0"/>
                  <a:t> Cache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65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445576655859192E-2"/>
          <c:y val="4.6547594907805794E-2"/>
          <c:w val="0.88191880886212748"/>
          <c:h val="0.5949751454998725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'link32-8x8c-o8-hops'!$A$2:$B$2</c:f>
              <c:strCache>
                <c:ptCount val="2"/>
                <c:pt idx="0">
                  <c:v>Base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'link32-8x8c-o8-hops'!$C$2:$BF$2</c:f>
              <c:numCache>
                <c:formatCode>General</c:formatCode>
                <c:ptCount val="56"/>
                <c:pt idx="0">
                  <c:v>0.290449821634927</c:v>
                </c:pt>
                <c:pt idx="7">
                  <c:v>0.39897521428173899</c:v>
                </c:pt>
                <c:pt idx="14">
                  <c:v>0.41382810459200903</c:v>
                </c:pt>
                <c:pt idx="21">
                  <c:v>0.40219408628650599</c:v>
                </c:pt>
                <c:pt idx="28">
                  <c:v>0.380230099975151</c:v>
                </c:pt>
                <c:pt idx="35">
                  <c:v>0.25163671582743102</c:v>
                </c:pt>
                <c:pt idx="42">
                  <c:v>0.37838799542954699</c:v>
                </c:pt>
                <c:pt idx="49">
                  <c:v>0.36275845850796201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6-40A6-AD13-794BCC812099}"/>
            </c:ext>
          </c:extLst>
        </c:ser>
        <c:ser>
          <c:idx val="1"/>
          <c:order val="1"/>
          <c:tx>
            <c:strRef>
              <c:f>'link32-8x8c-o8-hops'!$A$3:$B$3</c:f>
              <c:strCache>
                <c:ptCount val="2"/>
                <c:pt idx="0">
                  <c:v>Base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'link32-8x8c-o8-hops'!$C$3:$BF$3</c:f>
              <c:numCache>
                <c:formatCode>General</c:formatCode>
                <c:ptCount val="56"/>
                <c:pt idx="0">
                  <c:v>0.70955017836507195</c:v>
                </c:pt>
                <c:pt idx="7">
                  <c:v>0.60102478571826001</c:v>
                </c:pt>
                <c:pt idx="14">
                  <c:v>0.58617189540798997</c:v>
                </c:pt>
                <c:pt idx="21">
                  <c:v>0.59780591371349301</c:v>
                </c:pt>
                <c:pt idx="28">
                  <c:v>0.619769900024848</c:v>
                </c:pt>
                <c:pt idx="35">
                  <c:v>0.74836328417256803</c:v>
                </c:pt>
                <c:pt idx="42">
                  <c:v>0.62161200457045196</c:v>
                </c:pt>
                <c:pt idx="49">
                  <c:v>0.63724154149203704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E6-40A6-AD13-794BCC812099}"/>
            </c:ext>
          </c:extLst>
        </c:ser>
        <c:ser>
          <c:idx val="2"/>
          <c:order val="2"/>
          <c:tx>
            <c:strRef>
              <c:f>'link32-8x8c-o8-hops'!$A$4:$B$4</c:f>
              <c:strCache>
                <c:ptCount val="2"/>
                <c:pt idx="0">
                  <c:v>Base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'link32-8x8c-o8-hops'!$C$4:$BF$4</c:f>
              <c:numCache>
                <c:formatCode>General</c:formatCode>
                <c:ptCount val="56"/>
                <c:pt idx="0">
                  <c:v>0</c:v>
                </c:pt>
                <c:pt idx="7">
                  <c:v>0</c:v>
                </c:pt>
                <c:pt idx="14">
                  <c:v>0</c:v>
                </c:pt>
                <c:pt idx="21">
                  <c:v>0</c:v>
                </c:pt>
                <c:pt idx="28">
                  <c:v>0</c:v>
                </c:pt>
                <c:pt idx="35">
                  <c:v>0</c:v>
                </c:pt>
                <c:pt idx="42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E6-40A6-AD13-794BCC812099}"/>
            </c:ext>
          </c:extLst>
        </c:ser>
        <c:ser>
          <c:idx val="3"/>
          <c:order val="3"/>
          <c:tx>
            <c:strRef>
              <c:f>'link32-8x8c-o8-hops'!$A$5:$B$5</c:f>
              <c:strCache>
                <c:ptCount val="2"/>
                <c:pt idx="0">
                  <c:v>L1BG-L2ST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'link32-8x8c-o8-hops'!$C$5:$BF$5</c:f>
              <c:numCache>
                <c:formatCode>General</c:formatCode>
                <c:ptCount val="56"/>
                <c:pt idx="1">
                  <c:v>0.44156982835088698</c:v>
                </c:pt>
                <c:pt idx="8">
                  <c:v>0.40441794976629802</c:v>
                </c:pt>
                <c:pt idx="15">
                  <c:v>1.0517564312462699</c:v>
                </c:pt>
                <c:pt idx="22">
                  <c:v>0.47087927890327302</c:v>
                </c:pt>
                <c:pt idx="29">
                  <c:v>0.71156687111015104</c:v>
                </c:pt>
                <c:pt idx="36">
                  <c:v>0.25685555340375099</c:v>
                </c:pt>
                <c:pt idx="43">
                  <c:v>0.41566805432137399</c:v>
                </c:pt>
                <c:pt idx="50">
                  <c:v>0.49957072411402298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E6-40A6-AD13-794BCC812099}"/>
            </c:ext>
          </c:extLst>
        </c:ser>
        <c:ser>
          <c:idx val="4"/>
          <c:order val="4"/>
          <c:tx>
            <c:strRef>
              <c:f>'link32-8x8c-o8-hops'!$A$6:$B$6</c:f>
              <c:strCache>
                <c:ptCount val="2"/>
                <c:pt idx="0">
                  <c:v>L1BG-L2ST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'link32-8x8c-o8-hops'!$C$6:$BF$6</c:f>
              <c:numCache>
                <c:formatCode>General</c:formatCode>
                <c:ptCount val="56"/>
                <c:pt idx="1">
                  <c:v>0.99431698636255905</c:v>
                </c:pt>
                <c:pt idx="8">
                  <c:v>0.60889621621472401</c:v>
                </c:pt>
                <c:pt idx="15">
                  <c:v>1.44228134064071</c:v>
                </c:pt>
                <c:pt idx="22">
                  <c:v>0.71545168241407997</c:v>
                </c:pt>
                <c:pt idx="29">
                  <c:v>1.0817712894109801</c:v>
                </c:pt>
                <c:pt idx="36">
                  <c:v>0.76083972738058303</c:v>
                </c:pt>
                <c:pt idx="43">
                  <c:v>0.67084635440037699</c:v>
                </c:pt>
                <c:pt idx="50">
                  <c:v>0.84008504906820602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E6-40A6-AD13-794BCC812099}"/>
            </c:ext>
          </c:extLst>
        </c:ser>
        <c:ser>
          <c:idx val="5"/>
          <c:order val="5"/>
          <c:tx>
            <c:strRef>
              <c:f>'link32-8x8c-o8-hops'!$A$7:$B$7</c:f>
              <c:strCache>
                <c:ptCount val="2"/>
                <c:pt idx="0">
                  <c:v>L1BG-L2ST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'link32-8x8c-o8-hops'!$C$7:$BF$7</c:f>
              <c:numCache>
                <c:formatCode>General</c:formatCode>
                <c:ptCount val="56"/>
                <c:pt idx="1">
                  <c:v>0</c:v>
                </c:pt>
                <c:pt idx="8">
                  <c:v>0</c:v>
                </c:pt>
                <c:pt idx="15">
                  <c:v>0</c:v>
                </c:pt>
                <c:pt idx="22">
                  <c:v>0</c:v>
                </c:pt>
                <c:pt idx="29">
                  <c:v>0</c:v>
                </c:pt>
                <c:pt idx="36">
                  <c:v>0</c:v>
                </c:pt>
                <c:pt idx="43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E6-40A6-AD13-794BCC812099}"/>
            </c:ext>
          </c:extLst>
        </c:ser>
        <c:ser>
          <c:idx val="6"/>
          <c:order val="6"/>
          <c:tx>
            <c:strRef>
              <c:f>'link32-8x8c-o8-hops'!$A$8:$B$8</c:f>
              <c:strCache>
                <c:ptCount val="2"/>
                <c:pt idx="0">
                  <c:v>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'link32-8x8c-o8-hops'!$C$8:$BF$8</c:f>
              <c:numCache>
                <c:formatCode>General</c:formatCode>
                <c:ptCount val="56"/>
                <c:pt idx="2">
                  <c:v>0.28891787815838699</c:v>
                </c:pt>
                <c:pt idx="9">
                  <c:v>0.39872458846454301</c:v>
                </c:pt>
                <c:pt idx="16">
                  <c:v>0.40962209554215401</c:v>
                </c:pt>
                <c:pt idx="23">
                  <c:v>0.40847616218404098</c:v>
                </c:pt>
                <c:pt idx="30">
                  <c:v>0.37624288277325102</c:v>
                </c:pt>
                <c:pt idx="37">
                  <c:v>0.25224676084463499</c:v>
                </c:pt>
                <c:pt idx="44">
                  <c:v>0.38067358917557997</c:v>
                </c:pt>
                <c:pt idx="51">
                  <c:v>0.36627218498112901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E6-40A6-AD13-794BCC812099}"/>
            </c:ext>
          </c:extLst>
        </c:ser>
        <c:ser>
          <c:idx val="7"/>
          <c:order val="7"/>
          <c:tx>
            <c:strRef>
              <c:f>'link32-8x8c-o8-hops'!$A$9:$B$9</c:f>
              <c:strCache>
                <c:ptCount val="2"/>
                <c:pt idx="0">
                  <c:v>SS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'link32-8x8c-o8-hops'!$C$9:$BF$9</c:f>
              <c:numCache>
                <c:formatCode>General</c:formatCode>
                <c:ptCount val="56"/>
                <c:pt idx="2">
                  <c:v>0.70633362094617202</c:v>
                </c:pt>
                <c:pt idx="9">
                  <c:v>0.59996651883752306</c:v>
                </c:pt>
                <c:pt idx="16">
                  <c:v>0.57982828692688004</c:v>
                </c:pt>
                <c:pt idx="23">
                  <c:v>0.60235549265362998</c:v>
                </c:pt>
                <c:pt idx="30">
                  <c:v>0.61418572088045098</c:v>
                </c:pt>
                <c:pt idx="37">
                  <c:v>0.74882529075192805</c:v>
                </c:pt>
                <c:pt idx="44">
                  <c:v>0.62556402425160995</c:v>
                </c:pt>
                <c:pt idx="51">
                  <c:v>0.63700909126601901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AE6-40A6-AD13-794BCC812099}"/>
            </c:ext>
          </c:extLst>
        </c:ser>
        <c:ser>
          <c:idx val="8"/>
          <c:order val="8"/>
          <c:tx>
            <c:strRef>
              <c:f>'link32-8x8c-o8-hops'!$A$10:$B$10</c:f>
              <c:strCache>
                <c:ptCount val="2"/>
                <c:pt idx="0">
                  <c:v>SS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'link32-8x8c-o8-hops'!$C$10:$BF$10</c:f>
              <c:numCache>
                <c:formatCode>General</c:formatCode>
                <c:ptCount val="56"/>
                <c:pt idx="2">
                  <c:v>0</c:v>
                </c:pt>
                <c:pt idx="9">
                  <c:v>0</c:v>
                </c:pt>
                <c:pt idx="16">
                  <c:v>0</c:v>
                </c:pt>
                <c:pt idx="23">
                  <c:v>0</c:v>
                </c:pt>
                <c:pt idx="30">
                  <c:v>0</c:v>
                </c:pt>
                <c:pt idx="37">
                  <c:v>0</c:v>
                </c:pt>
                <c:pt idx="44">
                  <c:v>0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E6-40A6-AD13-794BCC812099}"/>
            </c:ext>
          </c:extLst>
        </c:ser>
        <c:ser>
          <c:idx val="9"/>
          <c:order val="9"/>
          <c:tx>
            <c:strRef>
              <c:f>'link32-8x8c-o8-hops'!$A$11:$B$11</c:f>
              <c:strCache>
                <c:ptCount val="2"/>
                <c:pt idx="0">
                  <c:v>SF-Aff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'link32-8x8c-o8-hops'!$C$11:$BF$11</c:f>
              <c:numCache>
                <c:formatCode>General</c:formatCode>
                <c:ptCount val="56"/>
                <c:pt idx="3">
                  <c:v>5.4828625283477199E-2</c:v>
                </c:pt>
                <c:pt idx="10">
                  <c:v>1.10990513517329E-2</c:v>
                </c:pt>
                <c:pt idx="17">
                  <c:v>0.36614357726764302</c:v>
                </c:pt>
                <c:pt idx="24">
                  <c:v>0.23420349850338501</c:v>
                </c:pt>
                <c:pt idx="31">
                  <c:v>0.19883387797320901</c:v>
                </c:pt>
                <c:pt idx="38">
                  <c:v>4.5302794313978002E-3</c:v>
                </c:pt>
                <c:pt idx="45">
                  <c:v>7.7951084064716805E-2</c:v>
                </c:pt>
                <c:pt idx="52">
                  <c:v>0.15045496997496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AE6-40A6-AD13-794BCC812099}"/>
            </c:ext>
          </c:extLst>
        </c:ser>
        <c:ser>
          <c:idx val="10"/>
          <c:order val="10"/>
          <c:tx>
            <c:strRef>
              <c:f>'link32-8x8c-o8-hops'!$A$12:$B$12</c:f>
              <c:strCache>
                <c:ptCount val="2"/>
                <c:pt idx="0">
                  <c:v>SF-Aff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'link32-8x8c-o8-hops'!$C$12:$BF$12</c:f>
              <c:numCache>
                <c:formatCode>General</c:formatCode>
                <c:ptCount val="56"/>
                <c:pt idx="3">
                  <c:v>0.52668904446752596</c:v>
                </c:pt>
                <c:pt idx="10">
                  <c:v>0.49574214353944601</c:v>
                </c:pt>
                <c:pt idx="17">
                  <c:v>0.599211733349577</c:v>
                </c:pt>
                <c:pt idx="24">
                  <c:v>0.444484923829505</c:v>
                </c:pt>
                <c:pt idx="31">
                  <c:v>0.56214547039264595</c:v>
                </c:pt>
                <c:pt idx="38">
                  <c:v>0.74481209123606595</c:v>
                </c:pt>
                <c:pt idx="45">
                  <c:v>0.27840341428876397</c:v>
                </c:pt>
                <c:pt idx="52">
                  <c:v>0.53213940006860305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AE6-40A6-AD13-794BCC812099}"/>
            </c:ext>
          </c:extLst>
        </c:ser>
        <c:ser>
          <c:idx val="11"/>
          <c:order val="11"/>
          <c:tx>
            <c:strRef>
              <c:f>'link32-8x8c-o8-hops'!$A$13:$B$13</c:f>
              <c:strCache>
                <c:ptCount val="2"/>
                <c:pt idx="0">
                  <c:v>SF-Aff</c:v>
                </c:pt>
              </c:strCache>
            </c:strRef>
          </c:tx>
          <c:spPr>
            <a:pattFill prst="dkUpDiag">
              <a:fgClr>
                <a:schemeClr val="accent4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'link32-8x8c-o8-hops'!$C$13:$BF$13</c:f>
              <c:numCache>
                <c:formatCode>General</c:formatCode>
                <c:ptCount val="56"/>
                <c:pt idx="3">
                  <c:v>3.2381829528388903E-2</c:v>
                </c:pt>
                <c:pt idx="10">
                  <c:v>2.0250883364599199E-2</c:v>
                </c:pt>
                <c:pt idx="17">
                  <c:v>4.2898705254747503E-2</c:v>
                </c:pt>
                <c:pt idx="24">
                  <c:v>1.07300764490488E-2</c:v>
                </c:pt>
                <c:pt idx="31">
                  <c:v>3.4123136879184397E-2</c:v>
                </c:pt>
                <c:pt idx="38">
                  <c:v>3.7363625749339997E-2</c:v>
                </c:pt>
                <c:pt idx="45">
                  <c:v>9.2942300493475405E-3</c:v>
                </c:pt>
                <c:pt idx="52">
                  <c:v>2.0343137130907699E-2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AE6-40A6-AD13-794BCC812099}"/>
            </c:ext>
          </c:extLst>
        </c:ser>
        <c:ser>
          <c:idx val="12"/>
          <c:order val="12"/>
          <c:tx>
            <c:strRef>
              <c:f>'link32-8x8c-o8-hops'!$A$14:$B$14</c:f>
              <c:strCache>
                <c:ptCount val="2"/>
                <c:pt idx="0">
                  <c:v>SF-Ind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'link32-8x8c-o8-hops'!$C$14:$BF$14</c:f>
              <c:numCache>
                <c:formatCode>General</c:formatCode>
                <c:ptCount val="56"/>
                <c:pt idx="4">
                  <c:v>5.4375262053269001E-2</c:v>
                </c:pt>
                <c:pt idx="11">
                  <c:v>1.1700240576869299E-2</c:v>
                </c:pt>
                <c:pt idx="18">
                  <c:v>0.36819509703280501</c:v>
                </c:pt>
                <c:pt idx="25">
                  <c:v>0.23416084317868299</c:v>
                </c:pt>
                <c:pt idx="32">
                  <c:v>0.19868242631955299</c:v>
                </c:pt>
                <c:pt idx="39">
                  <c:v>4.52437357665798E-3</c:v>
                </c:pt>
                <c:pt idx="46">
                  <c:v>7.7955271626772099E-2</c:v>
                </c:pt>
                <c:pt idx="53">
                  <c:v>0.15067442591640801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AE6-40A6-AD13-794BCC812099}"/>
            </c:ext>
          </c:extLst>
        </c:ser>
        <c:ser>
          <c:idx val="13"/>
          <c:order val="13"/>
          <c:tx>
            <c:strRef>
              <c:f>'link32-8x8c-o8-hops'!$A$15:$B$15</c:f>
              <c:strCache>
                <c:ptCount val="2"/>
                <c:pt idx="0">
                  <c:v>SF-Ind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'link32-8x8c-o8-hops'!$C$15:$BF$15</c:f>
              <c:numCache>
                <c:formatCode>General</c:formatCode>
                <c:ptCount val="56"/>
                <c:pt idx="4">
                  <c:v>0.52606608733382298</c:v>
                </c:pt>
                <c:pt idx="11">
                  <c:v>0.49633204207036802</c:v>
                </c:pt>
                <c:pt idx="18">
                  <c:v>0.49912938432911202</c:v>
                </c:pt>
                <c:pt idx="25">
                  <c:v>0.444402169045711</c:v>
                </c:pt>
                <c:pt idx="32">
                  <c:v>0.56210299429667798</c:v>
                </c:pt>
                <c:pt idx="39">
                  <c:v>0.74480751792081901</c:v>
                </c:pt>
                <c:pt idx="46">
                  <c:v>0.27842160301250002</c:v>
                </c:pt>
                <c:pt idx="53">
                  <c:v>0.52543736079130698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AE6-40A6-AD13-794BCC812099}"/>
            </c:ext>
          </c:extLst>
        </c:ser>
        <c:ser>
          <c:idx val="14"/>
          <c:order val="14"/>
          <c:tx>
            <c:strRef>
              <c:f>'link32-8x8c-o8-hops'!$A$16:$B$16</c:f>
              <c:strCache>
                <c:ptCount val="2"/>
                <c:pt idx="0">
                  <c:v>SF-Ind</c:v>
                </c:pt>
              </c:strCache>
            </c:strRef>
          </c:tx>
          <c:spPr>
            <a:pattFill prst="dk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'link32-8x8c-o8-hops'!$C$16:$BF$16</c:f>
              <c:numCache>
                <c:formatCode>General</c:formatCode>
                <c:ptCount val="56"/>
                <c:pt idx="4">
                  <c:v>3.2381187516337603E-2</c:v>
                </c:pt>
                <c:pt idx="11">
                  <c:v>2.0250906359903099E-2</c:v>
                </c:pt>
                <c:pt idx="18">
                  <c:v>3.96200925412106E-2</c:v>
                </c:pt>
                <c:pt idx="25">
                  <c:v>1.0728038664306E-2</c:v>
                </c:pt>
                <c:pt idx="32">
                  <c:v>3.4118541104866597E-2</c:v>
                </c:pt>
                <c:pt idx="39">
                  <c:v>3.73611467792202E-2</c:v>
                </c:pt>
                <c:pt idx="46">
                  <c:v>9.2929514044451794E-3</c:v>
                </c:pt>
                <c:pt idx="53">
                  <c:v>2.0063077602262201E-2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AE6-40A6-AD13-794BCC812099}"/>
            </c:ext>
          </c:extLst>
        </c:ser>
        <c:ser>
          <c:idx val="15"/>
          <c:order val="15"/>
          <c:tx>
            <c:strRef>
              <c:f>'link32-8x8c-o8-hops'!$A$17:$B$17</c:f>
              <c:strCache>
                <c:ptCount val="2"/>
                <c:pt idx="0">
                  <c:v>SF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'link32-8x8c-o8-hops'!$C$17:$BF$17</c:f>
              <c:numCache>
                <c:formatCode>General</c:formatCode>
                <c:ptCount val="56"/>
                <c:pt idx="5">
                  <c:v>5.4586150171909001E-2</c:v>
                </c:pt>
                <c:pt idx="12">
                  <c:v>1.165772225996E-2</c:v>
                </c:pt>
                <c:pt idx="19">
                  <c:v>0.36854384436938198</c:v>
                </c:pt>
                <c:pt idx="26">
                  <c:v>0.23415776923220599</c:v>
                </c:pt>
                <c:pt idx="33">
                  <c:v>0.19864346668726801</c:v>
                </c:pt>
                <c:pt idx="40">
                  <c:v>4.6469126181544404E-3</c:v>
                </c:pt>
                <c:pt idx="47">
                  <c:v>7.7957109678819206E-2</c:v>
                </c:pt>
                <c:pt idx="54">
                  <c:v>0.150527646026899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AE6-40A6-AD13-794BCC812099}"/>
            </c:ext>
          </c:extLst>
        </c:ser>
        <c:ser>
          <c:idx val="16"/>
          <c:order val="16"/>
          <c:tx>
            <c:strRef>
              <c:f>'link32-8x8c-o8-hops'!$A$18:$B$18</c:f>
              <c:strCache>
                <c:ptCount val="2"/>
                <c:pt idx="0">
                  <c:v>SF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'link32-8x8c-o8-hops'!$C$18:$BF$18</c:f>
              <c:numCache>
                <c:formatCode>General</c:formatCode>
                <c:ptCount val="56"/>
                <c:pt idx="5">
                  <c:v>0.32698960369340802</c:v>
                </c:pt>
                <c:pt idx="12">
                  <c:v>0.449284271166142</c:v>
                </c:pt>
                <c:pt idx="19">
                  <c:v>0.49965731366171801</c:v>
                </c:pt>
                <c:pt idx="26">
                  <c:v>0.444377335702828</c:v>
                </c:pt>
                <c:pt idx="33">
                  <c:v>0.56200676156778095</c:v>
                </c:pt>
                <c:pt idx="40">
                  <c:v>0.35565371394935902</c:v>
                </c:pt>
                <c:pt idx="47">
                  <c:v>0.27841356353267599</c:v>
                </c:pt>
                <c:pt idx="54">
                  <c:v>0.46903890031956003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AE6-40A6-AD13-794BCC812099}"/>
            </c:ext>
          </c:extLst>
        </c:ser>
        <c:ser>
          <c:idx val="17"/>
          <c:order val="17"/>
          <c:tx>
            <c:strRef>
              <c:f>'link32-8x8c-o8-hops'!$A$19:$B$19</c:f>
              <c:strCache>
                <c:ptCount val="2"/>
                <c:pt idx="0">
                  <c:v>SF</c:v>
                </c:pt>
              </c:strCache>
            </c:strRef>
          </c:tx>
          <c:spPr>
            <a:pattFill prst="dkUpDiag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'link32-8x8c-o8-hops'!$C$1:$BF$1</c:f>
              <c:strCache>
                <c:ptCount val="50"/>
                <c:pt idx="0">
                  <c:v>conv3D</c:v>
                </c:pt>
                <c:pt idx="7">
                  <c:v>mv</c:v>
                </c:pt>
                <c:pt idx="14">
                  <c:v>bfs</c:v>
                </c:pt>
                <c:pt idx="21">
                  <c:v>hotspot</c:v>
                </c:pt>
                <c:pt idx="28">
                  <c:v>nw</c:v>
                </c:pt>
                <c:pt idx="35">
                  <c:v>particlefilter</c:v>
                </c:pt>
                <c:pt idx="42">
                  <c:v>pathfinder</c:v>
                </c:pt>
                <c:pt idx="49">
                  <c:v>avg.</c:v>
                </c:pt>
              </c:strCache>
            </c:strRef>
          </c:cat>
          <c:val>
            <c:numRef>
              <c:f>'link32-8x8c-o8-hops'!$C$19:$BF$19</c:f>
              <c:numCache>
                <c:formatCode>General</c:formatCode>
                <c:ptCount val="56"/>
                <c:pt idx="5">
                  <c:v>3.2397006693283797E-2</c:v>
                </c:pt>
                <c:pt idx="12">
                  <c:v>2.0279742470992498E-2</c:v>
                </c:pt>
                <c:pt idx="19">
                  <c:v>3.9394103064545098E-2</c:v>
                </c:pt>
                <c:pt idx="26">
                  <c:v>1.0720923687068199E-2</c:v>
                </c:pt>
                <c:pt idx="33">
                  <c:v>3.4118401838978199E-2</c:v>
                </c:pt>
                <c:pt idx="40">
                  <c:v>3.7365603466242403E-2</c:v>
                </c:pt>
                <c:pt idx="47">
                  <c:v>9.2983057299738103E-3</c:v>
                </c:pt>
                <c:pt idx="54">
                  <c:v>2.0051549200314701E-2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AE6-40A6-AD13-794BCC81209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1596660016"/>
        <c:axId val="1596653360"/>
      </c:barChart>
      <c:catAx>
        <c:axId val="159666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653360"/>
        <c:crosses val="autoZero"/>
        <c:auto val="1"/>
        <c:lblAlgn val="ctr"/>
        <c:lblOffset val="100"/>
        <c:tickLblSkip val="1"/>
        <c:noMultiLvlLbl val="0"/>
      </c:catAx>
      <c:valAx>
        <c:axId val="1596653360"/>
        <c:scaling>
          <c:orientation val="minMax"/>
          <c:max val="1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Travelled Hops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66001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3"/>
        <c:delete val="1"/>
      </c:legendEntry>
      <c:legendEntry>
        <c:idx val="14"/>
        <c:delete val="1"/>
      </c:legendEntry>
      <c:legendEntry>
        <c:idx val="16"/>
        <c:delete val="1"/>
      </c:legendEntry>
      <c:legendEntry>
        <c:idx val="17"/>
        <c:delete val="1"/>
      </c:legendEntry>
      <c:layout>
        <c:manualLayout>
          <c:xMode val="edge"/>
          <c:yMode val="edge"/>
          <c:x val="0"/>
          <c:y val="0.81886577525436266"/>
          <c:w val="0.99912434858686139"/>
          <c:h val="0.171737520735001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AF17A-7ED5-4E00-9DF5-F95170F71F9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0457B-DB16-47BF-8DBB-7775A7B2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</a:t>
            </a:r>
            <a:r>
              <a:rPr lang="en-US" baseline="0" dirty="0"/>
              <a:t> system has been dealing with the information gap for decades.</a:t>
            </a:r>
          </a:p>
          <a:p>
            <a:r>
              <a:rPr lang="en-US" baseline="0" dirty="0"/>
              <a:t>It has taken many approaches to solve this problem: prefetchers, reuse policy.</a:t>
            </a:r>
          </a:p>
          <a:p>
            <a:r>
              <a:rPr lang="en-US" baseline="0" dirty="0"/>
              <a:t>Von-Neumann</a:t>
            </a:r>
          </a:p>
          <a:p>
            <a:endParaRPr lang="en-US" baseline="0" dirty="0"/>
          </a:p>
          <a:p>
            <a:r>
              <a:rPr lang="en-US" baseline="0" dirty="0"/>
              <a:t>Specialization has been a huge success for computation. This can also been applied to memory.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</a:t>
            </a:r>
            <a:r>
              <a:rPr lang="en-US" baseline="0" dirty="0"/>
              <a:t> system has been dealing with the information gap for decades.</a:t>
            </a:r>
          </a:p>
          <a:p>
            <a:r>
              <a:rPr lang="en-US" baseline="0" dirty="0"/>
              <a:t>It has taken many approaches to solve this problem: prefetchers, reuse policy.</a:t>
            </a:r>
          </a:p>
          <a:p>
            <a:r>
              <a:rPr lang="en-US" baseline="0" dirty="0"/>
              <a:t>Von-Neumann</a:t>
            </a:r>
          </a:p>
          <a:p>
            <a:endParaRPr lang="en-US" baseline="0" dirty="0"/>
          </a:p>
          <a:p>
            <a:r>
              <a:rPr lang="en-US" baseline="0" dirty="0"/>
              <a:t>Specialization has been a huge success for computation. This can also been applied to memory.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</a:t>
            </a:r>
            <a:r>
              <a:rPr lang="en-US" baseline="0" dirty="0"/>
              <a:t> system has been dealing with the information gap for decades.</a:t>
            </a:r>
          </a:p>
          <a:p>
            <a:r>
              <a:rPr lang="en-US" baseline="0" dirty="0"/>
              <a:t>It has taken many approaches to solve this problem: prefetchers, reuse policy.</a:t>
            </a:r>
          </a:p>
          <a:p>
            <a:r>
              <a:rPr lang="en-US" baseline="0" dirty="0"/>
              <a:t>Von-Neumann</a:t>
            </a:r>
          </a:p>
          <a:p>
            <a:endParaRPr lang="en-US" baseline="0" dirty="0"/>
          </a:p>
          <a:p>
            <a:r>
              <a:rPr lang="en-US" baseline="0" dirty="0"/>
              <a:t>Specialization has been a huge success for computation. This can also been applied to memory.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3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</a:t>
            </a:r>
            <a:r>
              <a:rPr lang="en-US" baseline="0" dirty="0"/>
              <a:t> system has been dealing with the information gap for decades.</a:t>
            </a:r>
          </a:p>
          <a:p>
            <a:r>
              <a:rPr lang="en-US" baseline="0" dirty="0"/>
              <a:t>It has taken many approaches to solve this problem: prefetchers, reuse policy.</a:t>
            </a:r>
          </a:p>
          <a:p>
            <a:r>
              <a:rPr lang="en-US" baseline="0" dirty="0"/>
              <a:t>Von-Neumann</a:t>
            </a:r>
          </a:p>
          <a:p>
            <a:endParaRPr lang="en-US" baseline="0" dirty="0"/>
          </a:p>
          <a:p>
            <a:r>
              <a:rPr lang="en-US" baseline="0" dirty="0"/>
              <a:t>Specialization has been a huge success for computation. This can also been applied to memory.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</a:t>
            </a:r>
            <a:r>
              <a:rPr lang="en-US" baseline="0" dirty="0"/>
              <a:t> system has been dealing with the information gap for decades.</a:t>
            </a:r>
          </a:p>
          <a:p>
            <a:r>
              <a:rPr lang="en-US" baseline="0" dirty="0"/>
              <a:t>It has taken many approaches to solve this problem: prefetchers, reuse policy.</a:t>
            </a:r>
          </a:p>
          <a:p>
            <a:r>
              <a:rPr lang="en-US" baseline="0" dirty="0"/>
              <a:t>Von-Neumann</a:t>
            </a:r>
          </a:p>
          <a:p>
            <a:endParaRPr lang="en-US" baseline="0" dirty="0"/>
          </a:p>
          <a:p>
            <a:r>
              <a:rPr lang="en-US" baseline="0" dirty="0"/>
              <a:t>Specialization has been a huge success for computation. This can also been applied to memory.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1527-823A-4460-B2DF-7F5E849A8115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A3FF-9EA3-4635-BB22-A936BD76CE88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5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017B-8D58-4DAE-9B79-DAC0FB6466C0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F851-C9DE-4223-8BFC-3C36DFEF5675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BEDD-D969-4B6B-8266-2C8F2787881F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3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CB3B-D8BC-4FDE-9190-375BF706AEF0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7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EE79-B39F-418E-A019-1FF81AA95987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30C-8C88-4A94-92E0-52D78CF41417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1323-22A0-4EA7-8510-3168294D2296}" type="datetime1">
              <a:rPr lang="en-US" smtClean="0"/>
              <a:t>3/1/2021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678-9BAC-4A31-A7F0-6DFF36140143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B093-AADE-494D-BACF-C01B1BECE9A8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2723-E0E8-40D8-9CC1-0D78E81F83D1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5.emf"/><Relationship Id="rId18" Type="http://schemas.openxmlformats.org/officeDocument/2006/relationships/image" Target="../media/image19.emf"/><Relationship Id="rId3" Type="http://schemas.openxmlformats.org/officeDocument/2006/relationships/image" Target="../media/image13.png"/><Relationship Id="rId7" Type="http://schemas.openxmlformats.org/officeDocument/2006/relationships/image" Target="../media/image11.emf"/><Relationship Id="rId12" Type="http://schemas.openxmlformats.org/officeDocument/2006/relationships/image" Target="../media/image14.emf"/><Relationship Id="rId1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6.emf"/><Relationship Id="rId15" Type="http://schemas.openxmlformats.org/officeDocument/2006/relationships/image" Target="../media/image7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Relationship Id="rId1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1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55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5.emf"/><Relationship Id="rId7" Type="http://schemas.openxmlformats.org/officeDocument/2006/relationships/image" Target="../media/image41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3.emf"/><Relationship Id="rId4" Type="http://schemas.openxmlformats.org/officeDocument/2006/relationships/image" Target="../media/image38.emf"/><Relationship Id="rId9" Type="http://schemas.openxmlformats.org/officeDocument/2006/relationships/image" Target="../media/image4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5.emf"/><Relationship Id="rId18" Type="http://schemas.openxmlformats.org/officeDocument/2006/relationships/image" Target="../media/image19.emf"/><Relationship Id="rId3" Type="http://schemas.openxmlformats.org/officeDocument/2006/relationships/image" Target="../media/image130.png"/><Relationship Id="rId7" Type="http://schemas.openxmlformats.org/officeDocument/2006/relationships/image" Target="../media/image11.emf"/><Relationship Id="rId12" Type="http://schemas.openxmlformats.org/officeDocument/2006/relationships/image" Target="../media/image14.emf"/><Relationship Id="rId17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6.emf"/><Relationship Id="rId15" Type="http://schemas.openxmlformats.org/officeDocument/2006/relationships/image" Target="../media/image7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Relationship Id="rId14" Type="http://schemas.openxmlformats.org/officeDocument/2006/relationships/image" Target="../media/image16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12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18" Type="http://schemas.openxmlformats.org/officeDocument/2006/relationships/image" Target="../media/image34.emf"/><Relationship Id="rId3" Type="http://schemas.openxmlformats.org/officeDocument/2006/relationships/image" Target="../media/image20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17" Type="http://schemas.openxmlformats.org/officeDocument/2006/relationships/image" Target="../media/image33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4" Type="http://schemas.openxmlformats.org/officeDocument/2006/relationships/image" Target="../media/image22.png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4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12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10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642815"/>
            <a:ext cx="9144000" cy="1504155"/>
          </a:xfrm>
        </p:spPr>
        <p:txBody>
          <a:bodyPr>
            <a:normAutofit/>
          </a:bodyPr>
          <a:lstStyle/>
          <a:p>
            <a:r>
              <a:rPr lang="en-US" sz="4400" dirty="0"/>
              <a:t>Stream Floating: Enabling Proactive and Decentralized Cache Optimizations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5206" y="3374504"/>
            <a:ext cx="9661585" cy="2754312"/>
          </a:xfrm>
        </p:spPr>
        <p:txBody>
          <a:bodyPr>
            <a:normAutofit/>
          </a:bodyPr>
          <a:lstStyle/>
          <a:p>
            <a:r>
              <a:rPr lang="en-US" dirty="0"/>
              <a:t>Zhengrong Wang</a:t>
            </a:r>
            <a:r>
              <a:rPr lang="en-US" baseline="30000" dirty="0"/>
              <a:t>1</a:t>
            </a:r>
            <a:r>
              <a:rPr lang="en-US" dirty="0"/>
              <a:t>, Jian Weng</a:t>
            </a:r>
            <a:r>
              <a:rPr lang="en-US" baseline="30000" dirty="0"/>
              <a:t>1</a:t>
            </a:r>
            <a:r>
              <a:rPr lang="en-US" dirty="0"/>
              <a:t>, Jason Lowe-Power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 err="1"/>
              <a:t>Jayesh</a:t>
            </a:r>
            <a:r>
              <a:rPr lang="en-US" dirty="0"/>
              <a:t> Gaur</a:t>
            </a:r>
            <a:r>
              <a:rPr lang="en-US" baseline="30000" dirty="0"/>
              <a:t>3</a:t>
            </a:r>
            <a:r>
              <a:rPr lang="en-US" dirty="0"/>
              <a:t>, Tony Nowatzki</a:t>
            </a:r>
            <a:r>
              <a:rPr lang="en-US" baseline="30000" dirty="0"/>
              <a:t>1</a:t>
            </a:r>
          </a:p>
          <a:p>
            <a:endParaRPr lang="en-US" sz="800" baseline="30000" dirty="0"/>
          </a:p>
          <a:p>
            <a:r>
              <a:rPr lang="en-US" baseline="30000" dirty="0"/>
              <a:t>1</a:t>
            </a:r>
            <a:r>
              <a:rPr lang="en-US" dirty="0"/>
              <a:t>UCLA, </a:t>
            </a:r>
            <a:r>
              <a:rPr lang="en-US" baseline="30000" dirty="0"/>
              <a:t>2</a:t>
            </a:r>
            <a:r>
              <a:rPr lang="en-US" dirty="0"/>
              <a:t>UC Davis, </a:t>
            </a:r>
            <a:r>
              <a:rPr lang="en-US" baseline="30000" dirty="0"/>
              <a:t>3</a:t>
            </a:r>
            <a:r>
              <a:rPr lang="en-US" dirty="0"/>
              <a:t>Intel</a:t>
            </a:r>
          </a:p>
          <a:p>
            <a:r>
              <a:rPr lang="en-US" dirty="0"/>
              <a:t>Feb. 2021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22" y="5687783"/>
            <a:ext cx="1696657" cy="55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54" y="4279381"/>
            <a:ext cx="3371604" cy="337160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05" y="5417377"/>
            <a:ext cx="2072649" cy="1210384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058" y="5493701"/>
            <a:ext cx="1428733" cy="94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5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Streams to Bridge the Gap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/>
                  <a:t> Proactive Cache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10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16" y="2670913"/>
            <a:ext cx="3562709" cy="3545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98" y="2059963"/>
            <a:ext cx="5091843" cy="4240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629" y="2605177"/>
            <a:ext cx="525265" cy="36949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574" y="3886270"/>
            <a:ext cx="2812877" cy="2033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3877" y="3801696"/>
            <a:ext cx="2735723" cy="21179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0755" y="3204559"/>
            <a:ext cx="1571445" cy="7080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6595" y="2874711"/>
            <a:ext cx="3103892" cy="3066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5604" y="3147410"/>
            <a:ext cx="1408666" cy="9078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2029" y="2875669"/>
            <a:ext cx="3102922" cy="30657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3603" y="5460754"/>
            <a:ext cx="1532553" cy="7151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8726" y="4527767"/>
            <a:ext cx="1082029" cy="100362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36117" y="6145229"/>
            <a:ext cx="2310679" cy="60353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1214" y="3878981"/>
            <a:ext cx="2650601" cy="19634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70962" y="3985357"/>
            <a:ext cx="1137745" cy="84094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09830" y="3199228"/>
            <a:ext cx="1577990" cy="71096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954647" y="2092797"/>
            <a:ext cx="4546054" cy="663022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Proactive Cache System:</a:t>
            </a:r>
          </a:p>
          <a:p>
            <a:r>
              <a:rPr lang="en-US" dirty="0">
                <a:solidFill>
                  <a:schemeClr val="tx1"/>
                </a:solidFill>
              </a:rPr>
              <a:t>Driven by streams, proactively transfer.</a:t>
            </a:r>
          </a:p>
        </p:txBody>
      </p:sp>
    </p:spTree>
    <p:extLst>
      <p:ext uri="{BB962C8B-B14F-4D97-AF65-F5344CB8AC3E}">
        <p14:creationId xmlns:p14="http://schemas.microsoft.com/office/powerpoint/2010/main" val="407676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Stream Floating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/>
                  <a:t> Proactive Cache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内容占位符 3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Expose stream patterns without reuse to shared L3 banks.</a:t>
                </a:r>
              </a:p>
              <a:p>
                <a:r>
                  <a:rPr lang="en-US" dirty="0"/>
                  <a:t>Proactive cache system that driven by streams.</a:t>
                </a:r>
              </a:p>
              <a:p>
                <a:pPr lvl="1"/>
                <a:r>
                  <a:rPr lang="en-US" dirty="0"/>
                  <a:t>One request for an entire stream.</a:t>
                </a:r>
              </a:p>
              <a:p>
                <a:pPr lvl="1"/>
                <a:r>
                  <a:rPr lang="en-US" dirty="0"/>
                  <a:t>Accurate prefetch.</a:t>
                </a:r>
              </a:p>
              <a:p>
                <a:pPr lvl="1"/>
                <a:r>
                  <a:rPr lang="en-US" dirty="0"/>
                  <a:t>Simplified coherence protocol.</a:t>
                </a:r>
              </a:p>
              <a:p>
                <a:r>
                  <a:rPr lang="en-US" b="1" dirty="0"/>
                  <a:t>1.39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/>
                  <a:t> speedup over hardware prefetcher.</a:t>
                </a:r>
              </a:p>
              <a:p>
                <a:r>
                  <a:rPr lang="en-US" b="1" dirty="0"/>
                  <a:t>36% </a:t>
                </a:r>
                <a:r>
                  <a:rPr lang="en-US" b="1" dirty="0" err="1"/>
                  <a:t>NoC</a:t>
                </a:r>
                <a:r>
                  <a:rPr lang="en-US" b="1" dirty="0"/>
                  <a:t> traffic reduction.</a:t>
                </a:r>
              </a:p>
            </p:txBody>
          </p:sp>
        </mc:Choice>
        <mc:Fallback xmlns="">
          <p:sp>
            <p:nvSpPr>
              <p:cNvPr id="41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075" y="3441700"/>
            <a:ext cx="3807725" cy="24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 and Opportunities</a:t>
            </a:r>
          </a:p>
          <a:p>
            <a:r>
              <a:rPr lang="en-US" dirty="0"/>
              <a:t>Stream Floating Implementation</a:t>
            </a:r>
          </a:p>
          <a:p>
            <a:r>
              <a:rPr lang="en-US" dirty="0"/>
              <a:t>Coherence and Consistency</a:t>
            </a:r>
          </a:p>
          <a:p>
            <a:r>
              <a:rPr lang="en-US" dirty="0"/>
              <a:t>Evaluation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12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77" y="3479800"/>
            <a:ext cx="3807725" cy="24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7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 and Opportunities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Stream Floating Implementation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Coherence and Consistency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13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77" y="3479800"/>
            <a:ext cx="3807725" cy="24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3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Overheads of Caching Data without Reuse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5" name="图表 34"/>
          <p:cNvGraphicFramePr>
            <a:graphicFrameLocks/>
          </p:cNvGraphicFramePr>
          <p:nvPr/>
        </p:nvGraphicFramePr>
        <p:xfrm>
          <a:off x="1171575" y="1439022"/>
          <a:ext cx="9848850" cy="307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图表 35"/>
          <p:cNvGraphicFramePr>
            <a:graphicFrameLocks/>
          </p:cNvGraphicFramePr>
          <p:nvPr/>
        </p:nvGraphicFramePr>
        <p:xfrm>
          <a:off x="1183481" y="3978275"/>
          <a:ext cx="98250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93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 uiExpand="1">
        <p:bldSub>
          <a:bldChart bld="series"/>
        </p:bldSub>
      </p:bldGraphic>
      <p:bldGraphic spid="36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24" y="1280964"/>
            <a:ext cx="8953500" cy="4362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Conventional vs. Stream Floating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15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68" y="2151400"/>
            <a:ext cx="1866900" cy="141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916" y="3975419"/>
            <a:ext cx="1933575" cy="1457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424" y="5470713"/>
            <a:ext cx="3162300" cy="1266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720" y="1991274"/>
            <a:ext cx="1905000" cy="704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666" y="2503434"/>
            <a:ext cx="1962150" cy="1038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5182" y="3859120"/>
            <a:ext cx="2124075" cy="5429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8705" y="4183034"/>
            <a:ext cx="1485900" cy="1085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3745" y="4345426"/>
            <a:ext cx="2085975" cy="10096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7724" y="5484357"/>
            <a:ext cx="3019425" cy="838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87764" y="2016698"/>
            <a:ext cx="2257425" cy="14192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9188" y="3659864"/>
            <a:ext cx="2314575" cy="1790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20411" y="4174214"/>
            <a:ext cx="2009775" cy="8001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63945" y="5500840"/>
            <a:ext cx="3143250" cy="8382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34695" y="6196788"/>
            <a:ext cx="8572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Insights and Opportunities</a:t>
            </a:r>
          </a:p>
          <a:p>
            <a:r>
              <a:rPr lang="en-US" dirty="0"/>
              <a:t>Stream Floating Implementation</a:t>
            </a:r>
          </a:p>
          <a:p>
            <a:pPr lvl="1"/>
            <a:r>
              <a:rPr lang="en-US" dirty="0"/>
              <a:t>What to offload?</a:t>
            </a:r>
          </a:p>
          <a:p>
            <a:pPr lvl="1"/>
            <a:r>
              <a:rPr lang="en-US" dirty="0"/>
              <a:t>How to offload?</a:t>
            </a:r>
          </a:p>
          <a:p>
            <a:pPr lvl="1"/>
            <a:r>
              <a:rPr lang="en-US" dirty="0"/>
              <a:t>When to offload?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Coherence and Consistency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77" y="3479800"/>
            <a:ext cx="3807725" cy="24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4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to Offload: Streams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17</a:t>
            </a:fld>
            <a:endParaRPr lang="en-US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Stream: A decoupled sequence of values/addresses [ISCA’ 19].</a:t>
            </a:r>
          </a:p>
          <a:p>
            <a:r>
              <a:rPr lang="en-US" dirty="0"/>
              <a:t>Explicitly embedded in the ISA.</a:t>
            </a:r>
          </a:p>
          <a:p>
            <a:r>
              <a:rPr lang="en-US" dirty="0"/>
              <a:t>Memory order defined by the first usage of the value.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2427"/>
            <a:ext cx="3304223" cy="28545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76" y="3322427"/>
            <a:ext cx="5122524" cy="28545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764280"/>
            <a:ext cx="2911326" cy="1156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751" y="4509834"/>
            <a:ext cx="2718425" cy="7491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850" y="5201199"/>
            <a:ext cx="2911326" cy="93578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64176" y="4034971"/>
            <a:ext cx="2479824" cy="474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057073" y="4868535"/>
            <a:ext cx="3785098" cy="390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116439" y="5248372"/>
            <a:ext cx="3785098" cy="390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40706"/>
            <a:ext cx="4071068" cy="4071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Stream Engines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18</a:t>
            </a:fld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30" y="3054353"/>
            <a:ext cx="1070131" cy="9172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943" y="5045710"/>
            <a:ext cx="1272539" cy="92789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24524" y="2219325"/>
            <a:ext cx="5698314" cy="923330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SE</a:t>
            </a:r>
            <a:r>
              <a:rPr lang="en-US" baseline="-25000" dirty="0">
                <a:solidFill>
                  <a:schemeClr val="tx1"/>
                </a:solidFill>
              </a:rPr>
              <a:t>CORE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b="0" dirty="0">
                <a:solidFill>
                  <a:schemeClr val="tx1"/>
                </a:solidFill>
              </a:rPr>
              <a:t>Mange stream configuration and issue stream requests.</a:t>
            </a:r>
          </a:p>
          <a:p>
            <a:r>
              <a:rPr lang="en-US" b="0" dirty="0">
                <a:solidFill>
                  <a:schemeClr val="tx1"/>
                </a:solidFill>
              </a:rPr>
              <a:t>Make and cancel offload decisions.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24525" y="3541009"/>
            <a:ext cx="5698313" cy="923330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SE</a:t>
            </a:r>
            <a:r>
              <a:rPr lang="en-US" baseline="-25000" dirty="0">
                <a:solidFill>
                  <a:schemeClr val="tx1"/>
                </a:solidFill>
              </a:rPr>
              <a:t>L2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b="0" dirty="0">
                <a:solidFill>
                  <a:schemeClr val="tx1"/>
                </a:solidFill>
              </a:rPr>
              <a:t>Buffer stream data and match it with requests from SE</a:t>
            </a:r>
            <a:r>
              <a:rPr lang="en-US" b="0" baseline="-25000" dirty="0">
                <a:solidFill>
                  <a:schemeClr val="tx1"/>
                </a:solidFill>
              </a:rPr>
              <a:t>CORE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r>
              <a:rPr lang="en-US" b="0" dirty="0">
                <a:solidFill>
                  <a:schemeClr val="tx1"/>
                </a:solidFill>
              </a:rPr>
              <a:t>Issue flow control credits to remote L3 bank (SE</a:t>
            </a:r>
            <a:r>
              <a:rPr lang="en-US" b="0" baseline="-25000" dirty="0">
                <a:solidFill>
                  <a:schemeClr val="tx1"/>
                </a:solidFill>
              </a:rPr>
              <a:t>L3</a:t>
            </a:r>
            <a:r>
              <a:rPr lang="en-US" b="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724524" y="4862693"/>
            <a:ext cx="5698314" cy="923330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SE</a:t>
            </a:r>
            <a:r>
              <a:rPr lang="en-US" baseline="-25000" dirty="0">
                <a:solidFill>
                  <a:schemeClr val="tx1"/>
                </a:solidFill>
              </a:rPr>
              <a:t>L3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b="0" dirty="0">
                <a:solidFill>
                  <a:schemeClr val="tx1"/>
                </a:solidFill>
              </a:rPr>
              <a:t>Generate requests and stream back data to SE</a:t>
            </a:r>
            <a:r>
              <a:rPr lang="en-US" b="0" baseline="-25000" dirty="0">
                <a:solidFill>
                  <a:schemeClr val="tx1"/>
                </a:solidFill>
              </a:rPr>
              <a:t>L2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r>
              <a:rPr lang="en-US" b="0" dirty="0">
                <a:solidFill>
                  <a:schemeClr val="tx1"/>
                </a:solidFill>
              </a:rPr>
              <a:t>Receives control messages from SE</a:t>
            </a:r>
            <a:r>
              <a:rPr lang="en-US" b="0" baseline="-25000" dirty="0">
                <a:solidFill>
                  <a:schemeClr val="tx1"/>
                </a:solidFill>
              </a:rPr>
              <a:t>L2</a:t>
            </a:r>
            <a:r>
              <a:rPr lang="en-US" b="0" dirty="0">
                <a:solidFill>
                  <a:schemeClr val="tx1"/>
                </a:solidFill>
              </a:rPr>
              <a:t>, e.g. flow credits.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822" y="3241675"/>
            <a:ext cx="1331955" cy="67991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465156" y="3343836"/>
            <a:ext cx="1062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</a:t>
            </a:r>
            <a:r>
              <a:rPr lang="en-US" sz="2800" b="1" baseline="-25000" dirty="0"/>
              <a:t>CORE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91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Offload: Configure Affine Stream A[</a:t>
            </a:r>
            <a:r>
              <a:rPr lang="en-US" sz="4000" dirty="0" err="1"/>
              <a:t>i</a:t>
            </a:r>
            <a:r>
              <a:rPr lang="en-US" sz="4000" dirty="0"/>
              <a:t>]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638633"/>
            <a:ext cx="10515599" cy="912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</a:t>
            </a:r>
            <a:r>
              <a:rPr lang="en-US" sz="2400" baseline="-25000" dirty="0"/>
              <a:t>CORE</a:t>
            </a:r>
            <a:r>
              <a:rPr lang="en-US" sz="2400" dirty="0"/>
              <a:t> configures SE</a:t>
            </a:r>
            <a:r>
              <a:rPr lang="en-US" sz="2400" baseline="-25000" dirty="0"/>
              <a:t>L2 </a:t>
            </a:r>
            <a:r>
              <a:rPr lang="en-US" sz="2400" dirty="0"/>
              <a:t>with the affine stream pattern A[</a:t>
            </a:r>
            <a:r>
              <a:rPr lang="en-US" sz="2400" dirty="0" err="1"/>
              <a:t>i</a:t>
            </a:r>
            <a:r>
              <a:rPr lang="en-US" sz="2400" dirty="0"/>
              <a:t>].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dirty="0"/>
              <a:t>SE</a:t>
            </a:r>
            <a:r>
              <a:rPr lang="en-US" sz="2400" baseline="-25000" dirty="0"/>
              <a:t>L2</a:t>
            </a:r>
            <a:r>
              <a:rPr lang="en-US" sz="2400" dirty="0"/>
              <a:t> allocates the stream buffer, and forward configuration to SE</a:t>
            </a:r>
            <a:r>
              <a:rPr lang="en-US" sz="2400" baseline="-25000" dirty="0"/>
              <a:t>L3</a:t>
            </a:r>
            <a:r>
              <a:rPr lang="en-US" sz="2400" dirty="0"/>
              <a:t> where A[0] is.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19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53" y="2805044"/>
            <a:ext cx="5272169" cy="3895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12" y="2707946"/>
            <a:ext cx="4017690" cy="8195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225" y="2805044"/>
            <a:ext cx="3890767" cy="38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Information Gap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/>
                  <a:t> Reactive Cache System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16" y="2670913"/>
            <a:ext cx="3562709" cy="3545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98" y="2059963"/>
            <a:ext cx="5091843" cy="42401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117" y="6145229"/>
            <a:ext cx="2310679" cy="6035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629" y="2605177"/>
            <a:ext cx="525265" cy="36949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0755" y="3204559"/>
            <a:ext cx="1571445" cy="7080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6595" y="2874711"/>
            <a:ext cx="3103892" cy="306672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3574" y="3886270"/>
            <a:ext cx="2812877" cy="203340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3877" y="3801696"/>
            <a:ext cx="2735723" cy="211797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6D1BE27-AF4D-4DE9-AD9C-9AAEBBA53CB6}"/>
              </a:ext>
            </a:extLst>
          </p:cNvPr>
          <p:cNvSpPr/>
          <p:nvPr/>
        </p:nvSpPr>
        <p:spPr>
          <a:xfrm>
            <a:off x="6954647" y="1600174"/>
            <a:ext cx="4546054" cy="1274538"/>
          </a:xfrm>
          <a:prstGeom prst="rect">
            <a:avLst/>
          </a:prstGeom>
          <a:solidFill>
            <a:srgbClr val="D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Reactive Cache System:</a:t>
            </a:r>
          </a:p>
          <a:p>
            <a:r>
              <a:rPr lang="en-US" dirty="0">
                <a:solidFill>
                  <a:srgbClr val="FF0000"/>
                </a:solidFill>
              </a:rPr>
              <a:t>72%</a:t>
            </a:r>
            <a:r>
              <a:rPr lang="en-US" dirty="0">
                <a:solidFill>
                  <a:schemeClr val="tx1"/>
                </a:solidFill>
              </a:rPr>
              <a:t> cached lines without reuse.</a:t>
            </a:r>
          </a:p>
          <a:p>
            <a:r>
              <a:rPr lang="en-US" dirty="0">
                <a:solidFill>
                  <a:schemeClr val="tx1"/>
                </a:solidFill>
              </a:rPr>
              <a:t>Up to </a:t>
            </a:r>
            <a:r>
              <a:rPr lang="en-US" dirty="0">
                <a:solidFill>
                  <a:srgbClr val="FF0000"/>
                </a:solidFill>
              </a:rPr>
              <a:t>30%</a:t>
            </a:r>
            <a:r>
              <a:rPr lang="en-US" dirty="0">
                <a:solidFill>
                  <a:schemeClr val="tx1"/>
                </a:solidFill>
              </a:rPr>
              <a:t> extra control </a:t>
            </a:r>
            <a:r>
              <a:rPr lang="en-US" dirty="0" err="1">
                <a:solidFill>
                  <a:schemeClr val="tx1"/>
                </a:solidFill>
              </a:rPr>
              <a:t>NoC</a:t>
            </a:r>
            <a:r>
              <a:rPr lang="en-US" dirty="0">
                <a:solidFill>
                  <a:schemeClr val="tx1"/>
                </a:solidFill>
              </a:rPr>
              <a:t> traffic.</a:t>
            </a:r>
          </a:p>
          <a:p>
            <a:r>
              <a:rPr lang="en-US" b="1" dirty="0">
                <a:solidFill>
                  <a:schemeClr val="tx1"/>
                </a:solidFill>
              </a:rPr>
              <a:t>Missing holistic view of the program behavior.</a:t>
            </a:r>
          </a:p>
        </p:txBody>
      </p:sp>
    </p:spTree>
    <p:extLst>
      <p:ext uri="{BB962C8B-B14F-4D97-AF65-F5344CB8AC3E}">
        <p14:creationId xmlns:p14="http://schemas.microsoft.com/office/powerpoint/2010/main" val="5500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Offload: Proactively Stream Data to Core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638633"/>
            <a:ext cx="10515599" cy="912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</a:t>
            </a:r>
            <a:r>
              <a:rPr lang="en-US" sz="2400" baseline="-25000" dirty="0"/>
              <a:t>L3</a:t>
            </a:r>
            <a:r>
              <a:rPr lang="en-US" sz="2400" dirty="0"/>
              <a:t> generates requests of A[</a:t>
            </a:r>
            <a:r>
              <a:rPr lang="en-US" sz="2400" dirty="0" err="1"/>
              <a:t>i</a:t>
            </a:r>
            <a:r>
              <a:rPr lang="en-US" sz="2400" dirty="0"/>
              <a:t>], translates (L2 TLB) and sends to L3 cache controller.</a:t>
            </a:r>
          </a:p>
          <a:p>
            <a:pPr marL="0" indent="0">
              <a:buNone/>
            </a:pPr>
            <a:r>
              <a:rPr lang="en-US" sz="2400" dirty="0"/>
              <a:t>Data responses are buffered at SE</a:t>
            </a:r>
            <a:r>
              <a:rPr lang="en-US" sz="2400" baseline="-25000" dirty="0"/>
              <a:t>L2</a:t>
            </a:r>
            <a:r>
              <a:rPr lang="en-US" sz="2400" dirty="0"/>
              <a:t> and later drained by requests from SE</a:t>
            </a:r>
            <a:r>
              <a:rPr lang="en-US" sz="2400" baseline="-25000" dirty="0"/>
              <a:t>CORE</a:t>
            </a:r>
            <a:r>
              <a:rPr lang="en-US" sz="2400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20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53" y="2805044"/>
            <a:ext cx="5272169" cy="3895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12" y="2707946"/>
            <a:ext cx="4017690" cy="8195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411" y="3205395"/>
            <a:ext cx="4029777" cy="8236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225" y="2805044"/>
            <a:ext cx="3890767" cy="38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Offload: Flow Control and Migration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1" y="1534592"/>
            <a:ext cx="10515599" cy="141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</a:t>
            </a:r>
            <a:r>
              <a:rPr lang="en-US" sz="2400" baseline="-25000" dirty="0"/>
              <a:t>L2</a:t>
            </a:r>
            <a:r>
              <a:rPr lang="en-US" sz="2400" dirty="0"/>
              <a:t> sends out credits to SE</a:t>
            </a:r>
            <a:r>
              <a:rPr lang="en-US" sz="2400" baseline="-25000" dirty="0"/>
              <a:t>L3</a:t>
            </a:r>
            <a:r>
              <a:rPr lang="en-US" sz="2400" dirty="0"/>
              <a:t> at coarse-granularity, further reduce traffic overhead.</a:t>
            </a:r>
          </a:p>
          <a:p>
            <a:pPr marL="0" indent="0">
              <a:buNone/>
            </a:pPr>
            <a:r>
              <a:rPr lang="en-US" sz="2400" dirty="0"/>
              <a:t>Streams migrate to the next bank, and keep streaming until no credits.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    </a:t>
            </a:r>
            <a:r>
              <a:rPr lang="en-US" sz="1800" dirty="0"/>
              <a:t>Slightly increase interleave granularity to avoid too-frequent migrations.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21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53" y="2805044"/>
            <a:ext cx="5272169" cy="3895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12" y="2707946"/>
            <a:ext cx="4017690" cy="8195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440" y="3527475"/>
            <a:ext cx="637639" cy="275439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410" y="3218685"/>
            <a:ext cx="3895548" cy="290489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411" y="3205395"/>
            <a:ext cx="4029777" cy="8236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225" y="2805044"/>
            <a:ext cx="3890767" cy="38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25" y="2805044"/>
            <a:ext cx="3890767" cy="3895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Offload: End (Sink) the Stream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638633"/>
            <a:ext cx="10515599" cy="912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</a:t>
            </a:r>
            <a:r>
              <a:rPr lang="en-US" sz="2400" baseline="-25000" dirty="0"/>
              <a:t>CORE</a:t>
            </a:r>
            <a:r>
              <a:rPr lang="en-US" sz="2400" dirty="0"/>
              <a:t> terminates streams by sending out </a:t>
            </a:r>
            <a:r>
              <a:rPr lang="en-US" sz="2400" dirty="0" err="1"/>
              <a:t>StreamEnd</a:t>
            </a:r>
            <a:r>
              <a:rPr lang="en-US" sz="2400" dirty="0"/>
              <a:t> messages.</a:t>
            </a:r>
          </a:p>
          <a:p>
            <a:pPr marL="0" indent="0">
              <a:buNone/>
            </a:pPr>
            <a:r>
              <a:rPr lang="en-US" sz="2400" dirty="0"/>
              <a:t>SE</a:t>
            </a:r>
            <a:r>
              <a:rPr lang="en-US" sz="2400" baseline="-25000" dirty="0"/>
              <a:t>L3</a:t>
            </a:r>
            <a:r>
              <a:rPr lang="en-US" sz="2400" dirty="0"/>
              <a:t> can directly release streams with known length.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22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53" y="2805044"/>
            <a:ext cx="5272169" cy="38959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412" y="2707946"/>
            <a:ext cx="4017690" cy="81952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3440" y="3527475"/>
            <a:ext cx="637639" cy="275439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410" y="3218685"/>
            <a:ext cx="3895548" cy="290489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411" y="3205395"/>
            <a:ext cx="4029777" cy="82368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523" y="3302147"/>
            <a:ext cx="3993037" cy="3016962"/>
          </a:xfrm>
          <a:prstGeom prst="rect">
            <a:avLst/>
          </a:prstGeom>
        </p:spPr>
      </p:pic>
      <p:sp>
        <p:nvSpPr>
          <p:cNvPr id="14" name="内容占位符 3"/>
          <p:cNvSpPr txBox="1">
            <a:spLocks/>
          </p:cNvSpPr>
          <p:nvPr/>
        </p:nvSpPr>
        <p:spPr>
          <a:xfrm>
            <a:off x="2882907" y="2729873"/>
            <a:ext cx="6426184" cy="1512209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Single Request – Multiple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Minimal control traffic for floating streams.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Deep and accurate prefetching.</a:t>
            </a:r>
          </a:p>
        </p:txBody>
      </p:sp>
    </p:spTree>
    <p:extLst>
      <p:ext uri="{BB962C8B-B14F-4D97-AF65-F5344CB8AC3E}">
        <p14:creationId xmlns:p14="http://schemas.microsoft.com/office/powerpoint/2010/main" val="311393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25" y="2805044"/>
            <a:ext cx="3890767" cy="3895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Offload: Indirect Stream B[A[</a:t>
            </a:r>
            <a:r>
              <a:rPr lang="en-US" sz="4000" dirty="0" err="1"/>
              <a:t>i</a:t>
            </a:r>
            <a:r>
              <a:rPr lang="en-US" sz="4000" dirty="0"/>
              <a:t>]]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638633"/>
            <a:ext cx="10515599" cy="912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Associate indirect stream B[A[</a:t>
            </a:r>
            <a:r>
              <a:rPr lang="en-US" sz="2400" dirty="0" err="1"/>
              <a:t>i</a:t>
            </a:r>
            <a:r>
              <a:rPr lang="en-US" sz="2400" dirty="0"/>
              <a:t>]] with A[</a:t>
            </a:r>
            <a:r>
              <a:rPr lang="en-US" sz="2400" dirty="0" err="1"/>
              <a:t>i</a:t>
            </a:r>
            <a:r>
              <a:rPr lang="en-US" sz="2400" dirty="0"/>
              <a:t>].</a:t>
            </a:r>
          </a:p>
          <a:p>
            <a:pPr marL="0" indent="0">
              <a:buNone/>
            </a:pPr>
            <a:r>
              <a:rPr lang="en-US" sz="2400" dirty="0"/>
              <a:t>SE</a:t>
            </a:r>
            <a:r>
              <a:rPr lang="en-US" sz="2400" baseline="-25000" dirty="0"/>
              <a:t>L3</a:t>
            </a:r>
            <a:r>
              <a:rPr lang="en-US" sz="2400" dirty="0"/>
              <a:t> can directly send out indirect requests to the target L3 cache controller.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23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53" y="2805044"/>
            <a:ext cx="5272169" cy="3895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412" y="2707946"/>
            <a:ext cx="4017690" cy="8195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411" y="3205395"/>
            <a:ext cx="4029777" cy="823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3440" y="3527475"/>
            <a:ext cx="637639" cy="275439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410" y="3218685"/>
            <a:ext cx="3895548" cy="290489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523" y="3302147"/>
            <a:ext cx="3993037" cy="301696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3469" y="6100145"/>
            <a:ext cx="2744978" cy="7458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012" y="3119939"/>
            <a:ext cx="1599371" cy="3283478"/>
          </a:xfrm>
          <a:prstGeom prst="rect">
            <a:avLst/>
          </a:prstGeom>
        </p:spPr>
      </p:pic>
      <p:sp>
        <p:nvSpPr>
          <p:cNvPr id="20" name="内容占位符 3"/>
          <p:cNvSpPr txBox="1">
            <a:spLocks/>
          </p:cNvSpPr>
          <p:nvPr/>
        </p:nvSpPr>
        <p:spPr>
          <a:xfrm>
            <a:off x="2882907" y="2729873"/>
            <a:ext cx="6426184" cy="1512209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Decentralized Address Generation</a:t>
            </a:r>
          </a:p>
          <a:p>
            <a:r>
              <a:rPr lang="en-US" b="0" dirty="0"/>
              <a:t>Generate indirect request at remote L3.</a:t>
            </a:r>
          </a:p>
          <a:p>
            <a:r>
              <a:rPr lang="en-US" b="0" dirty="0"/>
              <a:t>Only transfer the required subline data.</a:t>
            </a:r>
          </a:p>
        </p:txBody>
      </p:sp>
    </p:spTree>
    <p:extLst>
      <p:ext uri="{BB962C8B-B14F-4D97-AF65-F5344CB8AC3E}">
        <p14:creationId xmlns:p14="http://schemas.microsoft.com/office/powerpoint/2010/main" val="104269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25" y="2805044"/>
            <a:ext cx="3890767" cy="3895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Offload: Stream Confluence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638633"/>
            <a:ext cx="10515599" cy="912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Neighboring cores may be requesting the same piece of data.</a:t>
            </a:r>
          </a:p>
          <a:p>
            <a:pPr marL="0" indent="0">
              <a:buNone/>
            </a:pPr>
            <a:r>
              <a:rPr lang="en-US" sz="2400" dirty="0"/>
              <a:t>SE</a:t>
            </a:r>
            <a:r>
              <a:rPr lang="en-US" sz="2400" baseline="-25000" dirty="0"/>
              <a:t>L3</a:t>
            </a:r>
            <a:r>
              <a:rPr lang="en-US" sz="2400" dirty="0"/>
              <a:t> can easily perform pattern matching and multicast data to different cores.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24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53" y="2805044"/>
            <a:ext cx="5272169" cy="3895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299" y="3016305"/>
            <a:ext cx="4362901" cy="347337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177" y="2964196"/>
            <a:ext cx="4259819" cy="194976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3824" y="4894051"/>
            <a:ext cx="4078689" cy="1459531"/>
          </a:xfrm>
          <a:prstGeom prst="rect">
            <a:avLst/>
          </a:prstGeom>
        </p:spPr>
      </p:pic>
      <p:sp>
        <p:nvSpPr>
          <p:cNvPr id="12" name="内容占位符 3"/>
          <p:cNvSpPr txBox="1">
            <a:spLocks/>
          </p:cNvSpPr>
          <p:nvPr/>
        </p:nvSpPr>
        <p:spPr>
          <a:xfrm>
            <a:off x="2882907" y="2729873"/>
            <a:ext cx="6426184" cy="1512209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Stream Confluence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Coordination between cores’ accesses.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Avoid duplicate data traffic.</a:t>
            </a:r>
          </a:p>
        </p:txBody>
      </p:sp>
    </p:spTree>
    <p:extLst>
      <p:ext uri="{BB962C8B-B14F-4D97-AF65-F5344CB8AC3E}">
        <p14:creationId xmlns:p14="http://schemas.microsoft.com/office/powerpoint/2010/main" val="242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When to Offload: Detect Floating Candidates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25</a:t>
            </a:fld>
            <a:endParaRPr lang="en-US"/>
          </a:p>
        </p:txBody>
      </p:sp>
      <p:sp>
        <p:nvSpPr>
          <p:cNvPr id="1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Target: Streams with no reuse in the private cache, or aliasing.</a:t>
            </a:r>
          </a:p>
          <a:p>
            <a:r>
              <a:rPr lang="en-US" dirty="0"/>
              <a:t>Static Information: Compiler Analysis.</a:t>
            </a:r>
          </a:p>
          <a:p>
            <a:pPr lvl="1"/>
            <a:r>
              <a:rPr lang="en-US" dirty="0"/>
              <a:t>E.g. are there writes to the address?</a:t>
            </a:r>
          </a:p>
          <a:p>
            <a:r>
              <a:rPr lang="en-US" dirty="0"/>
              <a:t>Dynamic Information: Stream History Table.</a:t>
            </a:r>
          </a:p>
          <a:p>
            <a:r>
              <a:rPr lang="en-US" dirty="0"/>
              <a:t>Only offload when passed both static &amp; dynamic check.</a:t>
            </a:r>
          </a:p>
          <a:p>
            <a:pPr lvl="1"/>
            <a:r>
              <a:rPr lang="en-US" dirty="0"/>
              <a:t>SE</a:t>
            </a:r>
            <a:r>
              <a:rPr lang="en-US" baseline="-25000" dirty="0"/>
              <a:t>CORE</a:t>
            </a:r>
            <a:r>
              <a:rPr lang="en-US" dirty="0"/>
              <a:t> can early terminate a floating stream, e.g. found aliasing.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47" y="4821382"/>
            <a:ext cx="6363305" cy="17175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5999" y="5332021"/>
            <a:ext cx="3181653" cy="581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914347" y="5862268"/>
            <a:ext cx="3181653" cy="290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4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Insights and Opportunities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Stream Floating Implementation</a:t>
            </a:r>
          </a:p>
          <a:p>
            <a:r>
              <a:rPr lang="en-US" dirty="0"/>
              <a:t>Coherence and Consistency</a:t>
            </a:r>
          </a:p>
          <a:p>
            <a:pPr lvl="1"/>
            <a:r>
              <a:rPr lang="en-US" dirty="0"/>
              <a:t>Support Weak Consistency</a:t>
            </a:r>
          </a:p>
          <a:p>
            <a:pPr lvl="1"/>
            <a:r>
              <a:rPr lang="en-US" dirty="0"/>
              <a:t>Support Strong Consistency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77" y="3479800"/>
            <a:ext cx="3807725" cy="24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9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Support Weak Consistency: </a:t>
            </a:r>
            <a:r>
              <a:rPr lang="en-US" sz="4000" dirty="0" err="1"/>
              <a:t>Uncached</a:t>
            </a:r>
            <a:r>
              <a:rPr lang="en-US" sz="4000" dirty="0"/>
              <a:t> Stream Data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streams in synchronization-free region.</a:t>
            </a:r>
          </a:p>
          <a:p>
            <a:r>
              <a:rPr lang="en-US" dirty="0"/>
              <a:t>Bypass coherence protocol: stream data is not cached.</a:t>
            </a:r>
          </a:p>
          <a:p>
            <a:pPr lvl="1"/>
            <a:r>
              <a:rPr lang="en-US" dirty="0"/>
              <a:t>Extend MESI protocol with </a:t>
            </a:r>
            <a:r>
              <a:rPr lang="en-US" dirty="0" err="1"/>
              <a:t>uncached</a:t>
            </a:r>
            <a:r>
              <a:rPr lang="en-US" dirty="0"/>
              <a:t> requests (</a:t>
            </a:r>
            <a:r>
              <a:rPr lang="en-US" dirty="0" err="1"/>
              <a:t>GetU</a:t>
            </a:r>
            <a:r>
              <a:rPr lang="en-US" dirty="0"/>
              <a:t>).</a:t>
            </a:r>
          </a:p>
          <a:p>
            <a:r>
              <a:rPr lang="en-US" dirty="0"/>
              <a:t>Details about aliasing detection in the paper.</a:t>
            </a:r>
          </a:p>
          <a:p>
            <a:r>
              <a:rPr lang="en-US" dirty="0"/>
              <a:t>Strong consistency with stream-grain coherence.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27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23" y="4197054"/>
            <a:ext cx="7880954" cy="21087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47" y="4522667"/>
            <a:ext cx="1160753" cy="5197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4" y="4894005"/>
            <a:ext cx="2157413" cy="15015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160" y="5872823"/>
            <a:ext cx="2195515" cy="52274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49091" y="5705120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I </a:t>
            </a:r>
            <a:r>
              <a:rPr lang="en-US" altLang="zh-CN" dirty="0">
                <a:solidFill>
                  <a:srgbClr val="FF0000"/>
                </a:solidFill>
                <a:latin typeface="Wingdings" panose="05000000000000000000" pitchFamily="2" charset="2"/>
              </a:rPr>
              <a:t>à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03484" y="5705120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I </a:t>
            </a:r>
            <a:r>
              <a:rPr lang="en-US" altLang="zh-CN" dirty="0">
                <a:solidFill>
                  <a:srgbClr val="FF0000"/>
                </a:solidFill>
                <a:latin typeface="Wingdings" panose="05000000000000000000" pitchFamily="2" charset="2"/>
              </a:rPr>
              <a:t>à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9023310" y="5705120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I </a:t>
            </a:r>
            <a:r>
              <a:rPr lang="en-US" altLang="zh-CN" dirty="0">
                <a:solidFill>
                  <a:srgbClr val="FF0000"/>
                </a:solidFill>
                <a:latin typeface="Wingdings" panose="05000000000000000000" pitchFamily="2" charset="2"/>
              </a:rPr>
              <a:t>à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486" y="4548969"/>
            <a:ext cx="1145347" cy="5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7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Insights and Opportunities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Stream Floating Implementation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Coherence and Consistency</a:t>
            </a:r>
          </a:p>
          <a:p>
            <a:r>
              <a:rPr lang="en-US" dirty="0"/>
              <a:t>Evaluation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28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77" y="3479800"/>
            <a:ext cx="3807725" cy="24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Configurations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LLVM-based compiler to recognize streams and transform programs.</a:t>
            </a:r>
          </a:p>
          <a:p>
            <a:r>
              <a:rPr lang="en-US" dirty="0"/>
              <a:t>Gem5 20.0 cycle-level execution-driven simulator.</a:t>
            </a:r>
          </a:p>
          <a:p>
            <a:r>
              <a:rPr lang="en-US" dirty="0"/>
              <a:t>12 data processing workloads from Rodinia and micro kernels.</a:t>
            </a:r>
          </a:p>
          <a:p>
            <a:pPr lvl="1"/>
            <a:r>
              <a:rPr lang="en-US" dirty="0"/>
              <a:t>Parallelized with </a:t>
            </a:r>
            <a:r>
              <a:rPr lang="en-US" dirty="0" err="1"/>
              <a:t>OpenMP</a:t>
            </a:r>
            <a:r>
              <a:rPr lang="en-US" dirty="0"/>
              <a:t>, with AVX-512 enabled.</a:t>
            </a:r>
          </a:p>
          <a:p>
            <a:r>
              <a:rPr lang="en-US" dirty="0"/>
              <a:t>Configurations (see paper for details):</a:t>
            </a:r>
          </a:p>
          <a:p>
            <a:pPr lvl="1"/>
            <a:r>
              <a:rPr lang="en-US" dirty="0"/>
              <a:t>8x8 mesh topology, 3-level MESI, 32kB L1 I/D, 256kB L2, 1MB L3.</a:t>
            </a:r>
          </a:p>
          <a:p>
            <a:pPr lvl="1"/>
            <a:r>
              <a:rPr lang="en-US" dirty="0"/>
              <a:t>Base: Baseline cores without prefetcher or stream support.</a:t>
            </a:r>
          </a:p>
          <a:p>
            <a:pPr lvl="1"/>
            <a:r>
              <a:rPr lang="en-US" dirty="0"/>
              <a:t>L1Stride-L2Stride: Stride prefetcher at both L1 and L2 cache level.</a:t>
            </a:r>
          </a:p>
          <a:p>
            <a:pPr lvl="1"/>
            <a:r>
              <a:rPr lang="en-US"/>
              <a:t>L1Bingo-L2Stride</a:t>
            </a:r>
            <a:r>
              <a:rPr lang="en-US" dirty="0"/>
              <a:t>: Bingo spatial prefetcher at L1 and stride prefetcher at L2.</a:t>
            </a:r>
          </a:p>
          <a:p>
            <a:pPr lvl="1"/>
            <a:r>
              <a:rPr lang="en-US" dirty="0"/>
              <a:t>SS: Stream-specialized processor (stream support at core) [ISCA’ 19].</a:t>
            </a:r>
          </a:p>
          <a:p>
            <a:pPr lvl="1"/>
            <a:r>
              <a:rPr lang="en-US" b="1" dirty="0"/>
              <a:t>SF: Stream floating, (offload stream to cache) [this work].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Streams to Bridge the Gap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/>
                  <a:t> Proactive Cache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16" y="2670913"/>
            <a:ext cx="3562709" cy="3545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98" y="2059963"/>
            <a:ext cx="5091843" cy="4240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629" y="2605177"/>
            <a:ext cx="525265" cy="36949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574" y="3886270"/>
            <a:ext cx="2812877" cy="2033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3877" y="3801696"/>
            <a:ext cx="2735723" cy="21179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0755" y="3204559"/>
            <a:ext cx="1571445" cy="7080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6595" y="2874711"/>
            <a:ext cx="3103892" cy="3066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5604" y="3147410"/>
            <a:ext cx="1408666" cy="9078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2029" y="2875669"/>
            <a:ext cx="3102922" cy="30657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3603" y="5460754"/>
            <a:ext cx="1532553" cy="7151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8726" y="4527767"/>
            <a:ext cx="1082029" cy="100362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36117" y="6145229"/>
            <a:ext cx="2310679" cy="60353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1214" y="3878981"/>
            <a:ext cx="2650601" cy="19634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70962" y="3985357"/>
            <a:ext cx="1137745" cy="84094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09830" y="3199228"/>
            <a:ext cx="1577990" cy="71096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954647" y="2092797"/>
            <a:ext cx="4546054" cy="663022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Proactive Cache System:</a:t>
            </a:r>
          </a:p>
          <a:p>
            <a:r>
              <a:rPr lang="en-US" dirty="0">
                <a:solidFill>
                  <a:schemeClr val="tx1"/>
                </a:solidFill>
              </a:rPr>
              <a:t>Driven by streams, proactively transfer.</a:t>
            </a:r>
          </a:p>
        </p:txBody>
      </p:sp>
    </p:spTree>
    <p:extLst>
      <p:ext uri="{BB962C8B-B14F-4D97-AF65-F5344CB8AC3E}">
        <p14:creationId xmlns:p14="http://schemas.microsoft.com/office/powerpoint/2010/main" val="3801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Overall Speedup with IO4 and OOO8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图表 5"/>
          <p:cNvGraphicFramePr>
            <a:graphicFrameLocks/>
          </p:cNvGraphicFramePr>
          <p:nvPr/>
        </p:nvGraphicFramePr>
        <p:xfrm>
          <a:off x="670561" y="1503947"/>
          <a:ext cx="10927080" cy="535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6458857" y="1503947"/>
            <a:ext cx="5153298" cy="485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LLC Request Breakdown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10" name="图表 9"/>
          <p:cNvGraphicFramePr>
            <a:graphicFrameLocks/>
          </p:cNvGraphicFramePr>
          <p:nvPr/>
        </p:nvGraphicFramePr>
        <p:xfrm>
          <a:off x="767443" y="1448770"/>
          <a:ext cx="10256157" cy="5149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10352429" y="1657350"/>
            <a:ext cx="358815" cy="21069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386399" y="1657350"/>
            <a:ext cx="358815" cy="142151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992036" y="1654776"/>
            <a:ext cx="358815" cy="15684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  <p:bldP spid="4" grpId="0" animBg="1"/>
      <p:bldP spid="4" grpId="1" animBg="1"/>
      <p:bldP spid="6" grpId="0" animBg="1"/>
      <p:bldP spid="6" grpI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内容占位符 6"/>
          <p:cNvGraphicFramePr>
            <a:graphicFrameLocks noGrp="1"/>
          </p:cNvGraphicFramePr>
          <p:nvPr/>
        </p:nvGraphicFramePr>
        <p:xfrm>
          <a:off x="197851" y="1617226"/>
          <a:ext cx="10945337" cy="54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NoC</a:t>
            </a:r>
            <a:r>
              <a:rPr lang="en-US" sz="4000" dirty="0"/>
              <a:t> Traffic Breakdown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32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646714" y="15341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2.49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48828" y="15341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1.79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44600" y="15341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84658" y="15341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1.33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0983848" y="2072633"/>
            <a:ext cx="1148295" cy="1103458"/>
            <a:chOff x="8610600" y="561333"/>
            <a:chExt cx="1148295" cy="1103458"/>
          </a:xfrm>
        </p:grpSpPr>
        <p:sp>
          <p:nvSpPr>
            <p:cNvPr id="17" name="矩形 16"/>
            <p:cNvSpPr/>
            <p:nvPr/>
          </p:nvSpPr>
          <p:spPr>
            <a:xfrm>
              <a:off x="8610600" y="1343025"/>
              <a:ext cx="274201" cy="274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81154" y="1295459"/>
              <a:ext cx="87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610600" y="982768"/>
              <a:ext cx="274201" cy="274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881154" y="93520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610600" y="608899"/>
              <a:ext cx="274201" cy="274201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881154" y="561333"/>
              <a:ext cx="854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</a:t>
              </a: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10153650" y="4094388"/>
            <a:ext cx="177800" cy="595087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938260" y="2394400"/>
            <a:ext cx="167640" cy="177374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>
                                            <p:graphicEl>
                                              <a:chart seriesIdx="1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graphicEl>
                                              <a:chart seriesIdx="1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>
                                            <p:graphicEl>
                                              <a:chart seriesIdx="17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Chart bld="series"/>
        </p:bldSub>
      </p:bldGraphic>
      <p:bldP spid="8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Energy vs. Speedup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33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67" y="1410462"/>
            <a:ext cx="7574865" cy="5311013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7572376" y="3638551"/>
            <a:ext cx="171449" cy="1304924"/>
          </a:xfrm>
          <a:prstGeom prst="straightConnector1">
            <a:avLst/>
          </a:prstGeom>
          <a:ln w="57150">
            <a:solidFill>
              <a:srgbClr val="3185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Conclusion: Streams Enables Proactive Cache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34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16" y="2670913"/>
            <a:ext cx="3562709" cy="35452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8" y="2059963"/>
            <a:ext cx="5091843" cy="42401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629" y="2605177"/>
            <a:ext cx="525265" cy="369496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574" y="3886270"/>
            <a:ext cx="2812877" cy="20334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877" y="3801696"/>
            <a:ext cx="2735723" cy="211797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604" y="3147410"/>
            <a:ext cx="1408666" cy="90780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243" y="2894830"/>
            <a:ext cx="3102922" cy="306576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3603" y="5460754"/>
            <a:ext cx="1532553" cy="71519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8726" y="4527767"/>
            <a:ext cx="1082029" cy="100362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6117" y="6145229"/>
            <a:ext cx="2310679" cy="60353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214" y="3878981"/>
            <a:ext cx="2650601" cy="196340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0962" y="3985357"/>
            <a:ext cx="1137745" cy="84094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10755" y="3175307"/>
            <a:ext cx="1577990" cy="710963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954646" y="2162407"/>
            <a:ext cx="4729353" cy="1012899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Proactive Cache System:</a:t>
            </a:r>
          </a:p>
          <a:p>
            <a:r>
              <a:rPr lang="en-US" dirty="0">
                <a:solidFill>
                  <a:schemeClr val="tx1"/>
                </a:solidFill>
              </a:rPr>
              <a:t>Driven by streams, proactively transfer.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Explore rich ISA semantics in the cache system.</a:t>
            </a:r>
          </a:p>
        </p:txBody>
      </p:sp>
    </p:spTree>
    <p:extLst>
      <p:ext uri="{BB962C8B-B14F-4D97-AF65-F5344CB8AC3E}">
        <p14:creationId xmlns:p14="http://schemas.microsoft.com/office/powerpoint/2010/main" val="145454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24" y="1280964"/>
            <a:ext cx="8953500" cy="436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Stream Floating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/>
                  <a:t> Proactive Cache System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4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568" y="2151400"/>
            <a:ext cx="1866900" cy="141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916" y="3975419"/>
            <a:ext cx="1933575" cy="1457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424" y="5470713"/>
            <a:ext cx="3162300" cy="1266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4720" y="1991274"/>
            <a:ext cx="1905000" cy="704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5666" y="2503434"/>
            <a:ext cx="1962150" cy="1038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5182" y="3859120"/>
            <a:ext cx="2124075" cy="5429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8705" y="4183034"/>
            <a:ext cx="1485900" cy="1085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3745" y="4345426"/>
            <a:ext cx="2085975" cy="10096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7724" y="5484357"/>
            <a:ext cx="3019425" cy="838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87764" y="2016698"/>
            <a:ext cx="2257425" cy="14192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59188" y="3659864"/>
            <a:ext cx="2314575" cy="1790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20411" y="4174214"/>
            <a:ext cx="2009775" cy="8001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63945" y="5500840"/>
            <a:ext cx="3143250" cy="8382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34695" y="6196788"/>
            <a:ext cx="8572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123F06-2229-49E6-89FA-F71502A6AD18}"/>
              </a:ext>
            </a:extLst>
          </p:cNvPr>
          <p:cNvGrpSpPr/>
          <p:nvPr/>
        </p:nvGrpSpPr>
        <p:grpSpPr>
          <a:xfrm>
            <a:off x="2206398" y="1955776"/>
            <a:ext cx="1231560" cy="1022456"/>
            <a:chOff x="2206398" y="1955776"/>
            <a:chExt cx="1231560" cy="1022456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FA511BB6-A84B-428B-B2FF-3A38C4A17766}"/>
                </a:ext>
              </a:extLst>
            </p:cNvPr>
            <p:cNvGrpSpPr/>
            <p:nvPr/>
          </p:nvGrpSpPr>
          <p:grpSpPr>
            <a:xfrm>
              <a:off x="2206398" y="1955776"/>
              <a:ext cx="1231560" cy="524242"/>
              <a:chOff x="2206398" y="1955776"/>
              <a:chExt cx="1231560" cy="524242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6D9845EE-8E68-4C3E-A163-82BDC1FBC2EC}"/>
                  </a:ext>
                </a:extLst>
              </p:cNvPr>
              <p:cNvSpPr/>
              <p:nvPr/>
            </p:nvSpPr>
            <p:spPr>
              <a:xfrm>
                <a:off x="2206398" y="2005822"/>
                <a:ext cx="1231560" cy="474196"/>
              </a:xfrm>
              <a:custGeom>
                <a:avLst/>
                <a:gdLst>
                  <a:gd name="connsiteX0" fmla="*/ 0 w 1193800"/>
                  <a:gd name="connsiteY0" fmla="*/ 495667 h 537217"/>
                  <a:gd name="connsiteX1" fmla="*/ 228600 w 1193800"/>
                  <a:gd name="connsiteY1" fmla="*/ 495667 h 537217"/>
                  <a:gd name="connsiteX2" fmla="*/ 952500 w 1193800"/>
                  <a:gd name="connsiteY2" fmla="*/ 63867 h 537217"/>
                  <a:gd name="connsiteX3" fmla="*/ 1193800 w 1193800"/>
                  <a:gd name="connsiteY3" fmla="*/ 13067 h 53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800" h="537217">
                    <a:moveTo>
                      <a:pt x="0" y="495667"/>
                    </a:moveTo>
                    <a:cubicBezTo>
                      <a:pt x="34925" y="531650"/>
                      <a:pt x="69850" y="567634"/>
                      <a:pt x="228600" y="495667"/>
                    </a:cubicBezTo>
                    <a:cubicBezTo>
                      <a:pt x="387350" y="423700"/>
                      <a:pt x="791633" y="144300"/>
                      <a:pt x="952500" y="63867"/>
                    </a:cubicBezTo>
                    <a:cubicBezTo>
                      <a:pt x="1113367" y="-16566"/>
                      <a:pt x="1152525" y="-4925"/>
                      <a:pt x="1193800" y="13067"/>
                    </a:cubicBezTo>
                  </a:path>
                </a:pathLst>
              </a:custGeom>
              <a:noFill/>
              <a:ln>
                <a:solidFill>
                  <a:srgbClr val="D7E3B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8A79CFA-2D47-4107-A3F9-70A9C813F773}"/>
                  </a:ext>
                </a:extLst>
              </p:cNvPr>
              <p:cNvSpPr txBox="1"/>
              <p:nvPr/>
            </p:nvSpPr>
            <p:spPr>
              <a:xfrm rot="19967357">
                <a:off x="2404061" y="1955776"/>
                <a:ext cx="894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Configure</a:t>
                </a: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1D667DA-372B-4459-A1F5-954CDA8205B0}"/>
                </a:ext>
              </a:extLst>
            </p:cNvPr>
            <p:cNvGrpSpPr/>
            <p:nvPr/>
          </p:nvGrpSpPr>
          <p:grpSpPr>
            <a:xfrm>
              <a:off x="2206398" y="2286796"/>
              <a:ext cx="1231560" cy="307777"/>
              <a:chOff x="2206398" y="2286796"/>
              <a:chExt cx="1231560" cy="307777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FB08056E-321E-4C86-9547-0F14B581BF62}"/>
                  </a:ext>
                </a:extLst>
              </p:cNvPr>
              <p:cNvSpPr/>
              <p:nvPr/>
            </p:nvSpPr>
            <p:spPr>
              <a:xfrm>
                <a:off x="2206398" y="2515736"/>
                <a:ext cx="1231560" cy="58503"/>
              </a:xfrm>
              <a:custGeom>
                <a:avLst/>
                <a:gdLst>
                  <a:gd name="connsiteX0" fmla="*/ 0 w 1193800"/>
                  <a:gd name="connsiteY0" fmla="*/ 495667 h 537217"/>
                  <a:gd name="connsiteX1" fmla="*/ 228600 w 1193800"/>
                  <a:gd name="connsiteY1" fmla="*/ 495667 h 537217"/>
                  <a:gd name="connsiteX2" fmla="*/ 952500 w 1193800"/>
                  <a:gd name="connsiteY2" fmla="*/ 63867 h 537217"/>
                  <a:gd name="connsiteX3" fmla="*/ 1193800 w 1193800"/>
                  <a:gd name="connsiteY3" fmla="*/ 13067 h 53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800" h="537217">
                    <a:moveTo>
                      <a:pt x="0" y="495667"/>
                    </a:moveTo>
                    <a:cubicBezTo>
                      <a:pt x="34925" y="531650"/>
                      <a:pt x="69850" y="567634"/>
                      <a:pt x="228600" y="495667"/>
                    </a:cubicBezTo>
                    <a:cubicBezTo>
                      <a:pt x="387350" y="423700"/>
                      <a:pt x="791633" y="144300"/>
                      <a:pt x="952500" y="63867"/>
                    </a:cubicBezTo>
                    <a:cubicBezTo>
                      <a:pt x="1113367" y="-16566"/>
                      <a:pt x="1152525" y="-4925"/>
                      <a:pt x="1193800" y="13067"/>
                    </a:cubicBezTo>
                  </a:path>
                </a:pathLst>
              </a:custGeom>
              <a:noFill/>
              <a:ln>
                <a:solidFill>
                  <a:srgbClr val="D7E3B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7D94EB2-4203-4EF3-9F37-031C2C1683CE}"/>
                  </a:ext>
                </a:extLst>
              </p:cNvPr>
              <p:cNvSpPr txBox="1"/>
              <p:nvPr/>
            </p:nvSpPr>
            <p:spPr>
              <a:xfrm rot="21205364">
                <a:off x="2567601" y="2286796"/>
                <a:ext cx="6304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Usage</a:t>
                </a: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6FAC2878-3A0C-4C4A-934A-0638405CD45C}"/>
                </a:ext>
              </a:extLst>
            </p:cNvPr>
            <p:cNvGrpSpPr/>
            <p:nvPr/>
          </p:nvGrpSpPr>
          <p:grpSpPr>
            <a:xfrm>
              <a:off x="2206398" y="2626094"/>
              <a:ext cx="1231560" cy="352138"/>
              <a:chOff x="2206398" y="2626094"/>
              <a:chExt cx="1231560" cy="352138"/>
            </a:xfrm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1227F6E1-47BF-4647-9CE7-5EA6C35967FF}"/>
                  </a:ext>
                </a:extLst>
              </p:cNvPr>
              <p:cNvSpPr/>
              <p:nvPr/>
            </p:nvSpPr>
            <p:spPr>
              <a:xfrm flipV="1">
                <a:off x="2206398" y="2626094"/>
                <a:ext cx="1231560" cy="226071"/>
              </a:xfrm>
              <a:custGeom>
                <a:avLst/>
                <a:gdLst>
                  <a:gd name="connsiteX0" fmla="*/ 0 w 1193800"/>
                  <a:gd name="connsiteY0" fmla="*/ 495667 h 537217"/>
                  <a:gd name="connsiteX1" fmla="*/ 228600 w 1193800"/>
                  <a:gd name="connsiteY1" fmla="*/ 495667 h 537217"/>
                  <a:gd name="connsiteX2" fmla="*/ 952500 w 1193800"/>
                  <a:gd name="connsiteY2" fmla="*/ 63867 h 537217"/>
                  <a:gd name="connsiteX3" fmla="*/ 1193800 w 1193800"/>
                  <a:gd name="connsiteY3" fmla="*/ 13067 h 53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800" h="537217">
                    <a:moveTo>
                      <a:pt x="0" y="495667"/>
                    </a:moveTo>
                    <a:cubicBezTo>
                      <a:pt x="34925" y="531650"/>
                      <a:pt x="69850" y="567634"/>
                      <a:pt x="228600" y="495667"/>
                    </a:cubicBezTo>
                    <a:cubicBezTo>
                      <a:pt x="387350" y="423700"/>
                      <a:pt x="791633" y="144300"/>
                      <a:pt x="952500" y="63867"/>
                    </a:cubicBezTo>
                    <a:cubicBezTo>
                      <a:pt x="1113367" y="-16566"/>
                      <a:pt x="1152525" y="-4925"/>
                      <a:pt x="1193800" y="13067"/>
                    </a:cubicBezTo>
                  </a:path>
                </a:pathLst>
              </a:custGeom>
              <a:noFill/>
              <a:ln>
                <a:solidFill>
                  <a:srgbClr val="D7E3B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2C4648C-5EB2-4885-BF8E-604B3F0E63C8}"/>
                  </a:ext>
                </a:extLst>
              </p:cNvPr>
              <p:cNvSpPr txBox="1"/>
              <p:nvPr/>
            </p:nvSpPr>
            <p:spPr>
              <a:xfrm rot="782393">
                <a:off x="2446957" y="2670455"/>
                <a:ext cx="808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Advance</a:t>
                </a: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Stream Floating Implementation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4517C7-2B69-476C-AEF2-46E1A04EBF92}"/>
              </a:ext>
            </a:extLst>
          </p:cNvPr>
          <p:cNvSpPr/>
          <p:nvPr/>
        </p:nvSpPr>
        <p:spPr>
          <a:xfrm>
            <a:off x="4146434" y="1976903"/>
            <a:ext cx="1304788" cy="277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4B8AAE6-894D-4D24-8416-F237DBA31954}"/>
              </a:ext>
            </a:extLst>
          </p:cNvPr>
          <p:cNvSpPr/>
          <p:nvPr/>
        </p:nvSpPr>
        <p:spPr>
          <a:xfrm>
            <a:off x="4137055" y="2477327"/>
            <a:ext cx="2204690" cy="228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0CAB02-DCAD-4797-AE62-DB9720C6D298}"/>
              </a:ext>
            </a:extLst>
          </p:cNvPr>
          <p:cNvSpPr/>
          <p:nvPr/>
        </p:nvSpPr>
        <p:spPr>
          <a:xfrm>
            <a:off x="4186018" y="2715193"/>
            <a:ext cx="1473170" cy="228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82EC08F-2523-434C-ACD6-F6518F29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80" y="3429000"/>
            <a:ext cx="3647415" cy="2695279"/>
          </a:xfrm>
          <a:prstGeom prst="rect">
            <a:avLst/>
          </a:prstGeom>
        </p:spPr>
      </p:pic>
      <p:grpSp>
        <p:nvGrpSpPr>
          <p:cNvPr id="93" name="组合 92">
            <a:extLst>
              <a:ext uri="{FF2B5EF4-FFF2-40B4-BE49-F238E27FC236}">
                <a16:creationId xmlns:a16="http://schemas.microsoft.com/office/drawing/2014/main" id="{7DB0891F-FCA1-466E-BD4D-B428A4B520FF}"/>
              </a:ext>
            </a:extLst>
          </p:cNvPr>
          <p:cNvGrpSpPr/>
          <p:nvPr/>
        </p:nvGrpSpPr>
        <p:grpSpPr>
          <a:xfrm>
            <a:off x="838200" y="1600312"/>
            <a:ext cx="1867819" cy="1538883"/>
            <a:chOff x="838200" y="1600312"/>
            <a:chExt cx="1867819" cy="153888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9F49E89-9D6A-4C78-A5B9-D1C6AE78205F}"/>
                </a:ext>
              </a:extLst>
            </p:cNvPr>
            <p:cNvSpPr txBox="1"/>
            <p:nvPr/>
          </p:nvSpPr>
          <p:spPr>
            <a:xfrm>
              <a:off x="838200" y="1600312"/>
              <a:ext cx="1867819" cy="1538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nsolas" panose="020B0609020204030204" pitchFamily="49" charset="0"/>
                </a:rPr>
                <a:t>Original C Code</a:t>
              </a:r>
            </a:p>
            <a:p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</a:rPr>
                <a:t>int </a:t>
              </a:r>
              <a:r>
                <a:rPr lang="en-US" sz="1400" dirty="0" err="1"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latin typeface="Consolas" panose="020B0609020204030204" pitchFamily="49" charset="0"/>
                </a:rPr>
                <a:t> = 0;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while (</a:t>
              </a:r>
              <a:r>
                <a:rPr lang="en-US" sz="1400" dirty="0" err="1"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latin typeface="Consolas" panose="020B0609020204030204" pitchFamily="49" charset="0"/>
                </a:rPr>
                <a:t> &lt; N) {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sum += </a:t>
              </a:r>
              <a:r>
                <a:rPr lang="en-US" sz="1400" dirty="0">
                  <a:highlight>
                    <a:srgbClr val="D7E3BF"/>
                  </a:highlight>
                  <a:latin typeface="Consolas" panose="020B0609020204030204" pitchFamily="49" charset="0"/>
                </a:rPr>
                <a:t>B[A[</a:t>
              </a:r>
              <a:r>
                <a:rPr lang="en-US" sz="1400" dirty="0" err="1">
                  <a:highlight>
                    <a:srgbClr val="D7E3B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highlight>
                    <a:srgbClr val="D7E3BF"/>
                  </a:highlight>
                  <a:latin typeface="Consolas" panose="020B0609020204030204" pitchFamily="49" charset="0"/>
                </a:rPr>
                <a:t>]]</a:t>
              </a:r>
              <a:r>
                <a:rPr lang="en-US" sz="14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6E45C3C-AD40-458F-A840-E3DEA2D3BBB0}"/>
                </a:ext>
              </a:extLst>
            </p:cNvPr>
            <p:cNvCxnSpPr/>
            <p:nvPr/>
          </p:nvCxnSpPr>
          <p:spPr>
            <a:xfrm>
              <a:off x="838200" y="1935880"/>
              <a:ext cx="17899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862213B-050C-40AB-A27F-9158221DD287}"/>
              </a:ext>
            </a:extLst>
          </p:cNvPr>
          <p:cNvGrpSpPr/>
          <p:nvPr/>
        </p:nvGrpSpPr>
        <p:grpSpPr>
          <a:xfrm>
            <a:off x="3342025" y="1600312"/>
            <a:ext cx="2271776" cy="1538883"/>
            <a:chOff x="3342025" y="1600312"/>
            <a:chExt cx="2271776" cy="1538883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CD2C610-E298-4670-87F9-26114144E45E}"/>
                </a:ext>
              </a:extLst>
            </p:cNvPr>
            <p:cNvSpPr txBox="1"/>
            <p:nvPr/>
          </p:nvSpPr>
          <p:spPr>
            <a:xfrm>
              <a:off x="3342025" y="1600312"/>
              <a:ext cx="2271776" cy="1538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nsolas" panose="020B0609020204030204" pitchFamily="49" charset="0"/>
                </a:rPr>
                <a:t>Stream Pseudo-Code</a:t>
              </a:r>
            </a:p>
            <a:p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1400" dirty="0" err="1">
                  <a:highlight>
                    <a:srgbClr val="D7E3BF"/>
                  </a:highlight>
                  <a:latin typeface="Consolas" panose="020B0609020204030204" pitchFamily="49" charset="0"/>
                </a:rPr>
                <a:t>stream_cfg</a:t>
              </a:r>
              <a:r>
                <a:rPr lang="en-US" sz="1400" dirty="0">
                  <a:highlight>
                    <a:srgbClr val="D7E3BF"/>
                  </a:highlight>
                  <a:latin typeface="Consolas" panose="020B0609020204030204" pitchFamily="49" charset="0"/>
                </a:rPr>
                <a:t>(B[A[]]);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while (</a:t>
              </a:r>
              <a:r>
                <a:rPr lang="en-US" sz="1400" dirty="0" err="1"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latin typeface="Consolas" panose="020B0609020204030204" pitchFamily="49" charset="0"/>
                </a:rPr>
                <a:t> &lt; N) {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sum += </a:t>
              </a:r>
              <a:r>
                <a:rPr lang="en-US" sz="1400" dirty="0" err="1">
                  <a:highlight>
                    <a:srgbClr val="D7E3BF"/>
                  </a:highlight>
                  <a:latin typeface="Consolas" panose="020B0609020204030204" pitchFamily="49" charset="0"/>
                </a:rPr>
                <a:t>stream_ld</a:t>
              </a:r>
              <a:r>
                <a:rPr lang="en-US" sz="1400" dirty="0">
                  <a:highlight>
                    <a:srgbClr val="D7E3BF"/>
                  </a:highlight>
                  <a:latin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highlight>
                    <a:srgbClr val="D7E3BF"/>
                  </a:highlight>
                  <a:latin typeface="Consolas" panose="020B0609020204030204" pitchFamily="49" charset="0"/>
                </a:rPr>
                <a:t>stream_step</a:t>
              </a:r>
              <a:r>
                <a:rPr lang="en-US" sz="1400" dirty="0">
                  <a:highlight>
                    <a:srgbClr val="D7E3B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5DB41D5-EEF2-4C9F-9F66-E8D2E5009A2E}"/>
                </a:ext>
              </a:extLst>
            </p:cNvPr>
            <p:cNvCxnSpPr>
              <a:cxnSpLocks/>
            </p:cNvCxnSpPr>
            <p:nvPr/>
          </p:nvCxnSpPr>
          <p:spPr>
            <a:xfrm>
              <a:off x="3361489" y="1935880"/>
              <a:ext cx="214339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017BFEDB-505B-43A2-92DC-8A5BA8B7D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07063"/>
            <a:ext cx="2743200" cy="2739151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C068FF3-2B6F-4C47-8D28-D3840721A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203" y="4086225"/>
            <a:ext cx="1731345" cy="1980904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C575D47C-C28A-43D2-8027-5A457D45E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326" y="3321707"/>
            <a:ext cx="2907113" cy="592993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BB0A8225-E66B-4C4D-BA02-FF1D0E142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360" y="3709764"/>
            <a:ext cx="2767723" cy="565719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EA5D0605-5BE8-4589-8363-D3CDB75D71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1634" y="3954076"/>
            <a:ext cx="443975" cy="1917828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17430E47-1C1D-44A8-AF5C-500D11812F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9245" y="3786663"/>
            <a:ext cx="2665838" cy="1987904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FDB6604D-2ACC-40E1-A823-7B6E415806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7241" y="5673159"/>
            <a:ext cx="1927959" cy="523863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1D1CCDE3-2290-49F1-A482-727736FA18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8787" y="3840608"/>
            <a:ext cx="994287" cy="2041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1F95EB2-A4D1-41EA-A367-0D2125A024D9}"/>
                  </a:ext>
                </a:extLst>
              </p:cNvPr>
              <p:cNvSpPr txBox="1"/>
              <p:nvPr/>
            </p:nvSpPr>
            <p:spPr>
              <a:xfrm>
                <a:off x="6065177" y="1504234"/>
                <a:ext cx="4837247" cy="830997"/>
              </a:xfrm>
              <a:prstGeom prst="rect">
                <a:avLst/>
              </a:prstGeom>
              <a:solidFill>
                <a:srgbClr val="B7DDE8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Static + dynamic </a:t>
                </a:r>
                <a:r>
                  <a:rPr lang="en-US" sz="1600" b="1" dirty="0"/>
                  <a:t>i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nformation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floating decision.</a:t>
                </a:r>
              </a:p>
              <a:p>
                <a:r>
                  <a:rPr lang="en-US" sz="1600" b="1" dirty="0"/>
                  <a:t>      </a:t>
                </a:r>
                <a:r>
                  <a:rPr lang="en-US" sz="1600" dirty="0"/>
                  <a:t>e.g. reuse distance, aliased stores, hit rate in L2.</a:t>
                </a:r>
              </a:p>
              <a:p>
                <a:r>
                  <a:rPr lang="en-US" sz="1600" b="1" dirty="0"/>
                  <a:t>Offload entire stream pattern with one message.</a:t>
                </a: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1F95EB2-A4D1-41EA-A367-0D2125A02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77" y="1504234"/>
                <a:ext cx="4837247" cy="830997"/>
              </a:xfrm>
              <a:prstGeom prst="rect">
                <a:avLst/>
              </a:prstGeom>
              <a:blipFill>
                <a:blip r:embed="rId12"/>
                <a:stretch>
                  <a:fillRect l="-629" t="-1449" b="-79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475B548C-FC87-4388-B78B-73FF68996E5D}"/>
              </a:ext>
            </a:extLst>
          </p:cNvPr>
          <p:cNvSpPr txBox="1"/>
          <p:nvPr/>
        </p:nvSpPr>
        <p:spPr>
          <a:xfrm>
            <a:off x="6835083" y="2480599"/>
            <a:ext cx="4570133" cy="830997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Proactively transfer stream data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/>
              <a:t>Stream data is not cached (bypass coherence).</a:t>
            </a:r>
          </a:p>
          <a:p>
            <a:r>
              <a:rPr lang="en-US" sz="1600" b="1" dirty="0"/>
              <a:t>      </a:t>
            </a:r>
            <a:r>
              <a:rPr lang="en-US" sz="1600" dirty="0"/>
              <a:t>Extend MESI with </a:t>
            </a:r>
            <a:r>
              <a:rPr lang="en-US" sz="1600" b="1" u="sng" dirty="0" err="1"/>
              <a:t>GetU</a:t>
            </a:r>
            <a:r>
              <a:rPr lang="en-US" sz="1600" dirty="0" err="1"/>
              <a:t>ncached</a:t>
            </a:r>
            <a:r>
              <a:rPr lang="en-US" sz="1600" dirty="0"/>
              <a:t> request.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10CB231-30F9-46F5-8103-E01EBFC0BBBA}"/>
              </a:ext>
            </a:extLst>
          </p:cNvPr>
          <p:cNvSpPr txBox="1"/>
          <p:nvPr/>
        </p:nvSpPr>
        <p:spPr>
          <a:xfrm>
            <a:off x="7757800" y="3456964"/>
            <a:ext cx="3647416" cy="830997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Automatically migrate to next bank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/>
              <a:t>      </a:t>
            </a:r>
            <a:r>
              <a:rPr lang="en-US" sz="1600" dirty="0"/>
              <a:t>Keep streaming until no credits.</a:t>
            </a:r>
          </a:p>
          <a:p>
            <a:r>
              <a:rPr lang="en-US" sz="1600" b="1" dirty="0"/>
              <a:t>Released by </a:t>
            </a:r>
            <a:r>
              <a:rPr lang="en-US" sz="1600" b="1" dirty="0" err="1"/>
              <a:t>StreamEnd</a:t>
            </a:r>
            <a:r>
              <a:rPr lang="en-US" sz="1600" b="1" dirty="0"/>
              <a:t> message.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DB4575D-9EA8-45A4-A0D4-AEB1DB3BB6F1}"/>
              </a:ext>
            </a:extLst>
          </p:cNvPr>
          <p:cNvSpPr txBox="1"/>
          <p:nvPr/>
        </p:nvSpPr>
        <p:spPr>
          <a:xfrm>
            <a:off x="7757800" y="4432195"/>
            <a:ext cx="3647416" cy="830997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Weak consistency w. aliasing detection.</a:t>
            </a:r>
          </a:p>
          <a:p>
            <a:r>
              <a:rPr lang="en-US" sz="1600" b="1" dirty="0"/>
              <a:t>Strong consistency is also possible.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/>
              <a:t>      </a:t>
            </a:r>
            <a:r>
              <a:rPr lang="en-US" sz="1600" dirty="0"/>
              <a:t>w. stream-grain coherence.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A95BFCE-C35D-4FA8-8734-AFE2D9A0B61D}"/>
              </a:ext>
            </a:extLst>
          </p:cNvPr>
          <p:cNvSpPr txBox="1"/>
          <p:nvPr/>
        </p:nvSpPr>
        <p:spPr>
          <a:xfrm>
            <a:off x="7757800" y="5407426"/>
            <a:ext cx="3647416" cy="584775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Indirect requests from remote SE</a:t>
            </a:r>
            <a:r>
              <a:rPr lang="en-US" sz="1600" b="1" baseline="-25000" dirty="0"/>
              <a:t>L3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/>
              <a:t>      Decentralized address generation.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FA538B94-9B5C-41FE-B15F-B874DC6525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00862" y="3833498"/>
            <a:ext cx="2734221" cy="2065856"/>
          </a:xfrm>
          <a:prstGeom prst="rect">
            <a:avLst/>
          </a:prstGeom>
        </p:spPr>
      </p:pic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DB5F9604-DF72-4EFF-8E1C-666CA8A81E12}"/>
              </a:ext>
            </a:extLst>
          </p:cNvPr>
          <p:cNvSpPr/>
          <p:nvPr/>
        </p:nvSpPr>
        <p:spPr>
          <a:xfrm>
            <a:off x="4962525" y="2327275"/>
            <a:ext cx="1104900" cy="1114425"/>
          </a:xfrm>
          <a:custGeom>
            <a:avLst/>
            <a:gdLst>
              <a:gd name="connsiteX0" fmla="*/ 0 w 1104900"/>
              <a:gd name="connsiteY0" fmla="*/ 1114425 h 1114425"/>
              <a:gd name="connsiteX1" fmla="*/ 609600 w 1104900"/>
              <a:gd name="connsiteY1" fmla="*/ 714375 h 1114425"/>
              <a:gd name="connsiteX2" fmla="*/ 1104900 w 1104900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1114425">
                <a:moveTo>
                  <a:pt x="0" y="1114425"/>
                </a:moveTo>
                <a:cubicBezTo>
                  <a:pt x="212725" y="1007269"/>
                  <a:pt x="425450" y="900113"/>
                  <a:pt x="609600" y="714375"/>
                </a:cubicBezTo>
                <a:cubicBezTo>
                  <a:pt x="793750" y="528637"/>
                  <a:pt x="1104900" y="0"/>
                  <a:pt x="1104900" y="0"/>
                </a:cubicBezTo>
              </a:path>
            </a:pathLst>
          </a:cu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0442BD86-26B6-4DFC-A9AB-A03AE471D636}"/>
              </a:ext>
            </a:extLst>
          </p:cNvPr>
          <p:cNvSpPr/>
          <p:nvPr/>
        </p:nvSpPr>
        <p:spPr>
          <a:xfrm>
            <a:off x="6441507" y="3308350"/>
            <a:ext cx="397443" cy="790575"/>
          </a:xfrm>
          <a:custGeom>
            <a:avLst/>
            <a:gdLst>
              <a:gd name="connsiteX0" fmla="*/ 0 w 485775"/>
              <a:gd name="connsiteY0" fmla="*/ 790575 h 790575"/>
              <a:gd name="connsiteX1" fmla="*/ 123825 w 485775"/>
              <a:gd name="connsiteY1" fmla="*/ 314325 h 790575"/>
              <a:gd name="connsiteX2" fmla="*/ 485775 w 485775"/>
              <a:gd name="connsiteY2" fmla="*/ 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5" h="790575">
                <a:moveTo>
                  <a:pt x="0" y="790575"/>
                </a:moveTo>
                <a:cubicBezTo>
                  <a:pt x="21431" y="618331"/>
                  <a:pt x="42863" y="446087"/>
                  <a:pt x="123825" y="314325"/>
                </a:cubicBezTo>
                <a:cubicBezTo>
                  <a:pt x="204788" y="182562"/>
                  <a:pt x="411163" y="12700"/>
                  <a:pt x="485775" y="0"/>
                </a:cubicBezTo>
              </a:path>
            </a:pathLst>
          </a:cu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B27B3BAD-EC28-434E-8A7F-7D20A38861EC}"/>
              </a:ext>
            </a:extLst>
          </p:cNvPr>
          <p:cNvSpPr/>
          <p:nvPr/>
        </p:nvSpPr>
        <p:spPr>
          <a:xfrm>
            <a:off x="7203281" y="4283930"/>
            <a:ext cx="552450" cy="516668"/>
          </a:xfrm>
          <a:custGeom>
            <a:avLst/>
            <a:gdLst>
              <a:gd name="connsiteX0" fmla="*/ 0 w 552450"/>
              <a:gd name="connsiteY0" fmla="*/ 516668 h 516668"/>
              <a:gd name="connsiteX1" fmla="*/ 209550 w 552450"/>
              <a:gd name="connsiteY1" fmla="*/ 154718 h 516668"/>
              <a:gd name="connsiteX2" fmla="*/ 552450 w 552450"/>
              <a:gd name="connsiteY2" fmla="*/ 2318 h 51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16668">
                <a:moveTo>
                  <a:pt x="0" y="516668"/>
                </a:moveTo>
                <a:cubicBezTo>
                  <a:pt x="58737" y="378555"/>
                  <a:pt x="117475" y="240443"/>
                  <a:pt x="209550" y="154718"/>
                </a:cubicBezTo>
                <a:cubicBezTo>
                  <a:pt x="301625" y="68993"/>
                  <a:pt x="519113" y="-15144"/>
                  <a:pt x="552450" y="2318"/>
                </a:cubicBezTo>
              </a:path>
            </a:pathLst>
          </a:cu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C1CF4BF-A5C1-4F6F-B944-83D015B1B2D0}"/>
              </a:ext>
            </a:extLst>
          </p:cNvPr>
          <p:cNvSpPr/>
          <p:nvPr/>
        </p:nvSpPr>
        <p:spPr>
          <a:xfrm>
            <a:off x="6435157" y="5992201"/>
            <a:ext cx="1321367" cy="189624"/>
          </a:xfrm>
          <a:custGeom>
            <a:avLst/>
            <a:gdLst>
              <a:gd name="connsiteX0" fmla="*/ 0 w 1495425"/>
              <a:gd name="connsiteY0" fmla="*/ 57150 h 219174"/>
              <a:gd name="connsiteX1" fmla="*/ 314325 w 1495425"/>
              <a:gd name="connsiteY1" fmla="*/ 28575 h 219174"/>
              <a:gd name="connsiteX2" fmla="*/ 1257300 w 1495425"/>
              <a:gd name="connsiteY2" fmla="*/ 219075 h 219174"/>
              <a:gd name="connsiteX3" fmla="*/ 1495425 w 1495425"/>
              <a:gd name="connsiteY3" fmla="*/ 0 h 21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25" h="219174">
                <a:moveTo>
                  <a:pt x="0" y="57150"/>
                </a:moveTo>
                <a:cubicBezTo>
                  <a:pt x="52387" y="29369"/>
                  <a:pt x="104775" y="1588"/>
                  <a:pt x="314325" y="28575"/>
                </a:cubicBezTo>
                <a:cubicBezTo>
                  <a:pt x="523875" y="55562"/>
                  <a:pt x="1060450" y="223837"/>
                  <a:pt x="1257300" y="219075"/>
                </a:cubicBezTo>
                <a:cubicBezTo>
                  <a:pt x="1454150" y="214313"/>
                  <a:pt x="1495425" y="0"/>
                  <a:pt x="1495425" y="0"/>
                </a:cubicBezTo>
              </a:path>
            </a:pathLst>
          </a:cu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81" grpId="0" animBg="1"/>
      <p:bldP spid="83" grpId="0" animBg="1"/>
      <p:bldP spid="84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内容占位符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10043"/>
              </p:ext>
            </p:extLst>
          </p:nvPr>
        </p:nvGraphicFramePr>
        <p:xfrm>
          <a:off x="197851" y="1617226"/>
          <a:ext cx="10945337" cy="54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NoC</a:t>
            </a:r>
            <a:r>
              <a:rPr lang="en-US" sz="4000" dirty="0"/>
              <a:t> Traffic Breakdown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6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646714" y="15341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2.49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48828" y="15341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1.79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44600" y="15341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84658" y="15341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1.33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0983848" y="2072633"/>
            <a:ext cx="1148295" cy="1103458"/>
            <a:chOff x="8610600" y="561333"/>
            <a:chExt cx="1148295" cy="1103458"/>
          </a:xfrm>
        </p:grpSpPr>
        <p:sp>
          <p:nvSpPr>
            <p:cNvPr id="17" name="矩形 16"/>
            <p:cNvSpPr/>
            <p:nvPr/>
          </p:nvSpPr>
          <p:spPr>
            <a:xfrm>
              <a:off x="8610600" y="1343025"/>
              <a:ext cx="274201" cy="274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81154" y="1295459"/>
              <a:ext cx="87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610600" y="982768"/>
              <a:ext cx="274201" cy="274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881154" y="93520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610600" y="608899"/>
              <a:ext cx="274201" cy="274201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881154" y="561333"/>
              <a:ext cx="854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</a:t>
              </a:r>
            </a:p>
          </p:txBody>
        </p:sp>
      </p:grp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9827172" y="4099436"/>
            <a:ext cx="383526" cy="587353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</p:cNvCxnSpPr>
          <p:nvPr/>
        </p:nvCxnSpPr>
        <p:spPr>
          <a:xfrm>
            <a:off x="8610600" y="2411207"/>
            <a:ext cx="393472" cy="1756933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313210-C6F7-41F6-8174-B8859C83B710}"/>
                  </a:ext>
                </a:extLst>
              </p:cNvPr>
              <p:cNvSpPr/>
              <p:nvPr/>
            </p:nvSpPr>
            <p:spPr>
              <a:xfrm>
                <a:off x="3775801" y="3531829"/>
                <a:ext cx="4546054" cy="636311"/>
              </a:xfrm>
              <a:prstGeom prst="rect">
                <a:avLst/>
              </a:prstGeom>
              <a:solidFill>
                <a:srgbClr val="B7DDE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1.39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speedup over hardware prefetcher.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36%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NoC</a:t>
                </a:r>
                <a:r>
                  <a:rPr lang="en-US" b="1" dirty="0">
                    <a:solidFill>
                      <a:schemeClr val="tx1"/>
                    </a:solidFill>
                  </a:rPr>
                  <a:t> traffic reduction.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313210-C6F7-41F6-8174-B8859C83B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01" y="3531829"/>
                <a:ext cx="4546054" cy="636311"/>
              </a:xfrm>
              <a:prstGeom prst="rect">
                <a:avLst/>
              </a:prstGeom>
              <a:blipFill>
                <a:blip r:embed="rId3"/>
                <a:stretch>
                  <a:fillRect l="-936" t="-3738" b="-140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EE69615D-5B71-44BC-820F-B722CBC0E9AC}"/>
              </a:ext>
            </a:extLst>
          </p:cNvPr>
          <p:cNvGrpSpPr/>
          <p:nvPr/>
        </p:nvGrpSpPr>
        <p:grpSpPr>
          <a:xfrm>
            <a:off x="6096000" y="524731"/>
            <a:ext cx="5498973" cy="1048101"/>
            <a:chOff x="6096000" y="524731"/>
            <a:chExt cx="5498973" cy="10481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2FCE6EC-EECD-4233-895C-65E89DC5FEB2}"/>
                </a:ext>
              </a:extLst>
            </p:cNvPr>
            <p:cNvSpPr/>
            <p:nvPr/>
          </p:nvSpPr>
          <p:spPr>
            <a:xfrm>
              <a:off x="6096000" y="911330"/>
              <a:ext cx="274201" cy="27420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2BCDAD6-FA61-445D-936D-3A122D52AAF3}"/>
                </a:ext>
              </a:extLst>
            </p:cNvPr>
            <p:cNvSpPr txBox="1"/>
            <p:nvPr/>
          </p:nvSpPr>
          <p:spPr>
            <a:xfrm>
              <a:off x="6366554" y="863764"/>
              <a:ext cx="4826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L1BG-L2ST: L1 Bingo spatial + L2 stride prefetcher.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DB5072E-A949-49CC-B3E7-10522536BA20}"/>
                </a:ext>
              </a:extLst>
            </p:cNvPr>
            <p:cNvSpPr/>
            <p:nvPr/>
          </p:nvSpPr>
          <p:spPr>
            <a:xfrm>
              <a:off x="6096000" y="572297"/>
              <a:ext cx="274201" cy="274201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212F6A5-A216-4484-89AF-DFF82805C498}"/>
                </a:ext>
              </a:extLst>
            </p:cNvPr>
            <p:cNvSpPr txBox="1"/>
            <p:nvPr/>
          </p:nvSpPr>
          <p:spPr>
            <a:xfrm>
              <a:off x="6366554" y="524731"/>
              <a:ext cx="459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Baseline: No HW prefetcher or stream support.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4FF4A4-C560-4BB7-AE00-62DC0BC57A2E}"/>
                </a:ext>
              </a:extLst>
            </p:cNvPr>
            <p:cNvSpPr/>
            <p:nvPr/>
          </p:nvSpPr>
          <p:spPr>
            <a:xfrm>
              <a:off x="6096000" y="1251066"/>
              <a:ext cx="274201" cy="2742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1CF570E-5C68-4AB0-88BB-D3B18A6E406E}"/>
                </a:ext>
              </a:extLst>
            </p:cNvPr>
            <p:cNvSpPr txBox="1"/>
            <p:nvPr/>
          </p:nvSpPr>
          <p:spPr>
            <a:xfrm>
              <a:off x="6366554" y="1203500"/>
              <a:ext cx="5228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SF-X: Stream-floating with each optimization enabled.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8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Chart bld="series"/>
        </p:bldSub>
      </p:bldGraphic>
      <p:bldP spid="8" grpId="0"/>
      <p:bldP spid="9" grpId="0"/>
      <p:bldP spid="10" grpId="0"/>
      <p:bldP spid="11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Conclusion: Streams Enables Proactive Cache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7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16" y="2670913"/>
            <a:ext cx="3562709" cy="35452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8" y="2059963"/>
            <a:ext cx="5091843" cy="42401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629" y="2605177"/>
            <a:ext cx="525265" cy="369496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574" y="3886270"/>
            <a:ext cx="2812877" cy="20334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877" y="3801696"/>
            <a:ext cx="2735723" cy="211797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604" y="3147410"/>
            <a:ext cx="1408666" cy="90780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243" y="2894830"/>
            <a:ext cx="3102922" cy="306576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3603" y="5460754"/>
            <a:ext cx="1532553" cy="71519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8726" y="4527767"/>
            <a:ext cx="1082029" cy="100362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6117" y="6145229"/>
            <a:ext cx="2310679" cy="60353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214" y="3878981"/>
            <a:ext cx="2650601" cy="196340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0962" y="3985357"/>
            <a:ext cx="1137745" cy="84094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10755" y="3175307"/>
            <a:ext cx="1577990" cy="710963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954646" y="2162407"/>
            <a:ext cx="4729353" cy="1012899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Proactive Cache System:</a:t>
            </a:r>
          </a:p>
          <a:p>
            <a:r>
              <a:rPr lang="en-US" dirty="0">
                <a:solidFill>
                  <a:schemeClr val="tx1"/>
                </a:solidFill>
              </a:rPr>
              <a:t>Driven by streams, proactively transfer.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Explore rich ISA semantics in the cache system.</a:t>
            </a:r>
          </a:p>
        </p:txBody>
      </p:sp>
    </p:spTree>
    <p:extLst>
      <p:ext uri="{BB962C8B-B14F-4D97-AF65-F5344CB8AC3E}">
        <p14:creationId xmlns:p14="http://schemas.microsoft.com/office/powerpoint/2010/main" val="299255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642815"/>
            <a:ext cx="9144000" cy="1504155"/>
          </a:xfrm>
        </p:spPr>
        <p:txBody>
          <a:bodyPr>
            <a:normAutofit/>
          </a:bodyPr>
          <a:lstStyle/>
          <a:p>
            <a:r>
              <a:rPr lang="en-US" sz="4400" dirty="0"/>
              <a:t>Stream Floating: Enabling Proactive and Decentralized Cache Optimizations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5206" y="3374504"/>
            <a:ext cx="9661585" cy="2754312"/>
          </a:xfrm>
        </p:spPr>
        <p:txBody>
          <a:bodyPr>
            <a:normAutofit/>
          </a:bodyPr>
          <a:lstStyle/>
          <a:p>
            <a:r>
              <a:rPr lang="en-US" dirty="0"/>
              <a:t>Zhengrong Wang</a:t>
            </a:r>
            <a:r>
              <a:rPr lang="en-US" baseline="30000" dirty="0"/>
              <a:t>1</a:t>
            </a:r>
            <a:r>
              <a:rPr lang="en-US" dirty="0"/>
              <a:t>, Jian Weng</a:t>
            </a:r>
            <a:r>
              <a:rPr lang="en-US" baseline="30000" dirty="0"/>
              <a:t>1</a:t>
            </a:r>
            <a:r>
              <a:rPr lang="en-US" dirty="0"/>
              <a:t>, Jason Lowe-Power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 err="1"/>
              <a:t>Jayesh</a:t>
            </a:r>
            <a:r>
              <a:rPr lang="en-US" dirty="0"/>
              <a:t> Gaur</a:t>
            </a:r>
            <a:r>
              <a:rPr lang="en-US" baseline="30000" dirty="0"/>
              <a:t>3</a:t>
            </a:r>
            <a:r>
              <a:rPr lang="en-US" dirty="0"/>
              <a:t>, Tony Nowatzki</a:t>
            </a:r>
            <a:r>
              <a:rPr lang="en-US" baseline="30000" dirty="0"/>
              <a:t>1</a:t>
            </a:r>
          </a:p>
          <a:p>
            <a:endParaRPr lang="en-US" sz="800" baseline="30000" dirty="0"/>
          </a:p>
          <a:p>
            <a:r>
              <a:rPr lang="en-US" baseline="30000" dirty="0"/>
              <a:t>1</a:t>
            </a:r>
            <a:r>
              <a:rPr lang="en-US" dirty="0"/>
              <a:t>UCLA, </a:t>
            </a:r>
            <a:r>
              <a:rPr lang="en-US" baseline="30000" dirty="0"/>
              <a:t>2</a:t>
            </a:r>
            <a:r>
              <a:rPr lang="en-US" dirty="0"/>
              <a:t>UC Davis, </a:t>
            </a:r>
            <a:r>
              <a:rPr lang="en-US" baseline="30000" dirty="0"/>
              <a:t>3</a:t>
            </a:r>
            <a:r>
              <a:rPr lang="en-US" dirty="0"/>
              <a:t>Intel</a:t>
            </a:r>
          </a:p>
          <a:p>
            <a:r>
              <a:rPr lang="en-US" dirty="0"/>
              <a:t>Feb. 2021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22" y="5687783"/>
            <a:ext cx="1696657" cy="55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54" y="4279381"/>
            <a:ext cx="3371604" cy="337160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05" y="5417377"/>
            <a:ext cx="2072649" cy="1210384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058" y="5493701"/>
            <a:ext cx="1428733" cy="94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3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Information Gap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/>
                  <a:t> Reactive Cache System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9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16" y="2670913"/>
            <a:ext cx="3562709" cy="3545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98" y="2059963"/>
            <a:ext cx="5091843" cy="42401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117" y="6145229"/>
            <a:ext cx="2310679" cy="6035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629" y="2605177"/>
            <a:ext cx="525265" cy="36949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0755" y="3204559"/>
            <a:ext cx="1571445" cy="70801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954647" y="1724892"/>
            <a:ext cx="4546054" cy="1281093"/>
          </a:xfrm>
          <a:prstGeom prst="rect">
            <a:avLst/>
          </a:prstGeom>
          <a:solidFill>
            <a:srgbClr val="D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Reactive Cache System:</a:t>
            </a:r>
          </a:p>
          <a:p>
            <a:r>
              <a:rPr lang="en-US" dirty="0">
                <a:solidFill>
                  <a:srgbClr val="FF0000"/>
                </a:solidFill>
              </a:rPr>
              <a:t>72%</a:t>
            </a:r>
            <a:r>
              <a:rPr lang="en-US" dirty="0">
                <a:solidFill>
                  <a:schemeClr val="tx1"/>
                </a:solidFill>
              </a:rPr>
              <a:t> cached lines without reuse.</a:t>
            </a:r>
          </a:p>
          <a:p>
            <a:r>
              <a:rPr lang="en-US" dirty="0">
                <a:solidFill>
                  <a:schemeClr val="tx1"/>
                </a:solidFill>
              </a:rPr>
              <a:t>Up to </a:t>
            </a:r>
            <a:r>
              <a:rPr lang="en-US" dirty="0">
                <a:solidFill>
                  <a:srgbClr val="FF0000"/>
                </a:solidFill>
              </a:rPr>
              <a:t>30%</a:t>
            </a:r>
            <a:r>
              <a:rPr lang="en-US" dirty="0">
                <a:solidFill>
                  <a:schemeClr val="tx1"/>
                </a:solidFill>
              </a:rPr>
              <a:t> extra control </a:t>
            </a:r>
            <a:r>
              <a:rPr lang="en-US" dirty="0" err="1">
                <a:solidFill>
                  <a:schemeClr val="tx1"/>
                </a:solidFill>
              </a:rPr>
              <a:t>NoC</a:t>
            </a:r>
            <a:r>
              <a:rPr lang="en-US" dirty="0">
                <a:solidFill>
                  <a:schemeClr val="tx1"/>
                </a:solidFill>
              </a:rPr>
              <a:t> traffic.</a:t>
            </a:r>
          </a:p>
          <a:p>
            <a:r>
              <a:rPr lang="en-US" b="1" dirty="0">
                <a:solidFill>
                  <a:schemeClr val="tx1"/>
                </a:solidFill>
              </a:rPr>
              <a:t>Missing holistic view of the program behavior.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6595" y="2874711"/>
            <a:ext cx="3103892" cy="306672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3574" y="3886270"/>
            <a:ext cx="2812877" cy="203340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3877" y="3801696"/>
            <a:ext cx="2735723" cy="21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17719</TotalTime>
  <Words>1509</Words>
  <Application>Microsoft Office PowerPoint</Application>
  <PresentationFormat>宽屏</PresentationFormat>
  <Paragraphs>278</Paragraphs>
  <Slides>34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Wingdings</vt:lpstr>
      <vt:lpstr>Office 主题​​</vt:lpstr>
      <vt:lpstr>Stream Floating: Enabling Proactive and Decentralized Cache Optimizations</vt:lpstr>
      <vt:lpstr>Information Gap → Reactive Cache System</vt:lpstr>
      <vt:lpstr>Streams to Bridge the Gap → Proactive Cache</vt:lpstr>
      <vt:lpstr>Stream Floating → Proactive Cache System</vt:lpstr>
      <vt:lpstr>Stream Floating Implementation</vt:lpstr>
      <vt:lpstr>NoC Traffic Breakdown</vt:lpstr>
      <vt:lpstr>Conclusion: Streams Enables Proactive Cache</vt:lpstr>
      <vt:lpstr>Stream Floating: Enabling Proactive and Decentralized Cache Optimizations</vt:lpstr>
      <vt:lpstr>Information Gap → Reactive Cache System</vt:lpstr>
      <vt:lpstr>Streams to Bridge the Gap → Proactive Cache</vt:lpstr>
      <vt:lpstr>Stream Floating → Proactive Cache</vt:lpstr>
      <vt:lpstr>Outline</vt:lpstr>
      <vt:lpstr>Outline</vt:lpstr>
      <vt:lpstr>Overheads of Caching Data without Reuse</vt:lpstr>
      <vt:lpstr>Conventional vs. Stream Floating</vt:lpstr>
      <vt:lpstr>Outline</vt:lpstr>
      <vt:lpstr>What to Offload: Streams</vt:lpstr>
      <vt:lpstr>Stream Engines</vt:lpstr>
      <vt:lpstr>How to Offload: Configure Affine Stream A[i]</vt:lpstr>
      <vt:lpstr>How to Offload: Proactively Stream Data to Core</vt:lpstr>
      <vt:lpstr>How to Offload: Flow Control and Migration</vt:lpstr>
      <vt:lpstr>How to Offload: End (Sink) the Stream</vt:lpstr>
      <vt:lpstr>How to Offload: Indirect Stream B[A[i]]</vt:lpstr>
      <vt:lpstr>How to Offload: Stream Confluence</vt:lpstr>
      <vt:lpstr>When to Offload: Detect Floating Candidates</vt:lpstr>
      <vt:lpstr>Outline</vt:lpstr>
      <vt:lpstr>Support Weak Consistency: Uncached Stream Data</vt:lpstr>
      <vt:lpstr>Outline</vt:lpstr>
      <vt:lpstr>Configurations</vt:lpstr>
      <vt:lpstr>Overall Speedup with IO4 and OOO8</vt:lpstr>
      <vt:lpstr>LLC Request Breakdown</vt:lpstr>
      <vt:lpstr>NoC Traffic Breakdown</vt:lpstr>
      <vt:lpstr>Energy vs. Speedup</vt:lpstr>
      <vt:lpstr>Conclusion: Streams Enables Proactive 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Floating: Enabling Proactive and Decentralized Cache Optimizations</dc:title>
  <dc:creator>Wong SeanGeek</dc:creator>
  <cp:lastModifiedBy>ZhengrongWang</cp:lastModifiedBy>
  <cp:revision>200</cp:revision>
  <dcterms:created xsi:type="dcterms:W3CDTF">2021-01-24T18:45:06Z</dcterms:created>
  <dcterms:modified xsi:type="dcterms:W3CDTF">2021-03-02T02:45:47Z</dcterms:modified>
</cp:coreProperties>
</file>