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32" r:id="rId1"/>
  </p:sldMasterIdLst>
  <p:notesMasterIdLst>
    <p:notesMasterId r:id="rId34"/>
  </p:notesMasterIdLst>
  <p:handoutMasterIdLst>
    <p:handoutMasterId r:id="rId35"/>
  </p:handoutMasterIdLst>
  <p:sldIdLst>
    <p:sldId id="258" r:id="rId2"/>
    <p:sldId id="305" r:id="rId3"/>
    <p:sldId id="334" r:id="rId4"/>
    <p:sldId id="307" r:id="rId5"/>
    <p:sldId id="313" r:id="rId6"/>
    <p:sldId id="309" r:id="rId7"/>
    <p:sldId id="322" r:id="rId8"/>
    <p:sldId id="323" r:id="rId9"/>
    <p:sldId id="324" r:id="rId10"/>
    <p:sldId id="336" r:id="rId11"/>
    <p:sldId id="314" r:id="rId12"/>
    <p:sldId id="272" r:id="rId13"/>
    <p:sldId id="325" r:id="rId14"/>
    <p:sldId id="326" r:id="rId15"/>
    <p:sldId id="315" r:id="rId16"/>
    <p:sldId id="327" r:id="rId17"/>
    <p:sldId id="297" r:id="rId18"/>
    <p:sldId id="328" r:id="rId19"/>
    <p:sldId id="300" r:id="rId20"/>
    <p:sldId id="317" r:id="rId21"/>
    <p:sldId id="269" r:id="rId22"/>
    <p:sldId id="285" r:id="rId23"/>
    <p:sldId id="316" r:id="rId24"/>
    <p:sldId id="329" r:id="rId25"/>
    <p:sldId id="332" r:id="rId26"/>
    <p:sldId id="318" r:id="rId27"/>
    <p:sldId id="280" r:id="rId28"/>
    <p:sldId id="274" r:id="rId29"/>
    <p:sldId id="266" r:id="rId30"/>
    <p:sldId id="275" r:id="rId31"/>
    <p:sldId id="278" r:id="rId32"/>
    <p:sldId id="333" r:id="rId33"/>
  </p:sldIdLst>
  <p:sldSz cx="29260800" cy="219456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SimSun"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SimSun"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SimSun"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SimSun"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6912" userDrawn="1">
          <p15:clr>
            <a:srgbClr val="A4A3A4"/>
          </p15:clr>
        </p15:guide>
        <p15:guide id="2" pos="921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6092"/>
    <a:srgbClr val="6699FF"/>
    <a:srgbClr val="66FF33"/>
    <a:srgbClr val="0000FF"/>
    <a:srgbClr val="FFCCFF"/>
    <a:srgbClr val="FF99FF"/>
    <a:srgbClr val="FFCC99"/>
    <a:srgbClr val="FFCC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32" autoAdjust="0"/>
    <p:restoredTop sz="89890" autoAdjust="0"/>
  </p:normalViewPr>
  <p:slideViewPr>
    <p:cSldViewPr>
      <p:cViewPr varScale="1">
        <p:scale>
          <a:sx n="28" d="100"/>
          <a:sy n="28" d="100"/>
        </p:scale>
        <p:origin x="2214" y="90"/>
      </p:cViewPr>
      <p:guideLst>
        <p:guide orient="horz" pos="6912"/>
        <p:guide pos="9216"/>
      </p:guideLst>
    </p:cSldViewPr>
  </p:slideViewPr>
  <p:notesTextViewPr>
    <p:cViewPr>
      <p:scale>
        <a:sx n="100" d="100"/>
        <a:sy n="100" d="100"/>
      </p:scale>
      <p:origin x="0" y="0"/>
    </p:cViewPr>
  </p:notesTextViewPr>
  <p:notesViewPr>
    <p:cSldViewPr>
      <p:cViewPr varScale="1">
        <p:scale>
          <a:sx n="79" d="100"/>
          <a:sy n="79" d="100"/>
        </p:scale>
        <p:origin x="-2130" y="-90"/>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Study\sean\csv\stream-lengt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tudy\sean\csv\stream-loop-pa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tudy\sean\csv\stream-overall-performan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tudy\sean\csv\stream-added-removed-inst.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Study\sean\csv\stream-binding-performanc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ean\Dropbox\Study\new\research\2019-ISCA\presentation\ooo-suite.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ean\Dropbox\Study\new\research\2019-ISCA\presentation\ooo-suite.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selected!$A$2</c:f>
              <c:strCache>
                <c:ptCount val="1"/>
                <c:pt idx="0">
                  <c:v>Affine</c:v>
                </c:pt>
              </c:strCache>
            </c:strRef>
          </c:tx>
          <c:spPr>
            <a:solidFill>
              <a:schemeClr val="accent1">
                <a:lumMod val="50000"/>
              </a:schemeClr>
            </a:solidFill>
            <a:ln>
              <a:noFill/>
            </a:ln>
            <a:effectLst/>
          </c:spPr>
          <c:invertIfNegative val="0"/>
          <c:cat>
            <c:strRef>
              <c:f>selected!$B$1:$K$1</c:f>
              <c:strCache>
                <c:ptCount val="10"/>
                <c:pt idx="0">
                  <c:v>motion-estimation</c:v>
                </c:pt>
                <c:pt idx="1">
                  <c:v>svm</c:v>
                </c:pt>
                <c:pt idx="2">
                  <c:v>lbm_s</c:v>
                </c:pt>
                <c:pt idx="3">
                  <c:v>lda</c:v>
                </c:pt>
                <c:pt idx="4">
                  <c:v>namd_r</c:v>
                </c:pt>
                <c:pt idx="5">
                  <c:v>imagick_s</c:v>
                </c:pt>
                <c:pt idx="6">
                  <c:v>povray_r</c:v>
                </c:pt>
                <c:pt idx="7">
                  <c:v>perlbench_s</c:v>
                </c:pt>
                <c:pt idx="8">
                  <c:v>gcc_s</c:v>
                </c:pt>
                <c:pt idx="9">
                  <c:v>avg.</c:v>
                </c:pt>
              </c:strCache>
            </c:strRef>
          </c:cat>
          <c:val>
            <c:numRef>
              <c:f>selected!$B$2:$K$2</c:f>
              <c:numCache>
                <c:formatCode>General</c:formatCode>
                <c:ptCount val="10"/>
                <c:pt idx="0">
                  <c:v>0.92350639825406799</c:v>
                </c:pt>
                <c:pt idx="1">
                  <c:v>0.96281695477128904</c:v>
                </c:pt>
                <c:pt idx="2">
                  <c:v>0.98617440499724196</c:v>
                </c:pt>
                <c:pt idx="3">
                  <c:v>0.59972408708497305</c:v>
                </c:pt>
                <c:pt idx="4">
                  <c:v>0.18465254811016399</c:v>
                </c:pt>
                <c:pt idx="5">
                  <c:v>0.50313758960924604</c:v>
                </c:pt>
                <c:pt idx="6">
                  <c:v>5.9890779831769003E-4</c:v>
                </c:pt>
                <c:pt idx="7">
                  <c:v>8.4190957796611496E-2</c:v>
                </c:pt>
                <c:pt idx="8">
                  <c:v>1.88626108284887E-2</c:v>
                </c:pt>
                <c:pt idx="9">
                  <c:v>0.51489812257702705</c:v>
                </c:pt>
              </c:numCache>
            </c:numRef>
          </c:val>
          <c:extLst>
            <c:ext xmlns:c16="http://schemas.microsoft.com/office/drawing/2014/chart" uri="{C3380CC4-5D6E-409C-BE32-E72D297353CC}">
              <c16:uniqueId val="{00000000-D9C4-4FAD-A351-1AE8775591D3}"/>
            </c:ext>
          </c:extLst>
        </c:ser>
        <c:ser>
          <c:idx val="1"/>
          <c:order val="1"/>
          <c:tx>
            <c:strRef>
              <c:f>selected!$A$3</c:f>
              <c:strCache>
                <c:ptCount val="1"/>
                <c:pt idx="0">
                  <c:v>Indirect</c:v>
                </c:pt>
              </c:strCache>
            </c:strRef>
          </c:tx>
          <c:spPr>
            <a:solidFill>
              <a:schemeClr val="tx2">
                <a:lumMod val="60000"/>
                <a:lumOff val="40000"/>
              </a:schemeClr>
            </a:solidFill>
            <a:ln>
              <a:noFill/>
            </a:ln>
            <a:effectLst/>
          </c:spPr>
          <c:invertIfNegative val="0"/>
          <c:cat>
            <c:strRef>
              <c:f>selected!$B$1:$K$1</c:f>
              <c:strCache>
                <c:ptCount val="10"/>
                <c:pt idx="0">
                  <c:v>motion-estimation</c:v>
                </c:pt>
                <c:pt idx="1">
                  <c:v>svm</c:v>
                </c:pt>
                <c:pt idx="2">
                  <c:v>lbm_s</c:v>
                </c:pt>
                <c:pt idx="3">
                  <c:v>lda</c:v>
                </c:pt>
                <c:pt idx="4">
                  <c:v>namd_r</c:v>
                </c:pt>
                <c:pt idx="5">
                  <c:v>imagick_s</c:v>
                </c:pt>
                <c:pt idx="6">
                  <c:v>povray_r</c:v>
                </c:pt>
                <c:pt idx="7">
                  <c:v>perlbench_s</c:v>
                </c:pt>
                <c:pt idx="8">
                  <c:v>gcc_s</c:v>
                </c:pt>
                <c:pt idx="9">
                  <c:v>avg.</c:v>
                </c:pt>
              </c:strCache>
            </c:strRef>
          </c:cat>
          <c:val>
            <c:numRef>
              <c:f>selected!$B$3:$K$3</c:f>
              <c:numCache>
                <c:formatCode>0.00E+00</c:formatCode>
                <c:ptCount val="10"/>
                <c:pt idx="0" formatCode="General">
                  <c:v>0</c:v>
                </c:pt>
                <c:pt idx="1">
                  <c:v>1.19180991800294E-6</c:v>
                </c:pt>
                <c:pt idx="2" formatCode="General">
                  <c:v>0</c:v>
                </c:pt>
                <c:pt idx="3" formatCode="General">
                  <c:v>0.39780514308499698</c:v>
                </c:pt>
                <c:pt idx="4" formatCode="General">
                  <c:v>0.438310189989773</c:v>
                </c:pt>
                <c:pt idx="5" formatCode="General">
                  <c:v>0.47369996913576201</c:v>
                </c:pt>
                <c:pt idx="6" formatCode="General">
                  <c:v>1.34549379619872E-4</c:v>
                </c:pt>
                <c:pt idx="7" formatCode="General">
                  <c:v>2.7406091725069399E-3</c:v>
                </c:pt>
                <c:pt idx="8" formatCode="General">
                  <c:v>1.06285921881672E-2</c:v>
                </c:pt>
                <c:pt idx="9" formatCode="General">
                  <c:v>0.10899057137841101</c:v>
                </c:pt>
              </c:numCache>
            </c:numRef>
          </c:val>
          <c:extLst>
            <c:ext xmlns:c16="http://schemas.microsoft.com/office/drawing/2014/chart" uri="{C3380CC4-5D6E-409C-BE32-E72D297353CC}">
              <c16:uniqueId val="{00000001-D9C4-4FAD-A351-1AE8775591D3}"/>
            </c:ext>
          </c:extLst>
        </c:ser>
        <c:ser>
          <c:idx val="2"/>
          <c:order val="2"/>
          <c:tx>
            <c:strRef>
              <c:f>selected!$A$4</c:f>
              <c:strCache>
                <c:ptCount val="1"/>
                <c:pt idx="0">
                  <c:v>PC</c:v>
                </c:pt>
              </c:strCache>
            </c:strRef>
          </c:tx>
          <c:spPr>
            <a:solidFill>
              <a:schemeClr val="accent1">
                <a:lumMod val="20000"/>
                <a:lumOff val="80000"/>
              </a:schemeClr>
            </a:solidFill>
            <a:ln>
              <a:noFill/>
            </a:ln>
            <a:effectLst/>
          </c:spPr>
          <c:invertIfNegative val="0"/>
          <c:cat>
            <c:strRef>
              <c:f>selected!$B$1:$K$1</c:f>
              <c:strCache>
                <c:ptCount val="10"/>
                <c:pt idx="0">
                  <c:v>motion-estimation</c:v>
                </c:pt>
                <c:pt idx="1">
                  <c:v>svm</c:v>
                </c:pt>
                <c:pt idx="2">
                  <c:v>lbm_s</c:v>
                </c:pt>
                <c:pt idx="3">
                  <c:v>lda</c:v>
                </c:pt>
                <c:pt idx="4">
                  <c:v>namd_r</c:v>
                </c:pt>
                <c:pt idx="5">
                  <c:v>imagick_s</c:v>
                </c:pt>
                <c:pt idx="6">
                  <c:v>povray_r</c:v>
                </c:pt>
                <c:pt idx="7">
                  <c:v>perlbench_s</c:v>
                </c:pt>
                <c:pt idx="8">
                  <c:v>gcc_s</c:v>
                </c:pt>
                <c:pt idx="9">
                  <c:v>avg.</c:v>
                </c:pt>
              </c:strCache>
            </c:strRef>
          </c:cat>
          <c:val>
            <c:numRef>
              <c:f>selected!$B$4:$K$4</c:f>
              <c:numCache>
                <c:formatCode>General</c:formatCode>
                <c:ptCount val="10"/>
                <c:pt idx="0">
                  <c:v>0</c:v>
                </c:pt>
                <c:pt idx="1">
                  <c:v>0</c:v>
                </c:pt>
                <c:pt idx="2">
                  <c:v>0</c:v>
                </c:pt>
                <c:pt idx="3">
                  <c:v>0</c:v>
                </c:pt>
                <c:pt idx="4">
                  <c:v>0</c:v>
                </c:pt>
                <c:pt idx="5">
                  <c:v>0</c:v>
                </c:pt>
                <c:pt idx="6" formatCode="0.00E+00">
                  <c:v>1.67428608036816E-5</c:v>
                </c:pt>
                <c:pt idx="7">
                  <c:v>8.9189155181254901E-4</c:v>
                </c:pt>
                <c:pt idx="8">
                  <c:v>9.1177704043607696E-3</c:v>
                </c:pt>
                <c:pt idx="9">
                  <c:v>2.4065829100403001E-3</c:v>
                </c:pt>
              </c:numCache>
            </c:numRef>
          </c:val>
          <c:extLst>
            <c:ext xmlns:c16="http://schemas.microsoft.com/office/drawing/2014/chart" uri="{C3380CC4-5D6E-409C-BE32-E72D297353CC}">
              <c16:uniqueId val="{00000002-D9C4-4FAD-A351-1AE8775591D3}"/>
            </c:ext>
          </c:extLst>
        </c:ser>
        <c:ser>
          <c:idx val="3"/>
          <c:order val="3"/>
          <c:tx>
            <c:strRef>
              <c:f>selected!$A$5</c:f>
              <c:strCache>
                <c:ptCount val="1"/>
                <c:pt idx="0">
                  <c:v>Unqualified</c:v>
                </c:pt>
              </c:strCache>
            </c:strRef>
          </c:tx>
          <c:spPr>
            <a:solidFill>
              <a:schemeClr val="bg2">
                <a:lumMod val="75000"/>
              </a:schemeClr>
            </a:solidFill>
            <a:ln>
              <a:noFill/>
            </a:ln>
            <a:effectLst/>
          </c:spPr>
          <c:invertIfNegative val="0"/>
          <c:cat>
            <c:strRef>
              <c:f>selected!$B$1:$K$1</c:f>
              <c:strCache>
                <c:ptCount val="10"/>
                <c:pt idx="0">
                  <c:v>motion-estimation</c:v>
                </c:pt>
                <c:pt idx="1">
                  <c:v>svm</c:v>
                </c:pt>
                <c:pt idx="2">
                  <c:v>lbm_s</c:v>
                </c:pt>
                <c:pt idx="3">
                  <c:v>lda</c:v>
                </c:pt>
                <c:pt idx="4">
                  <c:v>namd_r</c:v>
                </c:pt>
                <c:pt idx="5">
                  <c:v>imagick_s</c:v>
                </c:pt>
                <c:pt idx="6">
                  <c:v>povray_r</c:v>
                </c:pt>
                <c:pt idx="7">
                  <c:v>perlbench_s</c:v>
                </c:pt>
                <c:pt idx="8">
                  <c:v>gcc_s</c:v>
                </c:pt>
                <c:pt idx="9">
                  <c:v>avg.</c:v>
                </c:pt>
              </c:strCache>
            </c:strRef>
          </c:cat>
          <c:val>
            <c:numRef>
              <c:f>selected!$B$5:$K$5</c:f>
              <c:numCache>
                <c:formatCode>0.00E+00</c:formatCode>
                <c:ptCount val="10"/>
                <c:pt idx="0" formatCode="General">
                  <c:v>7.4767284406422302E-2</c:v>
                </c:pt>
                <c:pt idx="1">
                  <c:v>7.6990920701554296E-6</c:v>
                </c:pt>
                <c:pt idx="2" formatCode="General">
                  <c:v>0</c:v>
                </c:pt>
                <c:pt idx="3">
                  <c:v>4.7509992713948702E-6</c:v>
                </c:pt>
                <c:pt idx="4" formatCode="General">
                  <c:v>0.35078194514387701</c:v>
                </c:pt>
                <c:pt idx="5">
                  <c:v>1.4254101038456299E-5</c:v>
                </c:pt>
                <c:pt idx="6" formatCode="General">
                  <c:v>1.2129842894569099E-2</c:v>
                </c:pt>
                <c:pt idx="7" formatCode="General">
                  <c:v>1.3556326063754601E-3</c:v>
                </c:pt>
                <c:pt idx="8" formatCode="General">
                  <c:v>2.7524513730774799E-2</c:v>
                </c:pt>
                <c:pt idx="9" formatCode="General">
                  <c:v>7.9551981568028896E-2</c:v>
                </c:pt>
              </c:numCache>
            </c:numRef>
          </c:val>
          <c:extLst>
            <c:ext xmlns:c16="http://schemas.microsoft.com/office/drawing/2014/chart" uri="{C3380CC4-5D6E-409C-BE32-E72D297353CC}">
              <c16:uniqueId val="{00000003-D9C4-4FAD-A351-1AE8775591D3}"/>
            </c:ext>
          </c:extLst>
        </c:ser>
        <c:ser>
          <c:idx val="4"/>
          <c:order val="4"/>
          <c:tx>
            <c:strRef>
              <c:f>selected!$A$6</c:f>
              <c:strCache>
                <c:ptCount val="1"/>
                <c:pt idx="0">
                  <c:v>Outside</c:v>
                </c:pt>
              </c:strCache>
            </c:strRef>
          </c:tx>
          <c:spPr>
            <a:solidFill>
              <a:schemeClr val="bg2"/>
            </a:solidFill>
            <a:ln>
              <a:noFill/>
            </a:ln>
            <a:effectLst/>
          </c:spPr>
          <c:invertIfNegative val="0"/>
          <c:cat>
            <c:strRef>
              <c:f>selected!$B$1:$K$1</c:f>
              <c:strCache>
                <c:ptCount val="10"/>
                <c:pt idx="0">
                  <c:v>motion-estimation</c:v>
                </c:pt>
                <c:pt idx="1">
                  <c:v>svm</c:v>
                </c:pt>
                <c:pt idx="2">
                  <c:v>lbm_s</c:v>
                </c:pt>
                <c:pt idx="3">
                  <c:v>lda</c:v>
                </c:pt>
                <c:pt idx="4">
                  <c:v>namd_r</c:v>
                </c:pt>
                <c:pt idx="5">
                  <c:v>imagick_s</c:v>
                </c:pt>
                <c:pt idx="6">
                  <c:v>povray_r</c:v>
                </c:pt>
                <c:pt idx="7">
                  <c:v>perlbench_s</c:v>
                </c:pt>
                <c:pt idx="8">
                  <c:v>gcc_s</c:v>
                </c:pt>
                <c:pt idx="9">
                  <c:v>avg.</c:v>
                </c:pt>
              </c:strCache>
            </c:strRef>
          </c:cat>
          <c:val>
            <c:numRef>
              <c:f>selected!$B$6:$K$6</c:f>
              <c:numCache>
                <c:formatCode>General</c:formatCode>
                <c:ptCount val="10"/>
                <c:pt idx="0">
                  <c:v>1.72631733950921E-3</c:v>
                </c:pt>
                <c:pt idx="1">
                  <c:v>3.7174154326722698E-2</c:v>
                </c:pt>
                <c:pt idx="2">
                  <c:v>1.3825595002758E-2</c:v>
                </c:pt>
                <c:pt idx="3">
                  <c:v>2.4660188307579398E-3</c:v>
                </c:pt>
                <c:pt idx="4">
                  <c:v>2.6255316756184002E-2</c:v>
                </c:pt>
                <c:pt idx="5">
                  <c:v>2.31481871539524E-2</c:v>
                </c:pt>
                <c:pt idx="6">
                  <c:v>0.98711995706668898</c:v>
                </c:pt>
                <c:pt idx="7">
                  <c:v>0.91082090887269296</c:v>
                </c:pt>
                <c:pt idx="8">
                  <c:v>0.93386651284820799</c:v>
                </c:pt>
                <c:pt idx="9">
                  <c:v>0.29415274156649202</c:v>
                </c:pt>
              </c:numCache>
            </c:numRef>
          </c:val>
          <c:extLst>
            <c:ext xmlns:c16="http://schemas.microsoft.com/office/drawing/2014/chart" uri="{C3380CC4-5D6E-409C-BE32-E72D297353CC}">
              <c16:uniqueId val="{00000004-D9C4-4FAD-A351-1AE8775591D3}"/>
            </c:ext>
          </c:extLst>
        </c:ser>
        <c:dLbls>
          <c:showLegendKey val="0"/>
          <c:showVal val="0"/>
          <c:showCatName val="0"/>
          <c:showSerName val="0"/>
          <c:showPercent val="0"/>
          <c:showBubbleSize val="0"/>
        </c:dLbls>
        <c:gapWidth val="150"/>
        <c:overlap val="100"/>
        <c:axId val="105645519"/>
        <c:axId val="105668399"/>
      </c:barChart>
      <c:catAx>
        <c:axId val="105645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en-US"/>
          </a:p>
        </c:txPr>
        <c:crossAx val="105668399"/>
        <c:crosses val="autoZero"/>
        <c:auto val="1"/>
        <c:lblAlgn val="ctr"/>
        <c:lblOffset val="100"/>
        <c:noMultiLvlLbl val="0"/>
      </c:catAx>
      <c:valAx>
        <c:axId val="10566839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105645519"/>
        <c:crosses val="autoZero"/>
        <c:crossBetween val="between"/>
      </c:valAx>
      <c:spPr>
        <a:noFill/>
        <a:ln>
          <a:noFill/>
        </a:ln>
        <a:effectLst/>
      </c:spPr>
    </c:plotArea>
    <c:legend>
      <c:legendPos val="b"/>
      <c:legendEntry>
        <c:idx val="2"/>
        <c:txPr>
          <a:bodyPr rot="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selected!$A$2</c:f>
              <c:strCache>
                <c:ptCount val="1"/>
                <c:pt idx="0">
                  <c:v>&gt;1k</c:v>
                </c:pt>
              </c:strCache>
            </c:strRef>
          </c:tx>
          <c:spPr>
            <a:solidFill>
              <a:schemeClr val="accent1">
                <a:lumMod val="50000"/>
              </a:schemeClr>
            </a:solidFill>
            <a:ln>
              <a:noFill/>
            </a:ln>
            <a:effectLst/>
          </c:spPr>
          <c:invertIfNegative val="0"/>
          <c:cat>
            <c:strRef>
              <c:f>selected!$B$1:$J$1</c:f>
              <c:strCache>
                <c:ptCount val="9"/>
                <c:pt idx="0">
                  <c:v>pca</c:v>
                </c:pt>
                <c:pt idx="1">
                  <c:v>rbm</c:v>
                </c:pt>
                <c:pt idx="2">
                  <c:v>disparity</c:v>
                </c:pt>
                <c:pt idx="3">
                  <c:v>lbm_s</c:v>
                </c:pt>
                <c:pt idx="4">
                  <c:v>sphinx</c:v>
                </c:pt>
                <c:pt idx="5">
                  <c:v>srr</c:v>
                </c:pt>
                <c:pt idx="6">
                  <c:v>svm</c:v>
                </c:pt>
                <c:pt idx="7">
                  <c:v>xz_s</c:v>
                </c:pt>
                <c:pt idx="8">
                  <c:v>avg.</c:v>
                </c:pt>
              </c:strCache>
            </c:strRef>
          </c:cat>
          <c:val>
            <c:numRef>
              <c:f>selected!$B$2:$J$2</c:f>
              <c:numCache>
                <c:formatCode>General</c:formatCode>
                <c:ptCount val="9"/>
                <c:pt idx="0">
                  <c:v>0.99984923408709303</c:v>
                </c:pt>
                <c:pt idx="1">
                  <c:v>0.99583586094592902</c:v>
                </c:pt>
                <c:pt idx="2">
                  <c:v>0.99890445856863697</c:v>
                </c:pt>
                <c:pt idx="3">
                  <c:v>0.99999191136022003</c:v>
                </c:pt>
                <c:pt idx="4">
                  <c:v>0.10518371423744</c:v>
                </c:pt>
                <c:pt idx="5">
                  <c:v>1.2947708302693201E-3</c:v>
                </c:pt>
                <c:pt idx="6">
                  <c:v>1.43155607843973E-3</c:v>
                </c:pt>
                <c:pt idx="7">
                  <c:v>3.2041708850078697E-2</c:v>
                </c:pt>
                <c:pt idx="8">
                  <c:v>0.50944986245150503</c:v>
                </c:pt>
              </c:numCache>
            </c:numRef>
          </c:val>
          <c:extLst>
            <c:ext xmlns:c16="http://schemas.microsoft.com/office/drawing/2014/chart" uri="{C3380CC4-5D6E-409C-BE32-E72D297353CC}">
              <c16:uniqueId val="{00000000-6BA3-4E5D-AA81-D5D9936DFA77}"/>
            </c:ext>
          </c:extLst>
        </c:ser>
        <c:ser>
          <c:idx val="1"/>
          <c:order val="1"/>
          <c:tx>
            <c:strRef>
              <c:f>selected!$A$3</c:f>
              <c:strCache>
                <c:ptCount val="1"/>
                <c:pt idx="0">
                  <c:v>&gt;100</c:v>
                </c:pt>
              </c:strCache>
            </c:strRef>
          </c:tx>
          <c:spPr>
            <a:solidFill>
              <a:schemeClr val="tx2">
                <a:lumMod val="60000"/>
                <a:lumOff val="40000"/>
              </a:schemeClr>
            </a:solidFill>
            <a:ln>
              <a:noFill/>
            </a:ln>
            <a:effectLst/>
          </c:spPr>
          <c:invertIfNegative val="0"/>
          <c:cat>
            <c:strRef>
              <c:f>selected!$B$1:$J$1</c:f>
              <c:strCache>
                <c:ptCount val="9"/>
                <c:pt idx="0">
                  <c:v>pca</c:v>
                </c:pt>
                <c:pt idx="1">
                  <c:v>rbm</c:v>
                </c:pt>
                <c:pt idx="2">
                  <c:v>disparity</c:v>
                </c:pt>
                <c:pt idx="3">
                  <c:v>lbm_s</c:v>
                </c:pt>
                <c:pt idx="4">
                  <c:v>sphinx</c:v>
                </c:pt>
                <c:pt idx="5">
                  <c:v>srr</c:v>
                </c:pt>
                <c:pt idx="6">
                  <c:v>svm</c:v>
                </c:pt>
                <c:pt idx="7">
                  <c:v>xz_s</c:v>
                </c:pt>
                <c:pt idx="8">
                  <c:v>avg.</c:v>
                </c:pt>
              </c:strCache>
            </c:strRef>
          </c:cat>
          <c:val>
            <c:numRef>
              <c:f>selected!$B$3:$J$3</c:f>
              <c:numCache>
                <c:formatCode>General</c:formatCode>
                <c:ptCount val="9"/>
                <c:pt idx="0">
                  <c:v>1.506781012931E-4</c:v>
                </c:pt>
                <c:pt idx="1">
                  <c:v>3.0467991373280801E-3</c:v>
                </c:pt>
                <c:pt idx="2">
                  <c:v>1.01841981121042E-3</c:v>
                </c:pt>
                <c:pt idx="3" formatCode="0.00E+00">
                  <c:v>8.0483977902279202E-6</c:v>
                </c:pt>
                <c:pt idx="4">
                  <c:v>0.228172786916401</c:v>
                </c:pt>
                <c:pt idx="5">
                  <c:v>9.1953602550786703E-2</c:v>
                </c:pt>
                <c:pt idx="6">
                  <c:v>0.39320523573966198</c:v>
                </c:pt>
                <c:pt idx="7">
                  <c:v>0</c:v>
                </c:pt>
                <c:pt idx="8">
                  <c:v>0.122498707889879</c:v>
                </c:pt>
              </c:numCache>
            </c:numRef>
          </c:val>
          <c:extLst>
            <c:ext xmlns:c16="http://schemas.microsoft.com/office/drawing/2014/chart" uri="{C3380CC4-5D6E-409C-BE32-E72D297353CC}">
              <c16:uniqueId val="{00000001-6BA3-4E5D-AA81-D5D9936DFA77}"/>
            </c:ext>
          </c:extLst>
        </c:ser>
        <c:ser>
          <c:idx val="2"/>
          <c:order val="2"/>
          <c:tx>
            <c:strRef>
              <c:f>selected!$A$4</c:f>
              <c:strCache>
                <c:ptCount val="1"/>
                <c:pt idx="0">
                  <c:v>&gt;50</c:v>
                </c:pt>
              </c:strCache>
            </c:strRef>
          </c:tx>
          <c:spPr>
            <a:solidFill>
              <a:schemeClr val="tx2">
                <a:lumMod val="20000"/>
                <a:lumOff val="80000"/>
              </a:schemeClr>
            </a:solidFill>
            <a:ln>
              <a:noFill/>
            </a:ln>
            <a:effectLst/>
          </c:spPr>
          <c:invertIfNegative val="0"/>
          <c:cat>
            <c:strRef>
              <c:f>selected!$B$1:$J$1</c:f>
              <c:strCache>
                <c:ptCount val="9"/>
                <c:pt idx="0">
                  <c:v>pca</c:v>
                </c:pt>
                <c:pt idx="1">
                  <c:v>rbm</c:v>
                </c:pt>
                <c:pt idx="2">
                  <c:v>disparity</c:v>
                </c:pt>
                <c:pt idx="3">
                  <c:v>lbm_s</c:v>
                </c:pt>
                <c:pt idx="4">
                  <c:v>sphinx</c:v>
                </c:pt>
                <c:pt idx="5">
                  <c:v>srr</c:v>
                </c:pt>
                <c:pt idx="6">
                  <c:v>svm</c:v>
                </c:pt>
                <c:pt idx="7">
                  <c:v>xz_s</c:v>
                </c:pt>
                <c:pt idx="8">
                  <c:v>avg.</c:v>
                </c:pt>
              </c:strCache>
            </c:strRef>
          </c:cat>
          <c:val>
            <c:numRef>
              <c:f>selected!$B$4:$J$4</c:f>
              <c:numCache>
                <c:formatCode>0.00E+00</c:formatCode>
                <c:ptCount val="9"/>
                <c:pt idx="0">
                  <c:v>7.3562936409032794E-8</c:v>
                </c:pt>
                <c:pt idx="1">
                  <c:v>4.3851311047671199E-5</c:v>
                </c:pt>
                <c:pt idx="2">
                  <c:v>3.7997880616535898E-5</c:v>
                </c:pt>
                <c:pt idx="3" formatCode="General">
                  <c:v>0</c:v>
                </c:pt>
                <c:pt idx="4" formatCode="General">
                  <c:v>2.6290792187997399E-2</c:v>
                </c:pt>
                <c:pt idx="5">
                  <c:v>6.3176399736630806E-8</c:v>
                </c:pt>
                <c:pt idx="6" formatCode="General">
                  <c:v>0.39487501933652203</c:v>
                </c:pt>
                <c:pt idx="7" formatCode="General">
                  <c:v>0.496219241377992</c:v>
                </c:pt>
                <c:pt idx="8" formatCode="General">
                  <c:v>4.65981310508451E-2</c:v>
                </c:pt>
              </c:numCache>
            </c:numRef>
          </c:val>
          <c:extLst>
            <c:ext xmlns:c16="http://schemas.microsoft.com/office/drawing/2014/chart" uri="{C3380CC4-5D6E-409C-BE32-E72D297353CC}">
              <c16:uniqueId val="{00000002-6BA3-4E5D-AA81-D5D9936DFA77}"/>
            </c:ext>
          </c:extLst>
        </c:ser>
        <c:ser>
          <c:idx val="3"/>
          <c:order val="3"/>
          <c:tx>
            <c:strRef>
              <c:f>selected!$A$5</c:f>
              <c:strCache>
                <c:ptCount val="1"/>
                <c:pt idx="0">
                  <c:v>&gt;0</c:v>
                </c:pt>
              </c:strCache>
            </c:strRef>
          </c:tx>
          <c:spPr>
            <a:solidFill>
              <a:schemeClr val="bg2"/>
            </a:solidFill>
            <a:ln>
              <a:noFill/>
            </a:ln>
            <a:effectLst/>
          </c:spPr>
          <c:invertIfNegative val="0"/>
          <c:cat>
            <c:strRef>
              <c:f>selected!$B$1:$J$1</c:f>
              <c:strCache>
                <c:ptCount val="9"/>
                <c:pt idx="0">
                  <c:v>pca</c:v>
                </c:pt>
                <c:pt idx="1">
                  <c:v>rbm</c:v>
                </c:pt>
                <c:pt idx="2">
                  <c:v>disparity</c:v>
                </c:pt>
                <c:pt idx="3">
                  <c:v>lbm_s</c:v>
                </c:pt>
                <c:pt idx="4">
                  <c:v>sphinx</c:v>
                </c:pt>
                <c:pt idx="5">
                  <c:v>srr</c:v>
                </c:pt>
                <c:pt idx="6">
                  <c:v>svm</c:v>
                </c:pt>
                <c:pt idx="7">
                  <c:v>xz_s</c:v>
                </c:pt>
                <c:pt idx="8">
                  <c:v>avg.</c:v>
                </c:pt>
              </c:strCache>
            </c:strRef>
          </c:cat>
          <c:val>
            <c:numRef>
              <c:f>selected!$B$5:$J$5</c:f>
              <c:numCache>
                <c:formatCode>General</c:formatCode>
                <c:ptCount val="9"/>
                <c:pt idx="0" formatCode="0.00E+00">
                  <c:v>1.42486770160488E-8</c:v>
                </c:pt>
                <c:pt idx="1">
                  <c:v>1.0734886056945601E-3</c:v>
                </c:pt>
                <c:pt idx="2" formatCode="0.00E+00">
                  <c:v>3.9123739535962198E-5</c:v>
                </c:pt>
                <c:pt idx="3" formatCode="0.00E+00">
                  <c:v>4.0241988963351998E-8</c:v>
                </c:pt>
                <c:pt idx="4">
                  <c:v>0.64035270665816002</c:v>
                </c:pt>
                <c:pt idx="5">
                  <c:v>0.90675156344254404</c:v>
                </c:pt>
                <c:pt idx="6">
                  <c:v>0.21048818884537401</c:v>
                </c:pt>
                <c:pt idx="7">
                  <c:v>0.47173904977192799</c:v>
                </c:pt>
                <c:pt idx="8">
                  <c:v>0.32145329860777</c:v>
                </c:pt>
              </c:numCache>
            </c:numRef>
          </c:val>
          <c:extLst>
            <c:ext xmlns:c16="http://schemas.microsoft.com/office/drawing/2014/chart" uri="{C3380CC4-5D6E-409C-BE32-E72D297353CC}">
              <c16:uniqueId val="{00000003-6BA3-4E5D-AA81-D5D9936DFA77}"/>
            </c:ext>
          </c:extLst>
        </c:ser>
        <c:dLbls>
          <c:showLegendKey val="0"/>
          <c:showVal val="0"/>
          <c:showCatName val="0"/>
          <c:showSerName val="0"/>
          <c:showPercent val="0"/>
          <c:showBubbleSize val="0"/>
        </c:dLbls>
        <c:gapWidth val="150"/>
        <c:overlap val="100"/>
        <c:axId val="105655919"/>
        <c:axId val="105658831"/>
      </c:barChart>
      <c:catAx>
        <c:axId val="105655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en-US"/>
          </a:p>
        </c:txPr>
        <c:crossAx val="105658831"/>
        <c:crosses val="autoZero"/>
        <c:auto val="1"/>
        <c:lblAlgn val="ctr"/>
        <c:lblOffset val="100"/>
        <c:noMultiLvlLbl val="0"/>
      </c:catAx>
      <c:valAx>
        <c:axId val="10565883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1056559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4800" baseline="0" dirty="0"/>
              <a:t>Execution Paths within the Loop</a:t>
            </a:r>
            <a:endParaRPr lang="zh-CN" altLang="en-US" sz="4800" dirty="0"/>
          </a:p>
        </c:rich>
      </c:tx>
      <c:layout>
        <c:manualLayout>
          <c:xMode val="edge"/>
          <c:yMode val="edge"/>
          <c:x val="5.3823882630512944E-2"/>
          <c:y val="0.91921268437455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0"/>
          <c:order val="0"/>
          <c:tx>
            <c:strRef>
              <c:f>'stream-loop-path'!$A$2</c:f>
              <c:strCache>
                <c:ptCount val="1"/>
                <c:pt idx="0">
                  <c:v>&gt;3</c:v>
                </c:pt>
              </c:strCache>
            </c:strRef>
          </c:tx>
          <c:spPr>
            <a:solidFill>
              <a:schemeClr val="accent1">
                <a:lumMod val="50000"/>
              </a:schemeClr>
            </a:solidFill>
            <a:ln>
              <a:noFill/>
            </a:ln>
            <a:effectLst/>
          </c:spPr>
          <c:invertIfNegative val="0"/>
          <c:cat>
            <c:strRef>
              <c:f>'stream-loop-path'!$B$1:$J$1</c:f>
              <c:strCache>
                <c:ptCount val="9"/>
                <c:pt idx="0">
                  <c:v>pca</c:v>
                </c:pt>
                <c:pt idx="1">
                  <c:v>rbm</c:v>
                </c:pt>
                <c:pt idx="2">
                  <c:v>srr</c:v>
                </c:pt>
                <c:pt idx="3">
                  <c:v>svd3</c:v>
                </c:pt>
                <c:pt idx="4">
                  <c:v>sphinx</c:v>
                </c:pt>
                <c:pt idx="5">
                  <c:v>disparity</c:v>
                </c:pt>
                <c:pt idx="6">
                  <c:v>liblinear</c:v>
                </c:pt>
                <c:pt idx="7">
                  <c:v>omnetpp_s</c:v>
                </c:pt>
                <c:pt idx="8">
                  <c:v>avg.</c:v>
                </c:pt>
              </c:strCache>
            </c:strRef>
          </c:cat>
          <c:val>
            <c:numRef>
              <c:f>'stream-loop-path'!$B$2:$J$2</c:f>
              <c:numCache>
                <c:formatCode>General</c:formatCode>
                <c:ptCount val="9"/>
                <c:pt idx="0">
                  <c:v>2.9695823153405001E-4</c:v>
                </c:pt>
                <c:pt idx="1">
                  <c:v>0</c:v>
                </c:pt>
                <c:pt idx="2">
                  <c:v>0.13344643780774401</c:v>
                </c:pt>
                <c:pt idx="3">
                  <c:v>1.8397426658928E-4</c:v>
                </c:pt>
                <c:pt idx="4">
                  <c:v>0.27611192305320897</c:v>
                </c:pt>
                <c:pt idx="5">
                  <c:v>9.8691345622008999E-4</c:v>
                </c:pt>
                <c:pt idx="6">
                  <c:v>0.71165694607621599</c:v>
                </c:pt>
                <c:pt idx="7">
                  <c:v>0.98335043476832495</c:v>
                </c:pt>
                <c:pt idx="8">
                  <c:v>0.277164367686835</c:v>
                </c:pt>
              </c:numCache>
            </c:numRef>
          </c:val>
          <c:extLst>
            <c:ext xmlns:c16="http://schemas.microsoft.com/office/drawing/2014/chart" uri="{C3380CC4-5D6E-409C-BE32-E72D297353CC}">
              <c16:uniqueId val="{00000000-7648-42C8-9FB7-3B683C4338D4}"/>
            </c:ext>
          </c:extLst>
        </c:ser>
        <c:ser>
          <c:idx val="1"/>
          <c:order val="1"/>
          <c:tx>
            <c:strRef>
              <c:f>'stream-loop-path'!$A$3</c:f>
              <c:strCache>
                <c:ptCount val="1"/>
                <c:pt idx="0">
                  <c:v>3</c:v>
                </c:pt>
              </c:strCache>
            </c:strRef>
          </c:tx>
          <c:spPr>
            <a:solidFill>
              <a:schemeClr val="tx2">
                <a:lumMod val="60000"/>
                <a:lumOff val="40000"/>
              </a:schemeClr>
            </a:solidFill>
            <a:ln>
              <a:noFill/>
            </a:ln>
            <a:effectLst/>
          </c:spPr>
          <c:invertIfNegative val="0"/>
          <c:cat>
            <c:strRef>
              <c:f>'stream-loop-path'!$B$1:$J$1</c:f>
              <c:strCache>
                <c:ptCount val="9"/>
                <c:pt idx="0">
                  <c:v>pca</c:v>
                </c:pt>
                <c:pt idx="1">
                  <c:v>rbm</c:v>
                </c:pt>
                <c:pt idx="2">
                  <c:v>srr</c:v>
                </c:pt>
                <c:pt idx="3">
                  <c:v>svd3</c:v>
                </c:pt>
                <c:pt idx="4">
                  <c:v>sphinx</c:v>
                </c:pt>
                <c:pt idx="5">
                  <c:v>disparity</c:v>
                </c:pt>
                <c:pt idx="6">
                  <c:v>liblinear</c:v>
                </c:pt>
                <c:pt idx="7">
                  <c:v>omnetpp_s</c:v>
                </c:pt>
                <c:pt idx="8">
                  <c:v>avg.</c:v>
                </c:pt>
              </c:strCache>
            </c:strRef>
          </c:cat>
          <c:val>
            <c:numRef>
              <c:f>'stream-loop-path'!$B$3:$J$3</c:f>
              <c:numCache>
                <c:formatCode>General</c:formatCode>
                <c:ptCount val="9"/>
                <c:pt idx="0">
                  <c:v>0</c:v>
                </c:pt>
                <c:pt idx="1">
                  <c:v>0</c:v>
                </c:pt>
                <c:pt idx="2">
                  <c:v>0</c:v>
                </c:pt>
                <c:pt idx="3">
                  <c:v>0</c:v>
                </c:pt>
                <c:pt idx="4">
                  <c:v>7.8733882297171404E-2</c:v>
                </c:pt>
                <c:pt idx="5">
                  <c:v>0</c:v>
                </c:pt>
                <c:pt idx="6">
                  <c:v>0</c:v>
                </c:pt>
                <c:pt idx="7" formatCode="0.00E+00">
                  <c:v>9.1820042975365696E-5</c:v>
                </c:pt>
                <c:pt idx="8">
                  <c:v>4.89311340755458E-2</c:v>
                </c:pt>
              </c:numCache>
            </c:numRef>
          </c:val>
          <c:extLst>
            <c:ext xmlns:c16="http://schemas.microsoft.com/office/drawing/2014/chart" uri="{C3380CC4-5D6E-409C-BE32-E72D297353CC}">
              <c16:uniqueId val="{00000001-7648-42C8-9FB7-3B683C4338D4}"/>
            </c:ext>
          </c:extLst>
        </c:ser>
        <c:ser>
          <c:idx val="2"/>
          <c:order val="2"/>
          <c:tx>
            <c:strRef>
              <c:f>'stream-loop-path'!$A$4</c:f>
              <c:strCache>
                <c:ptCount val="1"/>
                <c:pt idx="0">
                  <c:v>2</c:v>
                </c:pt>
              </c:strCache>
            </c:strRef>
          </c:tx>
          <c:spPr>
            <a:solidFill>
              <a:schemeClr val="accent1">
                <a:lumMod val="20000"/>
                <a:lumOff val="80000"/>
              </a:schemeClr>
            </a:solidFill>
            <a:ln>
              <a:noFill/>
            </a:ln>
            <a:effectLst/>
          </c:spPr>
          <c:invertIfNegative val="0"/>
          <c:cat>
            <c:strRef>
              <c:f>'stream-loop-path'!$B$1:$J$1</c:f>
              <c:strCache>
                <c:ptCount val="9"/>
                <c:pt idx="0">
                  <c:v>pca</c:v>
                </c:pt>
                <c:pt idx="1">
                  <c:v>rbm</c:v>
                </c:pt>
                <c:pt idx="2">
                  <c:v>srr</c:v>
                </c:pt>
                <c:pt idx="3">
                  <c:v>svd3</c:v>
                </c:pt>
                <c:pt idx="4">
                  <c:v>sphinx</c:v>
                </c:pt>
                <c:pt idx="5">
                  <c:v>disparity</c:v>
                </c:pt>
                <c:pt idx="6">
                  <c:v>liblinear</c:v>
                </c:pt>
                <c:pt idx="7">
                  <c:v>omnetpp_s</c:v>
                </c:pt>
                <c:pt idx="8">
                  <c:v>avg.</c:v>
                </c:pt>
              </c:strCache>
            </c:strRef>
          </c:cat>
          <c:val>
            <c:numRef>
              <c:f>'stream-loop-path'!$B$4:$J$4</c:f>
              <c:numCache>
                <c:formatCode>General</c:formatCode>
                <c:ptCount val="9"/>
                <c:pt idx="0">
                  <c:v>0</c:v>
                </c:pt>
                <c:pt idx="1">
                  <c:v>0.16481463373653099</c:v>
                </c:pt>
                <c:pt idx="2" formatCode="0.00E+00">
                  <c:v>8.2472642034259107E-6</c:v>
                </c:pt>
                <c:pt idx="3">
                  <c:v>0</c:v>
                </c:pt>
                <c:pt idx="4">
                  <c:v>0.532863893669415</c:v>
                </c:pt>
                <c:pt idx="5">
                  <c:v>0.55898024557568404</c:v>
                </c:pt>
                <c:pt idx="6">
                  <c:v>4.3444231607163201E-2</c:v>
                </c:pt>
                <c:pt idx="7">
                  <c:v>1.12311106524121E-3</c:v>
                </c:pt>
                <c:pt idx="8">
                  <c:v>0.20902452574501501</c:v>
                </c:pt>
              </c:numCache>
            </c:numRef>
          </c:val>
          <c:extLst>
            <c:ext xmlns:c16="http://schemas.microsoft.com/office/drawing/2014/chart" uri="{C3380CC4-5D6E-409C-BE32-E72D297353CC}">
              <c16:uniqueId val="{00000002-7648-42C8-9FB7-3B683C4338D4}"/>
            </c:ext>
          </c:extLst>
        </c:ser>
        <c:ser>
          <c:idx val="3"/>
          <c:order val="3"/>
          <c:tx>
            <c:strRef>
              <c:f>'stream-loop-path'!$A$5</c:f>
              <c:strCache>
                <c:ptCount val="1"/>
                <c:pt idx="0">
                  <c:v>1</c:v>
                </c:pt>
              </c:strCache>
            </c:strRef>
          </c:tx>
          <c:spPr>
            <a:solidFill>
              <a:schemeClr val="bg2"/>
            </a:solidFill>
            <a:ln>
              <a:noFill/>
            </a:ln>
            <a:effectLst/>
          </c:spPr>
          <c:invertIfNegative val="0"/>
          <c:cat>
            <c:strRef>
              <c:f>'stream-loop-path'!$B$1:$J$1</c:f>
              <c:strCache>
                <c:ptCount val="9"/>
                <c:pt idx="0">
                  <c:v>pca</c:v>
                </c:pt>
                <c:pt idx="1">
                  <c:v>rbm</c:v>
                </c:pt>
                <c:pt idx="2">
                  <c:v>srr</c:v>
                </c:pt>
                <c:pt idx="3">
                  <c:v>svd3</c:v>
                </c:pt>
                <c:pt idx="4">
                  <c:v>sphinx</c:v>
                </c:pt>
                <c:pt idx="5">
                  <c:v>disparity</c:v>
                </c:pt>
                <c:pt idx="6">
                  <c:v>liblinear</c:v>
                </c:pt>
                <c:pt idx="7">
                  <c:v>omnetpp_s</c:v>
                </c:pt>
                <c:pt idx="8">
                  <c:v>avg.</c:v>
                </c:pt>
              </c:strCache>
            </c:strRef>
          </c:cat>
          <c:val>
            <c:numRef>
              <c:f>'stream-loop-path'!$B$5:$J$5</c:f>
              <c:numCache>
                <c:formatCode>General</c:formatCode>
                <c:ptCount val="9"/>
                <c:pt idx="0">
                  <c:v>0.99970304176846503</c:v>
                </c:pt>
                <c:pt idx="1">
                  <c:v>0.83518536626346795</c:v>
                </c:pt>
                <c:pt idx="2">
                  <c:v>0.86654531492805098</c:v>
                </c:pt>
                <c:pt idx="3">
                  <c:v>0.99981602573341</c:v>
                </c:pt>
                <c:pt idx="4">
                  <c:v>0.112290300980204</c:v>
                </c:pt>
                <c:pt idx="5">
                  <c:v>0.44003284096809497</c:v>
                </c:pt>
                <c:pt idx="6">
                  <c:v>0.244898822316619</c:v>
                </c:pt>
                <c:pt idx="7">
                  <c:v>1.5434634123457899E-2</c:v>
                </c:pt>
                <c:pt idx="8">
                  <c:v>0.46487997249260299</c:v>
                </c:pt>
              </c:numCache>
            </c:numRef>
          </c:val>
          <c:extLst>
            <c:ext xmlns:c16="http://schemas.microsoft.com/office/drawing/2014/chart" uri="{C3380CC4-5D6E-409C-BE32-E72D297353CC}">
              <c16:uniqueId val="{00000003-7648-42C8-9FB7-3B683C4338D4}"/>
            </c:ext>
          </c:extLst>
        </c:ser>
        <c:dLbls>
          <c:showLegendKey val="0"/>
          <c:showVal val="0"/>
          <c:showCatName val="0"/>
          <c:showSerName val="0"/>
          <c:showPercent val="0"/>
          <c:showBubbleSize val="0"/>
        </c:dLbls>
        <c:gapWidth val="150"/>
        <c:overlap val="100"/>
        <c:axId val="105660495"/>
        <c:axId val="105650511"/>
      </c:barChart>
      <c:catAx>
        <c:axId val="105660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4000" b="0" i="0" u="none" strike="noStrike" kern="1200" baseline="0">
                <a:solidFill>
                  <a:schemeClr val="tx1">
                    <a:lumMod val="65000"/>
                    <a:lumOff val="35000"/>
                  </a:schemeClr>
                </a:solidFill>
                <a:latin typeface="+mn-lt"/>
                <a:ea typeface="+mn-ea"/>
                <a:cs typeface="+mn-cs"/>
              </a:defRPr>
            </a:pPr>
            <a:endParaRPr lang="en-US"/>
          </a:p>
        </c:txPr>
        <c:crossAx val="105650511"/>
        <c:crosses val="autoZero"/>
        <c:auto val="1"/>
        <c:lblAlgn val="ctr"/>
        <c:lblOffset val="100"/>
        <c:noMultiLvlLbl val="0"/>
      </c:catAx>
      <c:valAx>
        <c:axId val="105650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105660495"/>
        <c:crosses val="autoZero"/>
        <c:crossBetween val="between"/>
      </c:valAx>
      <c:spPr>
        <a:noFill/>
        <a:ln>
          <a:noFill/>
        </a:ln>
        <a:effectLst/>
      </c:spPr>
    </c:plotArea>
    <c:legend>
      <c:legendPos val="b"/>
      <c:layout>
        <c:manualLayout>
          <c:xMode val="edge"/>
          <c:yMode val="edge"/>
          <c:x val="0.4569098097249048"/>
          <c:y val="0.91445608062104955"/>
          <c:w val="0.36318798252669904"/>
          <c:h val="7.9950333064297982E-2"/>
        </c:manualLayout>
      </c:layout>
      <c:overlay val="0"/>
      <c:spPr>
        <a:noFill/>
        <a:ln>
          <a:noFill/>
        </a:ln>
        <a:effectLst/>
      </c:spPr>
      <c:txPr>
        <a:bodyPr rot="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selected!$A$2</c:f>
              <c:strCache>
                <c:ptCount val="1"/>
                <c:pt idx="0">
                  <c:v>Pf-Stride</c:v>
                </c:pt>
              </c:strCache>
            </c:strRef>
          </c:tx>
          <c:spPr>
            <a:solidFill>
              <a:schemeClr val="bg2">
                <a:lumMod val="50000"/>
              </a:schemeClr>
            </a:solidFill>
            <a:ln>
              <a:noFill/>
            </a:ln>
            <a:effectLst/>
          </c:spPr>
          <c:invertIfNegative val="0"/>
          <c:cat>
            <c:strRef>
              <c:f>selected!$B$1:$EG$1</c:f>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f>selected!$B$2:$EG$2</c:f>
              <c:numCache>
                <c:formatCode>General</c:formatCode>
                <c:ptCount val="68"/>
                <c:pt idx="0">
                  <c:v>0.99753351731700002</c:v>
                </c:pt>
                <c:pt idx="4">
                  <c:v>1.45229274459</c:v>
                </c:pt>
                <c:pt idx="8">
                  <c:v>1.3726625326099999</c:v>
                </c:pt>
                <c:pt idx="12">
                  <c:v>1.56765190308</c:v>
                </c:pt>
                <c:pt idx="16">
                  <c:v>1.0111898292099999</c:v>
                </c:pt>
                <c:pt idx="20">
                  <c:v>1.12323689262</c:v>
                </c:pt>
                <c:pt idx="24">
                  <c:v>2.30768055372</c:v>
                </c:pt>
                <c:pt idx="28">
                  <c:v>1.27485927393</c:v>
                </c:pt>
                <c:pt idx="32">
                  <c:v>1.0084782026900001</c:v>
                </c:pt>
                <c:pt idx="36">
                  <c:v>2.0320546268299999</c:v>
                </c:pt>
                <c:pt idx="40">
                  <c:v>0.97367909131300001</c:v>
                </c:pt>
                <c:pt idx="44">
                  <c:v>2.1962313865300001</c:v>
                </c:pt>
                <c:pt idx="48">
                  <c:v>1.03815782338</c:v>
                </c:pt>
                <c:pt idx="52">
                  <c:v>4.0780219987699997</c:v>
                </c:pt>
                <c:pt idx="56">
                  <c:v>0.75599797011500003</c:v>
                </c:pt>
                <c:pt idx="60">
                  <c:v>1.0412915419</c:v>
                </c:pt>
                <c:pt idx="64">
                  <c:v>1.22354876398</c:v>
                </c:pt>
              </c:numCache>
            </c:numRef>
          </c:val>
          <c:extLst>
            <c:ext xmlns:c16="http://schemas.microsoft.com/office/drawing/2014/chart" uri="{C3380CC4-5D6E-409C-BE32-E72D297353CC}">
              <c16:uniqueId val="{00000000-B1C2-45EB-A199-2A4AB1C0EBBC}"/>
            </c:ext>
          </c:extLst>
        </c:ser>
        <c:ser>
          <c:idx val="3"/>
          <c:order val="3"/>
          <c:tx>
            <c:strRef>
              <c:f>selected!$A$5</c:f>
              <c:strCache>
                <c:ptCount val="1"/>
                <c:pt idx="0">
                  <c:v>SSP-Non-Bind</c:v>
                </c:pt>
              </c:strCache>
            </c:strRef>
          </c:tx>
          <c:spPr>
            <a:solidFill>
              <a:schemeClr val="accent3">
                <a:lumMod val="60000"/>
                <a:lumOff val="40000"/>
              </a:schemeClr>
            </a:solidFill>
            <a:ln>
              <a:noFill/>
            </a:ln>
            <a:effectLst/>
          </c:spPr>
          <c:invertIfNegative val="0"/>
          <c:cat>
            <c:strRef>
              <c:f>selected!$B$1:$EG$1</c:f>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f>selected!$B$5:$EG$5</c:f>
              <c:numCache>
                <c:formatCode>General</c:formatCode>
                <c:ptCount val="68"/>
                <c:pt idx="1">
                  <c:v>1.04945074031</c:v>
                </c:pt>
                <c:pt idx="5">
                  <c:v>1.2</c:v>
                </c:pt>
                <c:pt idx="9">
                  <c:v>1.1569424557200001</c:v>
                </c:pt>
                <c:pt idx="13">
                  <c:v>1.3860708373999999</c:v>
                </c:pt>
                <c:pt idx="17">
                  <c:v>0.99861139126599996</c:v>
                </c:pt>
                <c:pt idx="21">
                  <c:v>1.10262883209</c:v>
                </c:pt>
                <c:pt idx="25">
                  <c:v>2.1178132995599999</c:v>
                </c:pt>
                <c:pt idx="29">
                  <c:v>1.35598631529</c:v>
                </c:pt>
                <c:pt idx="33">
                  <c:v>0.97495366714099996</c:v>
                </c:pt>
                <c:pt idx="37">
                  <c:v>2.13431247278</c:v>
                </c:pt>
                <c:pt idx="41">
                  <c:v>0.99858526980700002</c:v>
                </c:pt>
                <c:pt idx="45">
                  <c:v>2.0081196386700002</c:v>
                </c:pt>
                <c:pt idx="49">
                  <c:v>1.00095932304</c:v>
                </c:pt>
                <c:pt idx="53">
                  <c:v>4.6539127668600004</c:v>
                </c:pt>
                <c:pt idx="57">
                  <c:v>1.12694572603</c:v>
                </c:pt>
                <c:pt idx="61">
                  <c:v>1.1894166076999999</c:v>
                </c:pt>
                <c:pt idx="65">
                  <c:v>1.2</c:v>
                </c:pt>
              </c:numCache>
            </c:numRef>
          </c:val>
          <c:extLst>
            <c:ext xmlns:c16="http://schemas.microsoft.com/office/drawing/2014/chart" uri="{C3380CC4-5D6E-409C-BE32-E72D297353CC}">
              <c16:uniqueId val="{00000001-B1C2-45EB-A199-2A4AB1C0EBBC}"/>
            </c:ext>
          </c:extLst>
        </c:ser>
        <c:ser>
          <c:idx val="4"/>
          <c:order val="4"/>
          <c:tx>
            <c:strRef>
              <c:f>selected!$A$6</c:f>
              <c:strCache>
                <c:ptCount val="1"/>
                <c:pt idx="0">
                  <c:v>SSP-Semi-Bind</c:v>
                </c:pt>
              </c:strCache>
            </c:strRef>
          </c:tx>
          <c:spPr>
            <a:solidFill>
              <a:schemeClr val="accent3">
                <a:lumMod val="75000"/>
              </a:schemeClr>
            </a:solidFill>
            <a:ln>
              <a:noFill/>
            </a:ln>
            <a:effectLst/>
          </c:spPr>
          <c:invertIfNegative val="0"/>
          <c:cat>
            <c:strRef>
              <c:f>selected!$B$1:$EG$1</c:f>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f>selected!$B$6:$EG$6</c:f>
              <c:numCache>
                <c:formatCode>General</c:formatCode>
                <c:ptCount val="68"/>
                <c:pt idx="1">
                  <c:v>0.40168917657000014</c:v>
                </c:pt>
                <c:pt idx="5">
                  <c:v>0.25528000000000001</c:v>
                </c:pt>
                <c:pt idx="9">
                  <c:v>5.3050272369999929E-2</c:v>
                </c:pt>
                <c:pt idx="13">
                  <c:v>0.67836721337000028</c:v>
                </c:pt>
                <c:pt idx="17">
                  <c:v>0.12311644740400007</c:v>
                </c:pt>
                <c:pt idx="21">
                  <c:v>0.64367674356000015</c:v>
                </c:pt>
                <c:pt idx="25">
                  <c:v>0.86131905232000028</c:v>
                </c:pt>
                <c:pt idx="29">
                  <c:v>0.35225433743000001</c:v>
                </c:pt>
                <c:pt idx="33">
                  <c:v>0.45860356916900002</c:v>
                </c:pt>
                <c:pt idx="37">
                  <c:v>0.69280811056000013</c:v>
                </c:pt>
                <c:pt idx="41">
                  <c:v>-1.6841779940000023E-3</c:v>
                </c:pt>
                <c:pt idx="45">
                  <c:v>4.4836413859999702E-2</c:v>
                </c:pt>
                <c:pt idx="49">
                  <c:v>1.7391658870000049E-2</c:v>
                </c:pt>
                <c:pt idx="53">
                  <c:v>0.27890423762999994</c:v>
                </c:pt>
                <c:pt idx="57">
                  <c:v>9.3574997900000012E-2</c:v>
                </c:pt>
                <c:pt idx="61">
                  <c:v>0.50955937093000014</c:v>
                </c:pt>
                <c:pt idx="65">
                  <c:v>0.33539998970999996</c:v>
                </c:pt>
              </c:numCache>
            </c:numRef>
          </c:val>
          <c:extLst>
            <c:ext xmlns:c16="http://schemas.microsoft.com/office/drawing/2014/chart" uri="{C3380CC4-5D6E-409C-BE32-E72D297353CC}">
              <c16:uniqueId val="{00000002-B1C2-45EB-A199-2A4AB1C0EBBC}"/>
            </c:ext>
          </c:extLst>
        </c:ser>
        <c:ser>
          <c:idx val="5"/>
          <c:order val="5"/>
          <c:tx>
            <c:strRef>
              <c:f>selected!$A$7</c:f>
              <c:strCache>
                <c:ptCount val="1"/>
                <c:pt idx="0">
                  <c:v>SSP-Cache-Aware</c:v>
                </c:pt>
              </c:strCache>
            </c:strRef>
          </c:tx>
          <c:spPr>
            <a:solidFill>
              <a:schemeClr val="accent3">
                <a:lumMod val="50000"/>
              </a:schemeClr>
            </a:solidFill>
            <a:ln>
              <a:noFill/>
            </a:ln>
            <a:effectLst/>
          </c:spPr>
          <c:invertIfNegative val="0"/>
          <c:cat>
            <c:strRef>
              <c:f>selected!$B$1:$EG$1</c:f>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f>selected!$B$7:$EG$7</c:f>
              <c:numCache>
                <c:formatCode>General</c:formatCode>
                <c:ptCount val="68"/>
                <c:pt idx="1">
                  <c:v>0</c:v>
                </c:pt>
                <c:pt idx="5">
                  <c:v>8.3716499479999928E-2</c:v>
                </c:pt>
                <c:pt idx="9">
                  <c:v>2.9079150493200001</c:v>
                </c:pt>
                <c:pt idx="13">
                  <c:v>0</c:v>
                </c:pt>
                <c:pt idx="17">
                  <c:v>5.5633162299999483E-3</c:v>
                </c:pt>
                <c:pt idx="21">
                  <c:v>0</c:v>
                </c:pt>
                <c:pt idx="25">
                  <c:v>0.52776714561999993</c:v>
                </c:pt>
                <c:pt idx="29">
                  <c:v>0.14508816915999989</c:v>
                </c:pt>
                <c:pt idx="33">
                  <c:v>0</c:v>
                </c:pt>
                <c:pt idx="37">
                  <c:v>1.3211508385999995</c:v>
                </c:pt>
                <c:pt idx="41">
                  <c:v>9.0728473699996925E-4</c:v>
                </c:pt>
                <c:pt idx="45">
                  <c:v>0</c:v>
                </c:pt>
                <c:pt idx="49">
                  <c:v>0</c:v>
                </c:pt>
                <c:pt idx="53">
                  <c:v>1.35789261661</c:v>
                </c:pt>
                <c:pt idx="57">
                  <c:v>0</c:v>
                </c:pt>
                <c:pt idx="61">
                  <c:v>0</c:v>
                </c:pt>
                <c:pt idx="65">
                  <c:v>0.13275727172000007</c:v>
                </c:pt>
              </c:numCache>
            </c:numRef>
          </c:val>
          <c:extLst>
            <c:ext xmlns:c16="http://schemas.microsoft.com/office/drawing/2014/chart" uri="{C3380CC4-5D6E-409C-BE32-E72D297353CC}">
              <c16:uniqueId val="{00000003-B1C2-45EB-A199-2A4AB1C0EBBC}"/>
            </c:ext>
          </c:extLst>
        </c:ser>
        <c:ser>
          <c:idx val="6"/>
          <c:order val="6"/>
          <c:tx>
            <c:strRef>
              <c:f>selected!$A$8</c:f>
              <c:strCache>
                <c:ptCount val="1"/>
                <c:pt idx="0">
                  <c:v>Pf-Helper</c:v>
                </c:pt>
              </c:strCache>
            </c:strRef>
          </c:tx>
          <c:spPr>
            <a:solidFill>
              <a:schemeClr val="accent6">
                <a:lumMod val="75000"/>
              </a:schemeClr>
            </a:solidFill>
            <a:ln>
              <a:noFill/>
            </a:ln>
            <a:effectLst/>
          </c:spPr>
          <c:invertIfNegative val="0"/>
          <c:cat>
            <c:strRef>
              <c:f>selected!$B$1:$EG$1</c:f>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f>selected!$B$8:$EG$8</c:f>
              <c:numCache>
                <c:formatCode>General</c:formatCode>
                <c:ptCount val="68"/>
                <c:pt idx="2">
                  <c:v>1.06621362665</c:v>
                </c:pt>
                <c:pt idx="6">
                  <c:v>3.7949972559499998</c:v>
                </c:pt>
                <c:pt idx="10">
                  <c:v>1.4168288662399999</c:v>
                </c:pt>
                <c:pt idx="14">
                  <c:v>1.77346549297</c:v>
                </c:pt>
                <c:pt idx="18">
                  <c:v>1.0376077940499999</c:v>
                </c:pt>
                <c:pt idx="22">
                  <c:v>1.2095863039999999</c:v>
                </c:pt>
                <c:pt idx="26">
                  <c:v>2.0931569436999999</c:v>
                </c:pt>
                <c:pt idx="30">
                  <c:v>1.6293281956600001</c:v>
                </c:pt>
                <c:pt idx="34">
                  <c:v>1.00857258174</c:v>
                </c:pt>
                <c:pt idx="38">
                  <c:v>2.6179365238800001</c:v>
                </c:pt>
                <c:pt idx="42">
                  <c:v>1.0659493772199999</c:v>
                </c:pt>
                <c:pt idx="46">
                  <c:v>2.5449802364899998</c:v>
                </c:pt>
                <c:pt idx="50">
                  <c:v>1.18350532182</c:v>
                </c:pt>
                <c:pt idx="54">
                  <c:v>5.3310990036700003</c:v>
                </c:pt>
                <c:pt idx="58">
                  <c:v>2.6038782677399999</c:v>
                </c:pt>
                <c:pt idx="62">
                  <c:v>1.24322797822</c:v>
                </c:pt>
                <c:pt idx="66">
                  <c:v>1.4910082607099999</c:v>
                </c:pt>
              </c:numCache>
            </c:numRef>
          </c:val>
          <c:extLst>
            <c:ext xmlns:c16="http://schemas.microsoft.com/office/drawing/2014/chart" uri="{C3380CC4-5D6E-409C-BE32-E72D297353CC}">
              <c16:uniqueId val="{00000004-B1C2-45EB-A199-2A4AB1C0EBBC}"/>
            </c:ext>
          </c:extLst>
        </c:ser>
        <c:dLbls>
          <c:showLegendKey val="0"/>
          <c:showVal val="0"/>
          <c:showCatName val="0"/>
          <c:showSerName val="0"/>
          <c:showPercent val="0"/>
          <c:showBubbleSize val="0"/>
        </c:dLbls>
        <c:gapWidth val="0"/>
        <c:overlap val="100"/>
        <c:axId val="984508783"/>
        <c:axId val="984521679"/>
        <c:extLst>
          <c:ext xmlns:c15="http://schemas.microsoft.com/office/drawing/2012/chart" uri="{02D57815-91ED-43cb-92C2-25804820EDAC}">
            <c15:filteredBarSeries>
              <c15:ser>
                <c:idx val="1"/>
                <c:order val="1"/>
                <c:tx>
                  <c:strRef>
                    <c:extLst>
                      <c:ext uri="{02D57815-91ED-43cb-92C2-25804820EDAC}">
                        <c15:formulaRef>
                          <c15:sqref>selected!$A$3</c15:sqref>
                        </c15:formulaRef>
                      </c:ext>
                    </c:extLst>
                    <c:strCache>
                      <c:ptCount val="1"/>
                      <c:pt idx="0">
                        <c:v>pada</c:v>
                      </c:pt>
                    </c:strCache>
                  </c:strRef>
                </c:tx>
                <c:spPr>
                  <a:solidFill>
                    <a:schemeClr val="accent2"/>
                  </a:solidFill>
                  <a:ln>
                    <a:noFill/>
                  </a:ln>
                  <a:effectLst/>
                </c:spPr>
                <c:invertIfNegative val="0"/>
                <c:cat>
                  <c:strRef>
                    <c:extLst>
                      <c:ex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c:ext uri="{02D57815-91ED-43cb-92C2-25804820EDAC}">
                        <c15:formulaRef>
                          <c15:sqref>selected!$B$3:$EG$3</c15:sqref>
                        </c15:formulaRef>
                      </c:ext>
                    </c:extLst>
                    <c:numCache>
                      <c:formatCode>General</c:formatCode>
                      <c:ptCount val="68"/>
                      <c:pt idx="0">
                        <c:v>1</c:v>
                      </c:pt>
                    </c:numCache>
                  </c:numRef>
                </c:val>
                <c:extLst>
                  <c:ext xmlns:c16="http://schemas.microsoft.com/office/drawing/2014/chart" uri="{C3380CC4-5D6E-409C-BE32-E72D297353CC}">
                    <c16:uniqueId val="{00000006-B1C2-45EB-A199-2A4AB1C0EBBC}"/>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selected!$A$4</c15:sqref>
                        </c15:formulaRef>
                      </c:ext>
                    </c:extLst>
                    <c:strCache>
                      <c:ptCount val="1"/>
                      <c:pt idx="0">
                        <c:v>padb</c:v>
                      </c:pt>
                    </c:strCache>
                  </c:strRef>
                </c:tx>
                <c:spPr>
                  <a:solidFill>
                    <a:schemeClr val="accent3"/>
                  </a:solidFill>
                  <a:ln>
                    <a:noFill/>
                  </a:ln>
                  <a:effectLst/>
                </c:spPr>
                <c:invertIfNegative val="0"/>
                <c:cat>
                  <c:strRef>
                    <c:extLst xmlns:c15="http://schemas.microsoft.com/office/drawing/2012/chart">
                      <c:ext xmlns:c15="http://schemas.microsoft.com/office/drawing/2012/char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xmlns:c15="http://schemas.microsoft.com/office/drawing/2012/chart">
                      <c:ext xmlns:c15="http://schemas.microsoft.com/office/drawing/2012/chart" uri="{02D57815-91ED-43cb-92C2-25804820EDAC}">
                        <c15:formulaRef>
                          <c15:sqref>selected!$B$4:$EG$4</c15:sqref>
                        </c15:formulaRef>
                      </c:ext>
                    </c:extLst>
                    <c:numCache>
                      <c:formatCode>General</c:formatCode>
                      <c:ptCount val="68"/>
                      <c:pt idx="0">
                        <c:v>1</c:v>
                      </c:pt>
                    </c:numCache>
                  </c:numRef>
                </c:val>
                <c:extLst xmlns:c15="http://schemas.microsoft.com/office/drawing/2012/chart">
                  <c:ext xmlns:c16="http://schemas.microsoft.com/office/drawing/2014/chart" uri="{C3380CC4-5D6E-409C-BE32-E72D297353CC}">
                    <c16:uniqueId val="{00000007-B1C2-45EB-A199-2A4AB1C0EBBC}"/>
                  </c:ext>
                </c:extLst>
              </c15:ser>
            </c15:filteredBarSeries>
            <c15:filteredBarSeries>
              <c15:ser>
                <c:idx val="7"/>
                <c:order val="7"/>
                <c:tx>
                  <c:strRef>
                    <c:extLst xmlns:c15="http://schemas.microsoft.com/office/drawing/2012/chart">
                      <c:ext xmlns:c15="http://schemas.microsoft.com/office/drawing/2012/chart" uri="{02D57815-91ED-43cb-92C2-25804820EDAC}">
                        <c15:formulaRef>
                          <c15:sqref>selected!$A$9</c15:sqref>
                        </c15:formulaRef>
                      </c:ext>
                    </c:extLst>
                    <c:strCache>
                      <c:ptCount val="1"/>
                      <c:pt idx="0">
                        <c:v>padc</c:v>
                      </c:pt>
                    </c:strCache>
                  </c:strRef>
                </c:tx>
                <c:spPr>
                  <a:solidFill>
                    <a:schemeClr val="accent2">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xmlns:c15="http://schemas.microsoft.com/office/drawing/2012/chart">
                      <c:ext xmlns:c15="http://schemas.microsoft.com/office/drawing/2012/chart" uri="{02D57815-91ED-43cb-92C2-25804820EDAC}">
                        <c15:formulaRef>
                          <c15:sqref>selected!$B$9:$EG$9</c15:sqref>
                        </c15:formulaRef>
                      </c:ext>
                    </c:extLst>
                    <c:numCache>
                      <c:formatCode>General</c:formatCode>
                      <c:ptCount val="68"/>
                      <c:pt idx="2">
                        <c:v>1</c:v>
                      </c:pt>
                    </c:numCache>
                  </c:numRef>
                </c:val>
                <c:extLst xmlns:c15="http://schemas.microsoft.com/office/drawing/2012/chart">
                  <c:ext xmlns:c16="http://schemas.microsoft.com/office/drawing/2014/chart" uri="{C3380CC4-5D6E-409C-BE32-E72D297353CC}">
                    <c16:uniqueId val="{00000008-B1C2-45EB-A199-2A4AB1C0EBBC}"/>
                  </c:ext>
                </c:extLst>
              </c15:ser>
            </c15:filteredBarSeries>
            <c15:filteredBarSeries>
              <c15:ser>
                <c:idx val="8"/>
                <c:order val="8"/>
                <c:tx>
                  <c:strRef>
                    <c:extLst xmlns:c15="http://schemas.microsoft.com/office/drawing/2012/chart">
                      <c:ext xmlns:c15="http://schemas.microsoft.com/office/drawing/2012/chart" uri="{02D57815-91ED-43cb-92C2-25804820EDAC}">
                        <c15:formulaRef>
                          <c15:sqref>selected!$A$10</c15:sqref>
                        </c15:formulaRef>
                      </c:ext>
                    </c:extLst>
                    <c:strCache>
                      <c:ptCount val="1"/>
                      <c:pt idx="0">
                        <c:v>padd</c:v>
                      </c:pt>
                    </c:strCache>
                  </c:strRef>
                </c:tx>
                <c:spPr>
                  <a:solidFill>
                    <a:schemeClr val="accent3">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xmlns:c15="http://schemas.microsoft.com/office/drawing/2012/chart">
                      <c:ext xmlns:c15="http://schemas.microsoft.com/office/drawing/2012/chart" uri="{02D57815-91ED-43cb-92C2-25804820EDAC}">
                        <c15:formulaRef>
                          <c15:sqref>selected!$B$10:$EG$10</c15:sqref>
                        </c15:formulaRef>
                      </c:ext>
                    </c:extLst>
                    <c:numCache>
                      <c:formatCode>General</c:formatCode>
                      <c:ptCount val="68"/>
                      <c:pt idx="2">
                        <c:v>1</c:v>
                      </c:pt>
                    </c:numCache>
                  </c:numRef>
                </c:val>
                <c:extLst xmlns:c15="http://schemas.microsoft.com/office/drawing/2012/chart">
                  <c:ext xmlns:c16="http://schemas.microsoft.com/office/drawing/2014/chart" uri="{C3380CC4-5D6E-409C-BE32-E72D297353CC}">
                    <c16:uniqueId val="{00000009-B1C2-45EB-A199-2A4AB1C0EBBC}"/>
                  </c:ext>
                </c:extLst>
              </c15:ser>
            </c15:filteredBarSeries>
            <c15:filteredBarSeries>
              <c15:ser>
                <c:idx val="10"/>
                <c:order val="9"/>
                <c:tx>
                  <c:strRef>
                    <c:extLst xmlns:c15="http://schemas.microsoft.com/office/drawing/2012/chart">
                      <c:ext xmlns:c15="http://schemas.microsoft.com/office/drawing/2012/chart" uri="{02D57815-91ED-43cb-92C2-25804820EDAC}">
                        <c15:formulaRef>
                          <c15:sqref>selected!$A$12</c15:sqref>
                        </c15:formulaRef>
                      </c:ext>
                    </c:extLst>
                    <c:strCache>
                      <c:ptCount val="1"/>
                      <c:pt idx="0">
                        <c:v>pade</c:v>
                      </c:pt>
                    </c:strCache>
                  </c:strRef>
                </c:tx>
                <c:spPr>
                  <a:solidFill>
                    <a:schemeClr val="accent5">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xmlns:c15="http://schemas.microsoft.com/office/drawing/2012/chart">
                      <c:ext xmlns:c15="http://schemas.microsoft.com/office/drawing/2012/chart" uri="{02D57815-91ED-43cb-92C2-25804820EDAC}">
                        <c15:formulaRef>
                          <c15:sqref>selected!$B$12:$EG$12</c15:sqref>
                        </c15:formulaRef>
                      </c:ext>
                    </c:extLst>
                    <c:numCache>
                      <c:formatCode>General</c:formatCode>
                      <c:ptCount val="68"/>
                      <c:pt idx="3">
                        <c:v>1</c:v>
                      </c:pt>
                      <c:pt idx="7">
                        <c:v>1</c:v>
                      </c:pt>
                      <c:pt idx="11">
                        <c:v>1</c:v>
                      </c:pt>
                      <c:pt idx="15">
                        <c:v>1</c:v>
                      </c:pt>
                      <c:pt idx="19">
                        <c:v>1</c:v>
                      </c:pt>
                      <c:pt idx="23">
                        <c:v>1</c:v>
                      </c:pt>
                      <c:pt idx="27">
                        <c:v>1</c:v>
                      </c:pt>
                      <c:pt idx="31">
                        <c:v>1</c:v>
                      </c:pt>
                      <c:pt idx="35">
                        <c:v>1</c:v>
                      </c:pt>
                      <c:pt idx="39">
                        <c:v>1</c:v>
                      </c:pt>
                      <c:pt idx="43">
                        <c:v>1</c:v>
                      </c:pt>
                      <c:pt idx="47">
                        <c:v>1</c:v>
                      </c:pt>
                      <c:pt idx="51">
                        <c:v>1</c:v>
                      </c:pt>
                      <c:pt idx="55">
                        <c:v>1</c:v>
                      </c:pt>
                      <c:pt idx="59">
                        <c:v>1</c:v>
                      </c:pt>
                      <c:pt idx="63">
                        <c:v>1</c:v>
                      </c:pt>
                      <c:pt idx="67">
                        <c:v>1</c:v>
                      </c:pt>
                    </c:numCache>
                  </c:numRef>
                </c:val>
                <c:extLst xmlns:c15="http://schemas.microsoft.com/office/drawing/2012/chart">
                  <c:ext xmlns:c16="http://schemas.microsoft.com/office/drawing/2014/chart" uri="{C3380CC4-5D6E-409C-BE32-E72D297353CC}">
                    <c16:uniqueId val="{0000000A-B1C2-45EB-A199-2A4AB1C0EBBC}"/>
                  </c:ext>
                </c:extLst>
              </c15:ser>
            </c15:filteredBarSeries>
            <c15:filteredBarSeries>
              <c15:ser>
                <c:idx val="11"/>
                <c:order val="10"/>
                <c:tx>
                  <c:strRef>
                    <c:extLst xmlns:c15="http://schemas.microsoft.com/office/drawing/2012/chart">
                      <c:ext xmlns:c15="http://schemas.microsoft.com/office/drawing/2012/chart" uri="{02D57815-91ED-43cb-92C2-25804820EDAC}">
                        <c15:formulaRef>
                          <c15:sqref>selected!$A$13</c15:sqref>
                        </c15:formulaRef>
                      </c:ext>
                    </c:extLst>
                    <c:strCache>
                      <c:ptCount val="1"/>
                      <c:pt idx="0">
                        <c:v>padf</c:v>
                      </c:pt>
                    </c:strCache>
                  </c:strRef>
                </c:tx>
                <c:spPr>
                  <a:solidFill>
                    <a:schemeClr val="accent6">
                      <a:lumMod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selected!$B$1:$EG$1</c15:sqref>
                        </c15:formulaRef>
                      </c:ext>
                    </c:extLst>
                    <c:strCache>
                      <c:ptCount val="65"/>
                      <c:pt idx="0">
                        <c:v>lda</c:v>
                      </c:pt>
                      <c:pt idx="4">
                        <c:v>liblinear</c:v>
                      </c:pt>
                      <c:pt idx="8">
                        <c:v>pca</c:v>
                      </c:pt>
                      <c:pt idx="12">
                        <c:v>rbm</c:v>
                      </c:pt>
                      <c:pt idx="16">
                        <c:v>srr</c:v>
                      </c:pt>
                      <c:pt idx="20">
                        <c:v>svd3</c:v>
                      </c:pt>
                      <c:pt idx="24">
                        <c:v>disparity</c:v>
                      </c:pt>
                      <c:pt idx="28">
                        <c:v>mser</c:v>
                      </c:pt>
                      <c:pt idx="32">
                        <c:v>svm</c:v>
                      </c:pt>
                      <c:pt idx="36">
                        <c:v>tracking</c:v>
                      </c:pt>
                      <c:pt idx="40">
                        <c:v>povray_r</c:v>
                      </c:pt>
                      <c:pt idx="44">
                        <c:v>blender_r</c:v>
                      </c:pt>
                      <c:pt idx="48">
                        <c:v>gcc_s</c:v>
                      </c:pt>
                      <c:pt idx="52">
                        <c:v>lbm_s</c:v>
                      </c:pt>
                      <c:pt idx="56">
                        <c:v>xalancbmk_s</c:v>
                      </c:pt>
                      <c:pt idx="60">
                        <c:v>imagick_s</c:v>
                      </c:pt>
                      <c:pt idx="64">
                        <c:v>geomean.</c:v>
                      </c:pt>
                    </c:strCache>
                  </c:strRef>
                </c:cat>
                <c:val>
                  <c:numRef>
                    <c:extLst xmlns:c15="http://schemas.microsoft.com/office/drawing/2012/chart">
                      <c:ext xmlns:c15="http://schemas.microsoft.com/office/drawing/2012/chart" uri="{02D57815-91ED-43cb-92C2-25804820EDAC}">
                        <c15:formulaRef>
                          <c15:sqref>selected!$B$13:$EG$13</c15:sqref>
                        </c15:formulaRef>
                      </c:ext>
                    </c:extLst>
                    <c:numCache>
                      <c:formatCode>General</c:formatCode>
                      <c:ptCount val="68"/>
                      <c:pt idx="3">
                        <c:v>1</c:v>
                      </c:pt>
                      <c:pt idx="7">
                        <c:v>1</c:v>
                      </c:pt>
                      <c:pt idx="11">
                        <c:v>1</c:v>
                      </c:pt>
                      <c:pt idx="15">
                        <c:v>1</c:v>
                      </c:pt>
                      <c:pt idx="19">
                        <c:v>1</c:v>
                      </c:pt>
                      <c:pt idx="23">
                        <c:v>1</c:v>
                      </c:pt>
                      <c:pt idx="27">
                        <c:v>1</c:v>
                      </c:pt>
                      <c:pt idx="31">
                        <c:v>1</c:v>
                      </c:pt>
                      <c:pt idx="35">
                        <c:v>1</c:v>
                      </c:pt>
                      <c:pt idx="39">
                        <c:v>1</c:v>
                      </c:pt>
                      <c:pt idx="43">
                        <c:v>1</c:v>
                      </c:pt>
                      <c:pt idx="47">
                        <c:v>1</c:v>
                      </c:pt>
                      <c:pt idx="51">
                        <c:v>1</c:v>
                      </c:pt>
                      <c:pt idx="55">
                        <c:v>1</c:v>
                      </c:pt>
                      <c:pt idx="59">
                        <c:v>1</c:v>
                      </c:pt>
                      <c:pt idx="63">
                        <c:v>1</c:v>
                      </c:pt>
                      <c:pt idx="67">
                        <c:v>1</c:v>
                      </c:pt>
                    </c:numCache>
                  </c:numRef>
                </c:val>
                <c:extLst xmlns:c15="http://schemas.microsoft.com/office/drawing/2012/chart">
                  <c:ext xmlns:c16="http://schemas.microsoft.com/office/drawing/2014/chart" uri="{C3380CC4-5D6E-409C-BE32-E72D297353CC}">
                    <c16:uniqueId val="{0000000B-B1C2-45EB-A199-2A4AB1C0EBBC}"/>
                  </c:ext>
                </c:extLst>
              </c15:ser>
            </c15:filteredBarSeries>
          </c:ext>
        </c:extLst>
      </c:barChart>
      <c:catAx>
        <c:axId val="9845087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crossAx val="984521679"/>
        <c:crosses val="autoZero"/>
        <c:auto val="1"/>
        <c:lblAlgn val="ctr"/>
        <c:lblOffset val="100"/>
        <c:noMultiLvlLbl val="0"/>
      </c:catAx>
      <c:valAx>
        <c:axId val="984521679"/>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984508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'stream-added-removed-inst'!$A$2</c:f>
              <c:strCache>
                <c:ptCount val="1"/>
                <c:pt idx="0">
                  <c:v>Remain Insts</c:v>
                </c:pt>
              </c:strCache>
            </c:strRef>
          </c:tx>
          <c:spPr>
            <a:solidFill>
              <a:schemeClr val="accent1"/>
            </a:solidFill>
            <a:ln>
              <a:noFill/>
            </a:ln>
            <a:effectLst/>
          </c:spPr>
          <c:invertIfNegative val="0"/>
          <c:cat>
            <c:strRef>
              <c:f>'stream-added-removed-inst'!$B$1:$AI$1</c:f>
              <c:strCache>
                <c:ptCount val="17"/>
                <c:pt idx="0">
                  <c:v>lda</c:v>
                </c:pt>
                <c:pt idx="1">
                  <c:v>liblinear</c:v>
                </c:pt>
                <c:pt idx="2">
                  <c:v>pca</c:v>
                </c:pt>
                <c:pt idx="3">
                  <c:v>rbm</c:v>
                </c:pt>
                <c:pt idx="4">
                  <c:v>srr</c:v>
                </c:pt>
                <c:pt idx="5">
                  <c:v>svd3</c:v>
                </c:pt>
                <c:pt idx="6">
                  <c:v>disparity</c:v>
                </c:pt>
                <c:pt idx="7">
                  <c:v>mser</c:v>
                </c:pt>
                <c:pt idx="8">
                  <c:v>svm</c:v>
                </c:pt>
                <c:pt idx="9">
                  <c:v>tracking</c:v>
                </c:pt>
                <c:pt idx="10">
                  <c:v>povray_r</c:v>
                </c:pt>
                <c:pt idx="11">
                  <c:v>blender_r</c:v>
                </c:pt>
                <c:pt idx="12">
                  <c:v>gcc_s</c:v>
                </c:pt>
                <c:pt idx="13">
                  <c:v>lbm_s</c:v>
                </c:pt>
                <c:pt idx="14">
                  <c:v>xalancbmk_s</c:v>
                </c:pt>
                <c:pt idx="15">
                  <c:v>imagick_s</c:v>
                </c:pt>
                <c:pt idx="16">
                  <c:v>avg.</c:v>
                </c:pt>
              </c:strCache>
            </c:strRef>
          </c:cat>
          <c:val>
            <c:numRef>
              <c:f>'stream-added-removed-inst'!$B$2:$AI$2</c:f>
              <c:numCache>
                <c:formatCode>General</c:formatCode>
                <c:ptCount val="17"/>
                <c:pt idx="0">
                  <c:v>0.58186778780467696</c:v>
                </c:pt>
                <c:pt idx="1">
                  <c:v>0.42763026846157098</c:v>
                </c:pt>
                <c:pt idx="2">
                  <c:v>0.35824285520896698</c:v>
                </c:pt>
                <c:pt idx="3">
                  <c:v>0.52926287103831104</c:v>
                </c:pt>
                <c:pt idx="4">
                  <c:v>0.55897398255377695</c:v>
                </c:pt>
                <c:pt idx="5">
                  <c:v>0.405630979467758</c:v>
                </c:pt>
                <c:pt idx="6">
                  <c:v>0.26016771346532702</c:v>
                </c:pt>
                <c:pt idx="7">
                  <c:v>0.68950974452812197</c:v>
                </c:pt>
                <c:pt idx="8">
                  <c:v>0.24377842702734501</c:v>
                </c:pt>
                <c:pt idx="9">
                  <c:v>0.43141263257546297</c:v>
                </c:pt>
                <c:pt idx="10">
                  <c:v>0.99755912342036501</c:v>
                </c:pt>
                <c:pt idx="11">
                  <c:v>0.90276388046894196</c:v>
                </c:pt>
                <c:pt idx="12">
                  <c:v>0.97870535600663899</c:v>
                </c:pt>
                <c:pt idx="13">
                  <c:v>0.51912249184666104</c:v>
                </c:pt>
                <c:pt idx="14">
                  <c:v>0.78003239696542603</c:v>
                </c:pt>
                <c:pt idx="15">
                  <c:v>0.57117224923513799</c:v>
                </c:pt>
                <c:pt idx="16">
                  <c:v>0.64736953467553804</c:v>
                </c:pt>
              </c:numCache>
            </c:numRef>
          </c:val>
          <c:extLst>
            <c:ext xmlns:c16="http://schemas.microsoft.com/office/drawing/2014/chart" uri="{C3380CC4-5D6E-409C-BE32-E72D297353CC}">
              <c16:uniqueId val="{00000000-F1B9-48F6-AF9F-5911AB8F722B}"/>
            </c:ext>
          </c:extLst>
        </c:ser>
        <c:ser>
          <c:idx val="1"/>
          <c:order val="1"/>
          <c:tx>
            <c:strRef>
              <c:f>'stream-added-removed-inst'!$A$3</c:f>
              <c:strCache>
                <c:ptCount val="1"/>
                <c:pt idx="0">
                  <c:v>Added Insts</c:v>
                </c:pt>
              </c:strCache>
            </c:strRef>
          </c:tx>
          <c:spPr>
            <a:solidFill>
              <a:schemeClr val="accent6">
                <a:lumMod val="75000"/>
              </a:schemeClr>
            </a:solidFill>
            <a:ln>
              <a:noFill/>
            </a:ln>
            <a:effectLst/>
          </c:spPr>
          <c:invertIfNegative val="0"/>
          <c:cat>
            <c:strRef>
              <c:f>'stream-added-removed-inst'!$B$1:$AI$1</c:f>
              <c:strCache>
                <c:ptCount val="17"/>
                <c:pt idx="0">
                  <c:v>lda</c:v>
                </c:pt>
                <c:pt idx="1">
                  <c:v>liblinear</c:v>
                </c:pt>
                <c:pt idx="2">
                  <c:v>pca</c:v>
                </c:pt>
                <c:pt idx="3">
                  <c:v>rbm</c:v>
                </c:pt>
                <c:pt idx="4">
                  <c:v>srr</c:v>
                </c:pt>
                <c:pt idx="5">
                  <c:v>svd3</c:v>
                </c:pt>
                <c:pt idx="6">
                  <c:v>disparity</c:v>
                </c:pt>
                <c:pt idx="7">
                  <c:v>mser</c:v>
                </c:pt>
                <c:pt idx="8">
                  <c:v>svm</c:v>
                </c:pt>
                <c:pt idx="9">
                  <c:v>tracking</c:v>
                </c:pt>
                <c:pt idx="10">
                  <c:v>povray_r</c:v>
                </c:pt>
                <c:pt idx="11">
                  <c:v>blender_r</c:v>
                </c:pt>
                <c:pt idx="12">
                  <c:v>gcc_s</c:v>
                </c:pt>
                <c:pt idx="13">
                  <c:v>lbm_s</c:v>
                </c:pt>
                <c:pt idx="14">
                  <c:v>xalancbmk_s</c:v>
                </c:pt>
                <c:pt idx="15">
                  <c:v>imagick_s</c:v>
                </c:pt>
                <c:pt idx="16">
                  <c:v>avg.</c:v>
                </c:pt>
              </c:strCache>
            </c:strRef>
          </c:cat>
          <c:val>
            <c:numRef>
              <c:f>'stream-added-removed-inst'!$B$3:$AI$3</c:f>
              <c:numCache>
                <c:formatCode>General</c:formatCode>
                <c:ptCount val="17"/>
                <c:pt idx="0">
                  <c:v>4.5079682631872599E-2</c:v>
                </c:pt>
                <c:pt idx="1">
                  <c:v>0.127433575516047</c:v>
                </c:pt>
                <c:pt idx="2">
                  <c:v>8.5368545757046305E-2</c:v>
                </c:pt>
                <c:pt idx="3">
                  <c:v>9.4768794977455995E-2</c:v>
                </c:pt>
                <c:pt idx="4">
                  <c:v>2.0887021451095701E-2</c:v>
                </c:pt>
                <c:pt idx="5">
                  <c:v>3.8575685206297401E-2</c:v>
                </c:pt>
                <c:pt idx="6">
                  <c:v>5.4653549212910199E-2</c:v>
                </c:pt>
                <c:pt idx="7">
                  <c:v>7.8515644864136994E-2</c:v>
                </c:pt>
                <c:pt idx="8">
                  <c:v>6.1982397488769998E-2</c:v>
                </c:pt>
                <c:pt idx="9">
                  <c:v>4.6885345628251501E-2</c:v>
                </c:pt>
                <c:pt idx="10">
                  <c:v>2.31801527721252E-3</c:v>
                </c:pt>
                <c:pt idx="11">
                  <c:v>2.8869204816658899E-2</c:v>
                </c:pt>
                <c:pt idx="12">
                  <c:v>1.06579481607213E-2</c:v>
                </c:pt>
                <c:pt idx="13">
                  <c:v>9.7036753254656598E-3</c:v>
                </c:pt>
                <c:pt idx="14">
                  <c:v>0.14429558685941701</c:v>
                </c:pt>
                <c:pt idx="15">
                  <c:v>4.7361039362452298E-2</c:v>
                </c:pt>
                <c:pt idx="16">
                  <c:v>5.5845987887954501E-2</c:v>
                </c:pt>
              </c:numCache>
            </c:numRef>
          </c:val>
          <c:extLst>
            <c:ext xmlns:c16="http://schemas.microsoft.com/office/drawing/2014/chart" uri="{C3380CC4-5D6E-409C-BE32-E72D297353CC}">
              <c16:uniqueId val="{00000001-F1B9-48F6-AF9F-5911AB8F722B}"/>
            </c:ext>
          </c:extLst>
        </c:ser>
        <c:dLbls>
          <c:showLegendKey val="0"/>
          <c:showVal val="0"/>
          <c:showCatName val="0"/>
          <c:showSerName val="0"/>
          <c:showPercent val="0"/>
          <c:showBubbleSize val="0"/>
        </c:dLbls>
        <c:gapWidth val="10"/>
        <c:overlap val="100"/>
        <c:axId val="1646091679"/>
        <c:axId val="1646107071"/>
      </c:barChart>
      <c:catAx>
        <c:axId val="164609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crossAx val="1646107071"/>
        <c:crosses val="autoZero"/>
        <c:auto val="1"/>
        <c:lblAlgn val="ctr"/>
        <c:lblOffset val="100"/>
        <c:noMultiLvlLbl val="0"/>
      </c:catAx>
      <c:valAx>
        <c:axId val="1646107071"/>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164609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4400" dirty="0"/>
              <a:t>Speedup</a:t>
            </a:r>
            <a:r>
              <a:rPr lang="en-US" altLang="zh-CN" sz="4400" baseline="0" dirty="0"/>
              <a:t> of Semi-Binding Prefetch vs. Non-Binding Prefetch</a:t>
            </a:r>
            <a:endParaRPr lang="en-US" altLang="zh-CN" sz="4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'stream-binding-performance'!$A$2</c:f>
              <c:strCache>
                <c:ptCount val="1"/>
                <c:pt idx="0">
                  <c:v>BSD vs. NBSP, w/o. Throttling</c:v>
                </c:pt>
              </c:strCache>
            </c:strRef>
          </c:tx>
          <c:spPr>
            <a:solidFill>
              <a:schemeClr val="accent3">
                <a:lumMod val="75000"/>
              </a:schemeClr>
            </a:solidFill>
            <a:ln>
              <a:noFill/>
            </a:ln>
            <a:effectLst/>
          </c:spPr>
          <c:invertIfNegative val="0"/>
          <c:cat>
            <c:strRef>
              <c:f>'stream-binding-performance'!$B$1:$AI$1</c:f>
              <c:strCache>
                <c:ptCount val="17"/>
                <c:pt idx="0">
                  <c:v>lda</c:v>
                </c:pt>
                <c:pt idx="1">
                  <c:v>liblinear</c:v>
                </c:pt>
                <c:pt idx="2">
                  <c:v>pca</c:v>
                </c:pt>
                <c:pt idx="3">
                  <c:v>rbm</c:v>
                </c:pt>
                <c:pt idx="4">
                  <c:v>srr</c:v>
                </c:pt>
                <c:pt idx="5">
                  <c:v>svd3</c:v>
                </c:pt>
                <c:pt idx="6">
                  <c:v>disparity</c:v>
                </c:pt>
                <c:pt idx="7">
                  <c:v>mser</c:v>
                </c:pt>
                <c:pt idx="8">
                  <c:v>svm</c:v>
                </c:pt>
                <c:pt idx="9">
                  <c:v>tracking</c:v>
                </c:pt>
                <c:pt idx="10">
                  <c:v>povray_r</c:v>
                </c:pt>
                <c:pt idx="11">
                  <c:v>blender_r</c:v>
                </c:pt>
                <c:pt idx="12">
                  <c:v>gcc_s</c:v>
                </c:pt>
                <c:pt idx="13">
                  <c:v>lbm_s</c:v>
                </c:pt>
                <c:pt idx="14">
                  <c:v>xalancbmk_s</c:v>
                </c:pt>
                <c:pt idx="15">
                  <c:v>imagick_s</c:v>
                </c:pt>
                <c:pt idx="16">
                  <c:v>geomean.</c:v>
                </c:pt>
              </c:strCache>
            </c:strRef>
          </c:cat>
          <c:val>
            <c:numRef>
              <c:f>'stream-binding-performance'!$B$2:$AI$2</c:f>
              <c:numCache>
                <c:formatCode>General</c:formatCode>
                <c:ptCount val="17"/>
                <c:pt idx="0">
                  <c:v>1.37922668192036</c:v>
                </c:pt>
                <c:pt idx="1">
                  <c:v>1.29</c:v>
                </c:pt>
                <c:pt idx="2">
                  <c:v>1.0456296385633099</c:v>
                </c:pt>
                <c:pt idx="3">
                  <c:v>1.0778026838871699</c:v>
                </c:pt>
                <c:pt idx="4">
                  <c:v>1.12327662049449</c:v>
                </c:pt>
                <c:pt idx="5">
                  <c:v>1.47662783201074</c:v>
                </c:pt>
                <c:pt idx="6">
                  <c:v>1.1914187428565599</c:v>
                </c:pt>
                <c:pt idx="7">
                  <c:v>1.21397457351918</c:v>
                </c:pt>
                <c:pt idx="8">
                  <c:v>1.46986970354205</c:v>
                </c:pt>
                <c:pt idx="9">
                  <c:v>1.0822804511270601</c:v>
                </c:pt>
                <c:pt idx="10">
                  <c:v>0.99829338289723901</c:v>
                </c:pt>
                <c:pt idx="11">
                  <c:v>1.02244339586208</c:v>
                </c:pt>
                <c:pt idx="12">
                  <c:v>1.0139667774774099</c:v>
                </c:pt>
                <c:pt idx="13">
                  <c:v>1.0663110429344</c:v>
                </c:pt>
                <c:pt idx="14">
                  <c:v>1.05783579827024</c:v>
                </c:pt>
                <c:pt idx="15">
                  <c:v>1.42966213158723</c:v>
                </c:pt>
                <c:pt idx="16">
                  <c:v>1.26</c:v>
                </c:pt>
              </c:numCache>
            </c:numRef>
          </c:val>
          <c:extLst>
            <c:ext xmlns:c16="http://schemas.microsoft.com/office/drawing/2014/chart" uri="{C3380CC4-5D6E-409C-BE32-E72D297353CC}">
              <c16:uniqueId val="{00000000-58FC-4F86-9F37-76C0FC9F832F}"/>
            </c:ext>
          </c:extLst>
        </c:ser>
        <c:dLbls>
          <c:showLegendKey val="0"/>
          <c:showVal val="0"/>
          <c:showCatName val="0"/>
          <c:showSerName val="0"/>
          <c:showPercent val="0"/>
          <c:showBubbleSize val="0"/>
        </c:dLbls>
        <c:gapWidth val="10"/>
        <c:overlap val="100"/>
        <c:axId val="1641028991"/>
        <c:axId val="1641022751"/>
      </c:barChart>
      <c:catAx>
        <c:axId val="1641028991"/>
        <c:scaling>
          <c:orientation val="minMax"/>
        </c:scaling>
        <c:delete val="1"/>
        <c:axPos val="b"/>
        <c:numFmt formatCode="General" sourceLinked="1"/>
        <c:majorTickMark val="none"/>
        <c:minorTickMark val="none"/>
        <c:tickLblPos val="nextTo"/>
        <c:crossAx val="1641022751"/>
        <c:crosses val="autoZero"/>
        <c:auto val="1"/>
        <c:lblAlgn val="ctr"/>
        <c:lblOffset val="100"/>
        <c:noMultiLvlLbl val="0"/>
      </c:catAx>
      <c:valAx>
        <c:axId val="1641022751"/>
        <c:scaling>
          <c:orientation val="minMax"/>
          <c:max val="1.5"/>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1641028991"/>
        <c:crosses val="autoZero"/>
        <c:crossBetween val="between"/>
        <c:minorUnit val="0.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Sheet1!$A$1</c:f>
              <c:strCache>
                <c:ptCount val="1"/>
                <c:pt idx="0">
                  <c:v>OOO[2,6,8]</c:v>
                </c:pt>
              </c:strCache>
            </c:strRef>
          </c:tx>
          <c:spPr>
            <a:ln w="254000" cap="rnd">
              <a:solidFill>
                <a:schemeClr val="accent1"/>
              </a:solidFill>
              <a:round/>
              <a:headEnd w="lg" len="lg"/>
              <a:tailEnd type="none" w="lg" len="lg"/>
            </a:ln>
            <a:effectLst/>
          </c:spPr>
          <c:marker>
            <c:symbol val="circle"/>
            <c:size val="5"/>
            <c:spPr>
              <a:solidFill>
                <a:schemeClr val="accent1"/>
              </a:solidFill>
              <a:ln w="508000">
                <a:solidFill>
                  <a:schemeClr val="accent1"/>
                </a:solidFill>
              </a:ln>
              <a:effectLst/>
            </c:spPr>
          </c:marker>
          <c:xVal>
            <c:numRef>
              <c:f>Sheet1!$A$2:$A$4</c:f>
              <c:numCache>
                <c:formatCode>General</c:formatCode>
                <c:ptCount val="3"/>
                <c:pt idx="0">
                  <c:v>1</c:v>
                </c:pt>
                <c:pt idx="1">
                  <c:v>1.4</c:v>
                </c:pt>
                <c:pt idx="2">
                  <c:v>1.6</c:v>
                </c:pt>
              </c:numCache>
            </c:numRef>
          </c:xVal>
          <c:yVal>
            <c:numRef>
              <c:f>Sheet1!$B$2:$B$4</c:f>
              <c:numCache>
                <c:formatCode>General</c:formatCode>
                <c:ptCount val="3"/>
                <c:pt idx="0">
                  <c:v>1</c:v>
                </c:pt>
                <c:pt idx="1">
                  <c:v>1.02</c:v>
                </c:pt>
                <c:pt idx="2">
                  <c:v>1.0900000000000001</c:v>
                </c:pt>
              </c:numCache>
            </c:numRef>
          </c:yVal>
          <c:smooth val="0"/>
          <c:extLst>
            <c:ext xmlns:c16="http://schemas.microsoft.com/office/drawing/2014/chart" uri="{C3380CC4-5D6E-409C-BE32-E72D297353CC}">
              <c16:uniqueId val="{00000000-FF91-4B1D-8DF2-C0D3D324C24B}"/>
            </c:ext>
          </c:extLst>
        </c:ser>
        <c:ser>
          <c:idx val="1"/>
          <c:order val="1"/>
          <c:tx>
            <c:strRef>
              <c:f>Sheet1!$A$5</c:f>
              <c:strCache>
                <c:ptCount val="1"/>
                <c:pt idx="0">
                  <c:v>Pf-Stride[2,6,8]</c:v>
                </c:pt>
              </c:strCache>
            </c:strRef>
          </c:tx>
          <c:spPr>
            <a:ln w="254000" cap="rnd">
              <a:solidFill>
                <a:schemeClr val="bg2">
                  <a:lumMod val="50000"/>
                </a:schemeClr>
              </a:solidFill>
              <a:round/>
            </a:ln>
            <a:effectLst/>
          </c:spPr>
          <c:marker>
            <c:symbol val="circle"/>
            <c:size val="5"/>
            <c:spPr>
              <a:solidFill>
                <a:schemeClr val="accent2"/>
              </a:solidFill>
              <a:ln w="508000">
                <a:solidFill>
                  <a:schemeClr val="bg2">
                    <a:lumMod val="50000"/>
                  </a:schemeClr>
                </a:solidFill>
              </a:ln>
              <a:effectLst/>
            </c:spPr>
          </c:marker>
          <c:xVal>
            <c:numRef>
              <c:f>Sheet1!$A$6:$A$8</c:f>
              <c:numCache>
                <c:formatCode>General</c:formatCode>
                <c:ptCount val="3"/>
                <c:pt idx="0">
                  <c:v>1.2</c:v>
                </c:pt>
                <c:pt idx="1">
                  <c:v>1.73</c:v>
                </c:pt>
                <c:pt idx="2">
                  <c:v>2.1</c:v>
                </c:pt>
              </c:numCache>
            </c:numRef>
          </c:xVal>
          <c:yVal>
            <c:numRef>
              <c:f>Sheet1!$B$6:$B$8</c:f>
              <c:numCache>
                <c:formatCode>General</c:formatCode>
                <c:ptCount val="3"/>
                <c:pt idx="0">
                  <c:v>0.89</c:v>
                </c:pt>
                <c:pt idx="1">
                  <c:v>0.91</c:v>
                </c:pt>
                <c:pt idx="2">
                  <c:v>0.97</c:v>
                </c:pt>
              </c:numCache>
            </c:numRef>
          </c:yVal>
          <c:smooth val="0"/>
          <c:extLst>
            <c:ext xmlns:c16="http://schemas.microsoft.com/office/drawing/2014/chart" uri="{C3380CC4-5D6E-409C-BE32-E72D297353CC}">
              <c16:uniqueId val="{00000001-FF91-4B1D-8DF2-C0D3D324C24B}"/>
            </c:ext>
          </c:extLst>
        </c:ser>
        <c:ser>
          <c:idx val="2"/>
          <c:order val="2"/>
          <c:tx>
            <c:strRef>
              <c:f>Sheet1!$A$9</c:f>
              <c:strCache>
                <c:ptCount val="1"/>
                <c:pt idx="0">
                  <c:v>Pf-Helper[2,6,8]</c:v>
                </c:pt>
              </c:strCache>
            </c:strRef>
          </c:tx>
          <c:spPr>
            <a:ln w="254000" cap="rnd">
              <a:solidFill>
                <a:schemeClr val="accent6">
                  <a:lumMod val="75000"/>
                </a:schemeClr>
              </a:solidFill>
              <a:round/>
            </a:ln>
            <a:effectLst/>
          </c:spPr>
          <c:marker>
            <c:symbol val="circle"/>
            <c:size val="5"/>
            <c:spPr>
              <a:solidFill>
                <a:schemeClr val="accent3">
                  <a:lumMod val="75000"/>
                </a:schemeClr>
              </a:solidFill>
              <a:ln w="508000" cap="rnd">
                <a:solidFill>
                  <a:schemeClr val="accent6">
                    <a:lumMod val="75000"/>
                  </a:schemeClr>
                </a:solidFill>
                <a:round/>
              </a:ln>
              <a:effectLst/>
            </c:spPr>
          </c:marker>
          <c:xVal>
            <c:numRef>
              <c:f>Sheet1!$A$10:$A$12</c:f>
              <c:numCache>
                <c:formatCode>General</c:formatCode>
                <c:ptCount val="3"/>
                <c:pt idx="0">
                  <c:v>1.38</c:v>
                </c:pt>
                <c:pt idx="1">
                  <c:v>1.95</c:v>
                </c:pt>
                <c:pt idx="2">
                  <c:v>2.2999999999999998</c:v>
                </c:pt>
              </c:numCache>
            </c:numRef>
          </c:xVal>
          <c:yVal>
            <c:numRef>
              <c:f>Sheet1!$B$10:$B$12</c:f>
              <c:numCache>
                <c:formatCode>General</c:formatCode>
                <c:ptCount val="3"/>
                <c:pt idx="0">
                  <c:v>0.82</c:v>
                </c:pt>
                <c:pt idx="1">
                  <c:v>0.89</c:v>
                </c:pt>
                <c:pt idx="2">
                  <c:v>0.97</c:v>
                </c:pt>
              </c:numCache>
            </c:numRef>
          </c:yVal>
          <c:smooth val="0"/>
          <c:extLst>
            <c:ext xmlns:c16="http://schemas.microsoft.com/office/drawing/2014/chart" uri="{C3380CC4-5D6E-409C-BE32-E72D297353CC}">
              <c16:uniqueId val="{00000002-FF91-4B1D-8DF2-C0D3D324C24B}"/>
            </c:ext>
          </c:extLst>
        </c:ser>
        <c:ser>
          <c:idx val="3"/>
          <c:order val="3"/>
          <c:tx>
            <c:strRef>
              <c:f>Sheet1!$A$13</c:f>
              <c:strCache>
                <c:ptCount val="1"/>
                <c:pt idx="0">
                  <c:v>SSP-Cache-Aware[2,6,8]</c:v>
                </c:pt>
              </c:strCache>
            </c:strRef>
          </c:tx>
          <c:spPr>
            <a:ln w="254000" cap="rnd">
              <a:solidFill>
                <a:schemeClr val="accent3"/>
              </a:solidFill>
              <a:round/>
            </a:ln>
            <a:effectLst/>
          </c:spPr>
          <c:marker>
            <c:symbol val="circle"/>
            <c:size val="5"/>
            <c:spPr>
              <a:solidFill>
                <a:schemeClr val="accent4"/>
              </a:solidFill>
              <a:ln w="508000">
                <a:solidFill>
                  <a:schemeClr val="accent3"/>
                </a:solidFill>
              </a:ln>
              <a:effectLst/>
            </c:spPr>
          </c:marker>
          <c:xVal>
            <c:numRef>
              <c:f>Sheet1!$A$14:$A$16</c:f>
              <c:numCache>
                <c:formatCode>General</c:formatCode>
                <c:ptCount val="3"/>
                <c:pt idx="0">
                  <c:v>2.1</c:v>
                </c:pt>
                <c:pt idx="1">
                  <c:v>2.85</c:v>
                </c:pt>
                <c:pt idx="2">
                  <c:v>2.95</c:v>
                </c:pt>
              </c:numCache>
            </c:numRef>
          </c:xVal>
          <c:yVal>
            <c:numRef>
              <c:f>Sheet1!$B$14:$B$16</c:f>
              <c:numCache>
                <c:formatCode>General</c:formatCode>
                <c:ptCount val="3"/>
                <c:pt idx="0">
                  <c:v>0.54</c:v>
                </c:pt>
                <c:pt idx="1">
                  <c:v>0.56999999999999995</c:v>
                </c:pt>
                <c:pt idx="2">
                  <c:v>0.68</c:v>
                </c:pt>
              </c:numCache>
            </c:numRef>
          </c:yVal>
          <c:smooth val="0"/>
          <c:extLst>
            <c:ext xmlns:c16="http://schemas.microsoft.com/office/drawing/2014/chart" uri="{C3380CC4-5D6E-409C-BE32-E72D297353CC}">
              <c16:uniqueId val="{00000003-FF91-4B1D-8DF2-C0D3D324C24B}"/>
            </c:ext>
          </c:extLst>
        </c:ser>
        <c:dLbls>
          <c:showLegendKey val="0"/>
          <c:showVal val="0"/>
          <c:showCatName val="0"/>
          <c:showSerName val="0"/>
          <c:showPercent val="0"/>
          <c:showBubbleSize val="0"/>
        </c:dLbls>
        <c:axId val="970352655"/>
        <c:axId val="970353487"/>
      </c:scatterChart>
      <c:valAx>
        <c:axId val="970352655"/>
        <c:scaling>
          <c:orientation val="minMax"/>
          <c:max val="3"/>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r>
                  <a:rPr lang="en-US" altLang="zh-CN" sz="6000" dirty="0" err="1"/>
                  <a:t>CortexSuite</a:t>
                </a:r>
                <a:r>
                  <a:rPr lang="en-US" altLang="zh-CN" sz="6000" dirty="0"/>
                  <a:t> Speedup</a:t>
                </a:r>
                <a:endParaRPr lang="zh-CN" altLang="en-US" sz="6000" dirty="0"/>
              </a:p>
            </c:rich>
          </c:tx>
          <c:overlay val="0"/>
          <c:spPr>
            <a:noFill/>
            <a:ln>
              <a:noFill/>
            </a:ln>
            <a:effectLst/>
          </c:spPr>
          <c:txPr>
            <a:bodyPr rot="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970353487"/>
        <c:crosses val="autoZero"/>
        <c:crossBetween val="midCat"/>
      </c:valAx>
      <c:valAx>
        <c:axId val="970353487"/>
        <c:scaling>
          <c:orientation val="minMax"/>
          <c:max val="1.100000000000000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r>
                  <a:rPr lang="en-US" altLang="zh-CN" sz="6000"/>
                  <a:t>Energy</a:t>
                </a:r>
                <a:endParaRPr lang="zh-CN" altLang="en-US" sz="6000"/>
              </a:p>
            </c:rich>
          </c:tx>
          <c:overlay val="0"/>
          <c:spPr>
            <a:noFill/>
            <a:ln>
              <a:noFill/>
            </a:ln>
            <a:effectLst/>
          </c:spPr>
          <c:txPr>
            <a:bodyPr rot="-540000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970352655"/>
        <c:crosses val="autoZero"/>
        <c:crossBetween val="midCat"/>
      </c:valAx>
      <c:spPr>
        <a:noFill/>
        <a:ln>
          <a:noFill/>
        </a:ln>
        <a:effectLst/>
      </c:spPr>
    </c:plotArea>
    <c:legend>
      <c:legendPos val="t"/>
      <c:legendEntry>
        <c:idx val="2"/>
        <c:delete val="1"/>
      </c:legendEntry>
      <c:legendEntry>
        <c:idx val="3"/>
        <c:delete val="1"/>
      </c:legendEntry>
      <c:layout>
        <c:manualLayout>
          <c:xMode val="edge"/>
          <c:yMode val="edge"/>
          <c:x val="5.4544284749744917E-2"/>
          <c:y val="0"/>
          <c:w val="0.92719107553219515"/>
          <c:h val="6.9508218378952158E-2"/>
        </c:manualLayout>
      </c:layout>
      <c:overlay val="0"/>
      <c:spPr>
        <a:noFill/>
        <a:ln>
          <a:noFill/>
        </a:ln>
        <a:effectLst/>
      </c:spPr>
      <c:txPr>
        <a:bodyPr rot="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Sheet1!$C$1</c:f>
              <c:strCache>
                <c:ptCount val="1"/>
                <c:pt idx="0">
                  <c:v>OOO[2,6,8]</c:v>
                </c:pt>
              </c:strCache>
            </c:strRef>
          </c:tx>
          <c:spPr>
            <a:ln w="254000" cap="rnd">
              <a:solidFill>
                <a:schemeClr val="accent1"/>
              </a:solidFill>
              <a:round/>
            </a:ln>
            <a:effectLst/>
          </c:spPr>
          <c:marker>
            <c:symbol val="circle"/>
            <c:size val="5"/>
            <c:spPr>
              <a:solidFill>
                <a:schemeClr val="accent1"/>
              </a:solidFill>
              <a:ln w="508000">
                <a:solidFill>
                  <a:schemeClr val="accent1"/>
                </a:solidFill>
              </a:ln>
              <a:effectLst/>
            </c:spPr>
          </c:marker>
          <c:xVal>
            <c:numRef>
              <c:f>Sheet1!$C$2:$C$4</c:f>
              <c:numCache>
                <c:formatCode>General</c:formatCode>
                <c:ptCount val="3"/>
                <c:pt idx="0">
                  <c:v>1</c:v>
                </c:pt>
                <c:pt idx="1">
                  <c:v>1.4</c:v>
                </c:pt>
                <c:pt idx="2">
                  <c:v>1.57</c:v>
                </c:pt>
              </c:numCache>
            </c:numRef>
          </c:xVal>
          <c:yVal>
            <c:numRef>
              <c:f>Sheet1!$D$2:$D$4</c:f>
              <c:numCache>
                <c:formatCode>General</c:formatCode>
                <c:ptCount val="3"/>
                <c:pt idx="0">
                  <c:v>1</c:v>
                </c:pt>
                <c:pt idx="1">
                  <c:v>1.018</c:v>
                </c:pt>
                <c:pt idx="2">
                  <c:v>1.08</c:v>
                </c:pt>
              </c:numCache>
            </c:numRef>
          </c:yVal>
          <c:smooth val="0"/>
          <c:extLst>
            <c:ext xmlns:c16="http://schemas.microsoft.com/office/drawing/2014/chart" uri="{C3380CC4-5D6E-409C-BE32-E72D297353CC}">
              <c16:uniqueId val="{00000000-3369-4A59-A955-ACA54169841A}"/>
            </c:ext>
          </c:extLst>
        </c:ser>
        <c:ser>
          <c:idx val="1"/>
          <c:order val="1"/>
          <c:tx>
            <c:strRef>
              <c:f>Sheet1!$C$5</c:f>
              <c:strCache>
                <c:ptCount val="1"/>
                <c:pt idx="0">
                  <c:v>Pf-Stride[2,6,8]</c:v>
                </c:pt>
              </c:strCache>
            </c:strRef>
          </c:tx>
          <c:spPr>
            <a:ln w="254000" cap="flat">
              <a:solidFill>
                <a:schemeClr val="bg2">
                  <a:lumMod val="50000"/>
                </a:schemeClr>
              </a:solidFill>
              <a:round/>
            </a:ln>
            <a:effectLst/>
          </c:spPr>
          <c:marker>
            <c:symbol val="circle"/>
            <c:size val="5"/>
            <c:spPr>
              <a:solidFill>
                <a:schemeClr val="accent2"/>
              </a:solidFill>
              <a:ln w="508000">
                <a:solidFill>
                  <a:schemeClr val="bg2">
                    <a:lumMod val="50000"/>
                  </a:schemeClr>
                </a:solidFill>
              </a:ln>
              <a:effectLst/>
            </c:spPr>
          </c:marker>
          <c:xVal>
            <c:numRef>
              <c:f>Sheet1!$C$6:$C$8</c:f>
              <c:numCache>
                <c:formatCode>General</c:formatCode>
                <c:ptCount val="3"/>
                <c:pt idx="0">
                  <c:v>1.18</c:v>
                </c:pt>
                <c:pt idx="1">
                  <c:v>1.6</c:v>
                </c:pt>
                <c:pt idx="2">
                  <c:v>1.8</c:v>
                </c:pt>
              </c:numCache>
            </c:numRef>
          </c:xVal>
          <c:yVal>
            <c:numRef>
              <c:f>Sheet1!$D$6:$D$8</c:f>
              <c:numCache>
                <c:formatCode>General</c:formatCode>
                <c:ptCount val="3"/>
                <c:pt idx="0">
                  <c:v>0.89500000000000002</c:v>
                </c:pt>
                <c:pt idx="1">
                  <c:v>0.91300000000000003</c:v>
                </c:pt>
                <c:pt idx="2">
                  <c:v>0.98</c:v>
                </c:pt>
              </c:numCache>
            </c:numRef>
          </c:yVal>
          <c:smooth val="0"/>
          <c:extLst>
            <c:ext xmlns:c16="http://schemas.microsoft.com/office/drawing/2014/chart" uri="{C3380CC4-5D6E-409C-BE32-E72D297353CC}">
              <c16:uniqueId val="{00000001-3369-4A59-A955-ACA54169841A}"/>
            </c:ext>
          </c:extLst>
        </c:ser>
        <c:ser>
          <c:idx val="2"/>
          <c:order val="2"/>
          <c:tx>
            <c:strRef>
              <c:f>Sheet1!$C$9</c:f>
              <c:strCache>
                <c:ptCount val="1"/>
                <c:pt idx="0">
                  <c:v>Pf-Helper[2,6,8]</c:v>
                </c:pt>
              </c:strCache>
            </c:strRef>
          </c:tx>
          <c:spPr>
            <a:ln w="254000" cap="rnd">
              <a:solidFill>
                <a:schemeClr val="accent6">
                  <a:lumMod val="75000"/>
                </a:schemeClr>
              </a:solidFill>
              <a:round/>
            </a:ln>
            <a:effectLst/>
          </c:spPr>
          <c:marker>
            <c:symbol val="circle"/>
            <c:size val="5"/>
            <c:spPr>
              <a:solidFill>
                <a:schemeClr val="accent3"/>
              </a:solidFill>
              <a:ln w="508000">
                <a:solidFill>
                  <a:schemeClr val="accent6">
                    <a:lumMod val="75000"/>
                  </a:schemeClr>
                </a:solidFill>
              </a:ln>
              <a:effectLst/>
            </c:spPr>
          </c:marker>
          <c:xVal>
            <c:numRef>
              <c:f>Sheet1!$C$10:$C$12</c:f>
              <c:numCache>
                <c:formatCode>General</c:formatCode>
                <c:ptCount val="3"/>
                <c:pt idx="0">
                  <c:v>1.45</c:v>
                </c:pt>
                <c:pt idx="1">
                  <c:v>2.0499999999999998</c:v>
                </c:pt>
                <c:pt idx="2">
                  <c:v>2.4</c:v>
                </c:pt>
              </c:numCache>
            </c:numRef>
          </c:xVal>
          <c:yVal>
            <c:numRef>
              <c:f>Sheet1!$D$10:$D$12</c:f>
              <c:numCache>
                <c:formatCode>General</c:formatCode>
                <c:ptCount val="3"/>
                <c:pt idx="0">
                  <c:v>0.78</c:v>
                </c:pt>
                <c:pt idx="1">
                  <c:v>0.84</c:v>
                </c:pt>
                <c:pt idx="2">
                  <c:v>0.92</c:v>
                </c:pt>
              </c:numCache>
            </c:numRef>
          </c:yVal>
          <c:smooth val="0"/>
          <c:extLst>
            <c:ext xmlns:c16="http://schemas.microsoft.com/office/drawing/2014/chart" uri="{C3380CC4-5D6E-409C-BE32-E72D297353CC}">
              <c16:uniqueId val="{00000002-3369-4A59-A955-ACA54169841A}"/>
            </c:ext>
          </c:extLst>
        </c:ser>
        <c:ser>
          <c:idx val="3"/>
          <c:order val="3"/>
          <c:tx>
            <c:strRef>
              <c:f>Sheet1!$C$13</c:f>
              <c:strCache>
                <c:ptCount val="1"/>
                <c:pt idx="0">
                  <c:v>SSP-Cache-Aware[2,6,8]</c:v>
                </c:pt>
              </c:strCache>
            </c:strRef>
          </c:tx>
          <c:spPr>
            <a:ln w="254000" cap="rnd">
              <a:solidFill>
                <a:schemeClr val="accent3"/>
              </a:solidFill>
              <a:round/>
            </a:ln>
            <a:effectLst/>
          </c:spPr>
          <c:marker>
            <c:symbol val="circle"/>
            <c:size val="5"/>
            <c:spPr>
              <a:solidFill>
                <a:schemeClr val="accent4"/>
              </a:solidFill>
              <a:ln w="508000">
                <a:solidFill>
                  <a:schemeClr val="accent3"/>
                </a:solidFill>
              </a:ln>
              <a:effectLst/>
            </c:spPr>
          </c:marker>
          <c:xVal>
            <c:numRef>
              <c:f>Sheet1!$C$14:$C$16</c:f>
              <c:numCache>
                <c:formatCode>General</c:formatCode>
                <c:ptCount val="3"/>
                <c:pt idx="0">
                  <c:v>1.44</c:v>
                </c:pt>
                <c:pt idx="1">
                  <c:v>2.02</c:v>
                </c:pt>
                <c:pt idx="2">
                  <c:v>2.35</c:v>
                </c:pt>
              </c:numCache>
            </c:numRef>
          </c:xVal>
          <c:yVal>
            <c:numRef>
              <c:f>Sheet1!$D$14:$D$16</c:f>
              <c:numCache>
                <c:formatCode>General</c:formatCode>
                <c:ptCount val="3"/>
                <c:pt idx="0">
                  <c:v>0.755</c:v>
                </c:pt>
                <c:pt idx="1">
                  <c:v>0.77</c:v>
                </c:pt>
                <c:pt idx="2">
                  <c:v>0.82499999999999996</c:v>
                </c:pt>
              </c:numCache>
            </c:numRef>
          </c:yVal>
          <c:smooth val="0"/>
          <c:extLst>
            <c:ext xmlns:c16="http://schemas.microsoft.com/office/drawing/2014/chart" uri="{C3380CC4-5D6E-409C-BE32-E72D297353CC}">
              <c16:uniqueId val="{00000003-3369-4A59-A955-ACA54169841A}"/>
            </c:ext>
          </c:extLst>
        </c:ser>
        <c:dLbls>
          <c:showLegendKey val="0"/>
          <c:showVal val="0"/>
          <c:showCatName val="0"/>
          <c:showSerName val="0"/>
          <c:showPercent val="0"/>
          <c:showBubbleSize val="0"/>
        </c:dLbls>
        <c:axId val="555133919"/>
        <c:axId val="555131423"/>
      </c:scatterChart>
      <c:valAx>
        <c:axId val="555133919"/>
        <c:scaling>
          <c:orientation val="minMax"/>
          <c:max val="3"/>
          <c:min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r>
                  <a:rPr lang="en-US" altLang="zh-CN" sz="6000" dirty="0"/>
                  <a:t>SPEC CPU 2017 Speedup</a:t>
                </a:r>
                <a:endParaRPr lang="zh-CN" altLang="en-US" sz="6000" dirty="0"/>
              </a:p>
            </c:rich>
          </c:tx>
          <c:overlay val="0"/>
          <c:spPr>
            <a:noFill/>
            <a:ln>
              <a:noFill/>
            </a:ln>
            <a:effectLst/>
          </c:spPr>
          <c:txPr>
            <a:bodyPr rot="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555131423"/>
        <c:crosses val="autoZero"/>
        <c:crossBetween val="midCat"/>
      </c:valAx>
      <c:valAx>
        <c:axId val="555131423"/>
        <c:scaling>
          <c:orientation val="minMax"/>
          <c:max val="1.1000000000000001"/>
          <c:min val="0.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r>
                  <a:rPr lang="en-US" altLang="zh-CN" sz="6000"/>
                  <a:t>Energy</a:t>
                </a:r>
                <a:endParaRPr lang="zh-CN" altLang="en-US" sz="6000"/>
              </a:p>
            </c:rich>
          </c:tx>
          <c:overlay val="0"/>
          <c:spPr>
            <a:noFill/>
            <a:ln>
              <a:noFill/>
            </a:ln>
            <a:effectLst/>
          </c:spPr>
          <c:txPr>
            <a:bodyPr rot="-5400000" spcFirstLastPara="1" vertOverflow="ellipsis" vert="horz" wrap="square" anchor="ctr" anchorCtr="1"/>
            <a:lstStyle/>
            <a:p>
              <a:pPr>
                <a:defRPr sz="6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crossAx val="555133919"/>
        <c:crosses val="autoZero"/>
        <c:crossBetween val="midCat"/>
      </c:valAx>
      <c:spPr>
        <a:noFill/>
        <a:ln>
          <a:noFill/>
        </a:ln>
        <a:effectLst/>
      </c:spPr>
    </c:plotArea>
    <c:legend>
      <c:legendPos val="t"/>
      <c:legendEntry>
        <c:idx val="0"/>
        <c:delete val="1"/>
      </c:legendEntry>
      <c:legendEntry>
        <c:idx val="1"/>
        <c:delete val="1"/>
      </c:legendEntry>
      <c:layout>
        <c:manualLayout>
          <c:xMode val="edge"/>
          <c:yMode val="edge"/>
          <c:x val="6.5672994357885872E-2"/>
          <c:y val="0"/>
          <c:w val="0.9"/>
          <c:h val="6.9508218378952158E-2"/>
        </c:manualLayout>
      </c:layout>
      <c:overlay val="0"/>
      <c:spPr>
        <a:noFill/>
        <a:ln>
          <a:noFill/>
        </a:ln>
        <a:effectLst/>
      </c:spPr>
      <c:txPr>
        <a:bodyPr rot="0" spcFirstLastPara="1" vertOverflow="ellipsis" vert="horz" wrap="square" anchor="ctr" anchorCtr="1"/>
        <a:lstStyle/>
        <a:p>
          <a:pPr>
            <a:defRPr sz="5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6048E8-5FC8-4BCD-BB0F-D2056ACAF6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atin typeface="Tahoma" charset="0"/>
                <a:ea typeface="SimSun" charset="-122"/>
              </a:defRPr>
            </a:lvl1pPr>
          </a:lstStyle>
          <a:p>
            <a:pPr>
              <a:defRPr/>
            </a:pPr>
            <a:endParaRPr lang="en-US"/>
          </a:p>
        </p:txBody>
      </p:sp>
      <p:sp>
        <p:nvSpPr>
          <p:cNvPr id="3" name="Date Placeholder 2">
            <a:extLst>
              <a:ext uri="{FF2B5EF4-FFF2-40B4-BE49-F238E27FC236}">
                <a16:creationId xmlns:a16="http://schemas.microsoft.com/office/drawing/2014/main" id="{E77AFEA6-B211-4EA2-B3FF-7BAE84F4B1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atin typeface="Tahoma" charset="0"/>
                <a:ea typeface="SimSun" charset="-122"/>
              </a:defRPr>
            </a:lvl1pPr>
          </a:lstStyle>
          <a:p>
            <a:pPr>
              <a:defRPr/>
            </a:pPr>
            <a:fld id="{33E5731E-1FC8-4553-85CD-D706BCF26796}" type="datetimeFigureOut">
              <a:rPr lang="en-US"/>
              <a:pPr>
                <a:defRPr/>
              </a:pPr>
              <a:t>7/10/2019</a:t>
            </a:fld>
            <a:endParaRPr lang="en-US"/>
          </a:p>
        </p:txBody>
      </p:sp>
      <p:sp>
        <p:nvSpPr>
          <p:cNvPr id="4" name="Footer Placeholder 3">
            <a:extLst>
              <a:ext uri="{FF2B5EF4-FFF2-40B4-BE49-F238E27FC236}">
                <a16:creationId xmlns:a16="http://schemas.microsoft.com/office/drawing/2014/main" id="{DCB21F05-74AF-4423-AD46-D0A4E9ED4A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atin typeface="Tahoma" charset="0"/>
                <a:ea typeface="SimSun" charset="-122"/>
              </a:defRPr>
            </a:lvl1pPr>
          </a:lstStyle>
          <a:p>
            <a:pPr>
              <a:defRPr/>
            </a:pPr>
            <a:endParaRPr lang="en-US"/>
          </a:p>
        </p:txBody>
      </p:sp>
      <p:sp>
        <p:nvSpPr>
          <p:cNvPr id="5" name="Slide Number Placeholder 4">
            <a:extLst>
              <a:ext uri="{FF2B5EF4-FFF2-40B4-BE49-F238E27FC236}">
                <a16:creationId xmlns:a16="http://schemas.microsoft.com/office/drawing/2014/main" id="{DA364BCB-BC81-499B-AE68-77B3CFE628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atin typeface="Tahoma" charset="0"/>
                <a:ea typeface="SimSun" charset="-122"/>
              </a:defRPr>
            </a:lvl1pPr>
          </a:lstStyle>
          <a:p>
            <a:pPr>
              <a:defRPr/>
            </a:pPr>
            <a:fld id="{AD371088-E249-4C64-A999-CEAEB30CED0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E47479-BCEE-4BC0-AEFA-3B3E4635A6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3075" name="Rectangle 3">
            <a:extLst>
              <a:ext uri="{FF2B5EF4-FFF2-40B4-BE49-F238E27FC236}">
                <a16:creationId xmlns:a16="http://schemas.microsoft.com/office/drawing/2014/main" id="{5FA5563C-B100-4D4C-9CF0-34030A8EDCD3}"/>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endParaRPr lang="en-US" altLang="zh-CN"/>
          </a:p>
        </p:txBody>
      </p:sp>
      <p:sp>
        <p:nvSpPr>
          <p:cNvPr id="13316" name="Rectangle 4">
            <a:extLst>
              <a:ext uri="{FF2B5EF4-FFF2-40B4-BE49-F238E27FC236}">
                <a16:creationId xmlns:a16="http://schemas.microsoft.com/office/drawing/2014/main" id="{0575325F-8590-42EB-831B-6760E2D2AAD4}"/>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FD157F12-26E9-4A77-9E8D-ADEFBC40039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830F50D7-A482-4E85-9598-810B2C695AA5}"/>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endParaRPr lang="en-US" altLang="zh-CN"/>
          </a:p>
        </p:txBody>
      </p:sp>
      <p:sp>
        <p:nvSpPr>
          <p:cNvPr id="3079" name="Rectangle 7">
            <a:extLst>
              <a:ext uri="{FF2B5EF4-FFF2-40B4-BE49-F238E27FC236}">
                <a16:creationId xmlns:a16="http://schemas.microsoft.com/office/drawing/2014/main" id="{E07AB511-18D4-4A52-816A-9487C44D5231}"/>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SimSun" charset="-122"/>
              </a:defRPr>
            </a:lvl1pPr>
          </a:lstStyle>
          <a:p>
            <a:pPr>
              <a:defRPr/>
            </a:pPr>
            <a:fld id="{2F0B6AE7-BB4D-48A9-BAF4-AFFDC3482DA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SimSun" pitchFamily="2" charset="-122"/>
        <a:cs typeface="SimSun" charset="0"/>
      </a:defRPr>
    </a:lvl1pPr>
    <a:lvl2pPr marL="457200" algn="l" rtl="0" eaLnBrk="0" fontAlgn="base" hangingPunct="0">
      <a:spcBef>
        <a:spcPct val="30000"/>
      </a:spcBef>
      <a:spcAft>
        <a:spcPct val="0"/>
      </a:spcAft>
      <a:defRPr sz="1200" kern="1200">
        <a:solidFill>
          <a:schemeClr val="tx1"/>
        </a:solidFill>
        <a:latin typeface="Arial" pitchFamily="34" charset="0"/>
        <a:ea typeface="SimSun" pitchFamily="2" charset="-122"/>
        <a:cs typeface="SimSun" charset="0"/>
      </a:defRPr>
    </a:lvl2pPr>
    <a:lvl3pPr marL="914400" algn="l" rtl="0" eaLnBrk="0" fontAlgn="base" hangingPunct="0">
      <a:spcBef>
        <a:spcPct val="30000"/>
      </a:spcBef>
      <a:spcAft>
        <a:spcPct val="0"/>
      </a:spcAft>
      <a:defRPr sz="1200" kern="1200">
        <a:solidFill>
          <a:schemeClr val="tx1"/>
        </a:solidFill>
        <a:latin typeface="Arial" pitchFamily="34" charset="0"/>
        <a:ea typeface="SimSun" pitchFamily="2" charset="-122"/>
        <a:cs typeface="SimSun" charset="0"/>
      </a:defRPr>
    </a:lvl3pPr>
    <a:lvl4pPr marL="1371600" algn="l" rtl="0" eaLnBrk="0" fontAlgn="base" hangingPunct="0">
      <a:spcBef>
        <a:spcPct val="30000"/>
      </a:spcBef>
      <a:spcAft>
        <a:spcPct val="0"/>
      </a:spcAft>
      <a:defRPr sz="1200" kern="1200">
        <a:solidFill>
          <a:schemeClr val="tx1"/>
        </a:solidFill>
        <a:latin typeface="Arial" pitchFamily="34" charset="0"/>
        <a:ea typeface="SimSun" pitchFamily="2" charset="-122"/>
        <a:cs typeface="SimSun" charset="0"/>
      </a:defRPr>
    </a:lvl4pPr>
    <a:lvl5pPr marL="1828800" algn="l" rtl="0" eaLnBrk="0" fontAlgn="base" hangingPunct="0">
      <a:spcBef>
        <a:spcPct val="30000"/>
      </a:spcBef>
      <a:spcAft>
        <a:spcPct val="0"/>
      </a:spcAft>
      <a:defRPr sz="1200" kern="1200">
        <a:solidFill>
          <a:schemeClr val="tx1"/>
        </a:solidFill>
        <a:latin typeface="Arial" pitchFamily="34" charset="0"/>
        <a:ea typeface="SimSun" pitchFamily="2" charset="-122"/>
        <a:cs typeface="SimSu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a:t>
            </a:fld>
            <a:endParaRPr lang="en-US" altLang="zh-CN"/>
          </a:p>
        </p:txBody>
      </p:sp>
    </p:spTree>
    <p:extLst>
      <p:ext uri="{BB962C8B-B14F-4D97-AF65-F5344CB8AC3E}">
        <p14:creationId xmlns:p14="http://schemas.microsoft.com/office/powerpoint/2010/main" val="296445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11</a:t>
            </a:fld>
            <a:endParaRPr lang="en-US" altLang="zh-CN"/>
          </a:p>
        </p:txBody>
      </p:sp>
    </p:spTree>
    <p:extLst>
      <p:ext uri="{BB962C8B-B14F-4D97-AF65-F5344CB8AC3E}">
        <p14:creationId xmlns:p14="http://schemas.microsoft.com/office/powerpoint/2010/main" val="1998918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12</a:t>
            </a:fld>
            <a:endParaRPr lang="en-US" altLang="zh-CN"/>
          </a:p>
        </p:txBody>
      </p:sp>
    </p:spTree>
    <p:extLst>
      <p:ext uri="{BB962C8B-B14F-4D97-AF65-F5344CB8AC3E}">
        <p14:creationId xmlns:p14="http://schemas.microsoft.com/office/powerpoint/2010/main" val="3683279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13</a:t>
            </a:fld>
            <a:endParaRPr lang="en-US" altLang="zh-CN"/>
          </a:p>
        </p:txBody>
      </p:sp>
    </p:spTree>
    <p:extLst>
      <p:ext uri="{BB962C8B-B14F-4D97-AF65-F5344CB8AC3E}">
        <p14:creationId xmlns:p14="http://schemas.microsoft.com/office/powerpoint/2010/main" val="3966450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14</a:t>
            </a:fld>
            <a:endParaRPr lang="en-US" altLang="zh-CN"/>
          </a:p>
        </p:txBody>
      </p:sp>
    </p:spTree>
    <p:extLst>
      <p:ext uri="{BB962C8B-B14F-4D97-AF65-F5344CB8AC3E}">
        <p14:creationId xmlns:p14="http://schemas.microsoft.com/office/powerpoint/2010/main" val="1450471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15</a:t>
            </a:fld>
            <a:endParaRPr lang="en-US" altLang="zh-CN"/>
          </a:p>
        </p:txBody>
      </p:sp>
    </p:spTree>
    <p:extLst>
      <p:ext uri="{BB962C8B-B14F-4D97-AF65-F5344CB8AC3E}">
        <p14:creationId xmlns:p14="http://schemas.microsoft.com/office/powerpoint/2010/main" val="28883633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effectLst/>
                <a:latin typeface="Arial" pitchFamily="34" charset="0"/>
                <a:ea typeface="SimSun" pitchFamily="2" charset="-122"/>
                <a:cs typeface="SimSun" charset="0"/>
              </a:rPr>
              <a:t>Color to be matched. Step,</a:t>
            </a:r>
            <a:r>
              <a:rPr lang="en-US" sz="1200" kern="1200" baseline="0" dirty="0">
                <a:solidFill>
                  <a:schemeClr val="tx1"/>
                </a:solidFill>
                <a:effectLst/>
                <a:latin typeface="Arial" pitchFamily="34" charset="0"/>
                <a:ea typeface="SimSun" pitchFamily="2" charset="-122"/>
                <a:cs typeface="SimSun" charset="0"/>
              </a:rPr>
              <a:t> stream, user instruction. IV stream and mem stream have the same color.</a:t>
            </a:r>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16</a:t>
            </a:fld>
            <a:endParaRPr lang="en-US" altLang="zh-CN"/>
          </a:p>
        </p:txBody>
      </p:sp>
    </p:spTree>
    <p:extLst>
      <p:ext uri="{BB962C8B-B14F-4D97-AF65-F5344CB8AC3E}">
        <p14:creationId xmlns:p14="http://schemas.microsoft.com/office/powerpoint/2010/main" val="155017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SimSun" pitchFamily="2" charset="-122"/>
                    <a:cs typeface="SimSun" charset="0"/>
                  </a:rPr>
                  <a:t>One interesting case is explicit stepping actually allows a stream element to be used zero or multiple times. In this example, depending on the comparison result of </a:t>
                </a:r>
                <a:r>
                  <a:rPr lang="en-US" sz="1200" i="0" kern="1200">
                    <a:solidFill>
                      <a:schemeClr val="tx1"/>
                    </a:solidFill>
                    <a:effectLst/>
                    <a:latin typeface="Arial" pitchFamily="34" charset="0"/>
                    <a:ea typeface="SimSun" pitchFamily="2" charset="-122"/>
                    <a:cs typeface="SimSun" charset="0"/>
                  </a:rPr>
                  <a:t>𝑎</a:t>
                </a:r>
                <a:r>
                  <a:rPr lang="en-US" sz="1200" i="0" kern="1200">
                    <a:solidFill>
                      <a:schemeClr val="tx1"/>
                    </a:solidFill>
                    <a:effectLst/>
                    <a:latin typeface="Arial" pitchFamily="34" charset="0"/>
                    <a:ea typeface="SimSun" pitchFamily="2" charset="-122"/>
                  </a:rPr>
                  <a:t>[</a:t>
                </a:r>
                <a:r>
                  <a:rPr lang="en-US" sz="1200" i="0" kern="1200">
                    <a:solidFill>
                      <a:schemeClr val="tx1"/>
                    </a:solidFill>
                    <a:effectLst/>
                    <a:latin typeface="Arial" pitchFamily="34" charset="0"/>
                    <a:ea typeface="SimSun" pitchFamily="2" charset="-122"/>
                    <a:cs typeface="SimSun" charset="0"/>
                  </a:rPr>
                  <a:t>𝑖]</a:t>
                </a:r>
                <a:r>
                  <a:rPr lang="en-US" sz="1200" kern="1200" dirty="0">
                    <a:solidFill>
                      <a:schemeClr val="tx1"/>
                    </a:solidFill>
                    <a:effectLst/>
                    <a:latin typeface="Arial" pitchFamily="34" charset="0"/>
                    <a:ea typeface="SimSun" pitchFamily="2" charset="-122"/>
                    <a:cs typeface="SimSun" charset="0"/>
                  </a:rPr>
                  <a:t> and </a:t>
                </a:r>
                <a:r>
                  <a:rPr lang="en-US" sz="1200" i="0" kern="1200">
                    <a:solidFill>
                      <a:schemeClr val="tx1"/>
                    </a:solidFill>
                    <a:effectLst/>
                    <a:latin typeface="Arial" pitchFamily="34" charset="0"/>
                    <a:ea typeface="SimSun" pitchFamily="2" charset="-122"/>
                    <a:cs typeface="SimSun" charset="0"/>
                  </a:rPr>
                  <a:t>𝑏</a:t>
                </a:r>
                <a:r>
                  <a:rPr lang="en-US" sz="1200" i="0" kern="1200">
                    <a:solidFill>
                      <a:schemeClr val="tx1"/>
                    </a:solidFill>
                    <a:effectLst/>
                    <a:latin typeface="Arial" pitchFamily="34" charset="0"/>
                    <a:ea typeface="SimSun" pitchFamily="2" charset="-122"/>
                  </a:rPr>
                  <a:t>[</a:t>
                </a:r>
                <a:r>
                  <a:rPr lang="en-US" sz="1200" i="0" kern="1200">
                    <a:solidFill>
                      <a:schemeClr val="tx1"/>
                    </a:solidFill>
                    <a:effectLst/>
                    <a:latin typeface="Arial" pitchFamily="34" charset="0"/>
                    <a:ea typeface="SimSun" pitchFamily="2" charset="-122"/>
                    <a:cs typeface="SimSun" charset="0"/>
                  </a:rPr>
                  <a:t>𝑗]</a:t>
                </a:r>
                <a:r>
                  <a:rPr lang="en-US" sz="1200" kern="1200" dirty="0">
                    <a:solidFill>
                      <a:schemeClr val="tx1"/>
                    </a:solidFill>
                    <a:effectLst/>
                    <a:latin typeface="Arial" pitchFamily="34" charset="0"/>
                    <a:ea typeface="SimSun" pitchFamily="2" charset="-122"/>
                    <a:cs typeface="SimSun" charset="0"/>
                  </a:rPr>
                  <a:t>, streams are conditional stepped. Notice that not every element of stream c is used. Such missing elements make it more difficult for the hardware to figure the pattern. However, the address pattern is still control independent and can be decoupled. This enables the hardware to find a balance between prefetch accuracy and the number of unused elements.</a:t>
                </a:r>
              </a:p>
              <a:p>
                <a:endParaRPr lang="en-US" dirty="0"/>
              </a:p>
            </p:txBody>
          </p:sp>
        </mc:Fallback>
      </mc:AlternateContent>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17</a:t>
            </a:fld>
            <a:endParaRPr lang="en-US" altLang="zh-CN"/>
          </a:p>
        </p:txBody>
      </p:sp>
    </p:spTree>
    <p:extLst>
      <p:ext uri="{BB962C8B-B14F-4D97-AF65-F5344CB8AC3E}">
        <p14:creationId xmlns:p14="http://schemas.microsoft.com/office/powerpoint/2010/main" val="843266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effectLst/>
                    <a:latin typeface="Arial" pitchFamily="34" charset="0"/>
                    <a:ea typeface="SimSun" pitchFamily="2" charset="-122"/>
                    <a:cs typeface="SimSun" charset="0"/>
                  </a:rPr>
                  <a:t>It is straightforward to support indirect stream like </a:t>
                </a:r>
                <a:r>
                  <a:rPr lang="en-US" sz="1200" i="0" kern="1200">
                    <a:solidFill>
                      <a:schemeClr val="tx1"/>
                    </a:solidFill>
                    <a:effectLst/>
                    <a:latin typeface="Arial" pitchFamily="34" charset="0"/>
                    <a:ea typeface="SimSun" pitchFamily="2" charset="-122"/>
                    <a:cs typeface="SimSun" charset="0"/>
                  </a:rPr>
                  <a:t>𝑎</a:t>
                </a:r>
                <a:r>
                  <a:rPr lang="en-US" sz="1200" i="0" kern="1200">
                    <a:solidFill>
                      <a:schemeClr val="tx1"/>
                    </a:solidFill>
                    <a:effectLst/>
                    <a:latin typeface="Arial" pitchFamily="34" charset="0"/>
                    <a:ea typeface="SimSun" pitchFamily="2" charset="-122"/>
                  </a:rPr>
                  <a:t>[</a:t>
                </a:r>
                <a:r>
                  <a:rPr lang="en-US" sz="1200" i="0" kern="1200">
                    <a:solidFill>
                      <a:schemeClr val="tx1"/>
                    </a:solidFill>
                    <a:effectLst/>
                    <a:latin typeface="Arial" pitchFamily="34" charset="0"/>
                    <a:ea typeface="SimSun" pitchFamily="2" charset="-122"/>
                    <a:cs typeface="SimSun" charset="0"/>
                  </a:rPr>
                  <a:t>𝑏[𝑖]]</a:t>
                </a:r>
                <a:r>
                  <a:rPr lang="en-US" sz="1200" kern="1200" dirty="0">
                    <a:solidFill>
                      <a:schemeClr val="tx1"/>
                    </a:solidFill>
                    <a:effectLst/>
                    <a:latin typeface="Arial" pitchFamily="34" charset="0"/>
                    <a:ea typeface="SimSun" pitchFamily="2" charset="-122"/>
                    <a:cs typeface="SimSun" charset="0"/>
                  </a:rPr>
                  <a:t> by making stream a dependent on stream b. Notice that stepping the induction variable stream would also step all the dependent streams.</a:t>
                </a:r>
              </a:p>
              <a:p>
                <a:endParaRPr lang="en-US" dirty="0"/>
              </a:p>
            </p:txBody>
          </p:sp>
        </mc:Fallback>
      </mc:AlternateContent>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18</a:t>
            </a:fld>
            <a:endParaRPr lang="en-US" altLang="zh-CN"/>
          </a:p>
        </p:txBody>
      </p:sp>
    </p:spTree>
    <p:extLst>
      <p:ext uri="{BB962C8B-B14F-4D97-AF65-F5344CB8AC3E}">
        <p14:creationId xmlns:p14="http://schemas.microsoft.com/office/powerpoint/2010/main" val="211503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19</a:t>
            </a:fld>
            <a:endParaRPr lang="en-US" altLang="zh-CN"/>
          </a:p>
        </p:txBody>
      </p:sp>
    </p:spTree>
    <p:extLst>
      <p:ext uri="{BB962C8B-B14F-4D97-AF65-F5344CB8AC3E}">
        <p14:creationId xmlns:p14="http://schemas.microsoft.com/office/powerpoint/2010/main" val="2091488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22</a:t>
            </a:fld>
            <a:endParaRPr lang="en-US" altLang="zh-CN"/>
          </a:p>
        </p:txBody>
      </p:sp>
    </p:spTree>
    <p:extLst>
      <p:ext uri="{BB962C8B-B14F-4D97-AF65-F5344CB8AC3E}">
        <p14:creationId xmlns:p14="http://schemas.microsoft.com/office/powerpoint/2010/main" val="25377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a:t>
            </a:fld>
            <a:endParaRPr lang="en-US" altLang="zh-CN"/>
          </a:p>
        </p:txBody>
      </p:sp>
    </p:spTree>
    <p:extLst>
      <p:ext uri="{BB962C8B-B14F-4D97-AF65-F5344CB8AC3E}">
        <p14:creationId xmlns:p14="http://schemas.microsoft.com/office/powerpoint/2010/main" val="4680024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24</a:t>
            </a:fld>
            <a:endParaRPr lang="en-US" altLang="zh-CN"/>
          </a:p>
        </p:txBody>
      </p:sp>
    </p:spTree>
    <p:extLst>
      <p:ext uri="{BB962C8B-B14F-4D97-AF65-F5344CB8AC3E}">
        <p14:creationId xmlns:p14="http://schemas.microsoft.com/office/powerpoint/2010/main" val="1333478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25</a:t>
            </a:fld>
            <a:endParaRPr lang="en-US" altLang="zh-CN"/>
          </a:p>
        </p:txBody>
      </p:sp>
    </p:spTree>
    <p:extLst>
      <p:ext uri="{BB962C8B-B14F-4D97-AF65-F5344CB8AC3E}">
        <p14:creationId xmlns:p14="http://schemas.microsoft.com/office/powerpoint/2010/main" val="4230823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Unrealistic (highly)</a:t>
            </a:r>
            <a:r>
              <a:rPr lang="en-US" baseline="0" dirty="0"/>
              <a:t> ideal configuration.</a:t>
            </a:r>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28</a:t>
            </a:fld>
            <a:endParaRPr lang="en-US" altLang="zh-CN"/>
          </a:p>
        </p:txBody>
      </p:sp>
    </p:spTree>
    <p:extLst>
      <p:ext uri="{BB962C8B-B14F-4D97-AF65-F5344CB8AC3E}">
        <p14:creationId xmlns:p14="http://schemas.microsoft.com/office/powerpoint/2010/main" val="1754308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In part due to</a:t>
            </a:r>
            <a:r>
              <a:rPr lang="en-US" baseline="0" dirty="0"/>
              <a:t> decoupling and specialized cache policies, </a:t>
            </a:r>
            <a:r>
              <a:rPr lang="en-US" baseline="0" dirty="0" err="1"/>
              <a:t>ssp</a:t>
            </a:r>
            <a:r>
              <a:rPr lang="en-US" baseline="0" dirty="0"/>
              <a:t> can outperform …</a:t>
            </a:r>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29</a:t>
            </a:fld>
            <a:endParaRPr lang="en-US" altLang="zh-CN"/>
          </a:p>
        </p:txBody>
      </p:sp>
    </p:spTree>
    <p:extLst>
      <p:ext uri="{BB962C8B-B14F-4D97-AF65-F5344CB8AC3E}">
        <p14:creationId xmlns:p14="http://schemas.microsoft.com/office/powerpoint/2010/main" val="13543480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31</a:t>
            </a:fld>
            <a:endParaRPr lang="en-US" altLang="zh-CN"/>
          </a:p>
        </p:txBody>
      </p:sp>
    </p:spTree>
    <p:extLst>
      <p:ext uri="{BB962C8B-B14F-4D97-AF65-F5344CB8AC3E}">
        <p14:creationId xmlns:p14="http://schemas.microsoft.com/office/powerpoint/2010/main" val="3791481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3</a:t>
            </a:fld>
            <a:endParaRPr lang="en-US" altLang="zh-CN"/>
          </a:p>
        </p:txBody>
      </p:sp>
    </p:spTree>
    <p:extLst>
      <p:ext uri="{BB962C8B-B14F-4D97-AF65-F5344CB8AC3E}">
        <p14:creationId xmlns:p14="http://schemas.microsoft.com/office/powerpoint/2010/main" val="342045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4</a:t>
            </a:fld>
            <a:endParaRPr lang="en-US" altLang="zh-CN"/>
          </a:p>
        </p:txBody>
      </p:sp>
    </p:spTree>
    <p:extLst>
      <p:ext uri="{BB962C8B-B14F-4D97-AF65-F5344CB8AC3E}">
        <p14:creationId xmlns:p14="http://schemas.microsoft.com/office/powerpoint/2010/main" val="317127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6</a:t>
            </a:fld>
            <a:endParaRPr lang="en-US" altLang="zh-CN"/>
          </a:p>
        </p:txBody>
      </p:sp>
    </p:spTree>
    <p:extLst>
      <p:ext uri="{BB962C8B-B14F-4D97-AF65-F5344CB8AC3E}">
        <p14:creationId xmlns:p14="http://schemas.microsoft.com/office/powerpoint/2010/main" val="728764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7</a:t>
            </a:fld>
            <a:endParaRPr lang="en-US" altLang="zh-CN"/>
          </a:p>
        </p:txBody>
      </p:sp>
    </p:spTree>
    <p:extLst>
      <p:ext uri="{BB962C8B-B14F-4D97-AF65-F5344CB8AC3E}">
        <p14:creationId xmlns:p14="http://schemas.microsoft.com/office/powerpoint/2010/main" val="207109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8</a:t>
            </a:fld>
            <a:endParaRPr lang="en-US" altLang="zh-CN"/>
          </a:p>
        </p:txBody>
      </p:sp>
    </p:spTree>
    <p:extLst>
      <p:ext uri="{BB962C8B-B14F-4D97-AF65-F5344CB8AC3E}">
        <p14:creationId xmlns:p14="http://schemas.microsoft.com/office/powerpoint/2010/main" val="2357172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9</a:t>
            </a:fld>
            <a:endParaRPr lang="en-US" altLang="zh-CN"/>
          </a:p>
        </p:txBody>
      </p:sp>
    </p:spTree>
    <p:extLst>
      <p:ext uri="{BB962C8B-B14F-4D97-AF65-F5344CB8AC3E}">
        <p14:creationId xmlns:p14="http://schemas.microsoft.com/office/powerpoint/2010/main" val="607200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err="1">
                <a:solidFill>
                  <a:schemeClr val="tx1"/>
                </a:solidFill>
                <a:effectLst/>
                <a:latin typeface="Arial" pitchFamily="34" charset="0"/>
                <a:ea typeface="SimSun" pitchFamily="2" charset="-122"/>
                <a:cs typeface="SimSun" charset="0"/>
              </a:rPr>
              <a:t>Ssp</a:t>
            </a:r>
            <a:r>
              <a:rPr lang="en-US" sz="1200" kern="1200" baseline="0" dirty="0">
                <a:solidFill>
                  <a:schemeClr val="tx1"/>
                </a:solidFill>
                <a:effectLst/>
                <a:latin typeface="Arial" pitchFamily="34" charset="0"/>
                <a:ea typeface="SimSun" pitchFamily="2" charset="-122"/>
                <a:cs typeface="SimSun" charset="0"/>
              </a:rPr>
              <a:t> is inspired by many other related and built on…</a:t>
            </a:r>
          </a:p>
          <a:p>
            <a:r>
              <a:rPr lang="en-US" sz="1200" kern="1200" dirty="0">
                <a:solidFill>
                  <a:schemeClr val="tx1"/>
                </a:solidFill>
                <a:effectLst/>
                <a:latin typeface="Arial" pitchFamily="34" charset="0"/>
                <a:ea typeface="SimSun" pitchFamily="2" charset="-122"/>
                <a:cs typeface="SimSun" charset="0"/>
              </a:rPr>
              <a:t>Why is it better</a:t>
            </a:r>
            <a:r>
              <a:rPr lang="en-US" sz="1200" kern="1200" baseline="0" dirty="0">
                <a:solidFill>
                  <a:schemeClr val="tx1"/>
                </a:solidFill>
                <a:effectLst/>
                <a:latin typeface="Arial" pitchFamily="34" charset="0"/>
                <a:ea typeface="SimSun" pitchFamily="2" charset="-122"/>
                <a:cs typeface="SimSun" charset="0"/>
              </a:rPr>
              <a:t> than DESC?</a:t>
            </a:r>
          </a:p>
          <a:p>
            <a:r>
              <a:rPr lang="en-US" sz="1200" kern="1200" baseline="0" dirty="0">
                <a:solidFill>
                  <a:schemeClr val="tx1"/>
                </a:solidFill>
                <a:effectLst/>
                <a:latin typeface="Arial" pitchFamily="34" charset="0"/>
                <a:ea typeface="SimSun" pitchFamily="2" charset="-122"/>
                <a:cs typeface="SimSun" charset="0"/>
              </a:rPr>
              <a:t>Ours encodes information about the access patterns in a way that is </a:t>
            </a:r>
            <a:r>
              <a:rPr lang="en-US" sz="1200" kern="1200" baseline="0" dirty="0" err="1">
                <a:solidFill>
                  <a:schemeClr val="tx1"/>
                </a:solidFill>
                <a:effectLst/>
                <a:latin typeface="Arial" pitchFamily="34" charset="0"/>
                <a:ea typeface="SimSun" pitchFamily="2" charset="-122"/>
                <a:cs typeface="SimSun" charset="0"/>
              </a:rPr>
              <a:t>accessable</a:t>
            </a:r>
            <a:r>
              <a:rPr lang="en-US" sz="1200" kern="1200" baseline="0" dirty="0">
                <a:solidFill>
                  <a:schemeClr val="tx1"/>
                </a:solidFill>
                <a:effectLst/>
                <a:latin typeface="Arial" pitchFamily="34" charset="0"/>
                <a:ea typeface="SimSun" pitchFamily="2" charset="-122"/>
                <a:cs typeface="SimSun" charset="0"/>
              </a:rPr>
              <a:t> by the microarchitecture.</a:t>
            </a:r>
            <a:endParaRPr lang="en-US" sz="1200" kern="1200" dirty="0">
              <a:solidFill>
                <a:schemeClr val="tx1"/>
              </a:solidFill>
              <a:effectLst/>
              <a:latin typeface="Arial" pitchFamily="34" charset="0"/>
              <a:ea typeface="SimSun" pitchFamily="2" charset="-122"/>
              <a:cs typeface="SimSun" charset="0"/>
            </a:endParaRPr>
          </a:p>
        </p:txBody>
      </p:sp>
      <p:sp>
        <p:nvSpPr>
          <p:cNvPr id="4" name="灯片编号占位符 3"/>
          <p:cNvSpPr>
            <a:spLocks noGrp="1"/>
          </p:cNvSpPr>
          <p:nvPr>
            <p:ph type="sldNum" sz="quarter" idx="10"/>
          </p:nvPr>
        </p:nvSpPr>
        <p:spPr/>
        <p:txBody>
          <a:bodyPr/>
          <a:lstStyle/>
          <a:p>
            <a:pPr>
              <a:defRPr/>
            </a:pPr>
            <a:fld id="{2F0B6AE7-BB4D-48A9-BAF4-AFFDC3482DA4}" type="slidenum">
              <a:rPr lang="zh-CN" altLang="en-US" smtClean="0"/>
              <a:pPr>
                <a:defRPr/>
              </a:pPr>
              <a:t>10</a:t>
            </a:fld>
            <a:endParaRPr lang="en-US" altLang="zh-CN"/>
          </a:p>
        </p:txBody>
      </p:sp>
    </p:spTree>
    <p:extLst>
      <p:ext uri="{BB962C8B-B14F-4D97-AF65-F5344CB8AC3E}">
        <p14:creationId xmlns:p14="http://schemas.microsoft.com/office/powerpoint/2010/main" val="2892381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94560" y="6817362"/>
            <a:ext cx="24871680" cy="4704080"/>
          </a:xfrm>
        </p:spPr>
        <p:txBody>
          <a:bodyPr/>
          <a:lstStyle/>
          <a:p>
            <a:r>
              <a:rPr lang="en-US"/>
              <a:t>Click to edit Master title style</a:t>
            </a:r>
          </a:p>
        </p:txBody>
      </p:sp>
      <p:sp>
        <p:nvSpPr>
          <p:cNvPr id="3" name="Subtitle 2"/>
          <p:cNvSpPr>
            <a:spLocks noGrp="1"/>
          </p:cNvSpPr>
          <p:nvPr>
            <p:ph type="subTitle" idx="1"/>
          </p:nvPr>
        </p:nvSpPr>
        <p:spPr>
          <a:xfrm>
            <a:off x="4389120" y="12435840"/>
            <a:ext cx="20482560" cy="5608320"/>
          </a:xfrm>
        </p:spPr>
        <p:txBody>
          <a:bodyPr/>
          <a:lstStyle>
            <a:lvl1pPr marL="0" indent="0" algn="ctr">
              <a:buNone/>
              <a:defRPr>
                <a:solidFill>
                  <a:schemeClr val="tx1">
                    <a:tint val="75000"/>
                  </a:schemeClr>
                </a:solidFill>
              </a:defRPr>
            </a:lvl1pPr>
            <a:lvl2pPr marL="1880543" indent="0" algn="ctr">
              <a:buNone/>
              <a:defRPr>
                <a:solidFill>
                  <a:schemeClr val="tx1">
                    <a:tint val="75000"/>
                  </a:schemeClr>
                </a:solidFill>
              </a:defRPr>
            </a:lvl2pPr>
            <a:lvl3pPr marL="3761086" indent="0" algn="ctr">
              <a:buNone/>
              <a:defRPr>
                <a:solidFill>
                  <a:schemeClr val="tx1">
                    <a:tint val="75000"/>
                  </a:schemeClr>
                </a:solidFill>
              </a:defRPr>
            </a:lvl3pPr>
            <a:lvl4pPr marL="5641630" indent="0" algn="ctr">
              <a:buNone/>
              <a:defRPr>
                <a:solidFill>
                  <a:schemeClr val="tx1">
                    <a:tint val="75000"/>
                  </a:schemeClr>
                </a:solidFill>
              </a:defRPr>
            </a:lvl4pPr>
            <a:lvl5pPr marL="7522173" indent="0" algn="ctr">
              <a:buNone/>
              <a:defRPr>
                <a:solidFill>
                  <a:schemeClr val="tx1">
                    <a:tint val="75000"/>
                  </a:schemeClr>
                </a:solidFill>
              </a:defRPr>
            </a:lvl5pPr>
            <a:lvl6pPr marL="9402716" indent="0" algn="ctr">
              <a:buNone/>
              <a:defRPr>
                <a:solidFill>
                  <a:schemeClr val="tx1">
                    <a:tint val="75000"/>
                  </a:schemeClr>
                </a:solidFill>
              </a:defRPr>
            </a:lvl6pPr>
            <a:lvl7pPr marL="11283259" indent="0" algn="ctr">
              <a:buNone/>
              <a:defRPr>
                <a:solidFill>
                  <a:schemeClr val="tx1">
                    <a:tint val="75000"/>
                  </a:schemeClr>
                </a:solidFill>
              </a:defRPr>
            </a:lvl7pPr>
            <a:lvl8pPr marL="13163803" indent="0" algn="ctr">
              <a:buNone/>
              <a:defRPr>
                <a:solidFill>
                  <a:schemeClr val="tx1">
                    <a:tint val="75000"/>
                  </a:schemeClr>
                </a:solidFill>
              </a:defRPr>
            </a:lvl8pPr>
            <a:lvl9pPr marL="15044346"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C8C5A762-5581-4461-9B49-CC8244B9C20A}"/>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36FB757-B999-4C80-9593-A89717776CC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4777A45-507C-49D9-91C9-E048D73FB210}"/>
              </a:ext>
            </a:extLst>
          </p:cNvPr>
          <p:cNvSpPr>
            <a:spLocks noGrp="1"/>
          </p:cNvSpPr>
          <p:nvPr>
            <p:ph type="sldNum" sz="quarter" idx="12"/>
          </p:nvPr>
        </p:nvSpPr>
        <p:spPr/>
        <p:txBody>
          <a:bodyPr/>
          <a:lstStyle>
            <a:lvl1pPr>
              <a:defRPr/>
            </a:lvl1pPr>
          </a:lstStyle>
          <a:p>
            <a:pPr>
              <a:defRPr/>
            </a:pPr>
            <a:fld id="{1E9065B1-7BB2-4925-9529-EBDC1ECD2D26}" type="slidenum">
              <a:rPr lang="zh-CN" altLang="en-US"/>
              <a:pPr>
                <a:defRPr/>
              </a:pPr>
              <a:t>‹#›</a:t>
            </a:fld>
            <a:endParaRPr lang="en-US" altLang="zh-CN"/>
          </a:p>
        </p:txBody>
      </p:sp>
    </p:spTree>
    <p:extLst>
      <p:ext uri="{BB962C8B-B14F-4D97-AF65-F5344CB8AC3E}">
        <p14:creationId xmlns:p14="http://schemas.microsoft.com/office/powerpoint/2010/main" val="629677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90E30-4369-412F-BD35-F0ADE3354104}"/>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61D5468-F4D2-4D3E-A10C-A40EDF448B1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F30EC112-84E9-4692-96BF-A0D6F9F58228}"/>
              </a:ext>
            </a:extLst>
          </p:cNvPr>
          <p:cNvSpPr>
            <a:spLocks noGrp="1"/>
          </p:cNvSpPr>
          <p:nvPr>
            <p:ph type="sldNum" sz="quarter" idx="12"/>
          </p:nvPr>
        </p:nvSpPr>
        <p:spPr/>
        <p:txBody>
          <a:bodyPr/>
          <a:lstStyle>
            <a:lvl1pPr>
              <a:defRPr/>
            </a:lvl1pPr>
          </a:lstStyle>
          <a:p>
            <a:pPr>
              <a:defRPr/>
            </a:pPr>
            <a:fld id="{BBC94F5E-EFDE-41DD-A51F-035E162B86DD}" type="slidenum">
              <a:rPr lang="zh-CN" altLang="en-US"/>
              <a:pPr>
                <a:defRPr/>
              </a:pPr>
              <a:t>‹#›</a:t>
            </a:fld>
            <a:endParaRPr lang="en-US" altLang="zh-CN"/>
          </a:p>
        </p:txBody>
      </p:sp>
    </p:spTree>
    <p:extLst>
      <p:ext uri="{BB962C8B-B14F-4D97-AF65-F5344CB8AC3E}">
        <p14:creationId xmlns:p14="http://schemas.microsoft.com/office/powerpoint/2010/main" val="188087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0916843" y="5623562"/>
            <a:ext cx="15798800" cy="1198422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510281" y="5623562"/>
            <a:ext cx="46918880" cy="1198422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3F34F-226E-4FCA-B761-7CD9169E955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253A25D-93C7-4114-8B45-A2CC69F2B41E}"/>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99120368-0242-4712-BD1B-B80492791F0E}"/>
              </a:ext>
            </a:extLst>
          </p:cNvPr>
          <p:cNvSpPr>
            <a:spLocks noGrp="1"/>
          </p:cNvSpPr>
          <p:nvPr>
            <p:ph type="sldNum" sz="quarter" idx="12"/>
          </p:nvPr>
        </p:nvSpPr>
        <p:spPr/>
        <p:txBody>
          <a:bodyPr/>
          <a:lstStyle>
            <a:lvl1pPr>
              <a:defRPr/>
            </a:lvl1pPr>
          </a:lstStyle>
          <a:p>
            <a:pPr>
              <a:defRPr/>
            </a:pPr>
            <a:fld id="{B1575442-DBE8-4BDD-8524-8A6B12385724}" type="slidenum">
              <a:rPr lang="zh-CN" altLang="en-US"/>
              <a:pPr>
                <a:defRPr/>
              </a:pPr>
              <a:t>‹#›</a:t>
            </a:fld>
            <a:endParaRPr lang="en-US" altLang="zh-CN"/>
          </a:p>
        </p:txBody>
      </p:sp>
    </p:spTree>
    <p:extLst>
      <p:ext uri="{BB962C8B-B14F-4D97-AF65-F5344CB8AC3E}">
        <p14:creationId xmlns:p14="http://schemas.microsoft.com/office/powerpoint/2010/main" val="129245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190CB-EC18-45DD-852A-440BDED19241}"/>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B53196B0-D70C-470A-95BD-D7E1B9277D49}"/>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8E5FC71D-9A3A-45E1-A66D-A3D61DDEFC52}"/>
              </a:ext>
            </a:extLst>
          </p:cNvPr>
          <p:cNvSpPr>
            <a:spLocks noGrp="1"/>
          </p:cNvSpPr>
          <p:nvPr>
            <p:ph type="sldNum" sz="quarter" idx="12"/>
          </p:nvPr>
        </p:nvSpPr>
        <p:spPr/>
        <p:txBody>
          <a:bodyPr/>
          <a:lstStyle>
            <a:lvl1pPr>
              <a:defRPr/>
            </a:lvl1pPr>
          </a:lstStyle>
          <a:p>
            <a:pPr>
              <a:defRPr/>
            </a:pPr>
            <a:fld id="{894BDB81-4FB0-4845-AAEA-5605C566B277}" type="slidenum">
              <a:rPr lang="zh-CN" altLang="en-US"/>
              <a:pPr>
                <a:defRPr/>
              </a:pPr>
              <a:t>‹#›</a:t>
            </a:fld>
            <a:endParaRPr lang="en-US" altLang="zh-CN"/>
          </a:p>
        </p:txBody>
      </p:sp>
    </p:spTree>
    <p:extLst>
      <p:ext uri="{BB962C8B-B14F-4D97-AF65-F5344CB8AC3E}">
        <p14:creationId xmlns:p14="http://schemas.microsoft.com/office/powerpoint/2010/main" val="3859652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11401" y="14102081"/>
            <a:ext cx="24871680" cy="4358640"/>
          </a:xfrm>
        </p:spPr>
        <p:txBody>
          <a:bodyPr anchor="t"/>
          <a:lstStyle>
            <a:lvl1pPr algn="l">
              <a:defRPr sz="16500" b="1" cap="all"/>
            </a:lvl1pPr>
          </a:lstStyle>
          <a:p>
            <a:r>
              <a:rPr lang="en-US"/>
              <a:t>Click to edit Master title style</a:t>
            </a:r>
          </a:p>
        </p:txBody>
      </p:sp>
      <p:sp>
        <p:nvSpPr>
          <p:cNvPr id="3" name="Text Placeholder 2"/>
          <p:cNvSpPr>
            <a:spLocks noGrp="1"/>
          </p:cNvSpPr>
          <p:nvPr>
            <p:ph type="body" idx="1"/>
          </p:nvPr>
        </p:nvSpPr>
        <p:spPr>
          <a:xfrm>
            <a:off x="2311401" y="9301488"/>
            <a:ext cx="24871680" cy="4800599"/>
          </a:xfrm>
        </p:spPr>
        <p:txBody>
          <a:bodyPr anchor="b"/>
          <a:lstStyle>
            <a:lvl1pPr marL="0" indent="0">
              <a:buNone/>
              <a:defRPr sz="8200">
                <a:solidFill>
                  <a:schemeClr val="tx1">
                    <a:tint val="75000"/>
                  </a:schemeClr>
                </a:solidFill>
              </a:defRPr>
            </a:lvl1pPr>
            <a:lvl2pPr marL="1880543" indent="0">
              <a:buNone/>
              <a:defRPr sz="7400">
                <a:solidFill>
                  <a:schemeClr val="tx1">
                    <a:tint val="75000"/>
                  </a:schemeClr>
                </a:solidFill>
              </a:defRPr>
            </a:lvl2pPr>
            <a:lvl3pPr marL="3761086" indent="0">
              <a:buNone/>
              <a:defRPr sz="6600">
                <a:solidFill>
                  <a:schemeClr val="tx1">
                    <a:tint val="75000"/>
                  </a:schemeClr>
                </a:solidFill>
              </a:defRPr>
            </a:lvl3pPr>
            <a:lvl4pPr marL="5641630" indent="0">
              <a:buNone/>
              <a:defRPr sz="5800">
                <a:solidFill>
                  <a:schemeClr val="tx1">
                    <a:tint val="75000"/>
                  </a:schemeClr>
                </a:solidFill>
              </a:defRPr>
            </a:lvl4pPr>
            <a:lvl5pPr marL="7522173" indent="0">
              <a:buNone/>
              <a:defRPr sz="5800">
                <a:solidFill>
                  <a:schemeClr val="tx1">
                    <a:tint val="75000"/>
                  </a:schemeClr>
                </a:solidFill>
              </a:defRPr>
            </a:lvl5pPr>
            <a:lvl6pPr marL="9402716" indent="0">
              <a:buNone/>
              <a:defRPr sz="5800">
                <a:solidFill>
                  <a:schemeClr val="tx1">
                    <a:tint val="75000"/>
                  </a:schemeClr>
                </a:solidFill>
              </a:defRPr>
            </a:lvl6pPr>
            <a:lvl7pPr marL="11283259" indent="0">
              <a:buNone/>
              <a:defRPr sz="5800">
                <a:solidFill>
                  <a:schemeClr val="tx1">
                    <a:tint val="75000"/>
                  </a:schemeClr>
                </a:solidFill>
              </a:defRPr>
            </a:lvl7pPr>
            <a:lvl8pPr marL="13163803" indent="0">
              <a:buNone/>
              <a:defRPr sz="5800">
                <a:solidFill>
                  <a:schemeClr val="tx1">
                    <a:tint val="75000"/>
                  </a:schemeClr>
                </a:solidFill>
              </a:defRPr>
            </a:lvl8pPr>
            <a:lvl9pPr marL="15044346" indent="0">
              <a:buNone/>
              <a:defRPr sz="5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886055-FEB8-4344-B1A0-7F7151571303}"/>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180DB71-B4BE-4FCE-AAB6-B3B310A932EB}"/>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42FE0CFE-A145-4007-8427-3B67F9354983}"/>
              </a:ext>
            </a:extLst>
          </p:cNvPr>
          <p:cNvSpPr>
            <a:spLocks noGrp="1"/>
          </p:cNvSpPr>
          <p:nvPr>
            <p:ph type="sldNum" sz="quarter" idx="12"/>
          </p:nvPr>
        </p:nvSpPr>
        <p:spPr/>
        <p:txBody>
          <a:bodyPr/>
          <a:lstStyle>
            <a:lvl1pPr>
              <a:defRPr/>
            </a:lvl1pPr>
          </a:lstStyle>
          <a:p>
            <a:pPr>
              <a:defRPr/>
            </a:pPr>
            <a:fld id="{91A7204F-BC7B-4078-AFB7-598F420232DD}" type="slidenum">
              <a:rPr lang="zh-CN" altLang="en-US"/>
              <a:pPr>
                <a:defRPr/>
              </a:pPr>
              <a:t>‹#›</a:t>
            </a:fld>
            <a:endParaRPr lang="en-US" altLang="zh-CN"/>
          </a:p>
        </p:txBody>
      </p:sp>
    </p:spTree>
    <p:extLst>
      <p:ext uri="{BB962C8B-B14F-4D97-AF65-F5344CB8AC3E}">
        <p14:creationId xmlns:p14="http://schemas.microsoft.com/office/powerpoint/2010/main" val="1409677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10287" y="32771083"/>
            <a:ext cx="31358839" cy="9269475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356801" y="32771083"/>
            <a:ext cx="31358842" cy="92694759"/>
          </a:xfrm>
        </p:spPr>
        <p:txBody>
          <a:bodyPr/>
          <a:lstStyle>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97423BD-007F-413A-96AE-D8EFA156AC71}"/>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D51B8A18-5C6E-4123-85DF-191E05356975}"/>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007F295-255C-4627-969F-F60D1F6B4939}"/>
              </a:ext>
            </a:extLst>
          </p:cNvPr>
          <p:cNvSpPr>
            <a:spLocks noGrp="1"/>
          </p:cNvSpPr>
          <p:nvPr>
            <p:ph type="sldNum" sz="quarter" idx="12"/>
          </p:nvPr>
        </p:nvSpPr>
        <p:spPr/>
        <p:txBody>
          <a:bodyPr/>
          <a:lstStyle>
            <a:lvl1pPr>
              <a:defRPr/>
            </a:lvl1pPr>
          </a:lstStyle>
          <a:p>
            <a:pPr>
              <a:defRPr/>
            </a:pPr>
            <a:fld id="{5569CBCD-1D5F-4446-8E0F-609398E1FBB6}" type="slidenum">
              <a:rPr lang="zh-CN" altLang="en-US"/>
              <a:pPr>
                <a:defRPr/>
              </a:pPr>
              <a:t>‹#›</a:t>
            </a:fld>
            <a:endParaRPr lang="en-US" altLang="zh-CN"/>
          </a:p>
        </p:txBody>
      </p:sp>
    </p:spTree>
    <p:extLst>
      <p:ext uri="{BB962C8B-B14F-4D97-AF65-F5344CB8AC3E}">
        <p14:creationId xmlns:p14="http://schemas.microsoft.com/office/powerpoint/2010/main" val="3742103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878842"/>
            <a:ext cx="2633472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463041" y="4912363"/>
            <a:ext cx="12928602" cy="2047239"/>
          </a:xfrm>
        </p:spPr>
        <p:txBody>
          <a:bodyPr anchor="b"/>
          <a:lstStyle>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6" indent="0">
              <a:buNone/>
              <a:defRPr sz="6600" b="1"/>
            </a:lvl9pPr>
          </a:lstStyle>
          <a:p>
            <a:pPr lvl="0"/>
            <a:r>
              <a:rPr lang="en-US"/>
              <a:t>Click to edit Master text styles</a:t>
            </a:r>
          </a:p>
        </p:txBody>
      </p:sp>
      <p:sp>
        <p:nvSpPr>
          <p:cNvPr id="4" name="Content Placeholder 3"/>
          <p:cNvSpPr>
            <a:spLocks noGrp="1"/>
          </p:cNvSpPr>
          <p:nvPr>
            <p:ph sz="half" idx="2"/>
          </p:nvPr>
        </p:nvSpPr>
        <p:spPr>
          <a:xfrm>
            <a:off x="1463041" y="6959600"/>
            <a:ext cx="12928602"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4864081" y="4912363"/>
            <a:ext cx="12933680" cy="2047239"/>
          </a:xfrm>
        </p:spPr>
        <p:txBody>
          <a:bodyPr anchor="b"/>
          <a:lstStyle>
            <a:lvl1pPr marL="0" indent="0">
              <a:buNone/>
              <a:defRPr sz="9900" b="1"/>
            </a:lvl1pPr>
            <a:lvl2pPr marL="1880543" indent="0">
              <a:buNone/>
              <a:defRPr sz="8200" b="1"/>
            </a:lvl2pPr>
            <a:lvl3pPr marL="3761086" indent="0">
              <a:buNone/>
              <a:defRPr sz="7400" b="1"/>
            </a:lvl3pPr>
            <a:lvl4pPr marL="5641630" indent="0">
              <a:buNone/>
              <a:defRPr sz="6600" b="1"/>
            </a:lvl4pPr>
            <a:lvl5pPr marL="7522173" indent="0">
              <a:buNone/>
              <a:defRPr sz="6600" b="1"/>
            </a:lvl5pPr>
            <a:lvl6pPr marL="9402716" indent="0">
              <a:buNone/>
              <a:defRPr sz="6600" b="1"/>
            </a:lvl6pPr>
            <a:lvl7pPr marL="11283259" indent="0">
              <a:buNone/>
              <a:defRPr sz="6600" b="1"/>
            </a:lvl7pPr>
            <a:lvl8pPr marL="13163803" indent="0">
              <a:buNone/>
              <a:defRPr sz="6600" b="1"/>
            </a:lvl8pPr>
            <a:lvl9pPr marL="15044346" indent="0">
              <a:buNone/>
              <a:defRPr sz="6600" b="1"/>
            </a:lvl9pPr>
          </a:lstStyle>
          <a:p>
            <a:pPr lvl="0"/>
            <a:r>
              <a:rPr lang="en-US"/>
              <a:t>Click to edit Master text styles</a:t>
            </a:r>
          </a:p>
        </p:txBody>
      </p:sp>
      <p:sp>
        <p:nvSpPr>
          <p:cNvPr id="6" name="Content Placeholder 5"/>
          <p:cNvSpPr>
            <a:spLocks noGrp="1"/>
          </p:cNvSpPr>
          <p:nvPr>
            <p:ph sz="quarter" idx="4"/>
          </p:nvPr>
        </p:nvSpPr>
        <p:spPr>
          <a:xfrm>
            <a:off x="14864081" y="6959600"/>
            <a:ext cx="12933680" cy="12644122"/>
          </a:xfrm>
        </p:spPr>
        <p:txBody>
          <a:bodyPr/>
          <a:lstStyle>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CB58D621-38DC-4D95-A8FC-8257C111168E}"/>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E8AB46AA-6C44-4DE0-8D4F-1C2DECB1C889}"/>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6BAAEB44-AB29-48F9-A678-DB5CD7DF4357}"/>
              </a:ext>
            </a:extLst>
          </p:cNvPr>
          <p:cNvSpPr>
            <a:spLocks noGrp="1"/>
          </p:cNvSpPr>
          <p:nvPr>
            <p:ph type="sldNum" sz="quarter" idx="12"/>
          </p:nvPr>
        </p:nvSpPr>
        <p:spPr/>
        <p:txBody>
          <a:bodyPr/>
          <a:lstStyle>
            <a:lvl1pPr>
              <a:defRPr/>
            </a:lvl1pPr>
          </a:lstStyle>
          <a:p>
            <a:pPr>
              <a:defRPr/>
            </a:pPr>
            <a:fld id="{2F4E83AF-ECFC-4509-B56D-45B871A922B2}" type="slidenum">
              <a:rPr lang="zh-CN" altLang="en-US"/>
              <a:pPr>
                <a:defRPr/>
              </a:pPr>
              <a:t>‹#›</a:t>
            </a:fld>
            <a:endParaRPr lang="en-US" altLang="zh-CN"/>
          </a:p>
        </p:txBody>
      </p:sp>
    </p:spTree>
    <p:extLst>
      <p:ext uri="{BB962C8B-B14F-4D97-AF65-F5344CB8AC3E}">
        <p14:creationId xmlns:p14="http://schemas.microsoft.com/office/powerpoint/2010/main" val="3932429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D64E726-D898-4CD7-997C-F855A2C257BE}"/>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900E9D01-4454-4FCF-9941-04F346E65A84}"/>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F459268A-F16D-4906-909A-DFA40A812489}"/>
              </a:ext>
            </a:extLst>
          </p:cNvPr>
          <p:cNvSpPr>
            <a:spLocks noGrp="1"/>
          </p:cNvSpPr>
          <p:nvPr>
            <p:ph type="sldNum" sz="quarter" idx="12"/>
          </p:nvPr>
        </p:nvSpPr>
        <p:spPr/>
        <p:txBody>
          <a:bodyPr/>
          <a:lstStyle>
            <a:lvl1pPr>
              <a:defRPr/>
            </a:lvl1pPr>
          </a:lstStyle>
          <a:p>
            <a:pPr>
              <a:defRPr/>
            </a:pPr>
            <a:fld id="{C006BD65-5D95-4A59-9ABD-D0F5BD895DA9}" type="slidenum">
              <a:rPr lang="zh-CN" altLang="en-US"/>
              <a:pPr>
                <a:defRPr/>
              </a:pPr>
              <a:t>‹#›</a:t>
            </a:fld>
            <a:endParaRPr lang="en-US" altLang="zh-CN"/>
          </a:p>
        </p:txBody>
      </p:sp>
    </p:spTree>
    <p:extLst>
      <p:ext uri="{BB962C8B-B14F-4D97-AF65-F5344CB8AC3E}">
        <p14:creationId xmlns:p14="http://schemas.microsoft.com/office/powerpoint/2010/main" val="2164390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209257A-9C6B-4C48-B611-59CBFE6CB740}"/>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DA3CD933-2486-42E6-AE1E-66213D3D50C4}"/>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225AA008-0767-45A2-AF2A-1D2C7BCE138E}"/>
              </a:ext>
            </a:extLst>
          </p:cNvPr>
          <p:cNvSpPr>
            <a:spLocks noGrp="1"/>
          </p:cNvSpPr>
          <p:nvPr>
            <p:ph type="sldNum" sz="quarter" idx="12"/>
          </p:nvPr>
        </p:nvSpPr>
        <p:spPr/>
        <p:txBody>
          <a:bodyPr/>
          <a:lstStyle>
            <a:lvl1pPr>
              <a:defRPr/>
            </a:lvl1pPr>
          </a:lstStyle>
          <a:p>
            <a:pPr>
              <a:defRPr/>
            </a:pPr>
            <a:fld id="{453B633B-4BE8-4975-82DA-A6F4BB2B052E}" type="slidenum">
              <a:rPr lang="zh-CN" altLang="en-US"/>
              <a:pPr>
                <a:defRPr/>
              </a:pPr>
              <a:t>‹#›</a:t>
            </a:fld>
            <a:endParaRPr lang="en-US" altLang="zh-CN"/>
          </a:p>
        </p:txBody>
      </p:sp>
    </p:spTree>
    <p:extLst>
      <p:ext uri="{BB962C8B-B14F-4D97-AF65-F5344CB8AC3E}">
        <p14:creationId xmlns:p14="http://schemas.microsoft.com/office/powerpoint/2010/main" val="61804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7" y="873760"/>
            <a:ext cx="9626602" cy="3718560"/>
          </a:xfrm>
        </p:spPr>
        <p:txBody>
          <a:bodyPr anchor="b"/>
          <a:lstStyle>
            <a:lvl1pPr algn="l">
              <a:defRPr sz="8200" b="1"/>
            </a:lvl1pPr>
          </a:lstStyle>
          <a:p>
            <a:r>
              <a:rPr lang="en-US"/>
              <a:t>Click to edit Master title style</a:t>
            </a:r>
          </a:p>
        </p:txBody>
      </p:sp>
      <p:sp>
        <p:nvSpPr>
          <p:cNvPr id="3" name="Content Placeholder 2"/>
          <p:cNvSpPr>
            <a:spLocks noGrp="1"/>
          </p:cNvSpPr>
          <p:nvPr>
            <p:ph idx="1"/>
          </p:nvPr>
        </p:nvSpPr>
        <p:spPr>
          <a:xfrm>
            <a:off x="11440160" y="873765"/>
            <a:ext cx="16357600" cy="18729962"/>
          </a:xfrm>
        </p:spPr>
        <p:txBody>
          <a:bodyPr/>
          <a:lstStyle>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63047" y="4592325"/>
            <a:ext cx="9626602" cy="15011402"/>
          </a:xfrm>
        </p:spPr>
        <p:txBody>
          <a:bodyPr/>
          <a:lstStyle>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6" indent="0">
              <a:buNone/>
              <a:defRPr sz="3700"/>
            </a:lvl9pPr>
          </a:lstStyle>
          <a:p>
            <a:pPr lvl="0"/>
            <a:r>
              <a:rPr lang="en-US"/>
              <a:t>Click to edit Master text styles</a:t>
            </a:r>
          </a:p>
        </p:txBody>
      </p:sp>
      <p:sp>
        <p:nvSpPr>
          <p:cNvPr id="5" name="Date Placeholder 3">
            <a:extLst>
              <a:ext uri="{FF2B5EF4-FFF2-40B4-BE49-F238E27FC236}">
                <a16:creationId xmlns:a16="http://schemas.microsoft.com/office/drawing/2014/main" id="{F0CE54F0-55EA-4355-B649-A8C0A7F2B86E}"/>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3DD9A296-A89C-4C67-9973-F7E137F34AF3}"/>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F2FCBA4F-2BD3-44C6-846F-41CE13E35914}"/>
              </a:ext>
            </a:extLst>
          </p:cNvPr>
          <p:cNvSpPr>
            <a:spLocks noGrp="1"/>
          </p:cNvSpPr>
          <p:nvPr>
            <p:ph type="sldNum" sz="quarter" idx="12"/>
          </p:nvPr>
        </p:nvSpPr>
        <p:spPr/>
        <p:txBody>
          <a:bodyPr/>
          <a:lstStyle>
            <a:lvl1pPr>
              <a:defRPr/>
            </a:lvl1pPr>
          </a:lstStyle>
          <a:p>
            <a:pPr>
              <a:defRPr/>
            </a:pPr>
            <a:fld id="{D3172018-381D-45D5-9AA5-306D152712B1}" type="slidenum">
              <a:rPr lang="zh-CN" altLang="en-US"/>
              <a:pPr>
                <a:defRPr/>
              </a:pPr>
              <a:t>‹#›</a:t>
            </a:fld>
            <a:endParaRPr lang="en-US" altLang="zh-CN"/>
          </a:p>
        </p:txBody>
      </p:sp>
    </p:spTree>
    <p:extLst>
      <p:ext uri="{BB962C8B-B14F-4D97-AF65-F5344CB8AC3E}">
        <p14:creationId xmlns:p14="http://schemas.microsoft.com/office/powerpoint/2010/main" val="64287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35322" y="15361920"/>
            <a:ext cx="17556480" cy="1813562"/>
          </a:xfrm>
        </p:spPr>
        <p:txBody>
          <a:bodyPr anchor="b"/>
          <a:lstStyle>
            <a:lvl1pPr algn="l">
              <a:defRPr sz="8200" b="1"/>
            </a:lvl1pPr>
          </a:lstStyle>
          <a:p>
            <a:r>
              <a:rPr lang="en-US"/>
              <a:t>Click to edit Master title style</a:t>
            </a:r>
          </a:p>
        </p:txBody>
      </p:sp>
      <p:sp>
        <p:nvSpPr>
          <p:cNvPr id="3" name="Picture Placeholder 2"/>
          <p:cNvSpPr>
            <a:spLocks noGrp="1"/>
          </p:cNvSpPr>
          <p:nvPr>
            <p:ph type="pic" idx="1"/>
          </p:nvPr>
        </p:nvSpPr>
        <p:spPr>
          <a:xfrm>
            <a:off x="5735322" y="1960880"/>
            <a:ext cx="17556480" cy="13167360"/>
          </a:xfrm>
        </p:spPr>
        <p:txBody>
          <a:bodyPr rtlCol="0">
            <a:normAutofit/>
          </a:bodyPr>
          <a:lstStyle>
            <a:lvl1pPr marL="0" indent="0">
              <a:buNone/>
              <a:defRPr sz="13200"/>
            </a:lvl1pPr>
            <a:lvl2pPr marL="1880543" indent="0">
              <a:buNone/>
              <a:defRPr sz="11500"/>
            </a:lvl2pPr>
            <a:lvl3pPr marL="3761086" indent="0">
              <a:buNone/>
              <a:defRPr sz="9900"/>
            </a:lvl3pPr>
            <a:lvl4pPr marL="5641630" indent="0">
              <a:buNone/>
              <a:defRPr sz="8200"/>
            </a:lvl4pPr>
            <a:lvl5pPr marL="7522173" indent="0">
              <a:buNone/>
              <a:defRPr sz="8200"/>
            </a:lvl5pPr>
            <a:lvl6pPr marL="9402716" indent="0">
              <a:buNone/>
              <a:defRPr sz="8200"/>
            </a:lvl6pPr>
            <a:lvl7pPr marL="11283259" indent="0">
              <a:buNone/>
              <a:defRPr sz="8200"/>
            </a:lvl7pPr>
            <a:lvl8pPr marL="13163803" indent="0">
              <a:buNone/>
              <a:defRPr sz="8200"/>
            </a:lvl8pPr>
            <a:lvl9pPr marL="15044346" indent="0">
              <a:buNone/>
              <a:defRPr sz="8200"/>
            </a:lvl9pPr>
          </a:lstStyle>
          <a:p>
            <a:pPr lvl="0"/>
            <a:endParaRPr lang="en-US" noProof="0"/>
          </a:p>
        </p:txBody>
      </p:sp>
      <p:sp>
        <p:nvSpPr>
          <p:cNvPr id="4" name="Text Placeholder 3"/>
          <p:cNvSpPr>
            <a:spLocks noGrp="1"/>
          </p:cNvSpPr>
          <p:nvPr>
            <p:ph type="body" sz="half" idx="2"/>
          </p:nvPr>
        </p:nvSpPr>
        <p:spPr>
          <a:xfrm>
            <a:off x="5735322" y="17175483"/>
            <a:ext cx="17556480" cy="2575559"/>
          </a:xfrm>
        </p:spPr>
        <p:txBody>
          <a:bodyPr/>
          <a:lstStyle>
            <a:lvl1pPr marL="0" indent="0">
              <a:buNone/>
              <a:defRPr sz="5800"/>
            </a:lvl1pPr>
            <a:lvl2pPr marL="1880543" indent="0">
              <a:buNone/>
              <a:defRPr sz="4900"/>
            </a:lvl2pPr>
            <a:lvl3pPr marL="3761086" indent="0">
              <a:buNone/>
              <a:defRPr sz="4100"/>
            </a:lvl3pPr>
            <a:lvl4pPr marL="5641630" indent="0">
              <a:buNone/>
              <a:defRPr sz="3700"/>
            </a:lvl4pPr>
            <a:lvl5pPr marL="7522173" indent="0">
              <a:buNone/>
              <a:defRPr sz="3700"/>
            </a:lvl5pPr>
            <a:lvl6pPr marL="9402716" indent="0">
              <a:buNone/>
              <a:defRPr sz="3700"/>
            </a:lvl6pPr>
            <a:lvl7pPr marL="11283259" indent="0">
              <a:buNone/>
              <a:defRPr sz="3700"/>
            </a:lvl7pPr>
            <a:lvl8pPr marL="13163803" indent="0">
              <a:buNone/>
              <a:defRPr sz="3700"/>
            </a:lvl8pPr>
            <a:lvl9pPr marL="15044346" indent="0">
              <a:buNone/>
              <a:defRPr sz="3700"/>
            </a:lvl9pPr>
          </a:lstStyle>
          <a:p>
            <a:pPr lvl="0"/>
            <a:r>
              <a:rPr lang="en-US"/>
              <a:t>Click to edit Master text styles</a:t>
            </a:r>
          </a:p>
        </p:txBody>
      </p:sp>
      <p:sp>
        <p:nvSpPr>
          <p:cNvPr id="5" name="Date Placeholder 3">
            <a:extLst>
              <a:ext uri="{FF2B5EF4-FFF2-40B4-BE49-F238E27FC236}">
                <a16:creationId xmlns:a16="http://schemas.microsoft.com/office/drawing/2014/main" id="{4DE740AB-59B0-47D6-AA3F-B7B68CB50EE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BBA75AF2-E435-438F-9F85-121F360CD1BC}"/>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CF09DAFB-F5C1-4265-B3F7-0D42136730E5}"/>
              </a:ext>
            </a:extLst>
          </p:cNvPr>
          <p:cNvSpPr>
            <a:spLocks noGrp="1"/>
          </p:cNvSpPr>
          <p:nvPr>
            <p:ph type="sldNum" sz="quarter" idx="12"/>
          </p:nvPr>
        </p:nvSpPr>
        <p:spPr/>
        <p:txBody>
          <a:bodyPr/>
          <a:lstStyle>
            <a:lvl1pPr>
              <a:defRPr/>
            </a:lvl1pPr>
          </a:lstStyle>
          <a:p>
            <a:pPr>
              <a:defRPr/>
            </a:pPr>
            <a:fld id="{F98B7A32-E5BD-4791-AC5E-6677CB1116E2}" type="slidenum">
              <a:rPr lang="zh-CN" altLang="en-US"/>
              <a:pPr>
                <a:defRPr/>
              </a:pPr>
              <a:t>‹#›</a:t>
            </a:fld>
            <a:endParaRPr lang="en-US" altLang="zh-CN"/>
          </a:p>
        </p:txBody>
      </p:sp>
    </p:spTree>
    <p:extLst>
      <p:ext uri="{BB962C8B-B14F-4D97-AF65-F5344CB8AC3E}">
        <p14:creationId xmlns:p14="http://schemas.microsoft.com/office/powerpoint/2010/main" val="2870700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7283E00-4AC4-4356-B9F5-5CC521700FA2}"/>
              </a:ext>
            </a:extLst>
          </p:cNvPr>
          <p:cNvSpPr>
            <a:spLocks noGrp="1"/>
          </p:cNvSpPr>
          <p:nvPr>
            <p:ph type="title"/>
          </p:nvPr>
        </p:nvSpPr>
        <p:spPr bwMode="auto">
          <a:xfrm>
            <a:off x="1463323" y="879475"/>
            <a:ext cx="26334156"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108" tIns="188056" rIns="376108" bIns="188056"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FE28BF0B-AD6B-48E2-A044-96FBC56F005C}"/>
              </a:ext>
            </a:extLst>
          </p:cNvPr>
          <p:cNvSpPr>
            <a:spLocks noGrp="1"/>
          </p:cNvSpPr>
          <p:nvPr>
            <p:ph type="body" idx="1"/>
          </p:nvPr>
        </p:nvSpPr>
        <p:spPr bwMode="auto">
          <a:xfrm>
            <a:off x="1463323" y="5121276"/>
            <a:ext cx="26334156" cy="144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108" tIns="188056" rIns="376108" bIns="188056"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9896EBEB-7284-4F4F-BC2D-F6036924A97B}"/>
              </a:ext>
            </a:extLst>
          </p:cNvPr>
          <p:cNvSpPr>
            <a:spLocks noGrp="1"/>
          </p:cNvSpPr>
          <p:nvPr>
            <p:ph type="dt" sz="half" idx="2"/>
          </p:nvPr>
        </p:nvSpPr>
        <p:spPr>
          <a:xfrm>
            <a:off x="1463323" y="20340638"/>
            <a:ext cx="6826956" cy="1168400"/>
          </a:xfrm>
          <a:prstGeom prst="rect">
            <a:avLst/>
          </a:prstGeom>
        </p:spPr>
        <p:txBody>
          <a:bodyPr vert="horz" wrap="square" lIns="376108" tIns="188056" rIns="376108" bIns="188056" numCol="1" anchor="ctr" anchorCtr="0" compatLnSpc="1">
            <a:prstTxWarp prst="textNoShape">
              <a:avLst/>
            </a:prstTxWarp>
          </a:bodyPr>
          <a:lstStyle>
            <a:lvl1pPr eaLnBrk="1" hangingPunct="1">
              <a:defRPr sz="4900">
                <a:solidFill>
                  <a:srgbClr val="898989"/>
                </a:solidFill>
                <a:latin typeface="Tahoma" charset="0"/>
                <a:ea typeface="SimSun" charset="0"/>
                <a:cs typeface="SimSun" charset="0"/>
              </a:defRPr>
            </a:lvl1pPr>
          </a:lstStyle>
          <a:p>
            <a:pPr>
              <a:defRPr/>
            </a:pPr>
            <a:endParaRPr lang="en-US" altLang="zh-CN"/>
          </a:p>
        </p:txBody>
      </p:sp>
      <p:sp>
        <p:nvSpPr>
          <p:cNvPr id="5" name="Footer Placeholder 4">
            <a:extLst>
              <a:ext uri="{FF2B5EF4-FFF2-40B4-BE49-F238E27FC236}">
                <a16:creationId xmlns:a16="http://schemas.microsoft.com/office/drawing/2014/main" id="{DFF82F52-7F9E-4235-AF7F-F2DBBF6F28F9}"/>
              </a:ext>
            </a:extLst>
          </p:cNvPr>
          <p:cNvSpPr>
            <a:spLocks noGrp="1"/>
          </p:cNvSpPr>
          <p:nvPr>
            <p:ph type="ftr" sz="quarter" idx="3"/>
          </p:nvPr>
        </p:nvSpPr>
        <p:spPr>
          <a:xfrm>
            <a:off x="9997723" y="20340638"/>
            <a:ext cx="9265356" cy="1168400"/>
          </a:xfrm>
          <a:prstGeom prst="rect">
            <a:avLst/>
          </a:prstGeom>
        </p:spPr>
        <p:txBody>
          <a:bodyPr vert="horz" wrap="square" lIns="376108" tIns="188056" rIns="376108" bIns="188056" numCol="1" anchor="ctr" anchorCtr="0" compatLnSpc="1">
            <a:prstTxWarp prst="textNoShape">
              <a:avLst/>
            </a:prstTxWarp>
          </a:bodyPr>
          <a:lstStyle>
            <a:lvl1pPr algn="ctr" eaLnBrk="1" hangingPunct="1">
              <a:defRPr sz="4900">
                <a:solidFill>
                  <a:srgbClr val="898989"/>
                </a:solidFill>
                <a:latin typeface="Tahoma" charset="0"/>
                <a:ea typeface="SimSun" charset="0"/>
                <a:cs typeface="SimSun" charset="0"/>
              </a:defRPr>
            </a:lvl1pPr>
          </a:lstStyle>
          <a:p>
            <a:pPr>
              <a:defRPr/>
            </a:pPr>
            <a:endParaRPr lang="en-US" altLang="zh-CN"/>
          </a:p>
        </p:txBody>
      </p:sp>
      <p:sp>
        <p:nvSpPr>
          <p:cNvPr id="6" name="Slide Number Placeholder 5">
            <a:extLst>
              <a:ext uri="{FF2B5EF4-FFF2-40B4-BE49-F238E27FC236}">
                <a16:creationId xmlns:a16="http://schemas.microsoft.com/office/drawing/2014/main" id="{1E569DFF-A6D5-4C00-819B-0E30B0A81B38}"/>
              </a:ext>
            </a:extLst>
          </p:cNvPr>
          <p:cNvSpPr>
            <a:spLocks noGrp="1"/>
          </p:cNvSpPr>
          <p:nvPr>
            <p:ph type="sldNum" sz="quarter" idx="4"/>
          </p:nvPr>
        </p:nvSpPr>
        <p:spPr>
          <a:xfrm>
            <a:off x="20970523" y="20340638"/>
            <a:ext cx="6826956" cy="1168400"/>
          </a:xfrm>
          <a:prstGeom prst="rect">
            <a:avLst/>
          </a:prstGeom>
        </p:spPr>
        <p:txBody>
          <a:bodyPr vert="horz" wrap="square" lIns="376108" tIns="188056" rIns="376108" bIns="188056" numCol="1" anchor="ctr" anchorCtr="0" compatLnSpc="1">
            <a:prstTxWarp prst="textNoShape">
              <a:avLst/>
            </a:prstTxWarp>
          </a:bodyPr>
          <a:lstStyle>
            <a:lvl1pPr algn="r" eaLnBrk="1" hangingPunct="1">
              <a:defRPr sz="4900">
                <a:solidFill>
                  <a:srgbClr val="898989"/>
                </a:solidFill>
                <a:latin typeface="Tahoma" charset="0"/>
                <a:ea typeface="SimSun" charset="-122"/>
              </a:defRPr>
            </a:lvl1pPr>
          </a:lstStyle>
          <a:p>
            <a:pPr>
              <a:defRPr/>
            </a:pPr>
            <a:fld id="{241847E1-4DF5-486C-AE42-3C924761EAD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ctr" defTabSz="3760788" rtl="0" eaLnBrk="0" fontAlgn="base" hangingPunct="0">
        <a:spcBef>
          <a:spcPct val="0"/>
        </a:spcBef>
        <a:spcAft>
          <a:spcPct val="0"/>
        </a:spcAft>
        <a:defRPr sz="18100" kern="1200">
          <a:solidFill>
            <a:schemeClr val="tx1"/>
          </a:solidFill>
          <a:latin typeface="+mj-lt"/>
          <a:ea typeface="MS PGothic" panose="020B0600070205080204" pitchFamily="34" charset="-128"/>
          <a:cs typeface="ＭＳ Ｐゴシック" charset="0"/>
        </a:defRPr>
      </a:lvl1pPr>
      <a:lvl2pPr algn="ctr" defTabSz="3760788" rtl="0" eaLnBrk="0" fontAlgn="base" hangingPunct="0">
        <a:spcBef>
          <a:spcPct val="0"/>
        </a:spcBef>
        <a:spcAft>
          <a:spcPct val="0"/>
        </a:spcAft>
        <a:defRPr sz="18100">
          <a:solidFill>
            <a:schemeClr val="tx1"/>
          </a:solidFill>
          <a:latin typeface="Calibri" pitchFamily="34" charset="0"/>
          <a:ea typeface="MS PGothic" panose="020B0600070205080204" pitchFamily="34" charset="-128"/>
          <a:cs typeface="ＭＳ Ｐゴシック" charset="0"/>
        </a:defRPr>
      </a:lvl2pPr>
      <a:lvl3pPr algn="ctr" defTabSz="3760788" rtl="0" eaLnBrk="0" fontAlgn="base" hangingPunct="0">
        <a:spcBef>
          <a:spcPct val="0"/>
        </a:spcBef>
        <a:spcAft>
          <a:spcPct val="0"/>
        </a:spcAft>
        <a:defRPr sz="18100">
          <a:solidFill>
            <a:schemeClr val="tx1"/>
          </a:solidFill>
          <a:latin typeface="Calibri" pitchFamily="34" charset="0"/>
          <a:ea typeface="MS PGothic" panose="020B0600070205080204" pitchFamily="34" charset="-128"/>
          <a:cs typeface="ＭＳ Ｐゴシック" charset="0"/>
        </a:defRPr>
      </a:lvl3pPr>
      <a:lvl4pPr algn="ctr" defTabSz="3760788" rtl="0" eaLnBrk="0" fontAlgn="base" hangingPunct="0">
        <a:spcBef>
          <a:spcPct val="0"/>
        </a:spcBef>
        <a:spcAft>
          <a:spcPct val="0"/>
        </a:spcAft>
        <a:defRPr sz="18100">
          <a:solidFill>
            <a:schemeClr val="tx1"/>
          </a:solidFill>
          <a:latin typeface="Calibri" pitchFamily="34" charset="0"/>
          <a:ea typeface="MS PGothic" panose="020B0600070205080204" pitchFamily="34" charset="-128"/>
          <a:cs typeface="ＭＳ Ｐゴシック" charset="0"/>
        </a:defRPr>
      </a:lvl4pPr>
      <a:lvl5pPr algn="ctr" defTabSz="3760788" rtl="0" eaLnBrk="0" fontAlgn="base" hangingPunct="0">
        <a:spcBef>
          <a:spcPct val="0"/>
        </a:spcBef>
        <a:spcAft>
          <a:spcPct val="0"/>
        </a:spcAft>
        <a:defRPr sz="18100">
          <a:solidFill>
            <a:schemeClr val="tx1"/>
          </a:solidFill>
          <a:latin typeface="Calibri" pitchFamily="34" charset="0"/>
          <a:ea typeface="MS PGothic" panose="020B0600070205080204" pitchFamily="34" charset="-128"/>
          <a:cs typeface="ＭＳ Ｐゴシック" charset="0"/>
        </a:defRPr>
      </a:lvl5pPr>
      <a:lvl6pPr marL="457200" algn="ctr" defTabSz="3760788" rtl="0" fontAlgn="base">
        <a:spcBef>
          <a:spcPct val="0"/>
        </a:spcBef>
        <a:spcAft>
          <a:spcPct val="0"/>
        </a:spcAft>
        <a:defRPr sz="18100">
          <a:solidFill>
            <a:schemeClr val="tx1"/>
          </a:solidFill>
          <a:latin typeface="Calibri" pitchFamily="34" charset="0"/>
        </a:defRPr>
      </a:lvl6pPr>
      <a:lvl7pPr marL="914400" algn="ctr" defTabSz="3760788" rtl="0" fontAlgn="base">
        <a:spcBef>
          <a:spcPct val="0"/>
        </a:spcBef>
        <a:spcAft>
          <a:spcPct val="0"/>
        </a:spcAft>
        <a:defRPr sz="18100">
          <a:solidFill>
            <a:schemeClr val="tx1"/>
          </a:solidFill>
          <a:latin typeface="Calibri" pitchFamily="34" charset="0"/>
        </a:defRPr>
      </a:lvl7pPr>
      <a:lvl8pPr marL="1371600" algn="ctr" defTabSz="3760788" rtl="0" fontAlgn="base">
        <a:spcBef>
          <a:spcPct val="0"/>
        </a:spcBef>
        <a:spcAft>
          <a:spcPct val="0"/>
        </a:spcAft>
        <a:defRPr sz="18100">
          <a:solidFill>
            <a:schemeClr val="tx1"/>
          </a:solidFill>
          <a:latin typeface="Calibri" pitchFamily="34" charset="0"/>
        </a:defRPr>
      </a:lvl8pPr>
      <a:lvl9pPr marL="1828800" algn="ctr" defTabSz="3760788" rtl="0" fontAlgn="base">
        <a:spcBef>
          <a:spcPct val="0"/>
        </a:spcBef>
        <a:spcAft>
          <a:spcPct val="0"/>
        </a:spcAft>
        <a:defRPr sz="18100">
          <a:solidFill>
            <a:schemeClr val="tx1"/>
          </a:solidFill>
          <a:latin typeface="Calibri" pitchFamily="34" charset="0"/>
        </a:defRPr>
      </a:lvl9pPr>
    </p:titleStyle>
    <p:bodyStyle>
      <a:lvl1pPr marL="1409700" indent="-1409700" algn="l" defTabSz="3760788" rtl="0" eaLnBrk="0" fontAlgn="base" hangingPunct="0">
        <a:spcBef>
          <a:spcPct val="20000"/>
        </a:spcBef>
        <a:spcAft>
          <a:spcPct val="0"/>
        </a:spcAft>
        <a:buFont typeface="Arial" panose="020B0604020202020204" pitchFamily="34" charset="0"/>
        <a:buChar char="•"/>
        <a:defRPr sz="13200" kern="1200">
          <a:solidFill>
            <a:schemeClr val="tx1"/>
          </a:solidFill>
          <a:latin typeface="+mn-lt"/>
          <a:ea typeface="MS PGothic" panose="020B0600070205080204" pitchFamily="34" charset="-128"/>
          <a:cs typeface="ＭＳ Ｐゴシック" charset="0"/>
        </a:defRPr>
      </a:lvl1pPr>
      <a:lvl2pPr marL="3054350" indent="-1174750" algn="l" defTabSz="3760788"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MS PGothic" panose="020B0600070205080204" pitchFamily="34" charset="-128"/>
          <a:cs typeface="+mn-cs"/>
        </a:defRPr>
      </a:lvl2pPr>
      <a:lvl3pPr marL="4700588" indent="-939800" algn="l" defTabSz="3760788" rtl="0" eaLnBrk="0" fontAlgn="base" hangingPunct="0">
        <a:spcBef>
          <a:spcPct val="20000"/>
        </a:spcBef>
        <a:spcAft>
          <a:spcPct val="0"/>
        </a:spcAft>
        <a:buFont typeface="Arial" panose="020B0604020202020204" pitchFamily="34" charset="0"/>
        <a:buChar char="•"/>
        <a:defRPr sz="9900" kern="1200">
          <a:solidFill>
            <a:schemeClr val="tx1"/>
          </a:solidFill>
          <a:latin typeface="+mn-lt"/>
          <a:ea typeface="MS PGothic" panose="020B0600070205080204" pitchFamily="34" charset="-128"/>
          <a:cs typeface="+mn-cs"/>
        </a:defRPr>
      </a:lvl3pPr>
      <a:lvl4pPr marL="65817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4pPr>
      <a:lvl5pPr marL="84613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5465" y="5096835"/>
            <a:ext cx="27989865" cy="4704080"/>
          </a:xfrm>
        </p:spPr>
        <p:txBody>
          <a:bodyPr/>
          <a:lstStyle/>
          <a:p>
            <a:r>
              <a:rPr lang="en-US" sz="14100" dirty="0"/>
              <a:t>Stream-based Memory Specialization for General Purpose Processors </a:t>
            </a:r>
          </a:p>
        </p:txBody>
      </p:sp>
      <p:sp>
        <p:nvSpPr>
          <p:cNvPr id="3" name="副标题 2"/>
          <p:cNvSpPr>
            <a:spLocks noGrp="1"/>
          </p:cNvSpPr>
          <p:nvPr>
            <p:ph type="subTitle" idx="1"/>
          </p:nvPr>
        </p:nvSpPr>
        <p:spPr>
          <a:xfrm>
            <a:off x="4389117" y="10449739"/>
            <a:ext cx="20482560" cy="5608320"/>
          </a:xfrm>
        </p:spPr>
        <p:txBody>
          <a:bodyPr/>
          <a:lstStyle/>
          <a:p>
            <a:r>
              <a:rPr lang="en-US" sz="9600" dirty="0"/>
              <a:t>Zhengrong Wang</a:t>
            </a:r>
          </a:p>
          <a:p>
            <a:r>
              <a:rPr lang="en-US" sz="9600" dirty="0"/>
              <a:t>Prof. Tony </a:t>
            </a:r>
            <a:r>
              <a:rPr lang="en-US" sz="9600" dirty="0" err="1"/>
              <a:t>Nowatzki</a:t>
            </a:r>
            <a:endParaRPr lang="en-US" sz="9600" dirty="0"/>
          </a:p>
        </p:txBody>
      </p:sp>
      <p:pic>
        <p:nvPicPr>
          <p:cNvPr id="4" name="Picture 8" descr="A close up of a logo&#10;&#10;Description generated with very high confidence">
            <a:extLst>
              <a:ext uri="{FF2B5EF4-FFF2-40B4-BE49-F238E27FC236}">
                <a16:creationId xmlns:a16="http://schemas.microsoft.com/office/drawing/2014/main" id="{A347A818-B730-4FA1-9D62-439BC62DAE1F}"/>
              </a:ext>
            </a:extLst>
          </p:cNvPr>
          <p:cNvPicPr>
            <a:picLocks noChangeAspect="1"/>
          </p:cNvPicPr>
          <p:nvPr/>
        </p:nvPicPr>
        <p:blipFill>
          <a:blip r:embed="rId3"/>
          <a:stretch>
            <a:fillRect/>
          </a:stretch>
        </p:blipFill>
        <p:spPr>
          <a:xfrm>
            <a:off x="15283285" y="16706883"/>
            <a:ext cx="8436882" cy="4962872"/>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70385" y="16245525"/>
            <a:ext cx="5442480" cy="5442480"/>
          </a:xfrm>
          <a:prstGeom prst="rect">
            <a:avLst/>
          </a:prstGeom>
        </p:spPr>
      </p:pic>
      <p:sp>
        <p:nvSpPr>
          <p:cNvPr id="5" name="灯片编号占位符 4"/>
          <p:cNvSpPr>
            <a:spLocks noGrp="1"/>
          </p:cNvSpPr>
          <p:nvPr>
            <p:ph type="sldNum" sz="quarter" idx="12"/>
          </p:nvPr>
        </p:nvSpPr>
        <p:spPr/>
        <p:txBody>
          <a:bodyPr/>
          <a:lstStyle/>
          <a:p>
            <a:pPr>
              <a:defRPr/>
            </a:pPr>
            <a:fld id="{1E9065B1-7BB2-4925-9529-EBDC1ECD2D26}" type="slidenum">
              <a:rPr lang="zh-CN" altLang="en-US" smtClean="0"/>
              <a:pPr>
                <a:defRPr/>
              </a:pPr>
              <a:t>1</a:t>
            </a:fld>
            <a:endParaRPr lang="en-US" altLang="zh-CN"/>
          </a:p>
        </p:txBody>
      </p:sp>
    </p:spTree>
    <p:extLst>
      <p:ext uri="{BB962C8B-B14F-4D97-AF65-F5344CB8AC3E}">
        <p14:creationId xmlns:p14="http://schemas.microsoft.com/office/powerpoint/2010/main" val="406961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Related Work</a:t>
            </a:r>
          </a:p>
        </p:txBody>
      </p:sp>
      <p:sp>
        <p:nvSpPr>
          <p:cNvPr id="55" name="内容占位符 2"/>
          <p:cNvSpPr>
            <a:spLocks noGrp="1"/>
          </p:cNvSpPr>
          <p:nvPr>
            <p:ph idx="1"/>
          </p:nvPr>
        </p:nvSpPr>
        <p:spPr>
          <a:xfrm>
            <a:off x="1463323" y="3791065"/>
            <a:ext cx="26334156" cy="14482763"/>
          </a:xfrm>
        </p:spPr>
        <p:txBody>
          <a:bodyPr/>
          <a:lstStyle/>
          <a:p>
            <a:r>
              <a:rPr lang="en-US" altLang="zh-CN" sz="8300" dirty="0"/>
              <a:t>Decouple access execute.</a:t>
            </a:r>
          </a:p>
          <a:p>
            <a:pPr lvl="1"/>
            <a:r>
              <a:rPr lang="en-US" altLang="zh-CN" sz="6600" dirty="0"/>
              <a:t>Outrider [ISCA’11], </a:t>
            </a:r>
            <a:r>
              <a:rPr lang="en-US" altLang="zh-CN" sz="6600" dirty="0" err="1"/>
              <a:t>DeSC</a:t>
            </a:r>
            <a:r>
              <a:rPr lang="en-US" altLang="zh-CN" sz="6600" dirty="0"/>
              <a:t> [MICRO’15], etc.</a:t>
            </a:r>
          </a:p>
          <a:p>
            <a:pPr lvl="1"/>
            <a:r>
              <a:rPr lang="en-US" altLang="zh-CN" sz="6600" dirty="0"/>
              <a:t>Ours: New ISA abstraction for the access engine.</a:t>
            </a:r>
          </a:p>
          <a:p>
            <a:r>
              <a:rPr lang="en-US" altLang="zh-CN" sz="8300" dirty="0"/>
              <a:t>Prefetching.</a:t>
            </a:r>
          </a:p>
          <a:p>
            <a:pPr lvl="1"/>
            <a:r>
              <a:rPr lang="en-US" altLang="zh-CN" sz="6600" dirty="0"/>
              <a:t>Stride, IMP [MICRO’15], etc.</a:t>
            </a:r>
          </a:p>
          <a:p>
            <a:pPr lvl="1"/>
            <a:r>
              <a:rPr lang="en-US" altLang="zh-CN" sz="6600" dirty="0"/>
              <a:t>Ours: Explicit access pattern in ISA.</a:t>
            </a:r>
          </a:p>
          <a:p>
            <a:r>
              <a:rPr lang="en-US" altLang="zh-CN" sz="8300" dirty="0"/>
              <a:t>Cache bypassing policy.</a:t>
            </a:r>
          </a:p>
          <a:p>
            <a:pPr lvl="1"/>
            <a:r>
              <a:rPr lang="en-US" altLang="zh-CN" sz="6600" dirty="0"/>
              <a:t>Counter-based [ICCD’05], LLC bypassing [ISCA’11], etc.</a:t>
            </a:r>
          </a:p>
          <a:p>
            <a:pPr lvl="1"/>
            <a:r>
              <a:rPr lang="en-US" sz="6600" dirty="0"/>
              <a:t>Ours: Incorporate static </a:t>
            </a:r>
            <a:r>
              <a:rPr lang="en-US" altLang="zh-CN" sz="6600" dirty="0"/>
              <a:t>stream</a:t>
            </a:r>
            <a:r>
              <a:rPr lang="en-US" sz="6600" dirty="0"/>
              <a:t> information.</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10</a:t>
            </a:fld>
            <a:endParaRPr lang="en-US" altLang="zh-CN"/>
          </a:p>
        </p:txBody>
      </p:sp>
    </p:spTree>
    <p:extLst>
      <p:ext uri="{BB962C8B-B14F-4D97-AF65-F5344CB8AC3E}">
        <p14:creationId xmlns:p14="http://schemas.microsoft.com/office/powerpoint/2010/main" val="290674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500"/>
                                        <p:tgtEl>
                                          <p:spTgt spid="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1" end="1"/>
                                            </p:txEl>
                                          </p:spTgt>
                                        </p:tgtEl>
                                        <p:attrNameLst>
                                          <p:attrName>style.visibility</p:attrName>
                                        </p:attrNameLst>
                                      </p:cBhvr>
                                      <p:to>
                                        <p:strVal val="visible"/>
                                      </p:to>
                                    </p:set>
                                    <p:animEffect transition="in" filter="fade">
                                      <p:cBhvr>
                                        <p:cTn id="10" dur="500"/>
                                        <p:tgtEl>
                                          <p:spTgt spid="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5">
                                            <p:txEl>
                                              <p:pRg st="2" end="2"/>
                                            </p:txEl>
                                          </p:spTgt>
                                        </p:tgtEl>
                                        <p:attrNameLst>
                                          <p:attrName>style.visibility</p:attrName>
                                        </p:attrNameLst>
                                      </p:cBhvr>
                                      <p:to>
                                        <p:strVal val="visible"/>
                                      </p:to>
                                    </p:set>
                                    <p:animEffect transition="in" filter="fade">
                                      <p:cBhvr>
                                        <p:cTn id="13" dur="500"/>
                                        <p:tgtEl>
                                          <p:spTgt spid="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5">
                                            <p:txEl>
                                              <p:pRg st="3" end="3"/>
                                            </p:txEl>
                                          </p:spTgt>
                                        </p:tgtEl>
                                        <p:attrNameLst>
                                          <p:attrName>style.visibility</p:attrName>
                                        </p:attrNameLst>
                                      </p:cBhvr>
                                      <p:to>
                                        <p:strVal val="visible"/>
                                      </p:to>
                                    </p:set>
                                    <p:animEffect transition="in" filter="fade">
                                      <p:cBhvr>
                                        <p:cTn id="18" dur="500"/>
                                        <p:tgtEl>
                                          <p:spTgt spid="5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5">
                                            <p:txEl>
                                              <p:pRg st="4" end="4"/>
                                            </p:txEl>
                                          </p:spTgt>
                                        </p:tgtEl>
                                        <p:attrNameLst>
                                          <p:attrName>style.visibility</p:attrName>
                                        </p:attrNameLst>
                                      </p:cBhvr>
                                      <p:to>
                                        <p:strVal val="visible"/>
                                      </p:to>
                                    </p:set>
                                    <p:animEffect transition="in" filter="fade">
                                      <p:cBhvr>
                                        <p:cTn id="21" dur="500"/>
                                        <p:tgtEl>
                                          <p:spTgt spid="5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5">
                                            <p:txEl>
                                              <p:pRg st="5" end="5"/>
                                            </p:txEl>
                                          </p:spTgt>
                                        </p:tgtEl>
                                        <p:attrNameLst>
                                          <p:attrName>style.visibility</p:attrName>
                                        </p:attrNameLst>
                                      </p:cBhvr>
                                      <p:to>
                                        <p:strVal val="visible"/>
                                      </p:to>
                                    </p:set>
                                    <p:animEffect transition="in" filter="fade">
                                      <p:cBhvr>
                                        <p:cTn id="24" dur="500"/>
                                        <p:tgtEl>
                                          <p:spTgt spid="5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5">
                                            <p:txEl>
                                              <p:pRg st="6" end="6"/>
                                            </p:txEl>
                                          </p:spTgt>
                                        </p:tgtEl>
                                        <p:attrNameLst>
                                          <p:attrName>style.visibility</p:attrName>
                                        </p:attrNameLst>
                                      </p:cBhvr>
                                      <p:to>
                                        <p:strVal val="visible"/>
                                      </p:to>
                                    </p:set>
                                    <p:animEffect transition="in" filter="fade">
                                      <p:cBhvr>
                                        <p:cTn id="29" dur="500"/>
                                        <p:tgtEl>
                                          <p:spTgt spid="5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5">
                                            <p:txEl>
                                              <p:pRg st="7" end="7"/>
                                            </p:txEl>
                                          </p:spTgt>
                                        </p:tgtEl>
                                        <p:attrNameLst>
                                          <p:attrName>style.visibility</p:attrName>
                                        </p:attrNameLst>
                                      </p:cBhvr>
                                      <p:to>
                                        <p:strVal val="visible"/>
                                      </p:to>
                                    </p:set>
                                    <p:animEffect transition="in" filter="fade">
                                      <p:cBhvr>
                                        <p:cTn id="32" dur="500"/>
                                        <p:tgtEl>
                                          <p:spTgt spid="5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5">
                                            <p:txEl>
                                              <p:pRg st="8" end="8"/>
                                            </p:txEl>
                                          </p:spTgt>
                                        </p:tgtEl>
                                        <p:attrNameLst>
                                          <p:attrName>style.visibility</p:attrName>
                                        </p:attrNameLst>
                                      </p:cBhvr>
                                      <p:to>
                                        <p:strVal val="visible"/>
                                      </p:to>
                                    </p:set>
                                    <p:animEffect transition="in" filter="fade">
                                      <p:cBhvr>
                                        <p:cTn id="35" dur="500"/>
                                        <p:tgtEl>
                                          <p:spTgt spid="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solidFill>
                  <a:schemeClr val="bg1">
                    <a:lumMod val="75000"/>
                  </a:schemeClr>
                </a:solidFill>
              </a:rPr>
              <a:t>Insight &amp; Opportunities.</a:t>
            </a:r>
          </a:p>
          <a:p>
            <a:r>
              <a:rPr lang="en-US" altLang="zh-CN" sz="8300" dirty="0">
                <a:solidFill>
                  <a:schemeClr val="tx1">
                    <a:lumMod val="95000"/>
                    <a:lumOff val="5000"/>
                  </a:schemeClr>
                </a:solidFill>
              </a:rPr>
              <a:t>Stream Characteristics.</a:t>
            </a:r>
          </a:p>
          <a:p>
            <a:r>
              <a:rPr lang="en-US" altLang="zh-CN" sz="8300" dirty="0">
                <a:solidFill>
                  <a:schemeClr val="bg1">
                    <a:lumMod val="75000"/>
                  </a:schemeClr>
                </a:solidFill>
              </a:rPr>
              <a:t>Stream ISA Extension.</a:t>
            </a:r>
          </a:p>
          <a:p>
            <a:r>
              <a:rPr lang="en-US" altLang="zh-CN" sz="8300" dirty="0">
                <a:solidFill>
                  <a:schemeClr val="bg1">
                    <a:lumMod val="75000"/>
                  </a:schemeClr>
                </a:solidFill>
              </a:rPr>
              <a:t>Stream-Aware Policies.</a:t>
            </a:r>
          </a:p>
          <a:p>
            <a:r>
              <a:rPr lang="en-US" altLang="zh-CN" sz="8300" dirty="0">
                <a:solidFill>
                  <a:schemeClr val="bg1">
                    <a:lumMod val="75000"/>
                  </a:schemeClr>
                </a:solidFill>
              </a:rPr>
              <a:t>Microarchitecture Extension.</a:t>
            </a:r>
          </a:p>
          <a:p>
            <a:r>
              <a:rPr lang="en-US" sz="8300" dirty="0">
                <a:solidFill>
                  <a:schemeClr val="bg1">
                    <a:lumMod val="75000"/>
                  </a:schemeClr>
                </a:solidFill>
              </a:rPr>
              <a:t>Evaluation.</a:t>
            </a:r>
            <a:endParaRPr lang="en-US" sz="6600" dirty="0">
              <a:solidFill>
                <a:schemeClr val="bg1">
                  <a:lumMod val="75000"/>
                </a:schemeClr>
              </a:solidFill>
            </a:endParaRP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11</a:t>
            </a:fld>
            <a:endParaRPr lang="en-US" altLang="zh-CN"/>
          </a:p>
        </p:txBody>
      </p:sp>
    </p:spTree>
    <p:extLst>
      <p:ext uri="{BB962C8B-B14F-4D97-AF65-F5344CB8AC3E}">
        <p14:creationId xmlns:p14="http://schemas.microsoft.com/office/powerpoint/2010/main" val="730973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 Characteristics – Stream Type</a:t>
            </a:r>
          </a:p>
        </p:txBody>
      </p:sp>
      <p:sp>
        <p:nvSpPr>
          <p:cNvPr id="3" name="内容占位符 2"/>
          <p:cNvSpPr>
            <a:spLocks noGrp="1"/>
          </p:cNvSpPr>
          <p:nvPr>
            <p:ph idx="1"/>
          </p:nvPr>
        </p:nvSpPr>
        <p:spPr>
          <a:xfrm>
            <a:off x="1463323" y="3791065"/>
            <a:ext cx="26334156" cy="14482763"/>
          </a:xfrm>
        </p:spPr>
        <p:txBody>
          <a:bodyPr/>
          <a:lstStyle/>
          <a:p>
            <a:pPr marL="0" indent="0">
              <a:buNone/>
            </a:pPr>
            <a:r>
              <a:rPr lang="en-US" sz="8300" dirty="0"/>
              <a:t>Trace analysis on </a:t>
            </a:r>
            <a:r>
              <a:rPr lang="en-US" sz="8300" dirty="0" err="1"/>
              <a:t>CortexSuite</a:t>
            </a:r>
            <a:r>
              <a:rPr lang="en-US" sz="8300" dirty="0"/>
              <a:t>/SPEC CPU 2017.</a:t>
            </a:r>
          </a:p>
          <a:p>
            <a:r>
              <a:rPr lang="en-US" altLang="zh-CN" sz="8300" dirty="0"/>
              <a:t>51.49% affine, 10.19% indirect</a:t>
            </a:r>
            <a:r>
              <a:rPr lang="en-US" sz="8300" dirty="0"/>
              <a:t>.</a:t>
            </a:r>
          </a:p>
          <a:p>
            <a:r>
              <a:rPr lang="en-US" sz="8300" dirty="0"/>
              <a:t>Indirect streams can be as high as 40%.</a:t>
            </a:r>
          </a:p>
        </p:txBody>
      </p:sp>
      <p:graphicFrame>
        <p:nvGraphicFramePr>
          <p:cNvPr id="7" name="图表 6"/>
          <p:cNvGraphicFramePr>
            <a:graphicFrameLocks/>
          </p:cNvGraphicFramePr>
          <p:nvPr>
            <p:extLst>
              <p:ext uri="{D42A27DB-BD31-4B8C-83A1-F6EECF244321}">
                <p14:modId xmlns:p14="http://schemas.microsoft.com/office/powerpoint/2010/main" val="3932478820"/>
              </p:ext>
            </p:extLst>
          </p:nvPr>
        </p:nvGraphicFramePr>
        <p:xfrm>
          <a:off x="5288385" y="9039753"/>
          <a:ext cx="18684032" cy="12145665"/>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12</a:t>
            </a:fld>
            <a:endParaRPr lang="en-US" altLang="zh-CN"/>
          </a:p>
        </p:txBody>
      </p:sp>
      <p:sp>
        <p:nvSpPr>
          <p:cNvPr id="6" name="文本框 5"/>
          <p:cNvSpPr txBox="1"/>
          <p:nvPr/>
        </p:nvSpPr>
        <p:spPr>
          <a:xfrm>
            <a:off x="10252231" y="12048140"/>
            <a:ext cx="875634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solidFill>
                  <a:schemeClr val="bg1"/>
                </a:solidFill>
              </a:rPr>
              <a:t>Support indirect stream.</a:t>
            </a:r>
          </a:p>
        </p:txBody>
      </p:sp>
    </p:spTree>
    <p:extLst>
      <p:ext uri="{BB962C8B-B14F-4D97-AF65-F5344CB8AC3E}">
        <p14:creationId xmlns:p14="http://schemas.microsoft.com/office/powerpoint/2010/main" val="423858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AsOne/>
      </p:bldGraphic>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 Characteristics – Stream Length</a:t>
            </a:r>
          </a:p>
        </p:txBody>
      </p:sp>
      <p:sp>
        <p:nvSpPr>
          <p:cNvPr id="3" name="内容占位符 2"/>
          <p:cNvSpPr>
            <a:spLocks noGrp="1"/>
          </p:cNvSpPr>
          <p:nvPr>
            <p:ph idx="1"/>
          </p:nvPr>
        </p:nvSpPr>
        <p:spPr>
          <a:xfrm>
            <a:off x="1463323" y="3791065"/>
            <a:ext cx="26334156" cy="14482763"/>
          </a:xfrm>
        </p:spPr>
        <p:txBody>
          <a:bodyPr/>
          <a:lstStyle/>
          <a:p>
            <a:r>
              <a:rPr lang="en-US" sz="8800" dirty="0"/>
              <a:t>51% stream accesses from stream longer than 1k.</a:t>
            </a:r>
          </a:p>
          <a:p>
            <a:r>
              <a:rPr lang="en-US" sz="8300" dirty="0"/>
              <a:t>Some benchmarks contain short streams.</a:t>
            </a:r>
          </a:p>
        </p:txBody>
      </p:sp>
      <p:graphicFrame>
        <p:nvGraphicFramePr>
          <p:cNvPr id="5" name="图表 4"/>
          <p:cNvGraphicFramePr>
            <a:graphicFrameLocks/>
          </p:cNvGraphicFramePr>
          <p:nvPr>
            <p:extLst>
              <p:ext uri="{D42A27DB-BD31-4B8C-83A1-F6EECF244321}">
                <p14:modId xmlns:p14="http://schemas.microsoft.com/office/powerpoint/2010/main" val="3402948975"/>
              </p:ext>
            </p:extLst>
          </p:nvPr>
        </p:nvGraphicFramePr>
        <p:xfrm>
          <a:off x="5355593" y="8361260"/>
          <a:ext cx="18549616" cy="12509000"/>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13</a:t>
            </a:fld>
            <a:endParaRPr lang="en-US" altLang="zh-CN"/>
          </a:p>
        </p:txBody>
      </p:sp>
      <p:sp>
        <p:nvSpPr>
          <p:cNvPr id="6" name="文本框 5"/>
          <p:cNvSpPr txBox="1"/>
          <p:nvPr/>
        </p:nvSpPr>
        <p:spPr>
          <a:xfrm>
            <a:off x="5528416" y="9737161"/>
            <a:ext cx="19164094" cy="21236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solidFill>
                  <a:schemeClr val="bg1"/>
                </a:solidFill>
              </a:rPr>
              <a:t>Support longer stream to capture long term behavior.</a:t>
            </a:r>
          </a:p>
          <a:p>
            <a:r>
              <a:rPr lang="en-US" sz="6600" dirty="0">
                <a:solidFill>
                  <a:schemeClr val="bg1"/>
                </a:solidFill>
              </a:rPr>
              <a:t>Low overhead to support short streams.</a:t>
            </a:r>
          </a:p>
        </p:txBody>
      </p:sp>
    </p:spTree>
    <p:extLst>
      <p:ext uri="{BB962C8B-B14F-4D97-AF65-F5344CB8AC3E}">
        <p14:creationId xmlns:p14="http://schemas.microsoft.com/office/powerpoint/2010/main" val="2696003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 Characteristics – Control Flow</a:t>
            </a:r>
          </a:p>
        </p:txBody>
      </p:sp>
      <p:sp>
        <p:nvSpPr>
          <p:cNvPr id="3" name="内容占位符 2"/>
          <p:cNvSpPr>
            <a:spLocks noGrp="1"/>
          </p:cNvSpPr>
          <p:nvPr>
            <p:ph idx="1"/>
          </p:nvPr>
        </p:nvSpPr>
        <p:spPr>
          <a:xfrm>
            <a:off x="1463323" y="3791065"/>
            <a:ext cx="26334156" cy="14482763"/>
          </a:xfrm>
        </p:spPr>
        <p:txBody>
          <a:bodyPr/>
          <a:lstStyle/>
          <a:p>
            <a:r>
              <a:rPr lang="en-US" sz="8800" dirty="0"/>
              <a:t>53% stream accesses from loop with control flow.</a:t>
            </a:r>
            <a:endParaRPr lang="en-US" sz="6600" dirty="0"/>
          </a:p>
        </p:txBody>
      </p:sp>
      <p:graphicFrame>
        <p:nvGraphicFramePr>
          <p:cNvPr id="6" name="图表 5"/>
          <p:cNvGraphicFramePr>
            <a:graphicFrameLocks/>
          </p:cNvGraphicFramePr>
          <p:nvPr>
            <p:extLst>
              <p:ext uri="{D42A27DB-BD31-4B8C-83A1-F6EECF244321}">
                <p14:modId xmlns:p14="http://schemas.microsoft.com/office/powerpoint/2010/main" val="3744018302"/>
              </p:ext>
            </p:extLst>
          </p:nvPr>
        </p:nvGraphicFramePr>
        <p:xfrm>
          <a:off x="5470806" y="6603885"/>
          <a:ext cx="19432930" cy="13161885"/>
        </p:xfrm>
        <a:graphic>
          <a:graphicData uri="http://schemas.openxmlformats.org/drawingml/2006/chart">
            <c:chart xmlns:c="http://schemas.openxmlformats.org/drawingml/2006/chart" xmlns:r="http://schemas.openxmlformats.org/officeDocument/2006/relationships" r:id="rId3"/>
          </a:graphicData>
        </a:graphic>
      </p:graphicFrame>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14</a:t>
            </a:fld>
            <a:endParaRPr lang="en-US" altLang="zh-CN"/>
          </a:p>
        </p:txBody>
      </p:sp>
      <p:sp>
        <p:nvSpPr>
          <p:cNvPr id="7" name="文本框 6"/>
          <p:cNvSpPr txBox="1"/>
          <p:nvPr/>
        </p:nvSpPr>
        <p:spPr>
          <a:xfrm>
            <a:off x="10290634" y="10297455"/>
            <a:ext cx="9793275"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solidFill>
                  <a:schemeClr val="bg1"/>
                </a:solidFill>
              </a:rPr>
              <a:t>Decouple from control flow.</a:t>
            </a:r>
          </a:p>
        </p:txBody>
      </p:sp>
    </p:spTree>
    <p:extLst>
      <p:ext uri="{BB962C8B-B14F-4D97-AF65-F5344CB8AC3E}">
        <p14:creationId xmlns:p14="http://schemas.microsoft.com/office/powerpoint/2010/main" val="280147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solidFill>
                  <a:schemeClr val="bg1">
                    <a:lumMod val="75000"/>
                  </a:schemeClr>
                </a:solidFill>
              </a:rPr>
              <a:t>Insight &amp; Opportunities.</a:t>
            </a:r>
          </a:p>
          <a:p>
            <a:r>
              <a:rPr lang="en-US" altLang="zh-CN" sz="8300" dirty="0">
                <a:solidFill>
                  <a:schemeClr val="bg1">
                    <a:lumMod val="75000"/>
                  </a:schemeClr>
                </a:solidFill>
              </a:rPr>
              <a:t>Stream Characteristics.</a:t>
            </a:r>
          </a:p>
          <a:p>
            <a:r>
              <a:rPr lang="en-US" altLang="zh-CN" sz="8300" dirty="0">
                <a:solidFill>
                  <a:schemeClr val="tx1">
                    <a:lumMod val="95000"/>
                    <a:lumOff val="5000"/>
                  </a:schemeClr>
                </a:solidFill>
              </a:rPr>
              <a:t>Stream ISA Extension.</a:t>
            </a:r>
          </a:p>
          <a:p>
            <a:r>
              <a:rPr lang="en-US" altLang="zh-CN" sz="8300" dirty="0">
                <a:solidFill>
                  <a:schemeClr val="bg1">
                    <a:lumMod val="75000"/>
                  </a:schemeClr>
                </a:solidFill>
              </a:rPr>
              <a:t>Stream-Aware Policies.</a:t>
            </a:r>
          </a:p>
          <a:p>
            <a:r>
              <a:rPr lang="en-US" altLang="zh-CN" sz="8300" dirty="0">
                <a:solidFill>
                  <a:schemeClr val="bg1">
                    <a:lumMod val="75000"/>
                  </a:schemeClr>
                </a:solidFill>
              </a:rPr>
              <a:t>Microarchitecture Extension.</a:t>
            </a:r>
          </a:p>
          <a:p>
            <a:r>
              <a:rPr lang="en-US" altLang="zh-CN" sz="8300" dirty="0">
                <a:solidFill>
                  <a:schemeClr val="bg1">
                    <a:lumMod val="75000"/>
                  </a:schemeClr>
                </a:solidFill>
              </a:rPr>
              <a:t>Evaluation.</a:t>
            </a:r>
            <a:endParaRPr lang="en-US" sz="6600" dirty="0">
              <a:solidFill>
                <a:schemeClr val="bg1">
                  <a:lumMod val="75000"/>
                </a:schemeClr>
              </a:solidFill>
            </a:endParaRP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15</a:t>
            </a:fld>
            <a:endParaRPr lang="en-US" altLang="zh-CN"/>
          </a:p>
        </p:txBody>
      </p:sp>
    </p:spTree>
    <p:extLst>
      <p:ext uri="{BB962C8B-B14F-4D97-AF65-F5344CB8AC3E}">
        <p14:creationId xmlns:p14="http://schemas.microsoft.com/office/powerpoint/2010/main" val="3065099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5328047" y="16298762"/>
            <a:ext cx="8295995" cy="1107996"/>
            <a:chOff x="3730924" y="16298762"/>
            <a:chExt cx="8295995" cy="1107996"/>
          </a:xfrm>
        </p:grpSpPr>
        <p:sp>
          <p:nvSpPr>
            <p:cNvPr id="45" name="椭圆 44"/>
            <p:cNvSpPr/>
            <p:nvPr/>
          </p:nvSpPr>
          <p:spPr>
            <a:xfrm>
              <a:off x="3730924" y="16298762"/>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cxnSp>
          <p:nvCxnSpPr>
            <p:cNvPr id="49" name="直接箭头连接符 48"/>
            <p:cNvCxnSpPr>
              <a:stCxn id="45" idx="6"/>
            </p:cNvCxnSpPr>
            <p:nvPr/>
          </p:nvCxnSpPr>
          <p:spPr>
            <a:xfrm>
              <a:off x="4838920" y="16852760"/>
              <a:ext cx="7187999"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76" name="组合 75"/>
          <p:cNvGrpSpPr/>
          <p:nvPr/>
        </p:nvGrpSpPr>
        <p:grpSpPr>
          <a:xfrm>
            <a:off x="5337337" y="15190766"/>
            <a:ext cx="8286950" cy="1107996"/>
            <a:chOff x="3740214" y="15190766"/>
            <a:chExt cx="8286950" cy="1107996"/>
          </a:xfrm>
        </p:grpSpPr>
        <p:sp>
          <p:nvSpPr>
            <p:cNvPr id="42" name="椭圆 41"/>
            <p:cNvSpPr/>
            <p:nvPr/>
          </p:nvSpPr>
          <p:spPr>
            <a:xfrm>
              <a:off x="3740214" y="15190766"/>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cxnSp>
          <p:nvCxnSpPr>
            <p:cNvPr id="47" name="直接箭头连接符 46"/>
            <p:cNvCxnSpPr>
              <a:stCxn id="42" idx="6"/>
              <a:endCxn id="30" idx="1"/>
            </p:cNvCxnSpPr>
            <p:nvPr/>
          </p:nvCxnSpPr>
          <p:spPr>
            <a:xfrm>
              <a:off x="4848210" y="15744764"/>
              <a:ext cx="717895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79" name="组合 78"/>
          <p:cNvGrpSpPr/>
          <p:nvPr/>
        </p:nvGrpSpPr>
        <p:grpSpPr>
          <a:xfrm>
            <a:off x="5337337" y="14082770"/>
            <a:ext cx="8277660" cy="1107996"/>
            <a:chOff x="3740214" y="14082770"/>
            <a:chExt cx="8277660" cy="1107996"/>
          </a:xfrm>
        </p:grpSpPr>
        <p:cxnSp>
          <p:nvCxnSpPr>
            <p:cNvPr id="78" name="直接箭头连接符 77"/>
            <p:cNvCxnSpPr/>
            <p:nvPr/>
          </p:nvCxnSpPr>
          <p:spPr>
            <a:xfrm>
              <a:off x="4838920" y="14636768"/>
              <a:ext cx="717895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椭圆 36"/>
            <p:cNvSpPr/>
            <p:nvPr/>
          </p:nvSpPr>
          <p:spPr>
            <a:xfrm>
              <a:off x="3740214" y="14082770"/>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grpSp>
      <p:sp>
        <p:nvSpPr>
          <p:cNvPr id="2" name="标题 1"/>
          <p:cNvSpPr>
            <a:spLocks noGrp="1"/>
          </p:cNvSpPr>
          <p:nvPr>
            <p:ph type="title"/>
          </p:nvPr>
        </p:nvSpPr>
        <p:spPr/>
        <p:txBody>
          <a:bodyPr/>
          <a:lstStyle/>
          <a:p>
            <a:pPr algn="l"/>
            <a:r>
              <a:rPr lang="en-US" sz="12100" dirty="0"/>
              <a:t>Stream ISA Extension – Basic Example</a:t>
            </a:r>
          </a:p>
        </p:txBody>
      </p:sp>
      <p:sp>
        <p:nvSpPr>
          <p:cNvPr id="56" name="文本框 55"/>
          <p:cNvSpPr txBox="1"/>
          <p:nvPr/>
        </p:nvSpPr>
        <p:spPr>
          <a:xfrm>
            <a:off x="879998" y="4449973"/>
            <a:ext cx="5545108" cy="923330"/>
          </a:xfrm>
          <a:prstGeom prst="rect">
            <a:avLst/>
          </a:prstGeom>
          <a:noFill/>
        </p:spPr>
        <p:txBody>
          <a:bodyPr wrap="none" rtlCol="0">
            <a:spAutoFit/>
          </a:bodyPr>
          <a:lstStyle/>
          <a:p>
            <a:r>
              <a:rPr lang="en-US" sz="5400" b="1" dirty="0"/>
              <a:t>Original C Code</a:t>
            </a:r>
          </a:p>
        </p:txBody>
      </p:sp>
      <p:sp>
        <p:nvSpPr>
          <p:cNvPr id="57" name="文本框 56"/>
          <p:cNvSpPr txBox="1"/>
          <p:nvPr/>
        </p:nvSpPr>
        <p:spPr>
          <a:xfrm>
            <a:off x="7640690" y="4449973"/>
            <a:ext cx="11245386" cy="923330"/>
          </a:xfrm>
          <a:prstGeom prst="rect">
            <a:avLst/>
          </a:prstGeom>
          <a:noFill/>
        </p:spPr>
        <p:txBody>
          <a:bodyPr wrap="none" rtlCol="0">
            <a:spAutoFit/>
          </a:bodyPr>
          <a:lstStyle/>
          <a:p>
            <a:r>
              <a:rPr lang="en-US" sz="5400" b="1" dirty="0"/>
              <a:t>Stream Decoupled Pseudo Code</a:t>
            </a:r>
          </a:p>
        </p:txBody>
      </p:sp>
      <p:sp>
        <p:nvSpPr>
          <p:cNvPr id="59" name="文本框 58"/>
          <p:cNvSpPr txBox="1"/>
          <p:nvPr/>
        </p:nvSpPr>
        <p:spPr>
          <a:xfrm>
            <a:off x="19174810" y="4449973"/>
            <a:ext cx="9515746" cy="923330"/>
          </a:xfrm>
          <a:prstGeom prst="rect">
            <a:avLst/>
          </a:prstGeom>
          <a:noFill/>
        </p:spPr>
        <p:txBody>
          <a:bodyPr wrap="none" rtlCol="0">
            <a:spAutoFit/>
          </a:bodyPr>
          <a:lstStyle/>
          <a:p>
            <a:r>
              <a:rPr lang="en-US" sz="5400" b="1" dirty="0"/>
              <a:t>Stream Dependence Graph</a:t>
            </a:r>
          </a:p>
        </p:txBody>
      </p:sp>
      <p:sp>
        <p:nvSpPr>
          <p:cNvPr id="12" name="矩形 11"/>
          <p:cNvSpPr/>
          <p:nvPr/>
        </p:nvSpPr>
        <p:spPr>
          <a:xfrm>
            <a:off x="8627608" y="8361449"/>
            <a:ext cx="9821384" cy="8778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p:cNvSpPr>
            <a:spLocks noGrp="1"/>
          </p:cNvSpPr>
          <p:nvPr>
            <p:ph type="sldNum" sz="quarter" idx="12"/>
          </p:nvPr>
        </p:nvSpPr>
        <p:spPr/>
        <p:txBody>
          <a:bodyPr/>
          <a:lstStyle/>
          <a:p>
            <a:pPr>
              <a:defRPr/>
            </a:pPr>
            <a:fld id="{894BDB81-4FB0-4845-AAEA-5605C566B277}" type="slidenum">
              <a:rPr lang="zh-CN" altLang="en-US" smtClean="0"/>
              <a:pPr>
                <a:defRPr/>
              </a:pPr>
              <a:t>16</a:t>
            </a:fld>
            <a:endParaRPr lang="en-US" altLang="zh-CN"/>
          </a:p>
        </p:txBody>
      </p:sp>
      <p:sp>
        <p:nvSpPr>
          <p:cNvPr id="15" name="文本框 14"/>
          <p:cNvSpPr txBox="1"/>
          <p:nvPr/>
        </p:nvSpPr>
        <p:spPr>
          <a:xfrm>
            <a:off x="518177" y="5468737"/>
            <a:ext cx="6532558" cy="4708981"/>
          </a:xfrm>
          <a:prstGeom prst="rect">
            <a:avLst/>
          </a:prstGeom>
          <a:noFill/>
        </p:spPr>
        <p:txBody>
          <a:bodyPr wrap="none" rtlCol="0">
            <a:spAutoFit/>
          </a:bodyPr>
          <a:lstStyle/>
          <a:p>
            <a:r>
              <a:rPr lang="en-US" sz="6000" dirty="0">
                <a:latin typeface="Consolas" panose="020B0609020204030204" pitchFamily="49" charset="0"/>
              </a:rPr>
              <a:t>int </a:t>
            </a:r>
            <a:r>
              <a:rPr lang="en-US" sz="6000" dirty="0" err="1">
                <a:latin typeface="Consolas" panose="020B0609020204030204" pitchFamily="49" charset="0"/>
              </a:rPr>
              <a:t>i</a:t>
            </a:r>
            <a:r>
              <a:rPr lang="en-US" sz="6000" dirty="0">
                <a:latin typeface="Consolas" panose="020B0609020204030204" pitchFamily="49" charset="0"/>
              </a:rPr>
              <a:t> = 0;</a:t>
            </a:r>
          </a:p>
          <a:p>
            <a:r>
              <a:rPr lang="en-US" sz="6000" dirty="0">
                <a:latin typeface="Consolas" panose="020B0609020204030204" pitchFamily="49" charset="0"/>
              </a:rPr>
              <a:t>while (</a:t>
            </a:r>
            <a:r>
              <a:rPr lang="en-US" altLang="zh-CN" sz="6000" dirty="0" err="1">
                <a:solidFill>
                  <a:schemeClr val="accent3">
                    <a:lumMod val="75000"/>
                  </a:schemeClr>
                </a:solidFill>
                <a:latin typeface="Consolas" panose="020B0609020204030204" pitchFamily="49" charset="0"/>
              </a:rPr>
              <a:t>i</a:t>
            </a:r>
            <a:r>
              <a:rPr lang="en-US" altLang="zh-CN" sz="6000" dirty="0">
                <a:solidFill>
                  <a:schemeClr val="tx2">
                    <a:lumMod val="60000"/>
                    <a:lumOff val="40000"/>
                  </a:schemeClr>
                </a:solidFill>
                <a:latin typeface="Consolas" panose="020B0609020204030204" pitchFamily="49" charset="0"/>
              </a:rPr>
              <a:t> </a:t>
            </a:r>
            <a:r>
              <a:rPr lang="en-US" altLang="zh-CN" sz="6000" dirty="0">
                <a:latin typeface="Consolas" panose="020B0609020204030204" pitchFamily="49" charset="0"/>
              </a:rPr>
              <a:t>&lt; N</a:t>
            </a:r>
            <a:r>
              <a:rPr lang="en-US" sz="6000" dirty="0">
                <a:latin typeface="Consolas" panose="020B0609020204030204" pitchFamily="49" charset="0"/>
              </a:rPr>
              <a:t>) {</a:t>
            </a:r>
          </a:p>
          <a:p>
            <a:r>
              <a:rPr lang="en-US" sz="6000" dirty="0">
                <a:latin typeface="Consolas" panose="020B0609020204030204" pitchFamily="49" charset="0"/>
              </a:rPr>
              <a:t>  sum += </a:t>
            </a:r>
            <a:r>
              <a:rPr lang="en-US" sz="6000" dirty="0">
                <a:solidFill>
                  <a:schemeClr val="accent3">
                    <a:lumMod val="75000"/>
                  </a:schemeClr>
                </a:solidFill>
                <a:latin typeface="Consolas" panose="020B0609020204030204" pitchFamily="49" charset="0"/>
              </a:rPr>
              <a:t>a[</a:t>
            </a:r>
            <a:r>
              <a:rPr lang="en-US" sz="6000" dirty="0" err="1">
                <a:solidFill>
                  <a:schemeClr val="accent3">
                    <a:lumMod val="75000"/>
                  </a:schemeClr>
                </a:solidFill>
                <a:latin typeface="Consolas" panose="020B0609020204030204" pitchFamily="49" charset="0"/>
              </a:rPr>
              <a:t>i</a:t>
            </a:r>
            <a:r>
              <a:rPr lang="en-US" sz="6000" dirty="0">
                <a:solidFill>
                  <a:schemeClr val="accent3">
                    <a:lumMod val="75000"/>
                  </a:schemeClr>
                </a:solidFill>
                <a:latin typeface="Consolas" panose="020B0609020204030204" pitchFamily="49" charset="0"/>
              </a:rPr>
              <a:t>]</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i</a:t>
            </a:r>
            <a:r>
              <a:rPr lang="en-US" sz="6000" dirty="0">
                <a:latin typeface="Consolas" panose="020B0609020204030204" pitchFamily="49" charset="0"/>
              </a:rPr>
              <a:t>++;</a:t>
            </a:r>
          </a:p>
          <a:p>
            <a:r>
              <a:rPr lang="en-US" sz="6000" dirty="0">
                <a:latin typeface="Consolas" panose="020B0609020204030204" pitchFamily="49" charset="0"/>
              </a:rPr>
              <a:t>}</a:t>
            </a:r>
          </a:p>
        </p:txBody>
      </p:sp>
      <p:sp>
        <p:nvSpPr>
          <p:cNvPr id="16" name="文本框 15"/>
          <p:cNvSpPr txBox="1"/>
          <p:nvPr/>
        </p:nvSpPr>
        <p:spPr>
          <a:xfrm>
            <a:off x="7759853" y="5468737"/>
            <a:ext cx="9071714" cy="5632311"/>
          </a:xfrm>
          <a:prstGeom prst="rect">
            <a:avLst/>
          </a:prstGeom>
          <a:noFill/>
        </p:spPr>
        <p:txBody>
          <a:bodyPr wrap="none" rtlCol="0">
            <a:spAutoFit/>
          </a:bodyPr>
          <a:lstStyle/>
          <a:p>
            <a:r>
              <a:rPr lang="en-US" sz="6000" dirty="0" err="1">
                <a:latin typeface="Consolas" panose="020B0609020204030204" pitchFamily="49" charset="0"/>
              </a:rPr>
              <a:t>stream_cfg</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a:t>
            </a:r>
          </a:p>
          <a:p>
            <a:r>
              <a:rPr lang="en-US" sz="6000" dirty="0">
                <a:latin typeface="Consolas" panose="020B0609020204030204" pitchFamily="49" charset="0"/>
              </a:rPr>
              <a:t>while (</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&lt; N) {</a:t>
            </a:r>
          </a:p>
          <a:p>
            <a:r>
              <a:rPr lang="en-US" sz="6000" dirty="0">
                <a:latin typeface="Consolas" panose="020B0609020204030204" pitchFamily="49" charset="0"/>
              </a:rPr>
              <a:t>  sum +=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latin typeface="Consolas" panose="020B0609020204030204" pitchFamily="49" charset="0"/>
              </a:rPr>
              <a:t>stream_step</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a:t>
            </a:r>
          </a:p>
          <a:p>
            <a:r>
              <a:rPr lang="en-US" sz="6000" dirty="0">
                <a:latin typeface="Consolas" panose="020B0609020204030204" pitchFamily="49" charset="0"/>
              </a:rPr>
              <a:t>}</a:t>
            </a:r>
          </a:p>
          <a:p>
            <a:r>
              <a:rPr lang="en-US" sz="6000" dirty="0" err="1">
                <a:latin typeface="Consolas" panose="020B0609020204030204" pitchFamily="49" charset="0"/>
              </a:rPr>
              <a:t>stream_end</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a:t>
            </a:r>
          </a:p>
        </p:txBody>
      </p:sp>
      <p:grpSp>
        <p:nvGrpSpPr>
          <p:cNvPr id="17" name="组合 16"/>
          <p:cNvGrpSpPr/>
          <p:nvPr/>
        </p:nvGrpSpPr>
        <p:grpSpPr>
          <a:xfrm>
            <a:off x="22812335" y="5855961"/>
            <a:ext cx="2397483" cy="5245087"/>
            <a:chOff x="16093702" y="13014947"/>
            <a:chExt cx="1667250" cy="3647522"/>
          </a:xfrm>
        </p:grpSpPr>
        <p:sp>
          <p:nvSpPr>
            <p:cNvPr id="18" name="椭圆 17"/>
            <p:cNvSpPr/>
            <p:nvPr/>
          </p:nvSpPr>
          <p:spPr>
            <a:xfrm>
              <a:off x="16109537" y="13014947"/>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t>
              </a:r>
              <a:r>
                <a:rPr lang="en-US" altLang="zh-CN" sz="7200" dirty="0" err="1"/>
                <a:t>i</a:t>
              </a:r>
              <a:endParaRPr lang="en-US" sz="7200" dirty="0"/>
            </a:p>
          </p:txBody>
        </p:sp>
        <p:sp>
          <p:nvSpPr>
            <p:cNvPr id="19" name="椭圆 18"/>
            <p:cNvSpPr/>
            <p:nvPr/>
          </p:nvSpPr>
          <p:spPr>
            <a:xfrm>
              <a:off x="16093702" y="15011054"/>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a:t>
              </a:r>
              <a:endParaRPr lang="en-US" sz="7200" dirty="0"/>
            </a:p>
          </p:txBody>
        </p:sp>
        <p:cxnSp>
          <p:nvCxnSpPr>
            <p:cNvPr id="21" name="直接箭头连接符 20"/>
            <p:cNvCxnSpPr>
              <a:stCxn id="18" idx="4"/>
              <a:endCxn id="19" idx="0"/>
            </p:cNvCxnSpPr>
            <p:nvPr/>
          </p:nvCxnSpPr>
          <p:spPr>
            <a:xfrm flipH="1">
              <a:off x="16919410" y="14666362"/>
              <a:ext cx="15835" cy="34469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26" name="组合 25"/>
          <p:cNvGrpSpPr/>
          <p:nvPr/>
        </p:nvGrpSpPr>
        <p:grpSpPr>
          <a:xfrm>
            <a:off x="13624042" y="12249484"/>
            <a:ext cx="5714531" cy="6228070"/>
            <a:chOff x="15562729" y="11045046"/>
            <a:chExt cx="5714531" cy="6228070"/>
          </a:xfrm>
        </p:grpSpPr>
        <p:sp>
          <p:nvSpPr>
            <p:cNvPr id="27" name="文本框 26"/>
            <p:cNvSpPr txBox="1"/>
            <p:nvPr/>
          </p:nvSpPr>
          <p:spPr>
            <a:xfrm>
              <a:off x="15562729" y="15045754"/>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0x408</a:t>
              </a:r>
            </a:p>
          </p:txBody>
        </p:sp>
        <p:sp>
          <p:nvSpPr>
            <p:cNvPr id="28" name="文本框 27"/>
            <p:cNvSpPr txBox="1"/>
            <p:nvPr/>
          </p:nvSpPr>
          <p:spPr>
            <a:xfrm>
              <a:off x="15562729" y="16165120"/>
              <a:ext cx="571428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a:t>
              </a:r>
            </a:p>
          </p:txBody>
        </p:sp>
        <p:sp>
          <p:nvSpPr>
            <p:cNvPr id="29" name="文本框 28"/>
            <p:cNvSpPr txBox="1"/>
            <p:nvPr/>
          </p:nvSpPr>
          <p:spPr>
            <a:xfrm>
              <a:off x="15562974" y="12866962"/>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0x400</a:t>
              </a:r>
            </a:p>
          </p:txBody>
        </p:sp>
        <p:sp>
          <p:nvSpPr>
            <p:cNvPr id="30" name="文本框 29"/>
            <p:cNvSpPr txBox="1"/>
            <p:nvPr/>
          </p:nvSpPr>
          <p:spPr>
            <a:xfrm>
              <a:off x="15562974" y="13986328"/>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0x404</a:t>
              </a:r>
            </a:p>
          </p:txBody>
        </p:sp>
        <p:sp>
          <p:nvSpPr>
            <p:cNvPr id="33" name="文本框 32"/>
            <p:cNvSpPr txBox="1"/>
            <p:nvPr/>
          </p:nvSpPr>
          <p:spPr>
            <a:xfrm>
              <a:off x="15566439" y="11045046"/>
              <a:ext cx="5710576"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1">
                      <a:lumMod val="75000"/>
                    </a:schemeClr>
                  </a:solidFill>
                  <a:latin typeface="Consolas" panose="020B0609020204030204" pitchFamily="49" charset="0"/>
                </a:defRPr>
              </a:lvl1pPr>
            </a:lstStyle>
            <a:p>
              <a:r>
                <a:rPr lang="en-US" dirty="0">
                  <a:solidFill>
                    <a:schemeClr val="accent3">
                      <a:lumMod val="75000"/>
                    </a:schemeClr>
                  </a:solidFill>
                </a:rPr>
                <a:t>Stream a[</a:t>
              </a:r>
              <a:r>
                <a:rPr lang="en-US" dirty="0" err="1">
                  <a:solidFill>
                    <a:schemeClr val="accent3">
                      <a:lumMod val="75000"/>
                    </a:schemeClr>
                  </a:solidFill>
                </a:rPr>
                <a:t>i</a:t>
              </a:r>
              <a:r>
                <a:rPr lang="en-US" dirty="0">
                  <a:solidFill>
                    <a:schemeClr val="accent3">
                      <a:lumMod val="75000"/>
                    </a:schemeClr>
                  </a:solidFill>
                </a:rPr>
                <a:t>]</a:t>
              </a:r>
            </a:p>
          </p:txBody>
        </p:sp>
      </p:grpSp>
      <p:cxnSp>
        <p:nvCxnSpPr>
          <p:cNvPr id="38" name="直接箭头连接符 37"/>
          <p:cNvCxnSpPr>
            <a:stCxn id="37" idx="6"/>
            <a:endCxn id="35" idx="1"/>
          </p:cNvCxnSpPr>
          <p:nvPr/>
        </p:nvCxnSpPr>
        <p:spPr>
          <a:xfrm>
            <a:off x="6445333" y="14636768"/>
            <a:ext cx="151825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34" name="组合 33"/>
          <p:cNvGrpSpPr/>
          <p:nvPr/>
        </p:nvGrpSpPr>
        <p:grpSpPr>
          <a:xfrm>
            <a:off x="7963586" y="14082770"/>
            <a:ext cx="5622296" cy="1107996"/>
            <a:chOff x="9239744" y="11932925"/>
            <a:chExt cx="5800526" cy="1107996"/>
          </a:xfrm>
        </p:grpSpPr>
        <p:cxnSp>
          <p:nvCxnSpPr>
            <p:cNvPr id="36" name="直接箭头连接符 35"/>
            <p:cNvCxnSpPr>
              <a:stCxn id="35" idx="3"/>
              <a:endCxn id="29" idx="1"/>
            </p:cNvCxnSpPr>
            <p:nvPr/>
          </p:nvCxnSpPr>
          <p:spPr>
            <a:xfrm flipV="1">
              <a:off x="14264981" y="12475553"/>
              <a:ext cx="775289" cy="1137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5" name="文本框 34"/>
            <p:cNvSpPr txBox="1"/>
            <p:nvPr/>
          </p:nvSpPr>
          <p:spPr>
            <a:xfrm>
              <a:off x="9239744" y="11932925"/>
              <a:ext cx="5025237"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err="1">
                  <a:latin typeface="Consolas" panose="020B0609020204030204" pitchFamily="49" charset="0"/>
                </a:rPr>
                <a:t>s_a</a:t>
              </a:r>
              <a:endParaRPr lang="en-US" sz="6600" dirty="0">
                <a:latin typeface="Consolas" panose="020B0609020204030204" pitchFamily="49" charset="0"/>
              </a:endParaRPr>
            </a:p>
          </p:txBody>
        </p:sp>
      </p:grpSp>
      <p:sp>
        <p:nvSpPr>
          <p:cNvPr id="39" name="椭圆 38"/>
          <p:cNvSpPr/>
          <p:nvPr/>
        </p:nvSpPr>
        <p:spPr>
          <a:xfrm>
            <a:off x="3230458" y="14082770"/>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latin typeface="Consolas" panose="020B0609020204030204" pitchFamily="49" charset="0"/>
              </a:rPr>
              <a:t>i</a:t>
            </a:r>
            <a:r>
              <a:rPr lang="en-US" sz="2800" dirty="0">
                <a:latin typeface="Consolas" panose="020B0609020204030204" pitchFamily="49" charset="0"/>
              </a:rPr>
              <a:t>++</a:t>
            </a:r>
          </a:p>
        </p:txBody>
      </p:sp>
      <p:sp>
        <p:nvSpPr>
          <p:cNvPr id="40" name="文本框 39"/>
          <p:cNvSpPr txBox="1"/>
          <p:nvPr/>
        </p:nvSpPr>
        <p:spPr>
          <a:xfrm>
            <a:off x="5105960" y="12250658"/>
            <a:ext cx="2242812" cy="113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1">
                    <a:lumMod val="75000"/>
                  </a:schemeClr>
                </a:solidFill>
                <a:latin typeface="Consolas" panose="020B0609020204030204" pitchFamily="49" charset="0"/>
              </a:defRPr>
            </a:lvl1pPr>
          </a:lstStyle>
          <a:p>
            <a:r>
              <a:rPr lang="en-US" dirty="0">
                <a:solidFill>
                  <a:schemeClr val="accent6">
                    <a:lumMod val="75000"/>
                  </a:schemeClr>
                </a:solidFill>
              </a:rPr>
              <a:t>User</a:t>
            </a:r>
          </a:p>
        </p:txBody>
      </p:sp>
      <p:sp>
        <p:nvSpPr>
          <p:cNvPr id="41" name="文本框 40"/>
          <p:cNvSpPr txBox="1"/>
          <p:nvPr/>
        </p:nvSpPr>
        <p:spPr>
          <a:xfrm>
            <a:off x="2855707" y="12250658"/>
            <a:ext cx="2826328"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accent1">
                    <a:lumMod val="75000"/>
                  </a:schemeClr>
                </a:solidFill>
                <a:latin typeface="Consolas" panose="020B0609020204030204" pitchFamily="49" charset="0"/>
              </a:rPr>
              <a:t>Step</a:t>
            </a:r>
            <a:r>
              <a:rPr lang="en-US" sz="6600" dirty="0">
                <a:latin typeface="Consolas" panose="020B0609020204030204" pitchFamily="49" charset="0"/>
              </a:rPr>
              <a:t>.</a:t>
            </a:r>
          </a:p>
        </p:txBody>
      </p:sp>
      <p:sp>
        <p:nvSpPr>
          <p:cNvPr id="43" name="椭圆 42"/>
          <p:cNvSpPr/>
          <p:nvPr/>
        </p:nvSpPr>
        <p:spPr>
          <a:xfrm>
            <a:off x="3223700" y="15190766"/>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a:solidFill>
                  <a:prstClr val="white"/>
                </a:solidFill>
                <a:latin typeface="Consolas" panose="020B0609020204030204" pitchFamily="49" charset="0"/>
              </a:rPr>
              <a:t>i++</a:t>
            </a:r>
            <a:endParaRPr lang="en-US" sz="2800" dirty="0">
              <a:solidFill>
                <a:prstClr val="white"/>
              </a:solidFill>
              <a:latin typeface="Consolas" panose="020B0609020204030204" pitchFamily="49" charset="0"/>
            </a:endParaRPr>
          </a:p>
        </p:txBody>
      </p:sp>
      <p:sp>
        <p:nvSpPr>
          <p:cNvPr id="53" name="文本框 52"/>
          <p:cNvSpPr txBox="1"/>
          <p:nvPr/>
        </p:nvSpPr>
        <p:spPr>
          <a:xfrm>
            <a:off x="7963586" y="12264812"/>
            <a:ext cx="500733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1">
                    <a:lumMod val="75000"/>
                  </a:schemeClr>
                </a:solidFill>
                <a:latin typeface="Consolas" panose="020B0609020204030204" pitchFamily="49" charset="0"/>
              </a:defRPr>
            </a:lvl1pPr>
          </a:lstStyle>
          <a:p>
            <a:r>
              <a:rPr lang="en-US" dirty="0">
                <a:solidFill>
                  <a:schemeClr val="accent3">
                    <a:lumMod val="75000"/>
                  </a:schemeClr>
                </a:solidFill>
              </a:rPr>
              <a:t>Pseudo-</a:t>
            </a:r>
            <a:r>
              <a:rPr lang="en-US" dirty="0" err="1">
                <a:solidFill>
                  <a:schemeClr val="accent3">
                    <a:lumMod val="75000"/>
                  </a:schemeClr>
                </a:solidFill>
              </a:rPr>
              <a:t>Reg</a:t>
            </a:r>
            <a:endParaRPr lang="en-US" dirty="0">
              <a:solidFill>
                <a:schemeClr val="accent3">
                  <a:lumMod val="75000"/>
                </a:schemeClr>
              </a:solidFill>
            </a:endParaRPr>
          </a:p>
        </p:txBody>
      </p:sp>
      <p:sp>
        <p:nvSpPr>
          <p:cNvPr id="60" name="圆角矩形 59"/>
          <p:cNvSpPr/>
          <p:nvPr/>
        </p:nvSpPr>
        <p:spPr>
          <a:xfrm>
            <a:off x="3985082" y="7268011"/>
            <a:ext cx="2829632" cy="998531"/>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圆角矩形 60"/>
          <p:cNvSpPr/>
          <p:nvPr/>
        </p:nvSpPr>
        <p:spPr>
          <a:xfrm>
            <a:off x="14131135" y="5553075"/>
            <a:ext cx="2112058" cy="882427"/>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直接箭头连接符 79"/>
          <p:cNvCxnSpPr/>
          <p:nvPr/>
        </p:nvCxnSpPr>
        <p:spPr>
          <a:xfrm>
            <a:off x="6445333" y="15744764"/>
            <a:ext cx="151825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1" name="直接箭头连接符 80"/>
          <p:cNvCxnSpPr/>
          <p:nvPr/>
        </p:nvCxnSpPr>
        <p:spPr>
          <a:xfrm>
            <a:off x="6436043" y="16852760"/>
            <a:ext cx="151825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8636147" y="7415819"/>
            <a:ext cx="4803697" cy="927836"/>
          </a:xfrm>
          <a:prstGeom prst="roundRect">
            <a:avLst/>
          </a:prstGeom>
          <a:solidFill>
            <a:schemeClr val="accent6">
              <a:lumMod val="75000"/>
              <a:alpha val="40000"/>
            </a:schemeClr>
          </a:solidFill>
          <a:ln w="76200">
            <a:solidFill>
              <a:schemeClr val="accent6">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圆角矩形 45"/>
          <p:cNvSpPr/>
          <p:nvPr/>
        </p:nvSpPr>
        <p:spPr>
          <a:xfrm>
            <a:off x="8627278" y="8329274"/>
            <a:ext cx="7116867" cy="927836"/>
          </a:xfrm>
          <a:prstGeom prst="roundRect">
            <a:avLst/>
          </a:prstGeom>
          <a:solidFill>
            <a:schemeClr val="accent1">
              <a:lumMod val="75000"/>
              <a:alpha val="40000"/>
            </a:schemeClr>
          </a:solidFill>
          <a:ln w="76200">
            <a:solidFill>
              <a:schemeClr val="accent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文本框 47"/>
          <p:cNvSpPr txBox="1"/>
          <p:nvPr/>
        </p:nvSpPr>
        <p:spPr>
          <a:xfrm>
            <a:off x="-3334" y="12277171"/>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err="1">
                <a:solidFill>
                  <a:schemeClr val="tx1"/>
                </a:solidFill>
                <a:latin typeface="Consolas" panose="020B0609020204030204" pitchFamily="49" charset="0"/>
              </a:rPr>
              <a:t>Iter</a:t>
            </a:r>
            <a:r>
              <a:rPr lang="en-US" sz="6600" dirty="0">
                <a:solidFill>
                  <a:schemeClr val="tx1"/>
                </a:solidFill>
                <a:latin typeface="Consolas" panose="020B0609020204030204" pitchFamily="49" charset="0"/>
              </a:rPr>
              <a:t>.</a:t>
            </a:r>
          </a:p>
        </p:txBody>
      </p:sp>
      <p:sp>
        <p:nvSpPr>
          <p:cNvPr id="50" name="文本框 49"/>
          <p:cNvSpPr txBox="1"/>
          <p:nvPr/>
        </p:nvSpPr>
        <p:spPr>
          <a:xfrm>
            <a:off x="-3335" y="14071400"/>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0</a:t>
            </a:r>
          </a:p>
        </p:txBody>
      </p:sp>
      <p:sp>
        <p:nvSpPr>
          <p:cNvPr id="51" name="文本框 50"/>
          <p:cNvSpPr txBox="1"/>
          <p:nvPr/>
        </p:nvSpPr>
        <p:spPr>
          <a:xfrm>
            <a:off x="-3335" y="15178277"/>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1</a:t>
            </a:r>
          </a:p>
        </p:txBody>
      </p:sp>
      <p:sp>
        <p:nvSpPr>
          <p:cNvPr id="52" name="文本框 51"/>
          <p:cNvSpPr txBox="1"/>
          <p:nvPr/>
        </p:nvSpPr>
        <p:spPr>
          <a:xfrm>
            <a:off x="-3335" y="16250192"/>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2</a:t>
            </a:r>
          </a:p>
        </p:txBody>
      </p:sp>
    </p:spTree>
    <p:extLst>
      <p:ext uri="{BB962C8B-B14F-4D97-AF65-F5344CB8AC3E}">
        <p14:creationId xmlns:p14="http://schemas.microsoft.com/office/powerpoint/2010/main" val="202617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par>
                                <p:cTn id="8" presetID="10" presetClass="entr" presetSubtype="0"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animEffect transition="in" filter="fade">
                                      <p:cBhvr>
                                        <p:cTn id="15" dur="500"/>
                                        <p:tgtEl>
                                          <p:spTgt spid="16">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6">
                                            <p:txEl>
                                              <p:pRg st="5" end="5"/>
                                            </p:txEl>
                                          </p:spTgt>
                                        </p:tgtEl>
                                        <p:attrNameLst>
                                          <p:attrName>style.visibility</p:attrName>
                                        </p:attrNameLst>
                                      </p:cBhvr>
                                      <p:to>
                                        <p:strVal val="visible"/>
                                      </p:to>
                                    </p:set>
                                    <p:animEffect transition="in" filter="fade">
                                      <p:cBhvr>
                                        <p:cTn id="18" dur="500"/>
                                        <p:tgtEl>
                                          <p:spTgt spid="16">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fade">
                                      <p:cBhvr>
                                        <p:cTn id="23" dur="500"/>
                                        <p:tgtEl>
                                          <p:spTgt spid="6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3"/>
                                        </p:tgtEl>
                                        <p:attrNameLst>
                                          <p:attrName>style.visibility</p:attrName>
                                        </p:attrNameLst>
                                      </p:cBhvr>
                                      <p:to>
                                        <p:strVal val="visible"/>
                                      </p:to>
                                    </p:set>
                                    <p:animEffect transition="in" filter="fade">
                                      <p:cBhvr>
                                        <p:cTn id="26" dur="500"/>
                                        <p:tgtEl>
                                          <p:spTgt spid="53"/>
                                        </p:tgtEl>
                                      </p:cBhvr>
                                    </p:animEffect>
                                  </p:childTnLst>
                                </p:cTn>
                              </p:par>
                              <p:par>
                                <p:cTn id="27" presetID="10" presetClass="entr" presetSubtype="0" fill="hold" nodeType="with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fade">
                                      <p:cBhvr>
                                        <p:cTn id="34" dur="500"/>
                                        <p:tgtEl>
                                          <p:spTgt spid="16">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xEl>
                                              <p:pRg st="2" end="2"/>
                                            </p:txEl>
                                          </p:spTgt>
                                        </p:tgtEl>
                                        <p:attrNameLst>
                                          <p:attrName>style.visibility</p:attrName>
                                        </p:attrNameLst>
                                      </p:cBhvr>
                                      <p:to>
                                        <p:strVal val="visible"/>
                                      </p:to>
                                    </p:set>
                                    <p:animEffect transition="in" filter="fade">
                                      <p:cBhvr>
                                        <p:cTn id="37" dur="500"/>
                                        <p:tgtEl>
                                          <p:spTgt spid="16">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animEffect transition="in" filter="fade">
                                      <p:cBhvr>
                                        <p:cTn id="40" dur="500"/>
                                        <p:tgtEl>
                                          <p:spTgt spid="16">
                                            <p:txEl>
                                              <p:pRg st="4" end="4"/>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nodeType="withEffect">
                                  <p:stCondLst>
                                    <p:cond delay="0"/>
                                  </p:stCondLst>
                                  <p:childTnLst>
                                    <p:set>
                                      <p:cBhvr>
                                        <p:cTn id="45" dur="1" fill="hold">
                                          <p:stCondLst>
                                            <p:cond delay="0"/>
                                          </p:stCondLst>
                                        </p:cTn>
                                        <p:tgtEl>
                                          <p:spTgt spid="79"/>
                                        </p:tgtEl>
                                        <p:attrNameLst>
                                          <p:attrName>style.visibility</p:attrName>
                                        </p:attrNameLst>
                                      </p:cBhvr>
                                      <p:to>
                                        <p:strVal val="visible"/>
                                      </p:to>
                                    </p:set>
                                    <p:animEffect transition="in" filter="fade">
                                      <p:cBhvr>
                                        <p:cTn id="46" dur="500"/>
                                        <p:tgtEl>
                                          <p:spTgt spid="79"/>
                                        </p:tgtEl>
                                      </p:cBhvr>
                                    </p:animEffect>
                                  </p:childTnLst>
                                </p:cTn>
                              </p:par>
                              <p:par>
                                <p:cTn id="47" presetID="10"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Effect transition="in" filter="fade">
                                      <p:cBhvr>
                                        <p:cTn id="52" dur="500"/>
                                        <p:tgtEl>
                                          <p:spTgt spid="4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500"/>
                                        <p:tgtEl>
                                          <p:spTgt spid="4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6">
                                            <p:txEl>
                                              <p:pRg st="3" end="3"/>
                                            </p:txEl>
                                          </p:spTgt>
                                        </p:tgtEl>
                                        <p:attrNameLst>
                                          <p:attrName>style.visibility</p:attrName>
                                        </p:attrNameLst>
                                      </p:cBhvr>
                                      <p:to>
                                        <p:strVal val="visible"/>
                                      </p:to>
                                    </p:set>
                                    <p:animEffect transition="in" filter="fade">
                                      <p:cBhvr>
                                        <p:cTn id="63" dur="500"/>
                                        <p:tgtEl>
                                          <p:spTgt spid="16">
                                            <p:txEl>
                                              <p:pRg st="3" end="3"/>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1"/>
                                        </p:tgtEl>
                                        <p:attrNameLst>
                                          <p:attrName>style.visibility</p:attrName>
                                        </p:attrNameLst>
                                      </p:cBhvr>
                                      <p:to>
                                        <p:strVal val="visible"/>
                                      </p:to>
                                    </p:set>
                                    <p:animEffect transition="in" filter="fade">
                                      <p:cBhvr>
                                        <p:cTn id="66" dur="500"/>
                                        <p:tgtEl>
                                          <p:spTgt spid="4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fade">
                                      <p:cBhvr>
                                        <p:cTn id="69" dur="500"/>
                                        <p:tgtEl>
                                          <p:spTgt spid="3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6"/>
                                        </p:tgtEl>
                                        <p:attrNameLst>
                                          <p:attrName>style.visibility</p:attrName>
                                        </p:attrNameLst>
                                      </p:cBhvr>
                                      <p:to>
                                        <p:strVal val="visible"/>
                                      </p:to>
                                    </p:set>
                                    <p:animEffect transition="in" filter="fade">
                                      <p:cBhvr>
                                        <p:cTn id="72" dur="500"/>
                                        <p:tgtEl>
                                          <p:spTgt spid="46"/>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path" presetSubtype="0" accel="50000" decel="50000" fill="hold" nodeType="clickEffect">
                                  <p:stCondLst>
                                    <p:cond delay="0"/>
                                  </p:stCondLst>
                                  <p:childTnLst>
                                    <p:animMotion origin="layout" path="M 1.68403E-6 3.98148E-6 L 1.68403E-6 0.05049 " pathEditMode="relative" rAng="0" ptsTypes="AA">
                                      <p:cBhvr>
                                        <p:cTn id="76" dur="2000" fill="hold"/>
                                        <p:tgtEl>
                                          <p:spTgt spid="34"/>
                                        </p:tgtEl>
                                        <p:attrNameLst>
                                          <p:attrName>ppt_x</p:attrName>
                                          <p:attrName>ppt_y</p:attrName>
                                        </p:attrNameLst>
                                      </p:cBhvr>
                                      <p:rCtr x="0" y="2525"/>
                                    </p:animMotion>
                                  </p:childTnLst>
                                </p:cTn>
                              </p:par>
                              <p:par>
                                <p:cTn id="77" presetID="10" presetClass="exit" presetSubtype="0" fill="hold" nodeType="withEffect">
                                  <p:stCondLst>
                                    <p:cond delay="0"/>
                                  </p:stCondLst>
                                  <p:childTnLst>
                                    <p:animEffect transition="out" filter="fade">
                                      <p:cBhvr>
                                        <p:cTn id="78" dur="500"/>
                                        <p:tgtEl>
                                          <p:spTgt spid="38"/>
                                        </p:tgtEl>
                                      </p:cBhvr>
                                    </p:animEffect>
                                    <p:set>
                                      <p:cBhvr>
                                        <p:cTn id="79" dur="1" fill="hold">
                                          <p:stCondLst>
                                            <p:cond delay="499"/>
                                          </p:stCondLst>
                                        </p:cTn>
                                        <p:tgtEl>
                                          <p:spTgt spid="3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fade">
                                      <p:cBhvr>
                                        <p:cTn id="84" dur="500"/>
                                        <p:tgtEl>
                                          <p:spTgt spid="76"/>
                                        </p:tgtEl>
                                      </p:cBhvr>
                                    </p:animEffect>
                                  </p:childTnLst>
                                </p:cTn>
                              </p:par>
                              <p:par>
                                <p:cTn id="85" presetID="10" presetClass="entr" presetSubtype="0" fill="hold" nodeType="withEffect">
                                  <p:stCondLst>
                                    <p:cond delay="0"/>
                                  </p:stCondLst>
                                  <p:childTnLst>
                                    <p:set>
                                      <p:cBhvr>
                                        <p:cTn id="86" dur="1" fill="hold">
                                          <p:stCondLst>
                                            <p:cond delay="0"/>
                                          </p:stCondLst>
                                        </p:cTn>
                                        <p:tgtEl>
                                          <p:spTgt spid="80"/>
                                        </p:tgtEl>
                                        <p:attrNameLst>
                                          <p:attrName>style.visibility</p:attrName>
                                        </p:attrNameLst>
                                      </p:cBhvr>
                                      <p:to>
                                        <p:strVal val="visible"/>
                                      </p:to>
                                    </p:set>
                                    <p:animEffect transition="in" filter="fade">
                                      <p:cBhvr>
                                        <p:cTn id="87" dur="500"/>
                                        <p:tgtEl>
                                          <p:spTgt spid="80"/>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51"/>
                                        </p:tgtEl>
                                        <p:attrNameLst>
                                          <p:attrName>style.visibility</p:attrName>
                                        </p:attrNameLst>
                                      </p:cBhvr>
                                      <p:to>
                                        <p:strVal val="visible"/>
                                      </p:to>
                                    </p:set>
                                    <p:animEffect transition="in" filter="fade">
                                      <p:cBhvr>
                                        <p:cTn id="90" dur="500"/>
                                        <p:tgtEl>
                                          <p:spTgt spid="51"/>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43"/>
                                        </p:tgtEl>
                                        <p:attrNameLst>
                                          <p:attrName>style.visibility</p:attrName>
                                        </p:attrNameLst>
                                      </p:cBhvr>
                                      <p:to>
                                        <p:strVal val="visible"/>
                                      </p:to>
                                    </p:set>
                                    <p:animEffect transition="in" filter="fade">
                                      <p:cBhvr>
                                        <p:cTn id="95" dur="500"/>
                                        <p:tgtEl>
                                          <p:spTgt spid="43"/>
                                        </p:tgtEl>
                                      </p:cBhvr>
                                    </p:animEffect>
                                  </p:childTnLst>
                                </p:cTn>
                              </p:par>
                            </p:childTnLst>
                          </p:cTn>
                        </p:par>
                        <p:par>
                          <p:cTn id="96" fill="hold">
                            <p:stCondLst>
                              <p:cond delay="500"/>
                            </p:stCondLst>
                            <p:childTnLst>
                              <p:par>
                                <p:cTn id="97" presetID="42" presetClass="path" presetSubtype="0" accel="50000" decel="50000" fill="hold" nodeType="afterEffect">
                                  <p:stCondLst>
                                    <p:cond delay="0"/>
                                  </p:stCondLst>
                                  <p:childTnLst>
                                    <p:animMotion origin="layout" path="M 1.68403E-6 0.05049 L 1.68403E-6 0.10098 " pathEditMode="relative" rAng="0" ptsTypes="AA">
                                      <p:cBhvr>
                                        <p:cTn id="98" dur="2000" fill="hold"/>
                                        <p:tgtEl>
                                          <p:spTgt spid="34"/>
                                        </p:tgtEl>
                                        <p:attrNameLst>
                                          <p:attrName>ppt_x</p:attrName>
                                          <p:attrName>ppt_y</p:attrName>
                                        </p:attrNameLst>
                                      </p:cBhvr>
                                      <p:rCtr x="0" y="2525"/>
                                    </p:animMotion>
                                  </p:childTnLst>
                                </p:cTn>
                              </p:par>
                              <p:par>
                                <p:cTn id="99" presetID="10" presetClass="exit" presetSubtype="0" fill="hold" nodeType="withEffect">
                                  <p:stCondLst>
                                    <p:cond delay="0"/>
                                  </p:stCondLst>
                                  <p:childTnLst>
                                    <p:animEffect transition="out" filter="fade">
                                      <p:cBhvr>
                                        <p:cTn id="100" dur="500"/>
                                        <p:tgtEl>
                                          <p:spTgt spid="80"/>
                                        </p:tgtEl>
                                      </p:cBhvr>
                                    </p:animEffect>
                                    <p:set>
                                      <p:cBhvr>
                                        <p:cTn id="101" dur="1" fill="hold">
                                          <p:stCondLst>
                                            <p:cond delay="499"/>
                                          </p:stCondLst>
                                        </p:cTn>
                                        <p:tgtEl>
                                          <p:spTgt spid="80"/>
                                        </p:tgtEl>
                                        <p:attrNameLst>
                                          <p:attrName>style.visibility</p:attrName>
                                        </p:attrNameLst>
                                      </p:cBhvr>
                                      <p:to>
                                        <p:strVal val="hidden"/>
                                      </p:to>
                                    </p:set>
                                  </p:childTnLst>
                                </p:cTn>
                              </p:par>
                            </p:childTnLst>
                          </p:cTn>
                        </p:par>
                        <p:par>
                          <p:cTn id="102" fill="hold">
                            <p:stCondLst>
                              <p:cond delay="2500"/>
                            </p:stCondLst>
                            <p:childTnLst>
                              <p:par>
                                <p:cTn id="103" presetID="10" presetClass="entr" presetSubtype="0" fill="hold" nodeType="afterEffect">
                                  <p:stCondLst>
                                    <p:cond delay="0"/>
                                  </p:stCondLst>
                                  <p:childTnLst>
                                    <p:set>
                                      <p:cBhvr>
                                        <p:cTn id="104" dur="1" fill="hold">
                                          <p:stCondLst>
                                            <p:cond delay="0"/>
                                          </p:stCondLst>
                                        </p:cTn>
                                        <p:tgtEl>
                                          <p:spTgt spid="77"/>
                                        </p:tgtEl>
                                        <p:attrNameLst>
                                          <p:attrName>style.visibility</p:attrName>
                                        </p:attrNameLst>
                                      </p:cBhvr>
                                      <p:to>
                                        <p:strVal val="visible"/>
                                      </p:to>
                                    </p:set>
                                    <p:animEffect transition="in" filter="fade">
                                      <p:cBhvr>
                                        <p:cTn id="105" dur="500"/>
                                        <p:tgtEl>
                                          <p:spTgt spid="77"/>
                                        </p:tgtEl>
                                      </p:cBhvr>
                                    </p:animEffect>
                                  </p:childTnLst>
                                </p:cTn>
                              </p:par>
                              <p:par>
                                <p:cTn id="106" presetID="10" presetClass="entr" presetSubtype="0" fill="hold" nodeType="withEffect">
                                  <p:stCondLst>
                                    <p:cond delay="0"/>
                                  </p:stCondLst>
                                  <p:childTnLst>
                                    <p:set>
                                      <p:cBhvr>
                                        <p:cTn id="107" dur="1" fill="hold">
                                          <p:stCondLst>
                                            <p:cond delay="0"/>
                                          </p:stCondLst>
                                        </p:cTn>
                                        <p:tgtEl>
                                          <p:spTgt spid="81"/>
                                        </p:tgtEl>
                                        <p:attrNameLst>
                                          <p:attrName>style.visibility</p:attrName>
                                        </p:attrNameLst>
                                      </p:cBhvr>
                                      <p:to>
                                        <p:strVal val="visible"/>
                                      </p:to>
                                    </p:set>
                                    <p:animEffect transition="in" filter="fade">
                                      <p:cBhvr>
                                        <p:cTn id="108" dur="500"/>
                                        <p:tgtEl>
                                          <p:spTgt spid="8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17"/>
                                        </p:tgtEl>
                                        <p:attrNameLst>
                                          <p:attrName>style.visibility</p:attrName>
                                        </p:attrNameLst>
                                      </p:cBhvr>
                                      <p:to>
                                        <p:strVal val="visible"/>
                                      </p:to>
                                    </p:set>
                                    <p:animEffect transition="in" filter="fade">
                                      <p:cBhvr>
                                        <p:cTn id="1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P spid="41" grpId="0"/>
      <p:bldP spid="43" grpId="0" animBg="1"/>
      <p:bldP spid="53" grpId="0"/>
      <p:bldP spid="60" grpId="0" animBg="1"/>
      <p:bldP spid="61" grpId="0" animBg="1"/>
      <p:bldP spid="44" grpId="0" animBg="1"/>
      <p:bldP spid="46" grpId="0" animBg="1"/>
      <p:bldP spid="48" grpId="0"/>
      <p:bldP spid="50" grpId="0"/>
      <p:bldP spid="51" grpId="0"/>
      <p:bldP spid="5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6466724" y="16415546"/>
            <a:ext cx="8277660" cy="1107996"/>
            <a:chOff x="3740214" y="14082770"/>
            <a:chExt cx="8277660" cy="1107996"/>
          </a:xfrm>
        </p:grpSpPr>
        <p:cxnSp>
          <p:nvCxnSpPr>
            <p:cNvPr id="64" name="直接箭头连接符 63"/>
            <p:cNvCxnSpPr/>
            <p:nvPr/>
          </p:nvCxnSpPr>
          <p:spPr>
            <a:xfrm>
              <a:off x="4838920" y="14636768"/>
              <a:ext cx="717895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5" name="椭圆 64"/>
            <p:cNvSpPr/>
            <p:nvPr/>
          </p:nvSpPr>
          <p:spPr>
            <a:xfrm>
              <a:off x="3740214" y="14082770"/>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grpSp>
      <p:sp>
        <p:nvSpPr>
          <p:cNvPr id="2" name="标题 1"/>
          <p:cNvSpPr>
            <a:spLocks noGrp="1"/>
          </p:cNvSpPr>
          <p:nvPr>
            <p:ph type="title"/>
          </p:nvPr>
        </p:nvSpPr>
        <p:spPr/>
        <p:txBody>
          <a:bodyPr/>
          <a:lstStyle/>
          <a:p>
            <a:pPr algn="l"/>
            <a:r>
              <a:rPr lang="en-US" sz="12100" dirty="0"/>
              <a:t>Stream ISA Extension – Control Flow</a:t>
            </a:r>
          </a:p>
        </p:txBody>
      </p:sp>
      <p:sp>
        <p:nvSpPr>
          <p:cNvPr id="14" name="文本框 13"/>
          <p:cNvSpPr txBox="1"/>
          <p:nvPr/>
        </p:nvSpPr>
        <p:spPr>
          <a:xfrm>
            <a:off x="803188" y="4075410"/>
            <a:ext cx="5545108" cy="923330"/>
          </a:xfrm>
          <a:prstGeom prst="rect">
            <a:avLst/>
          </a:prstGeom>
          <a:noFill/>
        </p:spPr>
        <p:txBody>
          <a:bodyPr wrap="none" rtlCol="0">
            <a:spAutoFit/>
          </a:bodyPr>
          <a:lstStyle/>
          <a:p>
            <a:r>
              <a:rPr lang="en-US" sz="5400" b="1" dirty="0"/>
              <a:t>Original C Code</a:t>
            </a:r>
          </a:p>
        </p:txBody>
      </p:sp>
      <p:sp>
        <p:nvSpPr>
          <p:cNvPr id="15" name="文本框 14"/>
          <p:cNvSpPr txBox="1"/>
          <p:nvPr/>
        </p:nvSpPr>
        <p:spPr>
          <a:xfrm>
            <a:off x="8281597" y="4075410"/>
            <a:ext cx="11245386" cy="923330"/>
          </a:xfrm>
          <a:prstGeom prst="rect">
            <a:avLst/>
          </a:prstGeom>
          <a:noFill/>
        </p:spPr>
        <p:txBody>
          <a:bodyPr wrap="none" rtlCol="0">
            <a:spAutoFit/>
          </a:bodyPr>
          <a:lstStyle/>
          <a:p>
            <a:r>
              <a:rPr lang="en-US" sz="5400" b="1" dirty="0"/>
              <a:t>Stream Decoupled Pseudo Code</a:t>
            </a:r>
          </a:p>
        </p:txBody>
      </p:sp>
      <p:sp>
        <p:nvSpPr>
          <p:cNvPr id="17" name="文本框 16"/>
          <p:cNvSpPr txBox="1"/>
          <p:nvPr/>
        </p:nvSpPr>
        <p:spPr>
          <a:xfrm>
            <a:off x="19745054" y="4075410"/>
            <a:ext cx="9515746" cy="923330"/>
          </a:xfrm>
          <a:prstGeom prst="rect">
            <a:avLst/>
          </a:prstGeom>
          <a:noFill/>
        </p:spPr>
        <p:txBody>
          <a:bodyPr wrap="none" rtlCol="0">
            <a:spAutoFit/>
          </a:bodyPr>
          <a:lstStyle/>
          <a:p>
            <a:r>
              <a:rPr lang="en-US" sz="5400" b="1" dirty="0"/>
              <a:t>Stream Dependence Graph</a:t>
            </a:r>
          </a:p>
        </p:txBody>
      </p:sp>
      <p:sp>
        <p:nvSpPr>
          <p:cNvPr id="7" name="灯片编号占位符 6"/>
          <p:cNvSpPr>
            <a:spLocks noGrp="1"/>
          </p:cNvSpPr>
          <p:nvPr>
            <p:ph type="sldNum" sz="quarter" idx="12"/>
          </p:nvPr>
        </p:nvSpPr>
        <p:spPr/>
        <p:txBody>
          <a:bodyPr/>
          <a:lstStyle/>
          <a:p>
            <a:pPr>
              <a:defRPr/>
            </a:pPr>
            <a:fld id="{894BDB81-4FB0-4845-AAEA-5605C566B277}" type="slidenum">
              <a:rPr lang="zh-CN" altLang="en-US" smtClean="0"/>
              <a:pPr>
                <a:defRPr/>
              </a:pPr>
              <a:t>17</a:t>
            </a:fld>
            <a:endParaRPr lang="en-US" altLang="zh-CN"/>
          </a:p>
        </p:txBody>
      </p:sp>
      <p:sp>
        <p:nvSpPr>
          <p:cNvPr id="12" name="文本框 11"/>
          <p:cNvSpPr txBox="1"/>
          <p:nvPr/>
        </p:nvSpPr>
        <p:spPr>
          <a:xfrm>
            <a:off x="486391" y="5265965"/>
            <a:ext cx="7802136" cy="6555641"/>
          </a:xfrm>
          <a:prstGeom prst="rect">
            <a:avLst/>
          </a:prstGeom>
          <a:noFill/>
        </p:spPr>
        <p:txBody>
          <a:bodyPr wrap="none" rtlCol="0">
            <a:spAutoFit/>
          </a:bodyPr>
          <a:lstStyle/>
          <a:p>
            <a:r>
              <a:rPr lang="en-US" sz="6000" dirty="0">
                <a:latin typeface="Consolas" panose="020B0609020204030204" pitchFamily="49" charset="0"/>
              </a:rPr>
              <a:t>int </a:t>
            </a:r>
            <a:r>
              <a:rPr lang="en-US" sz="6000" dirty="0" err="1">
                <a:latin typeface="Consolas" panose="020B0609020204030204" pitchFamily="49" charset="0"/>
              </a:rPr>
              <a:t>i</a:t>
            </a:r>
            <a:r>
              <a:rPr lang="en-US" sz="6000" dirty="0">
                <a:latin typeface="Consolas" panose="020B0609020204030204" pitchFamily="49" charset="0"/>
              </a:rPr>
              <a:t> = 0, j = 0;</a:t>
            </a:r>
          </a:p>
          <a:p>
            <a:r>
              <a:rPr lang="en-US" sz="6000" dirty="0">
                <a:latin typeface="Consolas" panose="020B0609020204030204" pitchFamily="49" charset="0"/>
              </a:rPr>
              <a:t>while (</a:t>
            </a:r>
            <a:r>
              <a:rPr lang="en-US" altLang="zh-CN" sz="6000" dirty="0" err="1">
                <a:latin typeface="Consolas" panose="020B0609020204030204" pitchFamily="49" charset="0"/>
              </a:rPr>
              <a:t>cond</a:t>
            </a:r>
            <a:r>
              <a:rPr lang="en-US" sz="6000" dirty="0">
                <a:latin typeface="Consolas" panose="020B0609020204030204" pitchFamily="49" charset="0"/>
              </a:rPr>
              <a:t>) {</a:t>
            </a:r>
          </a:p>
          <a:p>
            <a:r>
              <a:rPr lang="en-US" sz="6000" dirty="0">
                <a:latin typeface="Consolas" panose="020B0609020204030204" pitchFamily="49" charset="0"/>
              </a:rPr>
              <a:t>  if (</a:t>
            </a:r>
            <a:r>
              <a:rPr lang="en-US" sz="6000" dirty="0">
                <a:solidFill>
                  <a:schemeClr val="accent3">
                    <a:lumMod val="75000"/>
                  </a:schemeClr>
                </a:solidFill>
                <a:latin typeface="Consolas" panose="020B0609020204030204" pitchFamily="49" charset="0"/>
              </a:rPr>
              <a:t>a[</a:t>
            </a:r>
            <a:r>
              <a:rPr lang="en-US" sz="6000" dirty="0" err="1">
                <a:solidFill>
                  <a:schemeClr val="accent3">
                    <a:lumMod val="75000"/>
                  </a:schemeClr>
                </a:solidFill>
                <a:latin typeface="Consolas" panose="020B0609020204030204" pitchFamily="49" charset="0"/>
              </a:rPr>
              <a:t>i</a:t>
            </a:r>
            <a:r>
              <a:rPr lang="en-US" sz="6000" dirty="0">
                <a:solidFill>
                  <a:schemeClr val="accent3">
                    <a:lumMod val="75000"/>
                  </a:schemeClr>
                </a:solidFill>
                <a:latin typeface="Consolas" panose="020B0609020204030204" pitchFamily="49" charset="0"/>
              </a:rPr>
              <a:t>]</a:t>
            </a:r>
            <a:r>
              <a:rPr lang="en-US" sz="6000" dirty="0">
                <a:latin typeface="Consolas" panose="020B0609020204030204" pitchFamily="49" charset="0"/>
              </a:rPr>
              <a:t> &lt; </a:t>
            </a:r>
            <a:r>
              <a:rPr lang="en-US" sz="6000" dirty="0">
                <a:solidFill>
                  <a:schemeClr val="accent3">
                    <a:lumMod val="75000"/>
                  </a:schemeClr>
                </a:solidFill>
                <a:latin typeface="Consolas" panose="020B0609020204030204" pitchFamily="49" charset="0"/>
              </a:rPr>
              <a:t>b[j]</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i</a:t>
            </a:r>
            <a:r>
              <a:rPr lang="en-US" sz="6000" dirty="0">
                <a:latin typeface="Consolas" panose="020B0609020204030204" pitchFamily="49" charset="0"/>
              </a:rPr>
              <a:t>++;</a:t>
            </a:r>
          </a:p>
          <a:p>
            <a:r>
              <a:rPr lang="en-US" sz="6000" dirty="0">
                <a:latin typeface="Consolas" panose="020B0609020204030204" pitchFamily="49" charset="0"/>
              </a:rPr>
              <a:t>  else</a:t>
            </a:r>
          </a:p>
          <a:p>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j</a:t>
            </a:r>
            <a:r>
              <a:rPr lang="en-US" sz="6000" dirty="0" err="1">
                <a:latin typeface="Consolas" panose="020B0609020204030204" pitchFamily="49" charset="0"/>
              </a:rPr>
              <a:t>++</a:t>
            </a:r>
            <a:r>
              <a:rPr lang="en-US" sz="6000" dirty="0">
                <a:latin typeface="Consolas" panose="020B0609020204030204" pitchFamily="49" charset="0"/>
              </a:rPr>
              <a:t>;</a:t>
            </a:r>
            <a:endParaRPr lang="en-US" altLang="zh-CN" sz="6000" dirty="0">
              <a:latin typeface="Consolas" panose="020B0609020204030204" pitchFamily="49" charset="0"/>
            </a:endParaRPr>
          </a:p>
          <a:p>
            <a:r>
              <a:rPr lang="en-US" sz="6000" dirty="0">
                <a:latin typeface="Consolas" panose="020B0609020204030204" pitchFamily="49" charset="0"/>
              </a:rPr>
              <a:t>}</a:t>
            </a:r>
          </a:p>
        </p:txBody>
      </p:sp>
      <p:sp>
        <p:nvSpPr>
          <p:cNvPr id="13" name="文本框 12"/>
          <p:cNvSpPr txBox="1"/>
          <p:nvPr/>
        </p:nvSpPr>
        <p:spPr>
          <a:xfrm>
            <a:off x="8288527" y="5265965"/>
            <a:ext cx="13303642" cy="7478970"/>
          </a:xfrm>
          <a:prstGeom prst="rect">
            <a:avLst/>
          </a:prstGeom>
          <a:noFill/>
        </p:spPr>
        <p:txBody>
          <a:bodyPr wrap="none" rtlCol="0">
            <a:spAutoFit/>
          </a:bodyPr>
          <a:lstStyle/>
          <a:p>
            <a:r>
              <a:rPr lang="en-US" sz="6000" dirty="0" err="1">
                <a:latin typeface="Consolas" panose="020B0609020204030204" pitchFamily="49" charset="0"/>
              </a:rPr>
              <a:t>stream_cfg</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s_j</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s_b</a:t>
            </a:r>
            <a:r>
              <a:rPr lang="en-US" sz="6000" dirty="0">
                <a:latin typeface="Consolas" panose="020B0609020204030204" pitchFamily="49" charset="0"/>
              </a:rPr>
              <a:t>);</a:t>
            </a:r>
          </a:p>
          <a:p>
            <a:r>
              <a:rPr lang="en-US" sz="6000" dirty="0">
                <a:latin typeface="Consolas" panose="020B0609020204030204" pitchFamily="49" charset="0"/>
              </a:rPr>
              <a:t>while (</a:t>
            </a:r>
            <a:r>
              <a:rPr lang="en-US" sz="6000" dirty="0" err="1">
                <a:latin typeface="Consolas" panose="020B0609020204030204" pitchFamily="49" charset="0"/>
              </a:rPr>
              <a:t>cond</a:t>
            </a:r>
            <a:r>
              <a:rPr lang="en-US" sz="6000" dirty="0">
                <a:latin typeface="Consolas" panose="020B0609020204030204" pitchFamily="49" charset="0"/>
              </a:rPr>
              <a:t>) {</a:t>
            </a:r>
          </a:p>
          <a:p>
            <a:r>
              <a:rPr lang="en-US" sz="6000" dirty="0">
                <a:latin typeface="Consolas" panose="020B0609020204030204" pitchFamily="49" charset="0"/>
              </a:rPr>
              <a:t>  if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 &lt; </a:t>
            </a:r>
            <a:r>
              <a:rPr lang="en-US" sz="6000" dirty="0" err="1">
                <a:solidFill>
                  <a:schemeClr val="accent3">
                    <a:lumMod val="75000"/>
                  </a:schemeClr>
                </a:solidFill>
                <a:latin typeface="Consolas" panose="020B0609020204030204" pitchFamily="49" charset="0"/>
              </a:rPr>
              <a:t>s_b</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latin typeface="Consolas" panose="020B0609020204030204" pitchFamily="49" charset="0"/>
              </a:rPr>
              <a:t>stream_step</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a:t>
            </a:r>
          </a:p>
          <a:p>
            <a:r>
              <a:rPr lang="en-US" sz="6000" dirty="0">
                <a:latin typeface="Consolas" panose="020B0609020204030204" pitchFamily="49" charset="0"/>
              </a:rPr>
              <a:t>  else</a:t>
            </a:r>
          </a:p>
          <a:p>
            <a:r>
              <a:rPr lang="en-US" sz="6000" dirty="0">
                <a:latin typeface="Consolas" panose="020B0609020204030204" pitchFamily="49" charset="0"/>
              </a:rPr>
              <a:t>    </a:t>
            </a:r>
            <a:r>
              <a:rPr lang="en-US" sz="6000" dirty="0" err="1">
                <a:latin typeface="Consolas" panose="020B0609020204030204" pitchFamily="49" charset="0"/>
              </a:rPr>
              <a:t>stream_step</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s_j</a:t>
            </a:r>
            <a:r>
              <a:rPr lang="en-US" sz="6000" dirty="0">
                <a:latin typeface="Consolas" panose="020B0609020204030204" pitchFamily="49" charset="0"/>
              </a:rPr>
              <a:t>);</a:t>
            </a:r>
          </a:p>
          <a:p>
            <a:r>
              <a:rPr lang="en-US" sz="6000" dirty="0">
                <a:latin typeface="Consolas" panose="020B0609020204030204" pitchFamily="49" charset="0"/>
              </a:rPr>
              <a:t>}</a:t>
            </a:r>
          </a:p>
          <a:p>
            <a:r>
              <a:rPr lang="en-US" sz="6000" dirty="0" err="1">
                <a:latin typeface="Consolas" panose="020B0609020204030204" pitchFamily="49" charset="0"/>
              </a:rPr>
              <a:t>stream_end</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s_j</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s_b</a:t>
            </a:r>
            <a:r>
              <a:rPr lang="en-US" sz="6000" dirty="0">
                <a:latin typeface="Consolas" panose="020B0609020204030204" pitchFamily="49" charset="0"/>
              </a:rPr>
              <a:t>);</a:t>
            </a:r>
          </a:p>
        </p:txBody>
      </p:sp>
      <p:grpSp>
        <p:nvGrpSpPr>
          <p:cNvPr id="27" name="组合 26"/>
          <p:cNvGrpSpPr/>
          <p:nvPr/>
        </p:nvGrpSpPr>
        <p:grpSpPr>
          <a:xfrm>
            <a:off x="21939750" y="5635310"/>
            <a:ext cx="5126353" cy="4841680"/>
            <a:chOff x="3546125" y="15281209"/>
            <a:chExt cx="4023331" cy="3799910"/>
          </a:xfrm>
        </p:grpSpPr>
        <p:sp>
          <p:nvSpPr>
            <p:cNvPr id="18" name="椭圆 17"/>
            <p:cNvSpPr/>
            <p:nvPr/>
          </p:nvSpPr>
          <p:spPr>
            <a:xfrm>
              <a:off x="3569669" y="15281209"/>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t>
              </a:r>
              <a:r>
                <a:rPr lang="en-US" altLang="zh-CN" sz="7200" dirty="0" err="1"/>
                <a:t>i</a:t>
              </a:r>
              <a:endParaRPr lang="en-US" sz="7200" dirty="0"/>
            </a:p>
          </p:txBody>
        </p:sp>
        <p:sp>
          <p:nvSpPr>
            <p:cNvPr id="19" name="椭圆 18"/>
            <p:cNvSpPr/>
            <p:nvPr/>
          </p:nvSpPr>
          <p:spPr>
            <a:xfrm>
              <a:off x="3546125" y="17429704"/>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a:t>
              </a:r>
              <a:endParaRPr lang="en-US" sz="7200" dirty="0"/>
            </a:p>
          </p:txBody>
        </p:sp>
        <p:cxnSp>
          <p:nvCxnSpPr>
            <p:cNvPr id="21" name="直接箭头连接符 20"/>
            <p:cNvCxnSpPr>
              <a:stCxn id="18" idx="4"/>
              <a:endCxn id="19" idx="0"/>
            </p:cNvCxnSpPr>
            <p:nvPr/>
          </p:nvCxnSpPr>
          <p:spPr>
            <a:xfrm flipH="1">
              <a:off x="4371833" y="16932624"/>
              <a:ext cx="23544" cy="49708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3" name="椭圆 22"/>
            <p:cNvSpPr/>
            <p:nvPr/>
          </p:nvSpPr>
          <p:spPr>
            <a:xfrm>
              <a:off x="5918041" y="15281209"/>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s_j</a:t>
              </a:r>
              <a:endParaRPr lang="en-US" sz="7200" dirty="0"/>
            </a:p>
          </p:txBody>
        </p:sp>
        <p:sp>
          <p:nvSpPr>
            <p:cNvPr id="24" name="椭圆 23"/>
            <p:cNvSpPr/>
            <p:nvPr/>
          </p:nvSpPr>
          <p:spPr>
            <a:xfrm>
              <a:off x="5902206" y="17429704"/>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s_b</a:t>
              </a:r>
              <a:r>
                <a:rPr lang="en-US" sz="5400" dirty="0"/>
                <a:t> </a:t>
              </a:r>
            </a:p>
          </p:txBody>
        </p:sp>
        <p:cxnSp>
          <p:nvCxnSpPr>
            <p:cNvPr id="25" name="直接箭头连接符 24"/>
            <p:cNvCxnSpPr>
              <a:stCxn id="23" idx="4"/>
              <a:endCxn id="24" idx="0"/>
            </p:cNvCxnSpPr>
            <p:nvPr/>
          </p:nvCxnSpPr>
          <p:spPr>
            <a:xfrm flipH="1">
              <a:off x="6727914" y="16932624"/>
              <a:ext cx="15835" cy="49708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35" name="组合 34"/>
          <p:cNvGrpSpPr/>
          <p:nvPr/>
        </p:nvGrpSpPr>
        <p:grpSpPr>
          <a:xfrm>
            <a:off x="6466724" y="15313235"/>
            <a:ext cx="8277660" cy="1107996"/>
            <a:chOff x="3740214" y="14082770"/>
            <a:chExt cx="8277660" cy="1107996"/>
          </a:xfrm>
        </p:grpSpPr>
        <p:cxnSp>
          <p:nvCxnSpPr>
            <p:cNvPr id="36" name="直接箭头连接符 35"/>
            <p:cNvCxnSpPr/>
            <p:nvPr/>
          </p:nvCxnSpPr>
          <p:spPr>
            <a:xfrm>
              <a:off x="4838920" y="14636768"/>
              <a:ext cx="717895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7" name="椭圆 36"/>
            <p:cNvSpPr/>
            <p:nvPr/>
          </p:nvSpPr>
          <p:spPr>
            <a:xfrm>
              <a:off x="3740214" y="14082770"/>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grpSp>
      <p:grpSp>
        <p:nvGrpSpPr>
          <p:cNvPr id="38" name="组合 37"/>
          <p:cNvGrpSpPr/>
          <p:nvPr/>
        </p:nvGrpSpPr>
        <p:grpSpPr>
          <a:xfrm>
            <a:off x="14753429" y="13479949"/>
            <a:ext cx="5714531" cy="6228070"/>
            <a:chOff x="15562729" y="11045046"/>
            <a:chExt cx="5714531" cy="6228070"/>
          </a:xfrm>
        </p:grpSpPr>
        <p:sp>
          <p:nvSpPr>
            <p:cNvPr id="39" name="文本框 38"/>
            <p:cNvSpPr txBox="1"/>
            <p:nvPr/>
          </p:nvSpPr>
          <p:spPr>
            <a:xfrm>
              <a:off x="15562729" y="15045754"/>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0x408</a:t>
              </a:r>
            </a:p>
          </p:txBody>
        </p:sp>
        <p:sp>
          <p:nvSpPr>
            <p:cNvPr id="40" name="文本框 39"/>
            <p:cNvSpPr txBox="1"/>
            <p:nvPr/>
          </p:nvSpPr>
          <p:spPr>
            <a:xfrm>
              <a:off x="15562729" y="16165120"/>
              <a:ext cx="571428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a:t>
              </a:r>
            </a:p>
          </p:txBody>
        </p:sp>
        <p:sp>
          <p:nvSpPr>
            <p:cNvPr id="41" name="文本框 40"/>
            <p:cNvSpPr txBox="1"/>
            <p:nvPr/>
          </p:nvSpPr>
          <p:spPr>
            <a:xfrm>
              <a:off x="15562974" y="12866962"/>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0x400</a:t>
              </a:r>
            </a:p>
          </p:txBody>
        </p:sp>
        <p:sp>
          <p:nvSpPr>
            <p:cNvPr id="42" name="文本框 41"/>
            <p:cNvSpPr txBox="1"/>
            <p:nvPr/>
          </p:nvSpPr>
          <p:spPr>
            <a:xfrm>
              <a:off x="15562974" y="13986328"/>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0x404</a:t>
              </a:r>
            </a:p>
          </p:txBody>
        </p:sp>
        <p:sp>
          <p:nvSpPr>
            <p:cNvPr id="43" name="文本框 42"/>
            <p:cNvSpPr txBox="1"/>
            <p:nvPr/>
          </p:nvSpPr>
          <p:spPr>
            <a:xfrm>
              <a:off x="15566439" y="11045046"/>
              <a:ext cx="5710576"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3">
                      <a:lumMod val="75000"/>
                    </a:schemeClr>
                  </a:solidFill>
                  <a:latin typeface="Consolas" panose="020B0609020204030204" pitchFamily="49" charset="0"/>
                </a:defRPr>
              </a:lvl1pPr>
            </a:lstStyle>
            <a:p>
              <a:r>
                <a:rPr lang="en-US" dirty="0"/>
                <a:t>Stream a[</a:t>
              </a:r>
              <a:r>
                <a:rPr lang="en-US" dirty="0" err="1"/>
                <a:t>i</a:t>
              </a:r>
              <a:r>
                <a:rPr lang="en-US" dirty="0"/>
                <a:t>]</a:t>
              </a:r>
            </a:p>
          </p:txBody>
        </p:sp>
      </p:grpSp>
      <p:grpSp>
        <p:nvGrpSpPr>
          <p:cNvPr id="45" name="组合 44"/>
          <p:cNvGrpSpPr/>
          <p:nvPr/>
        </p:nvGrpSpPr>
        <p:grpSpPr>
          <a:xfrm>
            <a:off x="9100268" y="16426856"/>
            <a:ext cx="5653405" cy="1107996"/>
            <a:chOff x="9239744" y="11932925"/>
            <a:chExt cx="5832621" cy="1107996"/>
          </a:xfrm>
        </p:grpSpPr>
        <p:cxnSp>
          <p:nvCxnSpPr>
            <p:cNvPr id="46" name="直接箭头连接符 45"/>
            <p:cNvCxnSpPr>
              <a:stCxn id="47" idx="3"/>
              <a:endCxn id="42" idx="1"/>
            </p:cNvCxnSpPr>
            <p:nvPr/>
          </p:nvCxnSpPr>
          <p:spPr>
            <a:xfrm flipV="1">
              <a:off x="14264981" y="12481298"/>
              <a:ext cx="807384" cy="56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9239744" y="11932925"/>
              <a:ext cx="5025237"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err="1">
                  <a:latin typeface="Consolas" panose="020B0609020204030204" pitchFamily="49" charset="0"/>
                </a:rPr>
                <a:t>s_a</a:t>
              </a:r>
              <a:endParaRPr lang="en-US" sz="6600" dirty="0">
                <a:latin typeface="Consolas" panose="020B0609020204030204" pitchFamily="49" charset="0"/>
              </a:endParaRPr>
            </a:p>
          </p:txBody>
        </p:sp>
      </p:grpSp>
      <p:sp>
        <p:nvSpPr>
          <p:cNvPr id="48" name="椭圆 47"/>
          <p:cNvSpPr/>
          <p:nvPr/>
        </p:nvSpPr>
        <p:spPr>
          <a:xfrm>
            <a:off x="4975291" y="15301865"/>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a:solidFill>
                  <a:prstClr val="white"/>
                </a:solidFill>
                <a:latin typeface="Consolas" panose="020B0609020204030204" pitchFamily="49" charset="0"/>
              </a:rPr>
              <a:t>i++</a:t>
            </a:r>
            <a:endParaRPr lang="en-US" sz="2800" dirty="0">
              <a:solidFill>
                <a:prstClr val="white"/>
              </a:solidFill>
              <a:latin typeface="Consolas" panose="020B0609020204030204" pitchFamily="49" charset="0"/>
            </a:endParaRPr>
          </a:p>
        </p:txBody>
      </p:sp>
      <p:sp>
        <p:nvSpPr>
          <p:cNvPr id="49" name="文本框 48"/>
          <p:cNvSpPr txBox="1"/>
          <p:nvPr/>
        </p:nvSpPr>
        <p:spPr>
          <a:xfrm>
            <a:off x="6466724" y="13481123"/>
            <a:ext cx="2242812" cy="113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6">
                    <a:lumMod val="75000"/>
                  </a:schemeClr>
                </a:solidFill>
                <a:latin typeface="Consolas" panose="020B0609020204030204" pitchFamily="49" charset="0"/>
              </a:defRPr>
            </a:lvl1pPr>
          </a:lstStyle>
          <a:p>
            <a:r>
              <a:rPr lang="en-US" dirty="0"/>
              <a:t>User</a:t>
            </a:r>
          </a:p>
        </p:txBody>
      </p:sp>
      <p:sp>
        <p:nvSpPr>
          <p:cNvPr id="50" name="文本框 49"/>
          <p:cNvSpPr txBox="1"/>
          <p:nvPr/>
        </p:nvSpPr>
        <p:spPr>
          <a:xfrm>
            <a:off x="3256959" y="13481123"/>
            <a:ext cx="2826328"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1">
                    <a:lumMod val="75000"/>
                  </a:schemeClr>
                </a:solidFill>
                <a:latin typeface="Consolas" panose="020B0609020204030204" pitchFamily="49" charset="0"/>
              </a:defRPr>
            </a:lvl1pPr>
          </a:lstStyle>
          <a:p>
            <a:r>
              <a:rPr lang="en-US" dirty="0"/>
              <a:t>Step</a:t>
            </a:r>
          </a:p>
        </p:txBody>
      </p:sp>
      <p:sp>
        <p:nvSpPr>
          <p:cNvPr id="51" name="椭圆 50"/>
          <p:cNvSpPr/>
          <p:nvPr/>
        </p:nvSpPr>
        <p:spPr>
          <a:xfrm>
            <a:off x="4975291" y="17516738"/>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a:solidFill>
                  <a:prstClr val="white"/>
                </a:solidFill>
                <a:latin typeface="Consolas" panose="020B0609020204030204" pitchFamily="49" charset="0"/>
              </a:rPr>
              <a:t>i++</a:t>
            </a:r>
            <a:endParaRPr lang="en-US" sz="2800" dirty="0">
              <a:solidFill>
                <a:prstClr val="white"/>
              </a:solidFill>
              <a:latin typeface="Consolas" panose="020B0609020204030204" pitchFamily="49" charset="0"/>
            </a:endParaRPr>
          </a:p>
        </p:txBody>
      </p:sp>
      <p:sp>
        <p:nvSpPr>
          <p:cNvPr id="52" name="文本框 51"/>
          <p:cNvSpPr txBox="1"/>
          <p:nvPr/>
        </p:nvSpPr>
        <p:spPr>
          <a:xfrm>
            <a:off x="9092973" y="13495277"/>
            <a:ext cx="500733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3">
                    <a:lumMod val="75000"/>
                  </a:schemeClr>
                </a:solidFill>
                <a:latin typeface="Consolas" panose="020B0609020204030204" pitchFamily="49" charset="0"/>
              </a:defRPr>
            </a:lvl1pPr>
          </a:lstStyle>
          <a:p>
            <a:r>
              <a:rPr lang="en-US" dirty="0"/>
              <a:t>Pseudo-</a:t>
            </a:r>
            <a:r>
              <a:rPr lang="en-US" dirty="0" err="1"/>
              <a:t>Reg</a:t>
            </a:r>
            <a:endParaRPr lang="en-US" dirty="0"/>
          </a:p>
        </p:txBody>
      </p:sp>
      <p:sp>
        <p:nvSpPr>
          <p:cNvPr id="56" name="圆角矩形 55"/>
          <p:cNvSpPr/>
          <p:nvPr/>
        </p:nvSpPr>
        <p:spPr>
          <a:xfrm>
            <a:off x="1751109" y="8009705"/>
            <a:ext cx="2829632" cy="998531"/>
          </a:xfrm>
          <a:prstGeom prst="roundRect">
            <a:avLst/>
          </a:prstGeom>
          <a:solidFill>
            <a:schemeClr val="accent1">
              <a:lumMod val="75000"/>
              <a:alpha val="40000"/>
            </a:schemeClr>
          </a:solidFill>
          <a:ln w="76200">
            <a:solidFill>
              <a:schemeClr val="accent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圆角矩形 56"/>
          <p:cNvSpPr/>
          <p:nvPr/>
        </p:nvSpPr>
        <p:spPr>
          <a:xfrm>
            <a:off x="1751109" y="9859055"/>
            <a:ext cx="2829632" cy="998531"/>
          </a:xfrm>
          <a:prstGeom prst="roundRect">
            <a:avLst/>
          </a:prstGeom>
          <a:solidFill>
            <a:schemeClr val="accent1">
              <a:lumMod val="75000"/>
              <a:alpha val="40000"/>
            </a:schemeClr>
          </a:solidFill>
          <a:ln w="76200">
            <a:solidFill>
              <a:schemeClr val="accent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圆角矩形 52"/>
          <p:cNvSpPr/>
          <p:nvPr/>
        </p:nvSpPr>
        <p:spPr>
          <a:xfrm>
            <a:off x="9894643" y="8054020"/>
            <a:ext cx="7116867" cy="927836"/>
          </a:xfrm>
          <a:prstGeom prst="roundRect">
            <a:avLst/>
          </a:prstGeom>
          <a:solidFill>
            <a:schemeClr val="accent1">
              <a:lumMod val="75000"/>
              <a:alpha val="40000"/>
            </a:schemeClr>
          </a:solidFill>
          <a:ln w="76200">
            <a:solidFill>
              <a:schemeClr val="accent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圆角矩形 54"/>
          <p:cNvSpPr/>
          <p:nvPr/>
        </p:nvSpPr>
        <p:spPr>
          <a:xfrm>
            <a:off x="9894643" y="9881950"/>
            <a:ext cx="7116867" cy="927836"/>
          </a:xfrm>
          <a:prstGeom prst="roundRect">
            <a:avLst/>
          </a:prstGeom>
          <a:solidFill>
            <a:schemeClr val="accent1">
              <a:lumMod val="75000"/>
              <a:alpha val="40000"/>
            </a:schemeClr>
          </a:solidFill>
          <a:ln w="76200">
            <a:solidFill>
              <a:schemeClr val="accent1">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组合 3"/>
          <p:cNvGrpSpPr/>
          <p:nvPr/>
        </p:nvGrpSpPr>
        <p:grpSpPr>
          <a:xfrm>
            <a:off x="598923" y="13491095"/>
            <a:ext cx="3426629" cy="4038132"/>
            <a:chOff x="598923" y="13491095"/>
            <a:chExt cx="3426629" cy="4038132"/>
          </a:xfrm>
        </p:grpSpPr>
        <p:sp>
          <p:nvSpPr>
            <p:cNvPr id="59" name="文本框 58"/>
            <p:cNvSpPr txBox="1"/>
            <p:nvPr/>
          </p:nvSpPr>
          <p:spPr>
            <a:xfrm>
              <a:off x="653045" y="13491095"/>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err="1">
                  <a:solidFill>
                    <a:schemeClr val="tx1"/>
                  </a:solidFill>
                  <a:latin typeface="Consolas" panose="020B0609020204030204" pitchFamily="49" charset="0"/>
                </a:rPr>
                <a:t>Iter</a:t>
              </a:r>
              <a:r>
                <a:rPr lang="en-US" sz="6600" dirty="0">
                  <a:solidFill>
                    <a:schemeClr val="tx1"/>
                  </a:solidFill>
                  <a:latin typeface="Consolas" panose="020B0609020204030204" pitchFamily="49" charset="0"/>
                </a:rPr>
                <a:t>.</a:t>
              </a:r>
            </a:p>
          </p:txBody>
        </p:sp>
        <p:sp>
          <p:nvSpPr>
            <p:cNvPr id="60" name="文本框 59"/>
            <p:cNvSpPr txBox="1"/>
            <p:nvPr/>
          </p:nvSpPr>
          <p:spPr>
            <a:xfrm>
              <a:off x="598923" y="15313235"/>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0</a:t>
              </a:r>
            </a:p>
          </p:txBody>
        </p:sp>
        <p:sp>
          <p:nvSpPr>
            <p:cNvPr id="61" name="文本框 60"/>
            <p:cNvSpPr txBox="1"/>
            <p:nvPr/>
          </p:nvSpPr>
          <p:spPr>
            <a:xfrm>
              <a:off x="598923" y="16421231"/>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1</a:t>
              </a:r>
            </a:p>
          </p:txBody>
        </p:sp>
      </p:grpSp>
      <p:sp>
        <p:nvSpPr>
          <p:cNvPr id="62" name="文本框 61"/>
          <p:cNvSpPr txBox="1"/>
          <p:nvPr/>
        </p:nvSpPr>
        <p:spPr>
          <a:xfrm>
            <a:off x="598923" y="17529227"/>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2</a:t>
            </a:r>
          </a:p>
        </p:txBody>
      </p:sp>
      <p:cxnSp>
        <p:nvCxnSpPr>
          <p:cNvPr id="66" name="直接箭头连接符 65"/>
          <p:cNvCxnSpPr/>
          <p:nvPr/>
        </p:nvCxnSpPr>
        <p:spPr>
          <a:xfrm>
            <a:off x="7588130" y="16978041"/>
            <a:ext cx="151825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26" name="组合 25"/>
          <p:cNvGrpSpPr/>
          <p:nvPr/>
        </p:nvGrpSpPr>
        <p:grpSpPr>
          <a:xfrm>
            <a:off x="6457434" y="16975229"/>
            <a:ext cx="2252102" cy="1661994"/>
            <a:chOff x="6457434" y="16975229"/>
            <a:chExt cx="2252102" cy="1661994"/>
          </a:xfrm>
        </p:grpSpPr>
        <p:sp>
          <p:nvSpPr>
            <p:cNvPr id="30" name="椭圆 29"/>
            <p:cNvSpPr/>
            <p:nvPr/>
          </p:nvSpPr>
          <p:spPr>
            <a:xfrm>
              <a:off x="6457434" y="17529227"/>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cxnSp>
          <p:nvCxnSpPr>
            <p:cNvPr id="5" name="曲线连接符 4"/>
            <p:cNvCxnSpPr>
              <a:stCxn id="30" idx="6"/>
            </p:cNvCxnSpPr>
            <p:nvPr/>
          </p:nvCxnSpPr>
          <p:spPr>
            <a:xfrm flipV="1">
              <a:off x="7565430" y="16975229"/>
              <a:ext cx="1144106" cy="1107996"/>
            </a:xfrm>
            <a:prstGeom prst="curvedConnector3">
              <a:avLst>
                <a:gd name="adj1" fmla="val 26689"/>
              </a:avLst>
            </a:prstGeom>
            <a:ln w="76200"/>
          </p:spPr>
          <p:style>
            <a:lnRef idx="1">
              <a:schemeClr val="dk1"/>
            </a:lnRef>
            <a:fillRef idx="0">
              <a:schemeClr val="dk1"/>
            </a:fillRef>
            <a:effectRef idx="0">
              <a:schemeClr val="dk1"/>
            </a:effectRef>
            <a:fontRef idx="minor">
              <a:schemeClr val="tx1"/>
            </a:fontRef>
          </p:style>
        </p:cxnSp>
      </p:grpSp>
      <p:sp>
        <p:nvSpPr>
          <p:cNvPr id="67" name="椭圆 66"/>
          <p:cNvSpPr/>
          <p:nvPr/>
        </p:nvSpPr>
        <p:spPr>
          <a:xfrm>
            <a:off x="4975291" y="16409302"/>
            <a:ext cx="1107996" cy="1107996"/>
          </a:xfrm>
          <a:prstGeom prst="ellipse">
            <a:avLst/>
          </a:prstGeom>
          <a:ln>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4400" dirty="0"/>
          </a:p>
        </p:txBody>
      </p:sp>
      <p:sp>
        <p:nvSpPr>
          <p:cNvPr id="54" name="圆角矩形 53"/>
          <p:cNvSpPr/>
          <p:nvPr/>
        </p:nvSpPr>
        <p:spPr>
          <a:xfrm>
            <a:off x="10444255" y="7255721"/>
            <a:ext cx="4633434" cy="784776"/>
          </a:xfrm>
          <a:prstGeom prst="roundRect">
            <a:avLst/>
          </a:prstGeom>
          <a:solidFill>
            <a:schemeClr val="accent6">
              <a:lumMod val="75000"/>
              <a:alpha val="40000"/>
            </a:schemeClr>
          </a:solidFill>
          <a:ln w="76200">
            <a:solidFill>
              <a:schemeClr val="accent6">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63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animEffect transition="in" filter="fade">
                                      <p:cBhvr>
                                        <p:cTn id="15" dur="500"/>
                                        <p:tgtEl>
                                          <p:spTgt spid="1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5" end="5"/>
                                            </p:txEl>
                                          </p:spTgt>
                                        </p:tgtEl>
                                        <p:attrNameLst>
                                          <p:attrName>style.visibility</p:attrName>
                                        </p:attrNameLst>
                                      </p:cBhvr>
                                      <p:to>
                                        <p:strVal val="visible"/>
                                      </p:to>
                                    </p:set>
                                    <p:animEffect transition="in" filter="fade">
                                      <p:cBhvr>
                                        <p:cTn id="18" dur="500"/>
                                        <p:tgtEl>
                                          <p:spTgt spid="1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500"/>
                                        <p:tgtEl>
                                          <p:spTgt spid="5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fade">
                                      <p:cBhvr>
                                        <p:cTn id="32" dur="500"/>
                                        <p:tgtEl>
                                          <p:spTgt spid="4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nodeType="with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fade">
                                      <p:cBhvr>
                                        <p:cTn id="38" dur="500"/>
                                        <p:tgtEl>
                                          <p:spTgt spid="3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animEffect transition="in" filter="fade">
                                      <p:cBhvr>
                                        <p:cTn id="41" dur="500"/>
                                        <p:tgtEl>
                                          <p:spTgt spid="4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2"/>
                                        </p:tgtEl>
                                        <p:attrNameLst>
                                          <p:attrName>style.visibility</p:attrName>
                                        </p:attrNameLst>
                                      </p:cBhvr>
                                      <p:to>
                                        <p:strVal val="visible"/>
                                      </p:to>
                                    </p:set>
                                    <p:animEffect transition="in" filter="fade">
                                      <p:cBhvr>
                                        <p:cTn id="44" dur="500"/>
                                        <p:tgtEl>
                                          <p:spTgt spid="52"/>
                                        </p:tgtEl>
                                      </p:cBhvr>
                                    </p:animEffect>
                                  </p:childTnLst>
                                </p:cTn>
                              </p:par>
                              <p:par>
                                <p:cTn id="45" presetID="10"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par>
                                <p:cTn id="48" presetID="10" presetClass="entr" presetSubtype="0" fill="hold" nodeType="withEffect">
                                  <p:stCondLst>
                                    <p:cond delay="0"/>
                                  </p:stCondLst>
                                  <p:childTnLst>
                                    <p:set>
                                      <p:cBhvr>
                                        <p:cTn id="49" dur="1" fill="hold">
                                          <p:stCondLst>
                                            <p:cond delay="0"/>
                                          </p:stCondLst>
                                        </p:cTn>
                                        <p:tgtEl>
                                          <p:spTgt spid="63"/>
                                        </p:tgtEl>
                                        <p:attrNameLst>
                                          <p:attrName>style.visibility</p:attrName>
                                        </p:attrNameLst>
                                      </p:cBhvr>
                                      <p:to>
                                        <p:strVal val="visible"/>
                                      </p:to>
                                    </p:set>
                                    <p:animEffect transition="in" filter="fade">
                                      <p:cBhvr>
                                        <p:cTn id="50" dur="500"/>
                                        <p:tgtEl>
                                          <p:spTgt spid="63"/>
                                        </p:tgtEl>
                                      </p:cBhvr>
                                    </p:animEffect>
                                  </p:childTnLst>
                                </p:cTn>
                              </p:par>
                              <p:par>
                                <p:cTn id="51" presetID="10"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par>
                                <p:cTn id="54" presetID="10" presetClass="entr" presetSubtype="0" fill="hold" nodeType="with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7"/>
                                        </p:tgtEl>
                                        <p:attrNameLst>
                                          <p:attrName>style.visibility</p:attrName>
                                        </p:attrNameLst>
                                      </p:cBhvr>
                                      <p:to>
                                        <p:strVal val="visible"/>
                                      </p:to>
                                    </p:set>
                                    <p:animEffect transition="in" filter="fade">
                                      <p:cBhvr>
                                        <p:cTn id="61" dur="500"/>
                                        <p:tgtEl>
                                          <p:spTgt spid="6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fade">
                                      <p:cBhvr>
                                        <p:cTn id="66" dur="500"/>
                                        <p:tgtEl>
                                          <p:spTgt spid="26"/>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500"/>
                                        <p:tgtEl>
                                          <p:spTgt spid="51"/>
                                        </p:tgtEl>
                                      </p:cBhvr>
                                    </p:animEffect>
                                  </p:childTnLst>
                                </p:cTn>
                              </p:par>
                            </p:childTnLst>
                          </p:cTn>
                        </p:par>
                        <p:par>
                          <p:cTn id="75" fill="hold">
                            <p:stCondLst>
                              <p:cond delay="500"/>
                            </p:stCondLst>
                            <p:childTnLst>
                              <p:par>
                                <p:cTn id="76" presetID="42" presetClass="path" presetSubtype="0" accel="50000" decel="50000" fill="hold" nodeType="afterEffect">
                                  <p:stCondLst>
                                    <p:cond delay="0"/>
                                  </p:stCondLst>
                                  <p:childTnLst>
                                    <p:animMotion origin="layout" path="M 3.66319E-6 8.10185E-7 L 3.66319E-6 0.0502 " pathEditMode="relative" rAng="0" ptsTypes="AA">
                                      <p:cBhvr>
                                        <p:cTn id="77" dur="2000" fill="hold"/>
                                        <p:tgtEl>
                                          <p:spTgt spid="45"/>
                                        </p:tgtEl>
                                        <p:attrNameLst>
                                          <p:attrName>ppt_x</p:attrName>
                                          <p:attrName>ppt_y</p:attrName>
                                        </p:attrNameLst>
                                      </p:cBhvr>
                                      <p:rCtr x="0" y="2510"/>
                                    </p:animMotion>
                                  </p:childTnLst>
                                </p:cTn>
                              </p:par>
                              <p:par>
                                <p:cTn id="78" presetID="10" presetClass="exit" presetSubtype="0" fill="hold" nodeType="withEffect">
                                  <p:stCondLst>
                                    <p:cond delay="0"/>
                                  </p:stCondLst>
                                  <p:childTnLst>
                                    <p:animEffect transition="out" filter="fade">
                                      <p:cBhvr>
                                        <p:cTn id="79" dur="500"/>
                                        <p:tgtEl>
                                          <p:spTgt spid="66"/>
                                        </p:tgtEl>
                                      </p:cBhvr>
                                    </p:animEffect>
                                    <p:set>
                                      <p:cBhvr>
                                        <p:cTn id="80" dur="1" fill="hold">
                                          <p:stCondLst>
                                            <p:cond delay="499"/>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6" grpId="0" animBg="1"/>
      <p:bldP spid="57" grpId="0" animBg="1"/>
      <p:bldP spid="53" grpId="0" animBg="1"/>
      <p:bldP spid="55" grpId="0" animBg="1"/>
      <p:bldP spid="62" grpId="0"/>
      <p:bldP spid="6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组合 71"/>
          <p:cNvGrpSpPr/>
          <p:nvPr/>
        </p:nvGrpSpPr>
        <p:grpSpPr>
          <a:xfrm>
            <a:off x="4947334" y="16409364"/>
            <a:ext cx="6935687" cy="1107996"/>
            <a:chOff x="4848282" y="14083679"/>
            <a:chExt cx="7169592" cy="1107996"/>
          </a:xfrm>
        </p:grpSpPr>
        <p:cxnSp>
          <p:nvCxnSpPr>
            <p:cNvPr id="73" name="直接箭头连接符 72"/>
            <p:cNvCxnSpPr/>
            <p:nvPr/>
          </p:nvCxnSpPr>
          <p:spPr>
            <a:xfrm>
              <a:off x="5647460" y="14636768"/>
              <a:ext cx="637041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4" name="椭圆 73"/>
            <p:cNvSpPr/>
            <p:nvPr/>
          </p:nvSpPr>
          <p:spPr>
            <a:xfrm>
              <a:off x="4848282" y="14083679"/>
              <a:ext cx="1107997"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grpSp>
      <p:sp>
        <p:nvSpPr>
          <p:cNvPr id="2" name="标题 1"/>
          <p:cNvSpPr>
            <a:spLocks noGrp="1"/>
          </p:cNvSpPr>
          <p:nvPr>
            <p:ph type="title"/>
          </p:nvPr>
        </p:nvSpPr>
        <p:spPr/>
        <p:txBody>
          <a:bodyPr/>
          <a:lstStyle/>
          <a:p>
            <a:pPr algn="l"/>
            <a:r>
              <a:rPr lang="en-US" sz="12100" dirty="0"/>
              <a:t>Stream ISA Extension – Indirect Stream</a:t>
            </a:r>
          </a:p>
        </p:txBody>
      </p:sp>
      <p:sp>
        <p:nvSpPr>
          <p:cNvPr id="14" name="文本框 13"/>
          <p:cNvSpPr txBox="1"/>
          <p:nvPr/>
        </p:nvSpPr>
        <p:spPr>
          <a:xfrm>
            <a:off x="803188" y="4075410"/>
            <a:ext cx="5545108" cy="923330"/>
          </a:xfrm>
          <a:prstGeom prst="rect">
            <a:avLst/>
          </a:prstGeom>
          <a:noFill/>
        </p:spPr>
        <p:txBody>
          <a:bodyPr wrap="none" rtlCol="0">
            <a:spAutoFit/>
          </a:bodyPr>
          <a:lstStyle/>
          <a:p>
            <a:r>
              <a:rPr lang="en-US" sz="5400" b="1" dirty="0"/>
              <a:t>Original C Code</a:t>
            </a:r>
          </a:p>
        </p:txBody>
      </p:sp>
      <p:sp>
        <p:nvSpPr>
          <p:cNvPr id="15" name="文本框 14"/>
          <p:cNvSpPr txBox="1"/>
          <p:nvPr/>
        </p:nvSpPr>
        <p:spPr>
          <a:xfrm>
            <a:off x="7563880" y="4075410"/>
            <a:ext cx="11245386" cy="923330"/>
          </a:xfrm>
          <a:prstGeom prst="rect">
            <a:avLst/>
          </a:prstGeom>
          <a:noFill/>
        </p:spPr>
        <p:txBody>
          <a:bodyPr wrap="none" rtlCol="0">
            <a:spAutoFit/>
          </a:bodyPr>
          <a:lstStyle/>
          <a:p>
            <a:r>
              <a:rPr lang="en-US" sz="5400" b="1" dirty="0"/>
              <a:t>Stream Decoupled Pseudo Code</a:t>
            </a:r>
          </a:p>
        </p:txBody>
      </p:sp>
      <p:sp>
        <p:nvSpPr>
          <p:cNvPr id="17" name="文本框 16"/>
          <p:cNvSpPr txBox="1"/>
          <p:nvPr/>
        </p:nvSpPr>
        <p:spPr>
          <a:xfrm>
            <a:off x="19098000" y="4075410"/>
            <a:ext cx="9515746" cy="923330"/>
          </a:xfrm>
          <a:prstGeom prst="rect">
            <a:avLst/>
          </a:prstGeom>
          <a:noFill/>
        </p:spPr>
        <p:txBody>
          <a:bodyPr wrap="none" rtlCol="0">
            <a:spAutoFit/>
          </a:bodyPr>
          <a:lstStyle/>
          <a:p>
            <a:r>
              <a:rPr lang="en-US" sz="5400" b="1" dirty="0"/>
              <a:t>Stream Dependence Graph</a:t>
            </a: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18</a:t>
            </a:fld>
            <a:endParaRPr lang="en-US" altLang="zh-CN"/>
          </a:p>
        </p:txBody>
      </p:sp>
      <p:sp>
        <p:nvSpPr>
          <p:cNvPr id="6" name="文本框 5"/>
          <p:cNvSpPr txBox="1"/>
          <p:nvPr/>
        </p:nvSpPr>
        <p:spPr>
          <a:xfrm>
            <a:off x="497360" y="5304370"/>
            <a:ext cx="7378943" cy="4801314"/>
          </a:xfrm>
          <a:prstGeom prst="rect">
            <a:avLst/>
          </a:prstGeom>
          <a:noFill/>
        </p:spPr>
        <p:txBody>
          <a:bodyPr wrap="none" rtlCol="0">
            <a:spAutoFit/>
          </a:bodyPr>
          <a:lstStyle/>
          <a:p>
            <a:r>
              <a:rPr lang="en-US" sz="6000" dirty="0">
                <a:latin typeface="Consolas" panose="020B0609020204030204" pitchFamily="49" charset="0"/>
              </a:rPr>
              <a:t>int </a:t>
            </a:r>
            <a:r>
              <a:rPr lang="en-US" sz="6000" dirty="0" err="1">
                <a:solidFill>
                  <a:schemeClr val="accent3">
                    <a:lumMod val="75000"/>
                  </a:schemeClr>
                </a:solidFill>
                <a:latin typeface="Consolas" panose="020B0609020204030204" pitchFamily="49" charset="0"/>
              </a:rPr>
              <a:t>i</a:t>
            </a:r>
            <a:r>
              <a:rPr lang="en-US" sz="6000" dirty="0">
                <a:latin typeface="Consolas" panose="020B0609020204030204" pitchFamily="49" charset="0"/>
              </a:rPr>
              <a:t> = 0;</a:t>
            </a:r>
          </a:p>
          <a:p>
            <a:r>
              <a:rPr lang="en-US" sz="6000" dirty="0">
                <a:latin typeface="Consolas" panose="020B0609020204030204" pitchFamily="49" charset="0"/>
              </a:rPr>
              <a:t>while (</a:t>
            </a:r>
            <a:r>
              <a:rPr lang="en-US" sz="6000" dirty="0" err="1">
                <a:solidFill>
                  <a:schemeClr val="accent3">
                    <a:lumMod val="75000"/>
                  </a:schemeClr>
                </a:solidFill>
                <a:latin typeface="Consolas" panose="020B0609020204030204" pitchFamily="49" charset="0"/>
              </a:rPr>
              <a:t>i</a:t>
            </a:r>
            <a:r>
              <a:rPr lang="en-US" sz="6000" dirty="0">
                <a:latin typeface="Consolas" panose="020B0609020204030204" pitchFamily="49" charset="0"/>
              </a:rPr>
              <a:t> &lt; N) {</a:t>
            </a:r>
          </a:p>
          <a:p>
            <a:r>
              <a:rPr lang="en-US" sz="6000" dirty="0">
                <a:latin typeface="Consolas" panose="020B0609020204030204" pitchFamily="49" charset="0"/>
              </a:rPr>
              <a:t>  sum += </a:t>
            </a:r>
            <a:r>
              <a:rPr lang="en-US" sz="6000" dirty="0">
                <a:solidFill>
                  <a:schemeClr val="accent3">
                    <a:lumMod val="75000"/>
                  </a:schemeClr>
                </a:solidFill>
                <a:latin typeface="Consolas" panose="020B0609020204030204" pitchFamily="49" charset="0"/>
              </a:rPr>
              <a:t>a[b[</a:t>
            </a:r>
            <a:r>
              <a:rPr lang="en-US" sz="6000" dirty="0" err="1">
                <a:solidFill>
                  <a:schemeClr val="accent3">
                    <a:lumMod val="75000"/>
                  </a:schemeClr>
                </a:solidFill>
                <a:latin typeface="Consolas" panose="020B0609020204030204" pitchFamily="49" charset="0"/>
              </a:rPr>
              <a:t>i</a:t>
            </a:r>
            <a:r>
              <a:rPr lang="en-US" sz="6000" dirty="0">
                <a:solidFill>
                  <a:schemeClr val="accent3">
                    <a:lumMod val="75000"/>
                  </a:schemeClr>
                </a:solidFill>
                <a:latin typeface="Consolas" panose="020B0609020204030204" pitchFamily="49" charset="0"/>
              </a:rPr>
              <a:t>]]</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i</a:t>
            </a:r>
            <a:r>
              <a:rPr lang="en-US" sz="6000" dirty="0">
                <a:latin typeface="Consolas" panose="020B0609020204030204" pitchFamily="49" charset="0"/>
              </a:rPr>
              <a:t>++;</a:t>
            </a:r>
          </a:p>
          <a:p>
            <a:r>
              <a:rPr lang="en-US" sz="6000" dirty="0">
                <a:latin typeface="Consolas" panose="020B0609020204030204" pitchFamily="49" charset="0"/>
              </a:rPr>
              <a:t>}</a:t>
            </a:r>
          </a:p>
        </p:txBody>
      </p:sp>
      <p:sp>
        <p:nvSpPr>
          <p:cNvPr id="13" name="文本框 12"/>
          <p:cNvSpPr txBox="1"/>
          <p:nvPr/>
        </p:nvSpPr>
        <p:spPr>
          <a:xfrm>
            <a:off x="7876303" y="5303953"/>
            <a:ext cx="11187678" cy="5632311"/>
          </a:xfrm>
          <a:prstGeom prst="rect">
            <a:avLst/>
          </a:prstGeom>
          <a:noFill/>
        </p:spPr>
        <p:txBody>
          <a:bodyPr wrap="none" rtlCol="0">
            <a:spAutoFit/>
          </a:bodyPr>
          <a:lstStyle/>
          <a:p>
            <a:r>
              <a:rPr lang="en-US" sz="6000" dirty="0" err="1">
                <a:latin typeface="Consolas" panose="020B0609020204030204" pitchFamily="49" charset="0"/>
              </a:rPr>
              <a:t>stream_cfg</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s_b</a:t>
            </a:r>
            <a:r>
              <a:rPr lang="en-US" sz="6000" dirty="0">
                <a:latin typeface="Consolas" panose="020B0609020204030204" pitchFamily="49" charset="0"/>
              </a:rPr>
              <a:t>);</a:t>
            </a:r>
          </a:p>
          <a:p>
            <a:r>
              <a:rPr lang="en-US" sz="6000" dirty="0">
                <a:latin typeface="Consolas" panose="020B0609020204030204" pitchFamily="49" charset="0"/>
              </a:rPr>
              <a:t>while (</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&lt; N) {</a:t>
            </a:r>
          </a:p>
          <a:p>
            <a:r>
              <a:rPr lang="en-US" sz="6000" dirty="0">
                <a:latin typeface="Consolas" panose="020B0609020204030204" pitchFamily="49" charset="0"/>
              </a:rPr>
              <a:t>  sum +=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a:t>
            </a:r>
          </a:p>
          <a:p>
            <a:r>
              <a:rPr lang="en-US" sz="6000" dirty="0">
                <a:latin typeface="Consolas" panose="020B0609020204030204" pitchFamily="49" charset="0"/>
              </a:rPr>
              <a:t>  </a:t>
            </a:r>
            <a:r>
              <a:rPr lang="en-US" sz="6000" dirty="0" err="1">
                <a:latin typeface="Consolas" panose="020B0609020204030204" pitchFamily="49" charset="0"/>
              </a:rPr>
              <a:t>stream_step</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a:t>
            </a:r>
          </a:p>
          <a:p>
            <a:r>
              <a:rPr lang="en-US" sz="6000" dirty="0">
                <a:latin typeface="Consolas" panose="020B0609020204030204" pitchFamily="49" charset="0"/>
              </a:rPr>
              <a:t>}</a:t>
            </a:r>
          </a:p>
          <a:p>
            <a:r>
              <a:rPr lang="en-US" sz="6000" dirty="0" err="1">
                <a:latin typeface="Consolas" panose="020B0609020204030204" pitchFamily="49" charset="0"/>
              </a:rPr>
              <a:t>stream_end</a:t>
            </a:r>
            <a:r>
              <a:rPr lang="en-US" sz="6000" dirty="0">
                <a:latin typeface="Consolas" panose="020B0609020204030204" pitchFamily="49" charset="0"/>
              </a:rPr>
              <a:t>(</a:t>
            </a:r>
            <a:r>
              <a:rPr lang="en-US" sz="6000" dirty="0" err="1">
                <a:solidFill>
                  <a:schemeClr val="accent3">
                    <a:lumMod val="75000"/>
                  </a:schemeClr>
                </a:solidFill>
                <a:latin typeface="Consolas" panose="020B0609020204030204" pitchFamily="49" charset="0"/>
              </a:rPr>
              <a:t>s_i</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s_a</a:t>
            </a:r>
            <a:r>
              <a:rPr lang="en-US" sz="6000" dirty="0">
                <a:latin typeface="Consolas" panose="020B0609020204030204" pitchFamily="49" charset="0"/>
              </a:rPr>
              <a:t>, </a:t>
            </a:r>
            <a:r>
              <a:rPr lang="en-US" sz="6000" dirty="0" err="1">
                <a:solidFill>
                  <a:schemeClr val="accent3">
                    <a:lumMod val="75000"/>
                  </a:schemeClr>
                </a:solidFill>
                <a:latin typeface="Consolas" panose="020B0609020204030204" pitchFamily="49" charset="0"/>
              </a:rPr>
              <a:t>s_b</a:t>
            </a:r>
            <a:r>
              <a:rPr lang="en-US" sz="6000" dirty="0">
                <a:latin typeface="Consolas" panose="020B0609020204030204" pitchFamily="49" charset="0"/>
              </a:rPr>
              <a:t>);</a:t>
            </a:r>
          </a:p>
        </p:txBody>
      </p:sp>
      <p:grpSp>
        <p:nvGrpSpPr>
          <p:cNvPr id="50" name="组合 49"/>
          <p:cNvGrpSpPr/>
          <p:nvPr/>
        </p:nvGrpSpPr>
        <p:grpSpPr>
          <a:xfrm>
            <a:off x="23022247" y="5309685"/>
            <a:ext cx="2117573" cy="7167970"/>
            <a:chOff x="16093702" y="13014947"/>
            <a:chExt cx="1667250" cy="5643629"/>
          </a:xfrm>
        </p:grpSpPr>
        <p:sp>
          <p:nvSpPr>
            <p:cNvPr id="42" name="椭圆 41"/>
            <p:cNvSpPr/>
            <p:nvPr/>
          </p:nvSpPr>
          <p:spPr>
            <a:xfrm>
              <a:off x="16109537" y="13014947"/>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t>
              </a:r>
              <a:r>
                <a:rPr lang="en-US" altLang="zh-CN" sz="7200" dirty="0" err="1"/>
                <a:t>i</a:t>
              </a:r>
              <a:endParaRPr lang="en-US" sz="7200" dirty="0"/>
            </a:p>
          </p:txBody>
        </p:sp>
        <p:sp>
          <p:nvSpPr>
            <p:cNvPr id="43" name="椭圆 42"/>
            <p:cNvSpPr/>
            <p:nvPr/>
          </p:nvSpPr>
          <p:spPr>
            <a:xfrm>
              <a:off x="16093702" y="15011054"/>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s_b</a:t>
              </a:r>
              <a:endParaRPr lang="en-US" sz="7200" dirty="0"/>
            </a:p>
          </p:txBody>
        </p:sp>
        <p:sp>
          <p:nvSpPr>
            <p:cNvPr id="44" name="椭圆 43"/>
            <p:cNvSpPr/>
            <p:nvPr/>
          </p:nvSpPr>
          <p:spPr>
            <a:xfrm>
              <a:off x="16109537" y="17007161"/>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7200" dirty="0" err="1"/>
                <a:t>s_a</a:t>
              </a:r>
              <a:endParaRPr lang="en-US" sz="7200" dirty="0"/>
            </a:p>
          </p:txBody>
        </p:sp>
        <p:cxnSp>
          <p:nvCxnSpPr>
            <p:cNvPr id="46" name="直接箭头连接符 45"/>
            <p:cNvCxnSpPr>
              <a:stCxn id="42" idx="4"/>
              <a:endCxn id="43" idx="0"/>
            </p:cNvCxnSpPr>
            <p:nvPr/>
          </p:nvCxnSpPr>
          <p:spPr>
            <a:xfrm flipH="1">
              <a:off x="16919410" y="14666362"/>
              <a:ext cx="15835" cy="34469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43" idx="4"/>
              <a:endCxn id="44" idx="0"/>
            </p:cNvCxnSpPr>
            <p:nvPr/>
          </p:nvCxnSpPr>
          <p:spPr>
            <a:xfrm>
              <a:off x="16919410" y="16662469"/>
              <a:ext cx="15835" cy="34469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51" name="组合 50"/>
          <p:cNvGrpSpPr/>
          <p:nvPr/>
        </p:nvGrpSpPr>
        <p:grpSpPr>
          <a:xfrm>
            <a:off x="4948869" y="17537235"/>
            <a:ext cx="6934153" cy="1107996"/>
            <a:chOff x="4859560" y="16311306"/>
            <a:chExt cx="7167359" cy="1107996"/>
          </a:xfrm>
        </p:grpSpPr>
        <p:sp>
          <p:nvSpPr>
            <p:cNvPr id="52" name="椭圆 51"/>
            <p:cNvSpPr/>
            <p:nvPr/>
          </p:nvSpPr>
          <p:spPr>
            <a:xfrm>
              <a:off x="4859560" y="16311306"/>
              <a:ext cx="1107996"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cxnSp>
          <p:nvCxnSpPr>
            <p:cNvPr id="53" name="直接箭头连接符 52"/>
            <p:cNvCxnSpPr>
              <a:stCxn id="52" idx="6"/>
            </p:cNvCxnSpPr>
            <p:nvPr/>
          </p:nvCxnSpPr>
          <p:spPr>
            <a:xfrm>
              <a:off x="5967556" y="16865304"/>
              <a:ext cx="6059363"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4954602" y="15308699"/>
            <a:ext cx="6928421" cy="1107996"/>
            <a:chOff x="4863994" y="14082770"/>
            <a:chExt cx="7153880" cy="1107996"/>
          </a:xfrm>
        </p:grpSpPr>
        <p:cxnSp>
          <p:nvCxnSpPr>
            <p:cNvPr id="55" name="直接箭头连接符 54"/>
            <p:cNvCxnSpPr>
              <a:stCxn id="56" idx="6"/>
            </p:cNvCxnSpPr>
            <p:nvPr/>
          </p:nvCxnSpPr>
          <p:spPr>
            <a:xfrm>
              <a:off x="5971992" y="14636768"/>
              <a:ext cx="6045882"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56" name="椭圆 55"/>
            <p:cNvSpPr/>
            <p:nvPr/>
          </p:nvSpPr>
          <p:spPr>
            <a:xfrm>
              <a:off x="4863994" y="14082770"/>
              <a:ext cx="1107998" cy="110799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4400" dirty="0"/>
            </a:p>
          </p:txBody>
        </p:sp>
      </p:grpSp>
      <p:grpSp>
        <p:nvGrpSpPr>
          <p:cNvPr id="57" name="组合 56"/>
          <p:cNvGrpSpPr/>
          <p:nvPr/>
        </p:nvGrpSpPr>
        <p:grpSpPr>
          <a:xfrm>
            <a:off x="11883268" y="13476587"/>
            <a:ext cx="5714531" cy="6228070"/>
            <a:chOff x="15562729" y="11045046"/>
            <a:chExt cx="5714531" cy="6228070"/>
          </a:xfrm>
        </p:grpSpPr>
        <p:sp>
          <p:nvSpPr>
            <p:cNvPr id="58" name="文本框 57"/>
            <p:cNvSpPr txBox="1"/>
            <p:nvPr/>
          </p:nvSpPr>
          <p:spPr>
            <a:xfrm>
              <a:off x="15562729" y="15045754"/>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0x86c</a:t>
              </a:r>
            </a:p>
          </p:txBody>
        </p:sp>
        <p:sp>
          <p:nvSpPr>
            <p:cNvPr id="59" name="文本框 58"/>
            <p:cNvSpPr txBox="1"/>
            <p:nvPr/>
          </p:nvSpPr>
          <p:spPr>
            <a:xfrm>
              <a:off x="15562729" y="16165120"/>
              <a:ext cx="571428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a:t>
              </a:r>
            </a:p>
          </p:txBody>
        </p:sp>
        <p:sp>
          <p:nvSpPr>
            <p:cNvPr id="60" name="文本框 59"/>
            <p:cNvSpPr txBox="1"/>
            <p:nvPr/>
          </p:nvSpPr>
          <p:spPr>
            <a:xfrm>
              <a:off x="15562974" y="12866962"/>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0x888</a:t>
              </a:r>
            </a:p>
          </p:txBody>
        </p:sp>
        <p:sp>
          <p:nvSpPr>
            <p:cNvPr id="61" name="文本框 60"/>
            <p:cNvSpPr txBox="1"/>
            <p:nvPr/>
          </p:nvSpPr>
          <p:spPr>
            <a:xfrm>
              <a:off x="15562974" y="13986328"/>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0x668</a:t>
              </a:r>
            </a:p>
          </p:txBody>
        </p:sp>
        <p:sp>
          <p:nvSpPr>
            <p:cNvPr id="62" name="文本框 61"/>
            <p:cNvSpPr txBox="1"/>
            <p:nvPr/>
          </p:nvSpPr>
          <p:spPr>
            <a:xfrm>
              <a:off x="15566439" y="11045046"/>
              <a:ext cx="571057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accent3">
                      <a:lumMod val="75000"/>
                    </a:schemeClr>
                  </a:solidFill>
                  <a:latin typeface="Consolas" panose="020B0609020204030204" pitchFamily="49" charset="0"/>
                </a:rPr>
                <a:t>a[b[</a:t>
              </a:r>
              <a:r>
                <a:rPr lang="en-US" sz="6600" dirty="0" err="1">
                  <a:solidFill>
                    <a:schemeClr val="accent3">
                      <a:lumMod val="75000"/>
                    </a:schemeClr>
                  </a:solidFill>
                  <a:latin typeface="Consolas" panose="020B0609020204030204" pitchFamily="49" charset="0"/>
                </a:rPr>
                <a:t>i</a:t>
              </a:r>
              <a:r>
                <a:rPr lang="en-US" sz="6600" dirty="0">
                  <a:solidFill>
                    <a:schemeClr val="accent3">
                      <a:lumMod val="75000"/>
                    </a:schemeClr>
                  </a:solidFill>
                  <a:latin typeface="Consolas" panose="020B0609020204030204" pitchFamily="49" charset="0"/>
                </a:rPr>
                <a:t>]]</a:t>
              </a:r>
            </a:p>
          </p:txBody>
        </p:sp>
      </p:grpSp>
      <p:sp>
        <p:nvSpPr>
          <p:cNvPr id="66" name="椭圆 65"/>
          <p:cNvSpPr/>
          <p:nvPr/>
        </p:nvSpPr>
        <p:spPr>
          <a:xfrm>
            <a:off x="3191459" y="15308699"/>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a:solidFill>
                  <a:prstClr val="white"/>
                </a:solidFill>
                <a:latin typeface="Consolas" panose="020B0609020204030204" pitchFamily="49" charset="0"/>
              </a:rPr>
              <a:t>i++</a:t>
            </a:r>
            <a:endParaRPr lang="en-US" sz="2800" dirty="0">
              <a:solidFill>
                <a:prstClr val="white"/>
              </a:solidFill>
              <a:latin typeface="Consolas" panose="020B0609020204030204" pitchFamily="49" charset="0"/>
            </a:endParaRPr>
          </a:p>
        </p:txBody>
      </p:sp>
      <p:sp>
        <p:nvSpPr>
          <p:cNvPr id="67" name="文本框 66"/>
          <p:cNvSpPr txBox="1"/>
          <p:nvPr/>
        </p:nvSpPr>
        <p:spPr>
          <a:xfrm>
            <a:off x="4322538" y="13476587"/>
            <a:ext cx="2242812" cy="11345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6">
                    <a:lumMod val="75000"/>
                  </a:schemeClr>
                </a:solidFill>
                <a:latin typeface="Consolas" panose="020B0609020204030204" pitchFamily="49" charset="0"/>
              </a:defRPr>
            </a:lvl1pPr>
          </a:lstStyle>
          <a:p>
            <a:r>
              <a:rPr lang="en-US" dirty="0"/>
              <a:t>User</a:t>
            </a:r>
          </a:p>
        </p:txBody>
      </p:sp>
      <p:sp>
        <p:nvSpPr>
          <p:cNvPr id="68" name="文本框 67"/>
          <p:cNvSpPr txBox="1"/>
          <p:nvPr/>
        </p:nvSpPr>
        <p:spPr>
          <a:xfrm>
            <a:off x="2071965" y="13476587"/>
            <a:ext cx="2826328"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accent1">
                    <a:lumMod val="75000"/>
                  </a:schemeClr>
                </a:solidFill>
                <a:latin typeface="Consolas" panose="020B0609020204030204" pitchFamily="49" charset="0"/>
              </a:rPr>
              <a:t>Step</a:t>
            </a:r>
            <a:endParaRPr lang="en-US" sz="6600" dirty="0">
              <a:latin typeface="Consolas" panose="020B0609020204030204" pitchFamily="49" charset="0"/>
            </a:endParaRPr>
          </a:p>
        </p:txBody>
      </p:sp>
      <p:sp>
        <p:nvSpPr>
          <p:cNvPr id="69" name="椭圆 68"/>
          <p:cNvSpPr/>
          <p:nvPr/>
        </p:nvSpPr>
        <p:spPr>
          <a:xfrm>
            <a:off x="3185710" y="16429235"/>
            <a:ext cx="1107996" cy="1107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a:solidFill>
                  <a:prstClr val="white"/>
                </a:solidFill>
                <a:latin typeface="Consolas" panose="020B0609020204030204" pitchFamily="49" charset="0"/>
              </a:rPr>
              <a:t>i++</a:t>
            </a:r>
            <a:endParaRPr lang="en-US" sz="2800" dirty="0">
              <a:solidFill>
                <a:prstClr val="white"/>
              </a:solidFill>
              <a:latin typeface="Consolas" panose="020B0609020204030204" pitchFamily="49" charset="0"/>
            </a:endParaRPr>
          </a:p>
        </p:txBody>
      </p:sp>
      <p:sp>
        <p:nvSpPr>
          <p:cNvPr id="70" name="文本框 69"/>
          <p:cNvSpPr txBox="1"/>
          <p:nvPr/>
        </p:nvSpPr>
        <p:spPr>
          <a:xfrm>
            <a:off x="6492494" y="13490741"/>
            <a:ext cx="500733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defPPr>
              <a:defRPr lang="en-US"/>
            </a:defPPr>
            <a:lvl1pPr algn="ctr">
              <a:defRPr sz="6600">
                <a:solidFill>
                  <a:schemeClr val="accent6">
                    <a:lumMod val="75000"/>
                  </a:schemeClr>
                </a:solidFill>
                <a:latin typeface="Consolas" panose="020B0609020204030204" pitchFamily="49" charset="0"/>
              </a:defRPr>
            </a:lvl1pPr>
          </a:lstStyle>
          <a:p>
            <a:r>
              <a:rPr lang="en-US" dirty="0">
                <a:solidFill>
                  <a:schemeClr val="accent3">
                    <a:lumMod val="75000"/>
                  </a:schemeClr>
                </a:solidFill>
              </a:rPr>
              <a:t>Pseudo-</a:t>
            </a:r>
            <a:r>
              <a:rPr lang="en-US" dirty="0" err="1">
                <a:solidFill>
                  <a:schemeClr val="accent3">
                    <a:lumMod val="75000"/>
                  </a:schemeClr>
                </a:solidFill>
              </a:rPr>
              <a:t>Reg</a:t>
            </a:r>
            <a:endParaRPr lang="en-US" dirty="0">
              <a:solidFill>
                <a:schemeClr val="accent3">
                  <a:lumMod val="75000"/>
                </a:schemeClr>
              </a:solidFill>
            </a:endParaRPr>
          </a:p>
        </p:txBody>
      </p:sp>
      <p:cxnSp>
        <p:nvCxnSpPr>
          <p:cNvPr id="71" name="直接箭头连接符 70"/>
          <p:cNvCxnSpPr>
            <a:stCxn id="52" idx="6"/>
          </p:cNvCxnSpPr>
          <p:nvPr/>
        </p:nvCxnSpPr>
        <p:spPr>
          <a:xfrm>
            <a:off x="6020814" y="18091233"/>
            <a:ext cx="47168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grpSp>
        <p:nvGrpSpPr>
          <p:cNvPr id="99" name="组合 98"/>
          <p:cNvGrpSpPr/>
          <p:nvPr/>
        </p:nvGrpSpPr>
        <p:grpSpPr>
          <a:xfrm>
            <a:off x="23394554" y="13476587"/>
            <a:ext cx="5714531" cy="6228070"/>
            <a:chOff x="15562729" y="11045046"/>
            <a:chExt cx="5714531" cy="6228070"/>
          </a:xfrm>
        </p:grpSpPr>
        <p:sp>
          <p:nvSpPr>
            <p:cNvPr id="100" name="文本框 99"/>
            <p:cNvSpPr txBox="1"/>
            <p:nvPr/>
          </p:nvSpPr>
          <p:spPr>
            <a:xfrm>
              <a:off x="15562729" y="15045754"/>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0x408</a:t>
              </a:r>
            </a:p>
          </p:txBody>
        </p:sp>
        <p:sp>
          <p:nvSpPr>
            <p:cNvPr id="101" name="文本框 100"/>
            <p:cNvSpPr txBox="1"/>
            <p:nvPr/>
          </p:nvSpPr>
          <p:spPr>
            <a:xfrm>
              <a:off x="15562729" y="16165120"/>
              <a:ext cx="571428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a:t>
              </a:r>
            </a:p>
          </p:txBody>
        </p:sp>
        <p:sp>
          <p:nvSpPr>
            <p:cNvPr id="102" name="文本框 101"/>
            <p:cNvSpPr txBox="1"/>
            <p:nvPr/>
          </p:nvSpPr>
          <p:spPr>
            <a:xfrm>
              <a:off x="15562974" y="12866962"/>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0x400</a:t>
              </a:r>
            </a:p>
          </p:txBody>
        </p:sp>
        <p:sp>
          <p:nvSpPr>
            <p:cNvPr id="103" name="文本框 102"/>
            <p:cNvSpPr txBox="1"/>
            <p:nvPr/>
          </p:nvSpPr>
          <p:spPr>
            <a:xfrm>
              <a:off x="15562974" y="13986328"/>
              <a:ext cx="5714286"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0x404</a:t>
              </a:r>
            </a:p>
          </p:txBody>
        </p:sp>
        <p:sp>
          <p:nvSpPr>
            <p:cNvPr id="104" name="文本框 103"/>
            <p:cNvSpPr txBox="1"/>
            <p:nvPr/>
          </p:nvSpPr>
          <p:spPr>
            <a:xfrm>
              <a:off x="15566439" y="11045046"/>
              <a:ext cx="5710576"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accent3">
                      <a:lumMod val="75000"/>
                    </a:schemeClr>
                  </a:solidFill>
                  <a:latin typeface="Consolas" panose="020B0609020204030204" pitchFamily="49" charset="0"/>
                </a:rPr>
                <a:t>b[</a:t>
              </a:r>
              <a:r>
                <a:rPr lang="en-US" sz="6600" dirty="0" err="1">
                  <a:solidFill>
                    <a:schemeClr val="accent3">
                      <a:lumMod val="75000"/>
                    </a:schemeClr>
                  </a:solidFill>
                  <a:latin typeface="Consolas" panose="020B0609020204030204" pitchFamily="49" charset="0"/>
                </a:rPr>
                <a:t>i</a:t>
              </a:r>
              <a:r>
                <a:rPr lang="en-US" sz="6600" dirty="0">
                  <a:solidFill>
                    <a:schemeClr val="accent3">
                      <a:lumMod val="75000"/>
                    </a:schemeClr>
                  </a:solidFill>
                  <a:latin typeface="Consolas" panose="020B0609020204030204" pitchFamily="49" charset="0"/>
                </a:rPr>
                <a:t>]</a:t>
              </a:r>
            </a:p>
          </p:txBody>
        </p:sp>
      </p:grpSp>
      <p:grpSp>
        <p:nvGrpSpPr>
          <p:cNvPr id="136" name="组合 135"/>
          <p:cNvGrpSpPr/>
          <p:nvPr/>
        </p:nvGrpSpPr>
        <p:grpSpPr>
          <a:xfrm>
            <a:off x="6482959" y="16411010"/>
            <a:ext cx="16911350" cy="1126225"/>
            <a:chOff x="6337295" y="16411010"/>
            <a:chExt cx="16911350" cy="1126225"/>
          </a:xfrm>
        </p:grpSpPr>
        <p:grpSp>
          <p:nvGrpSpPr>
            <p:cNvPr id="63" name="组合 62"/>
            <p:cNvGrpSpPr/>
            <p:nvPr/>
          </p:nvGrpSpPr>
          <p:grpSpPr>
            <a:xfrm>
              <a:off x="6337295" y="16411010"/>
              <a:ext cx="5400064" cy="1107996"/>
              <a:chOff x="9239744" y="11932925"/>
              <a:chExt cx="5571248" cy="1107996"/>
            </a:xfrm>
          </p:grpSpPr>
          <p:cxnSp>
            <p:nvCxnSpPr>
              <p:cNvPr id="64" name="直接箭头连接符 63"/>
              <p:cNvCxnSpPr>
                <a:stCxn id="65" idx="3"/>
              </p:cNvCxnSpPr>
              <p:nvPr/>
            </p:nvCxnSpPr>
            <p:spPr>
              <a:xfrm>
                <a:off x="14264981" y="12486923"/>
                <a:ext cx="54601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9239744" y="11932925"/>
                <a:ext cx="5025237"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err="1">
                    <a:latin typeface="Consolas" panose="020B0609020204030204" pitchFamily="49" charset="0"/>
                  </a:rPr>
                  <a:t>s_a</a:t>
                </a:r>
                <a:endParaRPr lang="en-US" sz="6600" dirty="0">
                  <a:latin typeface="Consolas" panose="020B0609020204030204" pitchFamily="49" charset="0"/>
                </a:endParaRPr>
              </a:p>
            </p:txBody>
          </p:sp>
        </p:grpSp>
        <p:grpSp>
          <p:nvGrpSpPr>
            <p:cNvPr id="105" name="组合 104"/>
            <p:cNvGrpSpPr/>
            <p:nvPr/>
          </p:nvGrpSpPr>
          <p:grpSpPr>
            <a:xfrm>
              <a:off x="17841965" y="16429239"/>
              <a:ext cx="5406680" cy="1107996"/>
              <a:chOff x="9239745" y="11932925"/>
              <a:chExt cx="5578075" cy="1120627"/>
            </a:xfrm>
          </p:grpSpPr>
          <p:cxnSp>
            <p:nvCxnSpPr>
              <p:cNvPr id="106" name="直接箭头连接符 105"/>
              <p:cNvCxnSpPr>
                <a:stCxn id="107" idx="3"/>
              </p:cNvCxnSpPr>
              <p:nvPr/>
            </p:nvCxnSpPr>
            <p:spPr>
              <a:xfrm flipV="1">
                <a:off x="14264983" y="12493234"/>
                <a:ext cx="552837" cy="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7" name="文本框 106"/>
              <p:cNvSpPr txBox="1"/>
              <p:nvPr/>
            </p:nvSpPr>
            <p:spPr>
              <a:xfrm>
                <a:off x="9239745" y="11932925"/>
                <a:ext cx="5025238" cy="112062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err="1">
                    <a:latin typeface="Consolas" panose="020B0609020204030204" pitchFamily="49" charset="0"/>
                  </a:rPr>
                  <a:t>s_b</a:t>
                </a:r>
                <a:endParaRPr lang="en-US" sz="6600" dirty="0">
                  <a:latin typeface="Consolas" panose="020B0609020204030204" pitchFamily="49" charset="0"/>
                </a:endParaRPr>
              </a:p>
            </p:txBody>
          </p:sp>
        </p:grpSp>
      </p:grpSp>
      <p:sp>
        <p:nvSpPr>
          <p:cNvPr id="108" name="文本框 107"/>
          <p:cNvSpPr txBox="1"/>
          <p:nvPr/>
        </p:nvSpPr>
        <p:spPr>
          <a:xfrm>
            <a:off x="17997165" y="13490741"/>
            <a:ext cx="5007337" cy="1107996"/>
          </a:xfrm>
          <a:prstGeom prst="rect">
            <a:avLst/>
          </a:prstGeom>
          <a:no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solidFill>
                  <a:schemeClr val="accent3">
                    <a:lumMod val="75000"/>
                  </a:schemeClr>
                </a:solidFill>
                <a:latin typeface="Consolas" panose="020B0609020204030204" pitchFamily="49" charset="0"/>
              </a:rPr>
              <a:t>Pseudo-</a:t>
            </a:r>
            <a:r>
              <a:rPr lang="en-US" sz="6600" dirty="0" err="1">
                <a:solidFill>
                  <a:schemeClr val="accent3">
                    <a:lumMod val="75000"/>
                  </a:schemeClr>
                </a:solidFill>
                <a:latin typeface="Consolas" panose="020B0609020204030204" pitchFamily="49" charset="0"/>
              </a:rPr>
              <a:t>Reg</a:t>
            </a:r>
            <a:endParaRPr lang="en-US" sz="6600" dirty="0">
              <a:solidFill>
                <a:schemeClr val="accent3">
                  <a:lumMod val="75000"/>
                </a:schemeClr>
              </a:solidFill>
              <a:latin typeface="Consolas" panose="020B0609020204030204" pitchFamily="49" charset="0"/>
            </a:endParaRPr>
          </a:p>
        </p:txBody>
      </p:sp>
      <p:sp>
        <p:nvSpPr>
          <p:cNvPr id="134" name="圆角矩形 133"/>
          <p:cNvSpPr/>
          <p:nvPr/>
        </p:nvSpPr>
        <p:spPr>
          <a:xfrm>
            <a:off x="4273588" y="7155714"/>
            <a:ext cx="3290292" cy="998531"/>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圆角矩形 134"/>
          <p:cNvSpPr/>
          <p:nvPr/>
        </p:nvSpPr>
        <p:spPr>
          <a:xfrm>
            <a:off x="22876160" y="7721154"/>
            <a:ext cx="2409747" cy="5015459"/>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直接箭头连接符 136"/>
          <p:cNvCxnSpPr>
            <a:stCxn id="74" idx="6"/>
            <a:endCxn id="65" idx="1"/>
          </p:cNvCxnSpPr>
          <p:nvPr/>
        </p:nvCxnSpPr>
        <p:spPr>
          <a:xfrm>
            <a:off x="6019183" y="16963362"/>
            <a:ext cx="463776" cy="164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38" name="圆角矩形 137"/>
          <p:cNvSpPr/>
          <p:nvPr/>
        </p:nvSpPr>
        <p:spPr>
          <a:xfrm>
            <a:off x="8727734" y="8154245"/>
            <a:ext cx="7208435" cy="998531"/>
          </a:xfrm>
          <a:prstGeom prst="roundRect">
            <a:avLst/>
          </a:prstGeom>
          <a:solidFill>
            <a:schemeClr val="accent1">
              <a:lumMod val="60000"/>
              <a:lumOff val="40000"/>
              <a:alpha val="40000"/>
            </a:schemeClr>
          </a:solidFill>
          <a:ln w="76200">
            <a:solidFill>
              <a:schemeClr val="accent1">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组合 74"/>
          <p:cNvGrpSpPr/>
          <p:nvPr/>
        </p:nvGrpSpPr>
        <p:grpSpPr>
          <a:xfrm>
            <a:off x="-357496" y="13457568"/>
            <a:ext cx="3372508" cy="5167788"/>
            <a:chOff x="-3335" y="12277171"/>
            <a:chExt cx="3372508" cy="5167788"/>
          </a:xfrm>
        </p:grpSpPr>
        <p:sp>
          <p:nvSpPr>
            <p:cNvPr id="76" name="文本框 75"/>
            <p:cNvSpPr txBox="1"/>
            <p:nvPr/>
          </p:nvSpPr>
          <p:spPr>
            <a:xfrm>
              <a:off x="-3334" y="12277171"/>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err="1">
                  <a:solidFill>
                    <a:schemeClr val="tx1"/>
                  </a:solidFill>
                  <a:latin typeface="Consolas" panose="020B0609020204030204" pitchFamily="49" charset="0"/>
                </a:rPr>
                <a:t>Iter</a:t>
              </a:r>
              <a:r>
                <a:rPr lang="en-US" sz="6600" dirty="0">
                  <a:solidFill>
                    <a:schemeClr val="tx1"/>
                  </a:solidFill>
                  <a:latin typeface="Consolas" panose="020B0609020204030204" pitchFamily="49" charset="0"/>
                </a:rPr>
                <a:t>.</a:t>
              </a:r>
            </a:p>
          </p:txBody>
        </p:sp>
        <p:sp>
          <p:nvSpPr>
            <p:cNvPr id="77" name="文本框 76"/>
            <p:cNvSpPr txBox="1"/>
            <p:nvPr/>
          </p:nvSpPr>
          <p:spPr>
            <a:xfrm>
              <a:off x="-3335" y="14071400"/>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0</a:t>
              </a:r>
            </a:p>
          </p:txBody>
        </p:sp>
        <p:sp>
          <p:nvSpPr>
            <p:cNvPr id="78" name="文本框 77"/>
            <p:cNvSpPr txBox="1"/>
            <p:nvPr/>
          </p:nvSpPr>
          <p:spPr>
            <a:xfrm>
              <a:off x="-3335" y="15237472"/>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1</a:t>
              </a:r>
            </a:p>
          </p:txBody>
        </p:sp>
        <p:sp>
          <p:nvSpPr>
            <p:cNvPr id="79" name="文本框 78"/>
            <p:cNvSpPr txBox="1"/>
            <p:nvPr/>
          </p:nvSpPr>
          <p:spPr>
            <a:xfrm>
              <a:off x="-3335" y="16336963"/>
              <a:ext cx="3372507" cy="11079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6600" dirty="0">
                  <a:solidFill>
                    <a:schemeClr val="tx1"/>
                  </a:solidFill>
                  <a:latin typeface="Consolas" panose="020B0609020204030204" pitchFamily="49" charset="0"/>
                </a:rPr>
                <a:t>2</a:t>
              </a:r>
            </a:p>
          </p:txBody>
        </p:sp>
      </p:grpSp>
      <p:sp>
        <p:nvSpPr>
          <p:cNvPr id="80" name="圆角矩形 79"/>
          <p:cNvSpPr/>
          <p:nvPr/>
        </p:nvSpPr>
        <p:spPr>
          <a:xfrm>
            <a:off x="8727734" y="7186978"/>
            <a:ext cx="4803697" cy="927836"/>
          </a:xfrm>
          <a:prstGeom prst="roundRect">
            <a:avLst/>
          </a:prstGeom>
          <a:solidFill>
            <a:schemeClr val="accent6">
              <a:lumMod val="75000"/>
              <a:alpha val="40000"/>
            </a:schemeClr>
          </a:solidFill>
          <a:ln w="76200">
            <a:solidFill>
              <a:schemeClr val="accent6">
                <a:lumMod val="50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386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animEffect transition="in" filter="fade">
                                      <p:cBhvr>
                                        <p:cTn id="7" dur="500"/>
                                        <p:tgtEl>
                                          <p:spTgt spid="1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4"/>
                                        </p:tgtEl>
                                        <p:attrNameLst>
                                          <p:attrName>style.visibility</p:attrName>
                                        </p:attrNameLst>
                                      </p:cBhvr>
                                      <p:to>
                                        <p:strVal val="visible"/>
                                      </p:to>
                                    </p:set>
                                    <p:animEffect transition="in" filter="fade">
                                      <p:cBhvr>
                                        <p:cTn id="10" dur="500"/>
                                        <p:tgtEl>
                                          <p:spTgt spid="1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fade">
                                      <p:cBhvr>
                                        <p:cTn id="18" dur="500"/>
                                        <p:tgtEl>
                                          <p:spTgt spid="6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animEffect transition="in" filter="fade">
                                      <p:cBhvr>
                                        <p:cTn id="21" dur="500"/>
                                        <p:tgtEl>
                                          <p:spTgt spid="67"/>
                                        </p:tgtEl>
                                      </p:cBhvr>
                                    </p:animEffect>
                                  </p:childTnLst>
                                </p:cTn>
                              </p:par>
                              <p:par>
                                <p:cTn id="22" presetID="10" presetClass="entr" presetSubtype="0" fill="hold"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fade">
                                      <p:cBhvr>
                                        <p:cTn id="24" dur="500"/>
                                        <p:tgtEl>
                                          <p:spTgt spid="54"/>
                                        </p:tgtEl>
                                      </p:cBhvr>
                                    </p:animEffect>
                                  </p:childTnLst>
                                </p:cTn>
                              </p:par>
                              <p:par>
                                <p:cTn id="25" presetID="10"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animEffect transition="in" filter="fade">
                                      <p:cBhvr>
                                        <p:cTn id="27" dur="500"/>
                                        <p:tgtEl>
                                          <p:spTgt spid="72"/>
                                        </p:tgtEl>
                                      </p:cBhvr>
                                    </p:animEffect>
                                  </p:childTnLst>
                                </p:cTn>
                              </p:par>
                              <p:par>
                                <p:cTn id="28" presetID="10" presetClass="entr" presetSubtype="0" fill="hold" nodeType="withEffect">
                                  <p:stCondLst>
                                    <p:cond delay="0"/>
                                  </p:stCondLst>
                                  <p:childTnLst>
                                    <p:set>
                                      <p:cBhvr>
                                        <p:cTn id="29" dur="1" fill="hold">
                                          <p:stCondLst>
                                            <p:cond delay="0"/>
                                          </p:stCondLst>
                                        </p:cTn>
                                        <p:tgtEl>
                                          <p:spTgt spid="137"/>
                                        </p:tgtEl>
                                        <p:attrNameLst>
                                          <p:attrName>style.visibility</p:attrName>
                                        </p:attrNameLst>
                                      </p:cBhvr>
                                      <p:to>
                                        <p:strVal val="visible"/>
                                      </p:to>
                                    </p:set>
                                    <p:animEffect transition="in" filter="fade">
                                      <p:cBhvr>
                                        <p:cTn id="30" dur="500"/>
                                        <p:tgtEl>
                                          <p:spTgt spid="13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animEffect transition="in" filter="fade">
                                      <p:cBhvr>
                                        <p:cTn id="33" dur="500"/>
                                        <p:tgtEl>
                                          <p:spTgt spid="70"/>
                                        </p:tgtEl>
                                      </p:cBhvr>
                                    </p:animEffect>
                                  </p:childTnLst>
                                </p:cTn>
                              </p:par>
                              <p:par>
                                <p:cTn id="34" presetID="10" presetClass="entr" presetSubtype="0" fill="hold" nodeType="with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fade">
                                      <p:cBhvr>
                                        <p:cTn id="36" dur="500"/>
                                        <p:tgtEl>
                                          <p:spTgt spid="136"/>
                                        </p:tgtEl>
                                      </p:cBhvr>
                                    </p:animEffect>
                                  </p:childTnLst>
                                </p:cTn>
                              </p:par>
                              <p:par>
                                <p:cTn id="37" presetID="10"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8"/>
                                        </p:tgtEl>
                                        <p:attrNameLst>
                                          <p:attrName>style.visibility</p:attrName>
                                        </p:attrNameLst>
                                      </p:cBhvr>
                                      <p:to>
                                        <p:strVal val="visible"/>
                                      </p:to>
                                    </p:set>
                                    <p:animEffect transition="in" filter="fade">
                                      <p:cBhvr>
                                        <p:cTn id="42" dur="500"/>
                                        <p:tgtEl>
                                          <p:spTgt spid="108"/>
                                        </p:tgtEl>
                                      </p:cBhvr>
                                    </p:animEffect>
                                  </p:childTnLst>
                                </p:cTn>
                              </p:par>
                              <p:par>
                                <p:cTn id="43" presetID="10" presetClass="entr" presetSubtype="0" fill="hold" nodeType="withEffect">
                                  <p:stCondLst>
                                    <p:cond delay="0"/>
                                  </p:stCondLst>
                                  <p:childTnLst>
                                    <p:set>
                                      <p:cBhvr>
                                        <p:cTn id="44" dur="1" fill="hold">
                                          <p:stCondLst>
                                            <p:cond delay="0"/>
                                          </p:stCondLst>
                                        </p:cTn>
                                        <p:tgtEl>
                                          <p:spTgt spid="99"/>
                                        </p:tgtEl>
                                        <p:attrNameLst>
                                          <p:attrName>style.visibility</p:attrName>
                                        </p:attrNameLst>
                                      </p:cBhvr>
                                      <p:to>
                                        <p:strVal val="visible"/>
                                      </p:to>
                                    </p:set>
                                    <p:animEffect transition="in" filter="fade">
                                      <p:cBhvr>
                                        <p:cTn id="45" dur="500"/>
                                        <p:tgtEl>
                                          <p:spTgt spid="99"/>
                                        </p:tgtEl>
                                      </p:cBhvr>
                                    </p:animEffect>
                                  </p:childTnLst>
                                </p:cTn>
                              </p:par>
                              <p:par>
                                <p:cTn id="46" presetID="10" presetClass="entr" presetSubtype="0" fill="hold" nodeType="withEffect">
                                  <p:stCondLst>
                                    <p:cond delay="0"/>
                                  </p:stCondLst>
                                  <p:childTnLst>
                                    <p:set>
                                      <p:cBhvr>
                                        <p:cTn id="47" dur="1" fill="hold">
                                          <p:stCondLst>
                                            <p:cond delay="0"/>
                                          </p:stCondLst>
                                        </p:cTn>
                                        <p:tgtEl>
                                          <p:spTgt spid="75"/>
                                        </p:tgtEl>
                                        <p:attrNameLst>
                                          <p:attrName>style.visibility</p:attrName>
                                        </p:attrNameLst>
                                      </p:cBhvr>
                                      <p:to>
                                        <p:strVal val="visible"/>
                                      </p:to>
                                    </p:set>
                                    <p:animEffect transition="in" filter="fade">
                                      <p:cBhvr>
                                        <p:cTn id="48" dur="500"/>
                                        <p:tgtEl>
                                          <p:spTgt spid="7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fade">
                                      <p:cBhvr>
                                        <p:cTn id="53" dur="500"/>
                                        <p:tgtEl>
                                          <p:spTgt spid="69"/>
                                        </p:tgtEl>
                                      </p:cBhvr>
                                    </p:animEffect>
                                  </p:childTnLst>
                                </p:cTn>
                              </p:par>
                            </p:childTnLst>
                          </p:cTn>
                        </p:par>
                        <p:par>
                          <p:cTn id="54" fill="hold">
                            <p:stCondLst>
                              <p:cond delay="500"/>
                            </p:stCondLst>
                            <p:childTnLst>
                              <p:par>
                                <p:cTn id="55" presetID="42" presetClass="path" presetSubtype="0" accel="50000" decel="50000" fill="hold" nodeType="afterEffect">
                                  <p:stCondLst>
                                    <p:cond delay="0"/>
                                  </p:stCondLst>
                                  <p:childTnLst>
                                    <p:animMotion origin="layout" path="M 4.82639E-6 2.5E-6 L 4.82639E-6 0.05034 " pathEditMode="relative" rAng="0" ptsTypes="AA">
                                      <p:cBhvr>
                                        <p:cTn id="56" dur="2000" fill="hold"/>
                                        <p:tgtEl>
                                          <p:spTgt spid="136"/>
                                        </p:tgtEl>
                                        <p:attrNameLst>
                                          <p:attrName>ppt_x</p:attrName>
                                          <p:attrName>ppt_y</p:attrName>
                                        </p:attrNameLst>
                                      </p:cBhvr>
                                      <p:rCtr x="0" y="2517"/>
                                    </p:animMotion>
                                  </p:childTnLst>
                                </p:cTn>
                              </p:par>
                              <p:par>
                                <p:cTn id="57" presetID="10" presetClass="exit" presetSubtype="0" fill="hold" nodeType="withEffect">
                                  <p:stCondLst>
                                    <p:cond delay="0"/>
                                  </p:stCondLst>
                                  <p:childTnLst>
                                    <p:animEffect transition="out" filter="fade">
                                      <p:cBhvr>
                                        <p:cTn id="58" dur="500"/>
                                        <p:tgtEl>
                                          <p:spTgt spid="137"/>
                                        </p:tgtEl>
                                      </p:cBhvr>
                                    </p:animEffect>
                                    <p:set>
                                      <p:cBhvr>
                                        <p:cTn id="59" dur="1" fill="hold">
                                          <p:stCondLst>
                                            <p:cond delay="499"/>
                                          </p:stCondLst>
                                        </p:cTn>
                                        <p:tgtEl>
                                          <p:spTgt spid="137"/>
                                        </p:tgtEl>
                                        <p:attrNameLst>
                                          <p:attrName>style.visibility</p:attrName>
                                        </p:attrNameLst>
                                      </p:cBhvr>
                                      <p:to>
                                        <p:strVal val="hidden"/>
                                      </p:to>
                                    </p:set>
                                  </p:childTnLst>
                                </p:cTn>
                              </p:par>
                            </p:childTnLst>
                          </p:cTn>
                        </p:par>
                        <p:par>
                          <p:cTn id="60" fill="hold">
                            <p:stCondLst>
                              <p:cond delay="2500"/>
                            </p:stCondLst>
                            <p:childTnLst>
                              <p:par>
                                <p:cTn id="61" presetID="10" presetClass="entr" presetSubtype="0" fill="hold" nodeType="afterEffect">
                                  <p:stCondLst>
                                    <p:cond delay="0"/>
                                  </p:stCondLst>
                                  <p:childTnLst>
                                    <p:set>
                                      <p:cBhvr>
                                        <p:cTn id="62" dur="1" fill="hold">
                                          <p:stCondLst>
                                            <p:cond delay="0"/>
                                          </p:stCondLst>
                                        </p:cTn>
                                        <p:tgtEl>
                                          <p:spTgt spid="51"/>
                                        </p:tgtEl>
                                        <p:attrNameLst>
                                          <p:attrName>style.visibility</p:attrName>
                                        </p:attrNameLst>
                                      </p:cBhvr>
                                      <p:to>
                                        <p:strVal val="visible"/>
                                      </p:to>
                                    </p:set>
                                    <p:animEffect transition="in" filter="fade">
                                      <p:cBhvr>
                                        <p:cTn id="63" dur="500"/>
                                        <p:tgtEl>
                                          <p:spTgt spid="51"/>
                                        </p:tgtEl>
                                      </p:cBhvr>
                                    </p:animEffect>
                                  </p:childTnLst>
                                </p:cTn>
                              </p:par>
                              <p:par>
                                <p:cTn id="64" presetID="10" presetClass="entr" presetSubtype="0" fill="hold" nodeType="withEffect">
                                  <p:stCondLst>
                                    <p:cond delay="0"/>
                                  </p:stCondLst>
                                  <p:childTnLst>
                                    <p:set>
                                      <p:cBhvr>
                                        <p:cTn id="65" dur="1" fill="hold">
                                          <p:stCondLst>
                                            <p:cond delay="0"/>
                                          </p:stCondLst>
                                        </p:cTn>
                                        <p:tgtEl>
                                          <p:spTgt spid="71"/>
                                        </p:tgtEl>
                                        <p:attrNameLst>
                                          <p:attrName>style.visibility</p:attrName>
                                        </p:attrNameLst>
                                      </p:cBhvr>
                                      <p:to>
                                        <p:strVal val="visible"/>
                                      </p:to>
                                    </p:set>
                                    <p:animEffect transition="in" filter="fade">
                                      <p:cBhvr>
                                        <p:cTn id="66" dur="500"/>
                                        <p:tgtEl>
                                          <p:spTgt spid="7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138"/>
                                        </p:tgtEl>
                                        <p:attrNameLst>
                                          <p:attrName>style.visibility</p:attrName>
                                        </p:attrNameLst>
                                      </p:cBhvr>
                                      <p:to>
                                        <p:strVal val="visible"/>
                                      </p:to>
                                    </p:set>
                                    <p:animEffect transition="in" filter="fade">
                                      <p:cBhvr>
                                        <p:cTn id="69"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p:bldP spid="69" grpId="0" animBg="1"/>
      <p:bldP spid="70" grpId="0"/>
      <p:bldP spid="108" grpId="0"/>
      <p:bldP spid="134" grpId="0" animBg="1"/>
      <p:bldP spid="135" grpId="0" animBg="1"/>
      <p:bldP spid="1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 ISA Extension – ISA Semantic</a:t>
            </a:r>
          </a:p>
        </p:txBody>
      </p:sp>
      <p:sp>
        <p:nvSpPr>
          <p:cNvPr id="3" name="内容占位符 2"/>
          <p:cNvSpPr>
            <a:spLocks noGrp="1"/>
          </p:cNvSpPr>
          <p:nvPr>
            <p:ph idx="1"/>
          </p:nvPr>
        </p:nvSpPr>
        <p:spPr>
          <a:xfrm>
            <a:off x="1463323" y="3791065"/>
            <a:ext cx="26334156" cy="14482763"/>
          </a:xfrm>
        </p:spPr>
        <p:txBody>
          <a:bodyPr/>
          <a:lstStyle/>
          <a:p>
            <a:r>
              <a:rPr lang="en-US" sz="8300" dirty="0"/>
              <a:t>New architectural states:</a:t>
            </a:r>
          </a:p>
          <a:p>
            <a:pPr lvl="1"/>
            <a:r>
              <a:rPr lang="en-US" sz="6600" dirty="0"/>
              <a:t>Stream configuration.</a:t>
            </a:r>
          </a:p>
          <a:p>
            <a:pPr lvl="1"/>
            <a:r>
              <a:rPr lang="en-US" sz="6600" dirty="0"/>
              <a:t>Current iteration’s data.</a:t>
            </a:r>
          </a:p>
          <a:p>
            <a:r>
              <a:rPr lang="en-US" sz="8300" dirty="0"/>
              <a:t>New speculation in ISA:</a:t>
            </a:r>
          </a:p>
          <a:p>
            <a:pPr lvl="1"/>
            <a:r>
              <a:rPr lang="en-US" sz="6600" dirty="0"/>
              <a:t>Stream elements will be used.</a:t>
            </a:r>
          </a:p>
          <a:p>
            <a:pPr lvl="1"/>
            <a:r>
              <a:rPr lang="en-US" sz="6600" dirty="0"/>
              <a:t>Streams are long.</a:t>
            </a:r>
          </a:p>
          <a:p>
            <a:r>
              <a:rPr lang="en-US" sz="8300" dirty="0"/>
              <a:t>Maintain the memory order.</a:t>
            </a:r>
          </a:p>
          <a:p>
            <a:pPr lvl="1"/>
            <a:r>
              <a:rPr lang="en-US" sz="6600" dirty="0"/>
              <a:t>Load </a:t>
            </a:r>
            <a:r>
              <a:rPr lang="en-US" sz="6600" dirty="0">
                <a:sym typeface="Wingdings" panose="05000000000000000000" pitchFamily="2" charset="2"/>
              </a:rPr>
              <a:t></a:t>
            </a:r>
            <a:r>
              <a:rPr lang="en-US" sz="6600" dirty="0"/>
              <a:t> first use of the pseudo-register after configured/stepped.</a:t>
            </a:r>
          </a:p>
          <a:p>
            <a:pPr lvl="1"/>
            <a:r>
              <a:rPr lang="en-US" sz="6600" dirty="0"/>
              <a:t>Store </a:t>
            </a:r>
            <a:r>
              <a:rPr lang="en-US" sz="6600" dirty="0">
                <a:sym typeface="Wingdings" panose="05000000000000000000" pitchFamily="2" charset="2"/>
              </a:rPr>
              <a:t> every write to the pseudo-register.</a:t>
            </a: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19</a:t>
            </a:fld>
            <a:endParaRPr lang="en-US" altLang="zh-CN"/>
          </a:p>
        </p:txBody>
      </p:sp>
    </p:spTree>
    <p:extLst>
      <p:ext uri="{BB962C8B-B14F-4D97-AF65-F5344CB8AC3E}">
        <p14:creationId xmlns:p14="http://schemas.microsoft.com/office/powerpoint/2010/main" val="10693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Computation &amp; Memory Specialization</a:t>
            </a:r>
          </a:p>
        </p:txBody>
      </p:sp>
      <p:sp>
        <p:nvSpPr>
          <p:cNvPr id="5" name="矩形 4"/>
          <p:cNvSpPr/>
          <p:nvPr/>
        </p:nvSpPr>
        <p:spPr>
          <a:xfrm>
            <a:off x="1028436" y="7252127"/>
            <a:ext cx="5146270" cy="2652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Core</a:t>
            </a:r>
          </a:p>
        </p:txBody>
      </p:sp>
      <p:sp>
        <p:nvSpPr>
          <p:cNvPr id="6" name="矩形 5"/>
          <p:cNvSpPr/>
          <p:nvPr/>
        </p:nvSpPr>
        <p:spPr>
          <a:xfrm>
            <a:off x="1024230" y="12206072"/>
            <a:ext cx="5146270" cy="2652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Mem</a:t>
            </a:r>
          </a:p>
        </p:txBody>
      </p:sp>
      <p:sp>
        <p:nvSpPr>
          <p:cNvPr id="4" name="矩形 3"/>
          <p:cNvSpPr/>
          <p:nvPr/>
        </p:nvSpPr>
        <p:spPr>
          <a:xfrm>
            <a:off x="4754813" y="7252127"/>
            <a:ext cx="1415687" cy="2652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Acc.</a:t>
            </a:r>
          </a:p>
        </p:txBody>
      </p:sp>
      <p:sp>
        <p:nvSpPr>
          <p:cNvPr id="12" name="文本框 11"/>
          <p:cNvSpPr txBox="1"/>
          <p:nvPr/>
        </p:nvSpPr>
        <p:spPr>
          <a:xfrm>
            <a:off x="20217550" y="7354753"/>
            <a:ext cx="9043250" cy="1754326"/>
          </a:xfrm>
          <a:prstGeom prst="rect">
            <a:avLst/>
          </a:prstGeom>
          <a:noFill/>
        </p:spPr>
        <p:txBody>
          <a:bodyPr wrap="square" rtlCol="0">
            <a:spAutoFit/>
          </a:bodyPr>
          <a:lstStyle/>
          <a:p>
            <a:r>
              <a:rPr lang="en-US" sz="5400" dirty="0">
                <a:solidFill>
                  <a:srgbClr val="FF0000"/>
                </a:solidFill>
              </a:rPr>
              <a:t>New ISA abstraction for certain computation pattern.</a:t>
            </a:r>
          </a:p>
        </p:txBody>
      </p:sp>
      <p:sp>
        <p:nvSpPr>
          <p:cNvPr id="41" name="圆角矩形 40"/>
          <p:cNvSpPr/>
          <p:nvPr/>
        </p:nvSpPr>
        <p:spPr>
          <a:xfrm>
            <a:off x="10657377" y="6557835"/>
            <a:ext cx="9125920" cy="3850949"/>
          </a:xfrm>
          <a:prstGeom prst="roundRect">
            <a:avLst/>
          </a:prstGeom>
          <a:solidFill>
            <a:srgbClr val="376092">
              <a:alpha val="40000"/>
            </a:srgbClr>
          </a:solidFill>
          <a:ln w="76200">
            <a:solidFill>
              <a:srgbClr val="376092">
                <a:alpha val="4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直接连接符 41"/>
          <p:cNvCxnSpPr/>
          <p:nvPr/>
        </p:nvCxnSpPr>
        <p:spPr>
          <a:xfrm flipH="1">
            <a:off x="915874" y="11042520"/>
            <a:ext cx="5254626" cy="24533"/>
          </a:xfrm>
          <a:prstGeom prst="line">
            <a:avLst/>
          </a:prstGeom>
          <a:ln w="76200">
            <a:prstDash val="sysDot"/>
          </a:ln>
        </p:spPr>
        <p:style>
          <a:lnRef idx="1">
            <a:schemeClr val="dk1"/>
          </a:lnRef>
          <a:fillRef idx="0">
            <a:schemeClr val="dk1"/>
          </a:fillRef>
          <a:effectRef idx="0">
            <a:schemeClr val="dk1"/>
          </a:effectRef>
          <a:fontRef idx="minor">
            <a:schemeClr val="tx1"/>
          </a:fontRef>
        </p:style>
      </p:cxnSp>
      <p:sp>
        <p:nvSpPr>
          <p:cNvPr id="48" name="上下箭头 47"/>
          <p:cNvSpPr/>
          <p:nvPr/>
        </p:nvSpPr>
        <p:spPr>
          <a:xfrm>
            <a:off x="3002087" y="9904785"/>
            <a:ext cx="1190555" cy="230128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1" name="圆角矩形 50"/>
          <p:cNvSpPr/>
          <p:nvPr/>
        </p:nvSpPr>
        <p:spPr>
          <a:xfrm>
            <a:off x="15335536" y="11932925"/>
            <a:ext cx="3398908" cy="326442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文本框 51"/>
          <p:cNvSpPr txBox="1"/>
          <p:nvPr/>
        </p:nvSpPr>
        <p:spPr>
          <a:xfrm>
            <a:off x="20467960" y="12655238"/>
            <a:ext cx="9983725" cy="1754326"/>
          </a:xfrm>
          <a:prstGeom prst="rect">
            <a:avLst/>
          </a:prstGeom>
          <a:noFill/>
        </p:spPr>
        <p:txBody>
          <a:bodyPr wrap="square" rtlCol="0">
            <a:spAutoFit/>
          </a:bodyPr>
          <a:lstStyle/>
          <a:p>
            <a:r>
              <a:rPr lang="en-US" sz="5400" dirty="0">
                <a:solidFill>
                  <a:srgbClr val="FF0000"/>
                </a:solidFill>
              </a:rPr>
              <a:t>New ISA abstraction for memory access pattern?</a:t>
            </a:r>
          </a:p>
        </p:txBody>
      </p:sp>
      <p:grpSp>
        <p:nvGrpSpPr>
          <p:cNvPr id="10" name="组合 9"/>
          <p:cNvGrpSpPr/>
          <p:nvPr/>
        </p:nvGrpSpPr>
        <p:grpSpPr>
          <a:xfrm>
            <a:off x="10874502" y="5634505"/>
            <a:ext cx="4736481" cy="4254491"/>
            <a:chOff x="8103807" y="6866515"/>
            <a:chExt cx="4736481" cy="4254491"/>
          </a:xfrm>
        </p:grpSpPr>
        <p:sp>
          <p:nvSpPr>
            <p:cNvPr id="22" name="椭圆 21"/>
            <p:cNvSpPr/>
            <p:nvPr/>
          </p:nvSpPr>
          <p:spPr>
            <a:xfrm>
              <a:off x="8103807" y="8412785"/>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Consolas" panose="020B0609020204030204" pitchFamily="49" charset="0"/>
                </a:rPr>
                <a:t>+</a:t>
              </a:r>
              <a:endParaRPr lang="en-US" sz="9600" dirty="0">
                <a:latin typeface="Consolas" panose="020B0609020204030204" pitchFamily="49" charset="0"/>
              </a:endParaRPr>
            </a:p>
          </p:txBody>
        </p:sp>
        <p:sp>
          <p:nvSpPr>
            <p:cNvPr id="27" name="椭圆 26"/>
            <p:cNvSpPr/>
            <p:nvPr/>
          </p:nvSpPr>
          <p:spPr>
            <a:xfrm>
              <a:off x="8103807" y="9936886"/>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atin typeface="Consolas" panose="020B0609020204030204" pitchFamily="49" charset="0"/>
                </a:rPr>
                <a:t>-</a:t>
              </a:r>
            </a:p>
          </p:txBody>
        </p:sp>
        <p:cxnSp>
          <p:nvCxnSpPr>
            <p:cNvPr id="31" name="直接箭头连接符 30"/>
            <p:cNvCxnSpPr>
              <a:stCxn id="22" idx="4"/>
              <a:endCxn id="27" idx="0"/>
            </p:cNvCxnSpPr>
            <p:nvPr/>
          </p:nvCxnSpPr>
          <p:spPr>
            <a:xfrm>
              <a:off x="8695868" y="9596905"/>
              <a:ext cx="0" cy="339981"/>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34" name="椭圆 33"/>
            <p:cNvSpPr/>
            <p:nvPr/>
          </p:nvSpPr>
          <p:spPr>
            <a:xfrm>
              <a:off x="9287927" y="8412785"/>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Consolas" panose="020B0609020204030204" pitchFamily="49" charset="0"/>
                </a:rPr>
                <a:t>+</a:t>
              </a:r>
              <a:endParaRPr lang="en-US" sz="9600" dirty="0">
                <a:latin typeface="Consolas" panose="020B0609020204030204" pitchFamily="49" charset="0"/>
              </a:endParaRPr>
            </a:p>
          </p:txBody>
        </p:sp>
        <p:sp>
          <p:nvSpPr>
            <p:cNvPr id="36" name="椭圆 35"/>
            <p:cNvSpPr/>
            <p:nvPr/>
          </p:nvSpPr>
          <p:spPr>
            <a:xfrm>
              <a:off x="9287927" y="9936886"/>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atin typeface="Consolas" panose="020B0609020204030204" pitchFamily="49" charset="0"/>
                </a:rPr>
                <a:t>-</a:t>
              </a:r>
            </a:p>
          </p:txBody>
        </p:sp>
        <p:cxnSp>
          <p:nvCxnSpPr>
            <p:cNvPr id="37" name="直接箭头连接符 36"/>
            <p:cNvCxnSpPr>
              <a:stCxn id="34" idx="4"/>
              <a:endCxn id="36" idx="0"/>
            </p:cNvCxnSpPr>
            <p:nvPr/>
          </p:nvCxnSpPr>
          <p:spPr>
            <a:xfrm>
              <a:off x="9879988" y="9596905"/>
              <a:ext cx="0" cy="339981"/>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38" name="椭圆 37"/>
            <p:cNvSpPr/>
            <p:nvPr/>
          </p:nvSpPr>
          <p:spPr>
            <a:xfrm>
              <a:off x="10472047" y="8412785"/>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Consolas" panose="020B0609020204030204" pitchFamily="49" charset="0"/>
                </a:rPr>
                <a:t>+</a:t>
              </a:r>
              <a:endParaRPr lang="en-US" sz="9600" dirty="0">
                <a:latin typeface="Consolas" panose="020B0609020204030204" pitchFamily="49" charset="0"/>
              </a:endParaRPr>
            </a:p>
          </p:txBody>
        </p:sp>
        <p:sp>
          <p:nvSpPr>
            <p:cNvPr id="39" name="椭圆 38"/>
            <p:cNvSpPr/>
            <p:nvPr/>
          </p:nvSpPr>
          <p:spPr>
            <a:xfrm>
              <a:off x="10472047" y="9936886"/>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atin typeface="Consolas" panose="020B0609020204030204" pitchFamily="49" charset="0"/>
                </a:rPr>
                <a:t>-</a:t>
              </a:r>
            </a:p>
          </p:txBody>
        </p:sp>
        <p:cxnSp>
          <p:nvCxnSpPr>
            <p:cNvPr id="43" name="直接箭头连接符 42"/>
            <p:cNvCxnSpPr>
              <a:stCxn id="38" idx="4"/>
              <a:endCxn id="39" idx="0"/>
            </p:cNvCxnSpPr>
            <p:nvPr/>
          </p:nvCxnSpPr>
          <p:spPr>
            <a:xfrm>
              <a:off x="11064108" y="9596905"/>
              <a:ext cx="0" cy="339981"/>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44" name="椭圆 43"/>
            <p:cNvSpPr/>
            <p:nvPr/>
          </p:nvSpPr>
          <p:spPr>
            <a:xfrm>
              <a:off x="11656167" y="8412785"/>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Consolas" panose="020B0609020204030204" pitchFamily="49" charset="0"/>
                </a:rPr>
                <a:t>+</a:t>
              </a:r>
              <a:endParaRPr lang="en-US" sz="9600" dirty="0">
                <a:latin typeface="Consolas" panose="020B0609020204030204" pitchFamily="49" charset="0"/>
              </a:endParaRPr>
            </a:p>
          </p:txBody>
        </p:sp>
        <p:sp>
          <p:nvSpPr>
            <p:cNvPr id="45" name="椭圆 44"/>
            <p:cNvSpPr/>
            <p:nvPr/>
          </p:nvSpPr>
          <p:spPr>
            <a:xfrm>
              <a:off x="11656167" y="9936886"/>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atin typeface="Consolas" panose="020B0609020204030204" pitchFamily="49" charset="0"/>
                </a:rPr>
                <a:t>-</a:t>
              </a:r>
            </a:p>
          </p:txBody>
        </p:sp>
        <p:cxnSp>
          <p:nvCxnSpPr>
            <p:cNvPr id="46" name="直接箭头连接符 45"/>
            <p:cNvCxnSpPr>
              <a:stCxn id="44" idx="4"/>
              <a:endCxn id="45" idx="0"/>
            </p:cNvCxnSpPr>
            <p:nvPr/>
          </p:nvCxnSpPr>
          <p:spPr>
            <a:xfrm>
              <a:off x="12248228" y="9596905"/>
              <a:ext cx="0" cy="339981"/>
            </a:xfrm>
            <a:prstGeom prst="straightConnector1">
              <a:avLst/>
            </a:prstGeom>
          </p:spPr>
          <p:style>
            <a:lnRef idx="2">
              <a:schemeClr val="accent1">
                <a:shade val="50000"/>
              </a:schemeClr>
            </a:lnRef>
            <a:fillRef idx="1">
              <a:schemeClr val="accent1"/>
            </a:fillRef>
            <a:effectRef idx="0">
              <a:schemeClr val="accent1"/>
            </a:effectRef>
            <a:fontRef idx="minor">
              <a:schemeClr val="lt1"/>
            </a:fontRef>
          </p:style>
        </p:cxnSp>
        <p:sp>
          <p:nvSpPr>
            <p:cNvPr id="47" name="文本框 46"/>
            <p:cNvSpPr txBox="1"/>
            <p:nvPr/>
          </p:nvSpPr>
          <p:spPr>
            <a:xfrm>
              <a:off x="9553929" y="6866515"/>
              <a:ext cx="1836236" cy="923330"/>
            </a:xfrm>
            <a:prstGeom prst="rect">
              <a:avLst/>
            </a:prstGeom>
            <a:noFill/>
          </p:spPr>
          <p:txBody>
            <a:bodyPr wrap="square" rtlCol="0">
              <a:spAutoFit/>
            </a:bodyPr>
            <a:lstStyle>
              <a:defPPr>
                <a:defRPr lang="en-US"/>
              </a:defPPr>
              <a:lvl1pPr algn="ctr">
                <a:defRPr sz="5400">
                  <a:solidFill>
                    <a:schemeClr val="tx1"/>
                  </a:solidFill>
                  <a:latin typeface="Tahoma" panose="020B0604030504040204" pitchFamily="34" charset="0"/>
                  <a:ea typeface="SimSun" panose="02010600030101010101" pitchFamily="2" charset="-122"/>
                </a:defRPr>
              </a:lvl1pPr>
              <a:lvl2pPr>
                <a:defRPr>
                  <a:solidFill>
                    <a:schemeClr val="tx1"/>
                  </a:solidFill>
                  <a:latin typeface="Tahoma" panose="020B0604030504040204" pitchFamily="34" charset="0"/>
                  <a:ea typeface="SimSun" panose="02010600030101010101" pitchFamily="2" charset="-122"/>
                </a:defRPr>
              </a:lvl2pPr>
              <a:lvl3pPr>
                <a:defRPr>
                  <a:solidFill>
                    <a:schemeClr val="tx1"/>
                  </a:solidFill>
                  <a:latin typeface="Tahoma" panose="020B0604030504040204" pitchFamily="34" charset="0"/>
                  <a:ea typeface="SimSun" panose="02010600030101010101" pitchFamily="2" charset="-122"/>
                </a:defRPr>
              </a:lvl3pPr>
              <a:lvl4pPr>
                <a:defRPr>
                  <a:solidFill>
                    <a:schemeClr val="tx1"/>
                  </a:solidFill>
                  <a:latin typeface="Tahoma" panose="020B0604030504040204" pitchFamily="34" charset="0"/>
                  <a:ea typeface="SimSun" panose="02010600030101010101" pitchFamily="2" charset="-122"/>
                </a:defRPr>
              </a:lvl4pPr>
              <a:lvl5pPr>
                <a:defRPr>
                  <a:solidFill>
                    <a:schemeClr val="tx1"/>
                  </a:solidFill>
                  <a:latin typeface="Tahoma" panose="020B0604030504040204" pitchFamily="34" charset="0"/>
                  <a:ea typeface="SimSun" panose="02010600030101010101" pitchFamily="2" charset="-122"/>
                </a:defRPr>
              </a:lvl5pPr>
              <a:lvl6pPr>
                <a:defRPr>
                  <a:solidFill>
                    <a:schemeClr val="tx1"/>
                  </a:solidFill>
                  <a:latin typeface="Tahoma" panose="020B0604030504040204" pitchFamily="34" charset="0"/>
                  <a:ea typeface="SimSun" panose="02010600030101010101" pitchFamily="2" charset="-122"/>
                </a:defRPr>
              </a:lvl6pPr>
              <a:lvl7pPr>
                <a:defRPr>
                  <a:solidFill>
                    <a:schemeClr val="tx1"/>
                  </a:solidFill>
                  <a:latin typeface="Tahoma" panose="020B0604030504040204" pitchFamily="34" charset="0"/>
                  <a:ea typeface="SimSun" panose="02010600030101010101" pitchFamily="2" charset="-122"/>
                </a:defRPr>
              </a:lvl7pPr>
              <a:lvl8pPr>
                <a:defRPr>
                  <a:solidFill>
                    <a:schemeClr val="tx1"/>
                  </a:solidFill>
                  <a:latin typeface="Tahoma" panose="020B0604030504040204" pitchFamily="34" charset="0"/>
                  <a:ea typeface="SimSun" panose="02010600030101010101" pitchFamily="2" charset="-122"/>
                </a:defRPr>
              </a:lvl8pPr>
              <a:lvl9pPr>
                <a:defRPr>
                  <a:solidFill>
                    <a:schemeClr val="tx1"/>
                  </a:solidFill>
                  <a:latin typeface="Tahoma" panose="020B0604030504040204" pitchFamily="34" charset="0"/>
                  <a:ea typeface="SimSun" panose="02010600030101010101" pitchFamily="2" charset="-122"/>
                </a:defRPr>
              </a:lvl9pPr>
            </a:lstStyle>
            <a:p>
              <a:r>
                <a:rPr lang="en-US" dirty="0"/>
                <a:t>SIMD</a:t>
              </a:r>
            </a:p>
          </p:txBody>
        </p:sp>
      </p:grpSp>
      <p:grpSp>
        <p:nvGrpSpPr>
          <p:cNvPr id="11" name="组合 10"/>
          <p:cNvGrpSpPr/>
          <p:nvPr/>
        </p:nvGrpSpPr>
        <p:grpSpPr>
          <a:xfrm>
            <a:off x="16801130" y="5636509"/>
            <a:ext cx="2974226" cy="4540089"/>
            <a:chOff x="14030435" y="6868519"/>
            <a:chExt cx="2974226" cy="4540089"/>
          </a:xfrm>
        </p:grpSpPr>
        <p:grpSp>
          <p:nvGrpSpPr>
            <p:cNvPr id="40" name="组合 39"/>
            <p:cNvGrpSpPr/>
            <p:nvPr/>
          </p:nvGrpSpPr>
          <p:grpSpPr>
            <a:xfrm>
              <a:off x="14271658" y="7994136"/>
              <a:ext cx="2287689" cy="3414472"/>
              <a:chOff x="16453519" y="9151189"/>
              <a:chExt cx="2671107" cy="3986740"/>
            </a:xfrm>
          </p:grpSpPr>
          <p:sp>
            <p:nvSpPr>
              <p:cNvPr id="14" name="椭圆 13"/>
              <p:cNvSpPr/>
              <p:nvPr/>
            </p:nvSpPr>
            <p:spPr>
              <a:xfrm>
                <a:off x="16475016" y="9151189"/>
                <a:ext cx="1382580" cy="1382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t>+</a:t>
                </a:r>
                <a:endParaRPr lang="en-US" sz="9600" dirty="0"/>
              </a:p>
            </p:txBody>
          </p:sp>
          <p:sp>
            <p:nvSpPr>
              <p:cNvPr id="15" name="椭圆 14"/>
              <p:cNvSpPr/>
              <p:nvPr/>
            </p:nvSpPr>
            <p:spPr>
              <a:xfrm>
                <a:off x="16453519" y="11755349"/>
                <a:ext cx="1382580" cy="1382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t>+</a:t>
                </a:r>
              </a:p>
            </p:txBody>
          </p:sp>
          <p:sp>
            <p:nvSpPr>
              <p:cNvPr id="16" name="椭圆 15"/>
              <p:cNvSpPr/>
              <p:nvPr/>
            </p:nvSpPr>
            <p:spPr>
              <a:xfrm>
                <a:off x="17742046" y="10462003"/>
                <a:ext cx="1382580" cy="13825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dirty="0">
                    <a:latin typeface="Consolas" panose="020B0609020204030204" pitchFamily="49" charset="0"/>
                  </a:rPr>
                  <a:t>/</a:t>
                </a:r>
              </a:p>
            </p:txBody>
          </p:sp>
          <p:cxnSp>
            <p:nvCxnSpPr>
              <p:cNvPr id="18" name="直接箭头连接符 17"/>
              <p:cNvCxnSpPr>
                <a:stCxn id="14" idx="4"/>
                <a:endCxn id="15" idx="0"/>
              </p:cNvCxnSpPr>
              <p:nvPr/>
            </p:nvCxnSpPr>
            <p:spPr>
              <a:xfrm flipH="1">
                <a:off x="17144810" y="10533770"/>
                <a:ext cx="21497" cy="122157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5"/>
                <a:endCxn id="16" idx="1"/>
              </p:cNvCxnSpPr>
              <p:nvPr/>
            </p:nvCxnSpPr>
            <p:spPr>
              <a:xfrm>
                <a:off x="17655121" y="10331295"/>
                <a:ext cx="289399" cy="33318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3"/>
                <a:endCxn id="15" idx="7"/>
              </p:cNvCxnSpPr>
              <p:nvPr/>
            </p:nvCxnSpPr>
            <p:spPr>
              <a:xfrm flipH="1">
                <a:off x="17633625" y="11642109"/>
                <a:ext cx="310896" cy="3157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49" name="文本框 48"/>
            <p:cNvSpPr txBox="1"/>
            <p:nvPr/>
          </p:nvSpPr>
          <p:spPr>
            <a:xfrm>
              <a:off x="14030435" y="6868519"/>
              <a:ext cx="2974226" cy="923330"/>
            </a:xfrm>
            <a:prstGeom prst="rect">
              <a:avLst/>
            </a:prstGeom>
            <a:noFill/>
          </p:spPr>
          <p:txBody>
            <a:bodyPr wrap="square" rtlCol="0">
              <a:spAutoFit/>
            </a:bodyPr>
            <a:lstStyle/>
            <a:p>
              <a:pPr algn="ctr"/>
              <a:r>
                <a:rPr lang="en-US" altLang="zh-CN" sz="5400" dirty="0"/>
                <a:t>Dataflow</a:t>
              </a:r>
              <a:endParaRPr lang="en-US" sz="5400" dirty="0"/>
            </a:p>
          </p:txBody>
        </p:sp>
      </p:grpSp>
      <p:sp>
        <p:nvSpPr>
          <p:cNvPr id="53" name="矩形 52"/>
          <p:cNvSpPr/>
          <p:nvPr/>
        </p:nvSpPr>
        <p:spPr>
          <a:xfrm>
            <a:off x="4759019" y="12206072"/>
            <a:ext cx="1415687" cy="26526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a:t>Acc.</a:t>
            </a:r>
          </a:p>
        </p:txBody>
      </p:sp>
      <p:sp>
        <p:nvSpPr>
          <p:cNvPr id="55" name="椭圆 54"/>
          <p:cNvSpPr/>
          <p:nvPr/>
        </p:nvSpPr>
        <p:spPr>
          <a:xfrm>
            <a:off x="7934843" y="7180775"/>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600" dirty="0">
                <a:latin typeface="Consolas" panose="020B0609020204030204" pitchFamily="49" charset="0"/>
              </a:rPr>
              <a:t>+</a:t>
            </a:r>
            <a:endParaRPr lang="en-US" sz="9600" dirty="0">
              <a:latin typeface="Consolas" panose="020B0609020204030204" pitchFamily="49" charset="0"/>
            </a:endParaRPr>
          </a:p>
        </p:txBody>
      </p:sp>
      <p:sp>
        <p:nvSpPr>
          <p:cNvPr id="56" name="椭圆 55"/>
          <p:cNvSpPr/>
          <p:nvPr/>
        </p:nvSpPr>
        <p:spPr>
          <a:xfrm>
            <a:off x="7934843" y="8704876"/>
            <a:ext cx="1184121" cy="11841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dirty="0">
                <a:latin typeface="Consolas" panose="020B0609020204030204" pitchFamily="49" charset="0"/>
              </a:rPr>
              <a:t>-</a:t>
            </a:r>
          </a:p>
        </p:txBody>
      </p:sp>
      <p:cxnSp>
        <p:nvCxnSpPr>
          <p:cNvPr id="57" name="直接箭头连接符 56"/>
          <p:cNvCxnSpPr>
            <a:stCxn id="55" idx="4"/>
            <a:endCxn id="56" idx="0"/>
          </p:cNvCxnSpPr>
          <p:nvPr/>
        </p:nvCxnSpPr>
        <p:spPr>
          <a:xfrm>
            <a:off x="8526904" y="8364895"/>
            <a:ext cx="0" cy="33998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nvSpPr>
        <p:spPr>
          <a:xfrm>
            <a:off x="9986340" y="12229583"/>
            <a:ext cx="3425235"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a[b[0]]</a:t>
            </a:r>
          </a:p>
        </p:txBody>
      </p:sp>
      <p:sp>
        <p:nvSpPr>
          <p:cNvPr id="59" name="文本框 58"/>
          <p:cNvSpPr txBox="1"/>
          <p:nvPr/>
        </p:nvSpPr>
        <p:spPr>
          <a:xfrm>
            <a:off x="9986341" y="13337579"/>
            <a:ext cx="342523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a[b[1]]</a:t>
            </a:r>
          </a:p>
        </p:txBody>
      </p:sp>
      <p:sp>
        <p:nvSpPr>
          <p:cNvPr id="60" name="文本框 59"/>
          <p:cNvSpPr txBox="1"/>
          <p:nvPr/>
        </p:nvSpPr>
        <p:spPr>
          <a:xfrm>
            <a:off x="9986340" y="14460221"/>
            <a:ext cx="3422841"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a[b[2]]</a:t>
            </a:r>
          </a:p>
        </p:txBody>
      </p:sp>
      <p:sp>
        <p:nvSpPr>
          <p:cNvPr id="61" name="文本框 60"/>
          <p:cNvSpPr txBox="1"/>
          <p:nvPr/>
        </p:nvSpPr>
        <p:spPr>
          <a:xfrm>
            <a:off x="9986341" y="15568217"/>
            <a:ext cx="342284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t>
            </a:r>
          </a:p>
        </p:txBody>
      </p:sp>
      <p:cxnSp>
        <p:nvCxnSpPr>
          <p:cNvPr id="62" name="直接箭头连接符 61"/>
          <p:cNvCxnSpPr>
            <a:stCxn id="66" idx="3"/>
            <a:endCxn id="58" idx="1"/>
          </p:cNvCxnSpPr>
          <p:nvPr/>
        </p:nvCxnSpPr>
        <p:spPr>
          <a:xfrm>
            <a:off x="9545066" y="12779304"/>
            <a:ext cx="441274"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直接箭头连接符 62"/>
          <p:cNvCxnSpPr>
            <a:stCxn id="67" idx="3"/>
            <a:endCxn id="59" idx="1"/>
          </p:cNvCxnSpPr>
          <p:nvPr/>
        </p:nvCxnSpPr>
        <p:spPr>
          <a:xfrm>
            <a:off x="9545066" y="13887300"/>
            <a:ext cx="441275"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直接箭头连接符 63"/>
          <p:cNvCxnSpPr>
            <a:stCxn id="68" idx="3"/>
            <a:endCxn id="60" idx="1"/>
          </p:cNvCxnSpPr>
          <p:nvPr/>
        </p:nvCxnSpPr>
        <p:spPr>
          <a:xfrm>
            <a:off x="9545066" y="15009942"/>
            <a:ext cx="441274"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a:stCxn id="69" idx="3"/>
            <a:endCxn id="61" idx="1"/>
          </p:cNvCxnSpPr>
          <p:nvPr/>
        </p:nvCxnSpPr>
        <p:spPr>
          <a:xfrm>
            <a:off x="9545066" y="16117938"/>
            <a:ext cx="441275"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66" name="文本框 65"/>
          <p:cNvSpPr txBox="1"/>
          <p:nvPr/>
        </p:nvSpPr>
        <p:spPr>
          <a:xfrm>
            <a:off x="6941476" y="12225306"/>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b[0]</a:t>
            </a:r>
          </a:p>
        </p:txBody>
      </p:sp>
      <p:sp>
        <p:nvSpPr>
          <p:cNvPr id="67" name="文本框 66"/>
          <p:cNvSpPr txBox="1"/>
          <p:nvPr/>
        </p:nvSpPr>
        <p:spPr>
          <a:xfrm>
            <a:off x="6941476" y="13333302"/>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b[1]</a:t>
            </a:r>
          </a:p>
        </p:txBody>
      </p:sp>
      <p:sp>
        <p:nvSpPr>
          <p:cNvPr id="68" name="文本框 67"/>
          <p:cNvSpPr txBox="1"/>
          <p:nvPr/>
        </p:nvSpPr>
        <p:spPr>
          <a:xfrm>
            <a:off x="6941476" y="14455944"/>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b[2]</a:t>
            </a:r>
          </a:p>
        </p:txBody>
      </p:sp>
      <p:sp>
        <p:nvSpPr>
          <p:cNvPr id="69" name="文本框 68"/>
          <p:cNvSpPr txBox="1"/>
          <p:nvPr/>
        </p:nvSpPr>
        <p:spPr>
          <a:xfrm>
            <a:off x="6941476" y="15563940"/>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t>
            </a:r>
          </a:p>
        </p:txBody>
      </p:sp>
      <p:sp>
        <p:nvSpPr>
          <p:cNvPr id="70" name="矩形 69"/>
          <p:cNvSpPr/>
          <p:nvPr/>
        </p:nvSpPr>
        <p:spPr>
          <a:xfrm>
            <a:off x="15660033" y="12228810"/>
            <a:ext cx="2727125"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b[</a:t>
            </a:r>
            <a:r>
              <a:rPr lang="en-US" sz="6600" dirty="0" err="1"/>
              <a:t>i</a:t>
            </a:r>
            <a:r>
              <a:rPr lang="en-US" sz="6600" dirty="0"/>
              <a:t>]</a:t>
            </a:r>
          </a:p>
        </p:txBody>
      </p:sp>
      <p:sp>
        <p:nvSpPr>
          <p:cNvPr id="71" name="矩形 70"/>
          <p:cNvSpPr/>
          <p:nvPr/>
        </p:nvSpPr>
        <p:spPr>
          <a:xfrm>
            <a:off x="15660033" y="13804047"/>
            <a:ext cx="2727126" cy="110799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a[b[</a:t>
            </a:r>
            <a:r>
              <a:rPr lang="en-US" sz="6600" dirty="0" err="1"/>
              <a:t>i</a:t>
            </a:r>
            <a:r>
              <a:rPr lang="en-US" sz="6600" dirty="0"/>
              <a:t>]]</a:t>
            </a:r>
          </a:p>
        </p:txBody>
      </p:sp>
      <p:cxnSp>
        <p:nvCxnSpPr>
          <p:cNvPr id="72" name="直接箭头连接符 71"/>
          <p:cNvCxnSpPr>
            <a:stCxn id="70" idx="2"/>
            <a:endCxn id="71" idx="0"/>
          </p:cNvCxnSpPr>
          <p:nvPr/>
        </p:nvCxnSpPr>
        <p:spPr>
          <a:xfrm>
            <a:off x="17023596" y="13336806"/>
            <a:ext cx="0" cy="467241"/>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73" name="文本框 72"/>
          <p:cNvSpPr txBox="1"/>
          <p:nvPr/>
        </p:nvSpPr>
        <p:spPr>
          <a:xfrm>
            <a:off x="15805974" y="15563940"/>
            <a:ext cx="2458032" cy="923330"/>
          </a:xfrm>
          <a:prstGeom prst="rect">
            <a:avLst/>
          </a:prstGeom>
          <a:noFill/>
        </p:spPr>
        <p:txBody>
          <a:bodyPr wrap="square" rtlCol="0">
            <a:spAutoFit/>
          </a:bodyPr>
          <a:lstStyle/>
          <a:p>
            <a:pPr algn="ctr"/>
            <a:r>
              <a:rPr lang="en-US" sz="5400" dirty="0"/>
              <a:t>Stream</a:t>
            </a:r>
          </a:p>
        </p:txBody>
      </p:sp>
      <p:sp>
        <p:nvSpPr>
          <p:cNvPr id="76" name="灯片编号占位符 75"/>
          <p:cNvSpPr>
            <a:spLocks noGrp="1"/>
          </p:cNvSpPr>
          <p:nvPr>
            <p:ph type="sldNum" sz="quarter" idx="12"/>
          </p:nvPr>
        </p:nvSpPr>
        <p:spPr/>
        <p:txBody>
          <a:bodyPr/>
          <a:lstStyle/>
          <a:p>
            <a:pPr>
              <a:defRPr/>
            </a:pPr>
            <a:fld id="{894BDB81-4FB0-4845-AAEA-5605C566B277}" type="slidenum">
              <a:rPr lang="zh-CN" altLang="en-US" smtClean="0"/>
              <a:pPr>
                <a:defRPr/>
              </a:pPr>
              <a:t>2</a:t>
            </a:fld>
            <a:endParaRPr lang="en-US" altLang="zh-CN"/>
          </a:p>
        </p:txBody>
      </p:sp>
    </p:spTree>
    <p:extLst>
      <p:ext uri="{BB962C8B-B14F-4D97-AF65-F5344CB8AC3E}">
        <p14:creationId xmlns:p14="http://schemas.microsoft.com/office/powerpoint/2010/main" val="241620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500"/>
                                        <p:tgtEl>
                                          <p:spTgt spid="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6"/>
                                        </p:tgtEl>
                                        <p:attrNameLst>
                                          <p:attrName>style.visibility</p:attrName>
                                        </p:attrNameLst>
                                      </p:cBhvr>
                                      <p:to>
                                        <p:strVal val="visible"/>
                                      </p:to>
                                    </p:set>
                                    <p:animEffect transition="in" filter="fade">
                                      <p:cBhvr>
                                        <p:cTn id="28" dur="500"/>
                                        <p:tgtEl>
                                          <p:spTgt spid="66"/>
                                        </p:tgtEl>
                                      </p:cBhvr>
                                    </p:animEffect>
                                  </p:childTnLst>
                                </p:cTn>
                              </p:par>
                              <p:par>
                                <p:cTn id="29" presetID="10"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fade">
                                      <p:cBhvr>
                                        <p:cTn id="31" dur="500"/>
                                        <p:tgtEl>
                                          <p:spTgt spid="6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
                                        </p:tgtEl>
                                        <p:attrNameLst>
                                          <p:attrName>style.visibility</p:attrName>
                                        </p:attrNameLst>
                                      </p:cBhvr>
                                      <p:to>
                                        <p:strVal val="visible"/>
                                      </p:to>
                                    </p:set>
                                    <p:animEffect transition="in" filter="fade">
                                      <p:cBhvr>
                                        <p:cTn id="34" dur="500"/>
                                        <p:tgtEl>
                                          <p:spTgt spid="5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fade">
                                      <p:cBhvr>
                                        <p:cTn id="37" dur="500"/>
                                        <p:tgtEl>
                                          <p:spTgt spid="67"/>
                                        </p:tgtEl>
                                      </p:cBhvr>
                                    </p:animEffect>
                                  </p:childTnLst>
                                </p:cTn>
                              </p:par>
                              <p:par>
                                <p:cTn id="38" presetID="10" presetClass="entr" presetSubtype="0" fill="hold"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fade">
                                      <p:cBhvr>
                                        <p:cTn id="43" dur="500"/>
                                        <p:tgtEl>
                                          <p:spTgt spid="5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fade">
                                      <p:cBhvr>
                                        <p:cTn id="46" dur="500"/>
                                        <p:tgtEl>
                                          <p:spTgt spid="68"/>
                                        </p:tgtEl>
                                      </p:cBhvr>
                                    </p:animEffect>
                                  </p:childTnLst>
                                </p:cTn>
                              </p:par>
                              <p:par>
                                <p:cTn id="47" presetID="10"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69"/>
                                        </p:tgtEl>
                                        <p:attrNameLst>
                                          <p:attrName>style.visibility</p:attrName>
                                        </p:attrNameLst>
                                      </p:cBhvr>
                                      <p:to>
                                        <p:strVal val="visible"/>
                                      </p:to>
                                    </p:set>
                                    <p:animEffect transition="in" filter="fade">
                                      <p:cBhvr>
                                        <p:cTn id="55" dur="500"/>
                                        <p:tgtEl>
                                          <p:spTgt spid="69"/>
                                        </p:tgtEl>
                                      </p:cBhvr>
                                    </p:animEffect>
                                  </p:childTnLst>
                                </p:cTn>
                              </p:par>
                              <p:par>
                                <p:cTn id="56" presetID="10" presetClass="entr" presetSubtype="0"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fade">
                                      <p:cBhvr>
                                        <p:cTn id="58" dur="500"/>
                                        <p:tgtEl>
                                          <p:spTgt spid="6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52"/>
                                        </p:tgtEl>
                                        <p:attrNameLst>
                                          <p:attrName>style.visibility</p:attrName>
                                        </p:attrNameLst>
                                      </p:cBhvr>
                                      <p:to>
                                        <p:strVal val="visible"/>
                                      </p:to>
                                    </p:set>
                                    <p:animEffect transition="in" filter="fade">
                                      <p:cBhvr>
                                        <p:cTn id="66" dur="500"/>
                                        <p:tgtEl>
                                          <p:spTgt spid="5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70"/>
                                        </p:tgtEl>
                                        <p:attrNameLst>
                                          <p:attrName>style.visibility</p:attrName>
                                        </p:attrNameLst>
                                      </p:cBhvr>
                                      <p:to>
                                        <p:strVal val="visible"/>
                                      </p:to>
                                    </p:set>
                                    <p:animEffect transition="in" filter="fade">
                                      <p:cBhvr>
                                        <p:cTn id="71" dur="500"/>
                                        <p:tgtEl>
                                          <p:spTgt spid="7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3"/>
                                        </p:tgtEl>
                                        <p:attrNameLst>
                                          <p:attrName>style.visibility</p:attrName>
                                        </p:attrNameLst>
                                      </p:cBhvr>
                                      <p:to>
                                        <p:strVal val="visible"/>
                                      </p:to>
                                    </p:set>
                                    <p:animEffect transition="in" filter="fade">
                                      <p:cBhvr>
                                        <p:cTn id="74" dur="500"/>
                                        <p:tgtEl>
                                          <p:spTgt spid="73"/>
                                        </p:tgtEl>
                                      </p:cBhvr>
                                    </p:animEffect>
                                  </p:childTnLst>
                                </p:cTn>
                              </p:par>
                              <p:par>
                                <p:cTn id="75" presetID="10" presetClass="entr" presetSubtype="0" fill="hold" nodeType="withEffect">
                                  <p:stCondLst>
                                    <p:cond delay="0"/>
                                  </p:stCondLst>
                                  <p:childTnLst>
                                    <p:set>
                                      <p:cBhvr>
                                        <p:cTn id="76" dur="1" fill="hold">
                                          <p:stCondLst>
                                            <p:cond delay="0"/>
                                          </p:stCondLst>
                                        </p:cTn>
                                        <p:tgtEl>
                                          <p:spTgt spid="72"/>
                                        </p:tgtEl>
                                        <p:attrNameLst>
                                          <p:attrName>style.visibility</p:attrName>
                                        </p:attrNameLst>
                                      </p:cBhvr>
                                      <p:to>
                                        <p:strVal val="visible"/>
                                      </p:to>
                                    </p:set>
                                    <p:animEffect transition="in" filter="fade">
                                      <p:cBhvr>
                                        <p:cTn id="77" dur="500"/>
                                        <p:tgtEl>
                                          <p:spTgt spid="7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fade">
                                      <p:cBhvr>
                                        <p:cTn id="80" dur="500"/>
                                        <p:tgtEl>
                                          <p:spTgt spid="7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51"/>
                                        </p:tgtEl>
                                        <p:attrNameLst>
                                          <p:attrName>style.visibility</p:attrName>
                                        </p:attrNameLst>
                                      </p:cBhvr>
                                      <p:to>
                                        <p:strVal val="visible"/>
                                      </p:to>
                                    </p:set>
                                    <p:animEffect transition="in" filter="fade">
                                      <p:cBhvr>
                                        <p:cTn id="83" dur="500"/>
                                        <p:tgtEl>
                                          <p:spTgt spid="51"/>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8"/>
                                        </p:tgtEl>
                                        <p:attrNameLst>
                                          <p:attrName>style.visibility</p:attrName>
                                        </p:attrNameLst>
                                      </p:cBhvr>
                                      <p:to>
                                        <p:strVal val="visible"/>
                                      </p:to>
                                    </p:set>
                                    <p:animEffect transition="in" filter="fade">
                                      <p:cBhvr>
                                        <p:cTn id="86" dur="500"/>
                                        <p:tgtEl>
                                          <p:spTgt spid="4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53"/>
                                        </p:tgtEl>
                                        <p:attrNameLst>
                                          <p:attrName>style.visibility</p:attrName>
                                        </p:attrNameLst>
                                      </p:cBhvr>
                                      <p:to>
                                        <p:strVal val="visible"/>
                                      </p:to>
                                    </p:set>
                                    <p:animEffect transition="in" filter="fade">
                                      <p:cBhvr>
                                        <p:cTn id="8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P spid="41" grpId="0" animBg="1"/>
      <p:bldP spid="48" grpId="0" animBg="1"/>
      <p:bldP spid="51" grpId="0" animBg="1"/>
      <p:bldP spid="52" grpId="0"/>
      <p:bldP spid="53" grpId="0" animBg="1"/>
      <p:bldP spid="58" grpId="0" animBg="1"/>
      <p:bldP spid="59" grpId="0" animBg="1"/>
      <p:bldP spid="60" grpId="0" animBg="1"/>
      <p:bldP spid="61" grpId="0" animBg="1"/>
      <p:bldP spid="66" grpId="0" animBg="1"/>
      <p:bldP spid="67" grpId="0" animBg="1"/>
      <p:bldP spid="68" grpId="0" animBg="1"/>
      <p:bldP spid="69" grpId="0" animBg="1"/>
      <p:bldP spid="70" grpId="0" animBg="1"/>
      <p:bldP spid="71"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solidFill>
                  <a:schemeClr val="bg1">
                    <a:lumMod val="75000"/>
                  </a:schemeClr>
                </a:solidFill>
              </a:rPr>
              <a:t>Insight &amp; Opportunities.</a:t>
            </a:r>
          </a:p>
          <a:p>
            <a:r>
              <a:rPr lang="en-US" altLang="zh-CN" sz="8300" dirty="0">
                <a:solidFill>
                  <a:schemeClr val="bg1">
                    <a:lumMod val="75000"/>
                  </a:schemeClr>
                </a:solidFill>
              </a:rPr>
              <a:t>Stream Characteristics.</a:t>
            </a:r>
          </a:p>
          <a:p>
            <a:r>
              <a:rPr lang="en-US" altLang="zh-CN" sz="8300" dirty="0">
                <a:solidFill>
                  <a:schemeClr val="bg1">
                    <a:lumMod val="75000"/>
                  </a:schemeClr>
                </a:solidFill>
              </a:rPr>
              <a:t>Stream ISA Extension.</a:t>
            </a:r>
          </a:p>
          <a:p>
            <a:r>
              <a:rPr lang="en-US" altLang="zh-CN" sz="8300" dirty="0">
                <a:solidFill>
                  <a:schemeClr val="tx1">
                    <a:lumMod val="95000"/>
                    <a:lumOff val="5000"/>
                  </a:schemeClr>
                </a:solidFill>
              </a:rPr>
              <a:t>Stream-Aware Policies.</a:t>
            </a:r>
            <a:endParaRPr lang="en-US" altLang="zh-CN" sz="8300" dirty="0">
              <a:solidFill>
                <a:schemeClr val="bg1">
                  <a:lumMod val="75000"/>
                </a:schemeClr>
              </a:solidFill>
            </a:endParaRPr>
          </a:p>
          <a:p>
            <a:r>
              <a:rPr lang="en-US" altLang="zh-CN" sz="8300" dirty="0">
                <a:solidFill>
                  <a:schemeClr val="bg1">
                    <a:lumMod val="75000"/>
                  </a:schemeClr>
                </a:solidFill>
              </a:rPr>
              <a:t>Microarchitecture Extension.</a:t>
            </a:r>
          </a:p>
          <a:p>
            <a:r>
              <a:rPr lang="en-US" altLang="zh-CN" sz="8300" dirty="0">
                <a:solidFill>
                  <a:schemeClr val="bg1">
                    <a:lumMod val="75000"/>
                  </a:schemeClr>
                </a:solidFill>
              </a:rPr>
              <a:t>Evaluation.</a:t>
            </a: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20</a:t>
            </a:fld>
            <a:endParaRPr lang="en-US" altLang="zh-CN"/>
          </a:p>
        </p:txBody>
      </p:sp>
    </p:spTree>
    <p:extLst>
      <p:ext uri="{BB962C8B-B14F-4D97-AF65-F5344CB8AC3E}">
        <p14:creationId xmlns:p14="http://schemas.microsoft.com/office/powerpoint/2010/main" val="107204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Stream-Aware Policies </a:t>
            </a:r>
          </a:p>
        </p:txBody>
      </p:sp>
      <p:grpSp>
        <p:nvGrpSpPr>
          <p:cNvPr id="40" name="组合 39"/>
          <p:cNvGrpSpPr/>
          <p:nvPr/>
        </p:nvGrpSpPr>
        <p:grpSpPr>
          <a:xfrm>
            <a:off x="2618514" y="7207749"/>
            <a:ext cx="24261830" cy="11096566"/>
            <a:chOff x="2618514" y="7207749"/>
            <a:chExt cx="24261830" cy="11096566"/>
          </a:xfrm>
        </p:grpSpPr>
        <p:sp>
          <p:nvSpPr>
            <p:cNvPr id="14" name="矩形 13"/>
            <p:cNvSpPr/>
            <p:nvPr/>
          </p:nvSpPr>
          <p:spPr>
            <a:xfrm>
              <a:off x="11673186" y="10822147"/>
              <a:ext cx="5135056" cy="42604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Compiler (ISA)</a:t>
              </a:r>
            </a:p>
            <a:p>
              <a:pPr algn="ctr"/>
              <a:r>
                <a:rPr lang="en-US" sz="6600" dirty="0"/>
                <a:t>/Hardware</a:t>
              </a:r>
            </a:p>
          </p:txBody>
        </p:sp>
        <p:grpSp>
          <p:nvGrpSpPr>
            <p:cNvPr id="27" name="组合 26"/>
            <p:cNvGrpSpPr/>
            <p:nvPr/>
          </p:nvGrpSpPr>
          <p:grpSpPr>
            <a:xfrm>
              <a:off x="2618514" y="7207749"/>
              <a:ext cx="6605660" cy="11031972"/>
              <a:chOff x="3603243" y="7744803"/>
              <a:chExt cx="6605660" cy="11031972"/>
            </a:xfrm>
          </p:grpSpPr>
          <p:sp>
            <p:nvSpPr>
              <p:cNvPr id="16" name="矩形 15"/>
              <p:cNvSpPr/>
              <p:nvPr/>
            </p:nvSpPr>
            <p:spPr>
              <a:xfrm>
                <a:off x="3603243" y="7744803"/>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Memory Footprint</a:t>
                </a:r>
              </a:p>
            </p:txBody>
          </p:sp>
          <p:sp>
            <p:nvSpPr>
              <p:cNvPr id="17" name="矩形 16"/>
              <p:cNvSpPr/>
              <p:nvPr/>
            </p:nvSpPr>
            <p:spPr>
              <a:xfrm>
                <a:off x="3603243" y="9811573"/>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600" dirty="0"/>
                  <a:t>Reuse Distance</a:t>
                </a:r>
                <a:endParaRPr lang="en-US" sz="6600" dirty="0"/>
              </a:p>
            </p:txBody>
          </p:sp>
          <p:sp>
            <p:nvSpPr>
              <p:cNvPr id="18" name="矩形 17"/>
              <p:cNvSpPr/>
              <p:nvPr/>
            </p:nvSpPr>
            <p:spPr>
              <a:xfrm>
                <a:off x="3603243" y="11878343"/>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Modified?</a:t>
                </a:r>
              </a:p>
            </p:txBody>
          </p:sp>
          <p:sp>
            <p:nvSpPr>
              <p:cNvPr id="19" name="矩形 18"/>
              <p:cNvSpPr/>
              <p:nvPr/>
            </p:nvSpPr>
            <p:spPr>
              <a:xfrm>
                <a:off x="3603243" y="13950647"/>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Conditional Used?</a:t>
                </a:r>
              </a:p>
            </p:txBody>
          </p:sp>
          <p:sp>
            <p:nvSpPr>
              <p:cNvPr id="20" name="矩形 19"/>
              <p:cNvSpPr/>
              <p:nvPr/>
            </p:nvSpPr>
            <p:spPr>
              <a:xfrm>
                <a:off x="3603243" y="16022951"/>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Indirect</a:t>
                </a:r>
              </a:p>
            </p:txBody>
          </p:sp>
          <p:sp>
            <p:nvSpPr>
              <p:cNvPr id="26" name="文本框 25"/>
              <p:cNvSpPr txBox="1"/>
              <p:nvPr/>
            </p:nvSpPr>
            <p:spPr>
              <a:xfrm>
                <a:off x="6442751" y="17668779"/>
                <a:ext cx="926642" cy="1107996"/>
              </a:xfrm>
              <a:prstGeom prst="rect">
                <a:avLst/>
              </a:prstGeom>
              <a:noFill/>
            </p:spPr>
            <p:txBody>
              <a:bodyPr wrap="square" rtlCol="0">
                <a:spAutoFit/>
              </a:bodyPr>
              <a:lstStyle/>
              <a:p>
                <a:r>
                  <a:rPr lang="en-US" sz="6600" b="1" dirty="0">
                    <a:latin typeface="Segoe UI" panose="020B0502040204020203" pitchFamily="34" charset="0"/>
                    <a:cs typeface="Segoe UI" panose="020B0502040204020203" pitchFamily="34" charset="0"/>
                  </a:rPr>
                  <a:t>…</a:t>
                </a:r>
              </a:p>
            </p:txBody>
          </p:sp>
        </p:grpSp>
        <p:grpSp>
          <p:nvGrpSpPr>
            <p:cNvPr id="29" name="组合 28"/>
            <p:cNvGrpSpPr/>
            <p:nvPr/>
          </p:nvGrpSpPr>
          <p:grpSpPr>
            <a:xfrm>
              <a:off x="19257254" y="9274519"/>
              <a:ext cx="7623090" cy="9029796"/>
              <a:chOff x="19911390" y="8517947"/>
              <a:chExt cx="7623090" cy="9029796"/>
            </a:xfrm>
          </p:grpSpPr>
          <p:sp>
            <p:nvSpPr>
              <p:cNvPr id="22" name="矩形 21"/>
              <p:cNvSpPr/>
              <p:nvPr/>
            </p:nvSpPr>
            <p:spPr>
              <a:xfrm>
                <a:off x="19930290" y="8517947"/>
                <a:ext cx="7604190" cy="1389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Prefetch Throttling</a:t>
                </a:r>
              </a:p>
            </p:txBody>
          </p:sp>
          <p:sp>
            <p:nvSpPr>
              <p:cNvPr id="23" name="矩形 22"/>
              <p:cNvSpPr/>
              <p:nvPr/>
            </p:nvSpPr>
            <p:spPr>
              <a:xfrm>
                <a:off x="19928456" y="10699775"/>
                <a:ext cx="7604190" cy="1389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Cache Replacement</a:t>
                </a:r>
              </a:p>
            </p:txBody>
          </p:sp>
          <p:sp>
            <p:nvSpPr>
              <p:cNvPr id="24" name="矩形 23"/>
              <p:cNvSpPr/>
              <p:nvPr/>
            </p:nvSpPr>
            <p:spPr>
              <a:xfrm>
                <a:off x="19928456" y="12870972"/>
                <a:ext cx="7604190" cy="1389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Cache Bypassing</a:t>
                </a:r>
              </a:p>
            </p:txBody>
          </p:sp>
          <p:sp>
            <p:nvSpPr>
              <p:cNvPr id="25" name="矩形 24"/>
              <p:cNvSpPr/>
              <p:nvPr/>
            </p:nvSpPr>
            <p:spPr>
              <a:xfrm>
                <a:off x="19911390" y="14985919"/>
                <a:ext cx="7604190" cy="1389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Sub-Line Transfer</a:t>
                </a:r>
              </a:p>
            </p:txBody>
          </p:sp>
          <p:sp>
            <p:nvSpPr>
              <p:cNvPr id="28" name="文本框 27"/>
              <p:cNvSpPr txBox="1"/>
              <p:nvPr/>
            </p:nvSpPr>
            <p:spPr>
              <a:xfrm>
                <a:off x="23267230" y="16439747"/>
                <a:ext cx="926642" cy="1107996"/>
              </a:xfrm>
              <a:prstGeom prst="rect">
                <a:avLst/>
              </a:prstGeom>
              <a:noFill/>
            </p:spPr>
            <p:txBody>
              <a:bodyPr wrap="square" rtlCol="0">
                <a:spAutoFit/>
              </a:bodyPr>
              <a:lstStyle/>
              <a:p>
                <a:r>
                  <a:rPr lang="en-US" sz="6600" b="1" dirty="0">
                    <a:latin typeface="Segoe UI" panose="020B0502040204020203" pitchFamily="34" charset="0"/>
                    <a:cs typeface="Segoe UI" panose="020B0502040204020203" pitchFamily="34" charset="0"/>
                  </a:rPr>
                  <a:t>…</a:t>
                </a:r>
              </a:p>
            </p:txBody>
          </p:sp>
        </p:grpSp>
        <p:sp>
          <p:nvSpPr>
            <p:cNvPr id="30" name="右箭头 29"/>
            <p:cNvSpPr/>
            <p:nvPr/>
          </p:nvSpPr>
          <p:spPr>
            <a:xfrm>
              <a:off x="9428516" y="12305126"/>
              <a:ext cx="2042508" cy="20488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1" name="右箭头 30"/>
            <p:cNvSpPr/>
            <p:nvPr/>
          </p:nvSpPr>
          <p:spPr>
            <a:xfrm>
              <a:off x="17010404" y="12305126"/>
              <a:ext cx="2042508" cy="20488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cxnSp>
        <p:nvCxnSpPr>
          <p:cNvPr id="33" name="直接连接符 32"/>
          <p:cNvCxnSpPr/>
          <p:nvPr/>
        </p:nvCxnSpPr>
        <p:spPr>
          <a:xfrm>
            <a:off x="2263990" y="6441010"/>
            <a:ext cx="24614520" cy="0"/>
          </a:xfrm>
          <a:prstGeom prst="line">
            <a:avLst/>
          </a:prstGeom>
          <a:ln w="76200"/>
        </p:spPr>
        <p:style>
          <a:lnRef idx="1">
            <a:schemeClr val="dk1"/>
          </a:lnRef>
          <a:fillRef idx="0">
            <a:schemeClr val="dk1"/>
          </a:fillRef>
          <a:effectRef idx="0">
            <a:schemeClr val="dk1"/>
          </a:effectRef>
          <a:fontRef idx="minor">
            <a:schemeClr val="tx1"/>
          </a:fontRef>
        </p:style>
      </p:cxnSp>
      <p:sp>
        <p:nvSpPr>
          <p:cNvPr id="35" name="矩形 34"/>
          <p:cNvSpPr/>
          <p:nvPr/>
        </p:nvSpPr>
        <p:spPr>
          <a:xfrm>
            <a:off x="2618514" y="4564595"/>
            <a:ext cx="6605660" cy="13892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dirty="0"/>
              <a:t>Rich Information</a:t>
            </a:r>
          </a:p>
        </p:txBody>
      </p:sp>
      <p:sp>
        <p:nvSpPr>
          <p:cNvPr id="36" name="右箭头 35"/>
          <p:cNvSpPr/>
          <p:nvPr/>
        </p:nvSpPr>
        <p:spPr>
          <a:xfrm>
            <a:off x="9428516" y="4734677"/>
            <a:ext cx="9624396" cy="1049069"/>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7" name="矩形 36"/>
          <p:cNvSpPr/>
          <p:nvPr/>
        </p:nvSpPr>
        <p:spPr>
          <a:xfrm>
            <a:off x="19257254" y="4564595"/>
            <a:ext cx="7604190" cy="138923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6600" dirty="0"/>
              <a:t>Better Policies</a:t>
            </a:r>
          </a:p>
        </p:txBody>
      </p:sp>
      <p:sp>
        <p:nvSpPr>
          <p:cNvPr id="41" name="圆角矩形 40"/>
          <p:cNvSpPr/>
          <p:nvPr/>
        </p:nvSpPr>
        <p:spPr>
          <a:xfrm>
            <a:off x="2100046" y="9084337"/>
            <a:ext cx="7642595" cy="176959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圆角矩形 41"/>
          <p:cNvSpPr/>
          <p:nvPr/>
        </p:nvSpPr>
        <p:spPr>
          <a:xfrm>
            <a:off x="2100046" y="15295715"/>
            <a:ext cx="7642595" cy="176959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圆角矩形 42"/>
          <p:cNvSpPr/>
          <p:nvPr/>
        </p:nvSpPr>
        <p:spPr>
          <a:xfrm>
            <a:off x="18972185" y="15552309"/>
            <a:ext cx="8174328" cy="176959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圆角矩形 45"/>
          <p:cNvSpPr/>
          <p:nvPr/>
        </p:nvSpPr>
        <p:spPr>
          <a:xfrm>
            <a:off x="18972185" y="13413593"/>
            <a:ext cx="8174328" cy="1769597"/>
          </a:xfrm>
          <a:prstGeom prst="round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21</a:t>
            </a:fld>
            <a:endParaRPr lang="en-US" altLang="zh-CN"/>
          </a:p>
        </p:txBody>
      </p:sp>
    </p:spTree>
    <p:extLst>
      <p:ext uri="{BB962C8B-B14F-4D97-AF65-F5344CB8AC3E}">
        <p14:creationId xmlns:p14="http://schemas.microsoft.com/office/powerpoint/2010/main" val="556246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42"/>
                                        </p:tgtEl>
                                      </p:cBhvr>
                                    </p:animEffect>
                                    <p:set>
                                      <p:cBhvr>
                                        <p:cTn id="26" dur="1" fill="hold">
                                          <p:stCondLst>
                                            <p:cond delay="499"/>
                                          </p:stCondLst>
                                        </p:cTn>
                                        <p:tgtEl>
                                          <p:spTgt spid="4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43"/>
                                        </p:tgtEl>
                                      </p:cBhvr>
                                    </p:animEffect>
                                    <p:set>
                                      <p:cBhvr>
                                        <p:cTn id="29" dur="1" fill="hold">
                                          <p:stCondLst>
                                            <p:cond delay="499"/>
                                          </p:stCondLst>
                                        </p:cTn>
                                        <p:tgtEl>
                                          <p:spTgt spid="43"/>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fade">
                                      <p:cBhvr>
                                        <p:cTn id="32"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Stream-Aware Policies – Cache Bypass</a:t>
            </a:r>
          </a:p>
        </p:txBody>
      </p:sp>
      <p:sp>
        <p:nvSpPr>
          <p:cNvPr id="45" name="内容占位符 2"/>
          <p:cNvSpPr txBox="1">
            <a:spLocks/>
          </p:cNvSpPr>
          <p:nvPr/>
        </p:nvSpPr>
        <p:spPr bwMode="auto">
          <a:xfrm>
            <a:off x="1463323" y="3946550"/>
            <a:ext cx="26334156" cy="144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108" tIns="188056" rIns="376108" bIns="188056" numCol="1" anchor="t" anchorCtr="0" compatLnSpc="1">
            <a:prstTxWarp prst="textNoShape">
              <a:avLst/>
            </a:prstTxWarp>
          </a:bodyPr>
          <a:lstStyle>
            <a:lvl1pPr marL="1409700" indent="-1409700" algn="l" defTabSz="3760788" rtl="0" eaLnBrk="0" fontAlgn="base" hangingPunct="0">
              <a:spcBef>
                <a:spcPct val="20000"/>
              </a:spcBef>
              <a:spcAft>
                <a:spcPct val="0"/>
              </a:spcAft>
              <a:buFont typeface="Arial" panose="020B0604020202020204" pitchFamily="34" charset="0"/>
              <a:buChar char="•"/>
              <a:defRPr sz="13200" kern="1200">
                <a:solidFill>
                  <a:schemeClr val="tx1"/>
                </a:solidFill>
                <a:latin typeface="+mn-lt"/>
                <a:ea typeface="MS PGothic" panose="020B0600070205080204" pitchFamily="34" charset="-128"/>
                <a:cs typeface="ＭＳ Ｐゴシック" charset="0"/>
              </a:defRPr>
            </a:lvl1pPr>
            <a:lvl2pPr marL="3054350" indent="-1174750" algn="l" defTabSz="3760788"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MS PGothic" panose="020B0600070205080204" pitchFamily="34" charset="-128"/>
                <a:cs typeface="+mn-cs"/>
              </a:defRPr>
            </a:lvl2pPr>
            <a:lvl3pPr marL="4700588" indent="-939800" algn="l" defTabSz="3760788" rtl="0" eaLnBrk="0" fontAlgn="base" hangingPunct="0">
              <a:spcBef>
                <a:spcPct val="20000"/>
              </a:spcBef>
              <a:spcAft>
                <a:spcPct val="0"/>
              </a:spcAft>
              <a:buFont typeface="Arial" panose="020B0604020202020204" pitchFamily="34" charset="0"/>
              <a:buChar char="•"/>
              <a:defRPr sz="9900" kern="1200">
                <a:solidFill>
                  <a:schemeClr val="tx1"/>
                </a:solidFill>
                <a:latin typeface="+mn-lt"/>
                <a:ea typeface="MS PGothic" panose="020B0600070205080204" pitchFamily="34" charset="-128"/>
                <a:cs typeface="+mn-cs"/>
              </a:defRPr>
            </a:lvl3pPr>
            <a:lvl4pPr marL="65817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4pPr>
            <a:lvl5pPr marL="84613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r>
              <a:rPr lang="en-US" sz="8300" dirty="0"/>
              <a:t>Stream: Access Pattern </a:t>
            </a:r>
            <a:r>
              <a:rPr lang="en-US" sz="8300" dirty="0">
                <a:sym typeface="Wingdings" panose="05000000000000000000" pitchFamily="2" charset="2"/>
              </a:rPr>
              <a:t></a:t>
            </a:r>
            <a:r>
              <a:rPr lang="en-US" sz="8300" dirty="0"/>
              <a:t> Precise Memory Footprint.</a:t>
            </a:r>
          </a:p>
        </p:txBody>
      </p:sp>
      <p:sp>
        <p:nvSpPr>
          <p:cNvPr id="46" name="文本框 45"/>
          <p:cNvSpPr txBox="1"/>
          <p:nvPr/>
        </p:nvSpPr>
        <p:spPr>
          <a:xfrm>
            <a:off x="1469372" y="8113040"/>
            <a:ext cx="11983168" cy="8956298"/>
          </a:xfrm>
          <a:prstGeom prst="rect">
            <a:avLst/>
          </a:prstGeom>
          <a:noFill/>
        </p:spPr>
        <p:txBody>
          <a:bodyPr wrap="square" rtlCol="0">
            <a:spAutoFit/>
          </a:bodyPr>
          <a:lstStyle/>
          <a:p>
            <a:r>
              <a:rPr lang="en-US" altLang="zh-CN" sz="7200" dirty="0">
                <a:latin typeface="Consolas" panose="020B0609020204030204" pitchFamily="49" charset="0"/>
              </a:rPr>
              <a:t>while (</a:t>
            </a:r>
            <a:r>
              <a:rPr lang="en-US" altLang="zh-CN" sz="7200" dirty="0" err="1">
                <a:latin typeface="Consolas" panose="020B0609020204030204" pitchFamily="49" charset="0"/>
              </a:rPr>
              <a:t>i</a:t>
            </a:r>
            <a:r>
              <a:rPr lang="en-US" altLang="zh-CN" sz="7200" dirty="0">
                <a:latin typeface="Consolas" panose="020B0609020204030204" pitchFamily="49" charset="0"/>
              </a:rPr>
              <a:t> &lt; N) </a:t>
            </a:r>
          </a:p>
          <a:p>
            <a:r>
              <a:rPr lang="en-US" sz="7200" dirty="0">
                <a:latin typeface="Consolas" panose="020B0609020204030204" pitchFamily="49" charset="0"/>
              </a:rPr>
              <a:t>  while (j &lt; N) </a:t>
            </a:r>
          </a:p>
          <a:p>
            <a:r>
              <a:rPr lang="en-US" sz="7200" dirty="0">
                <a:latin typeface="Consolas" panose="020B0609020204030204" pitchFamily="49" charset="0"/>
              </a:rPr>
              <a:t>    while (k &lt; N) </a:t>
            </a:r>
          </a:p>
          <a:p>
            <a:r>
              <a:rPr lang="en-US" sz="7200" dirty="0">
                <a:latin typeface="Consolas" panose="020B0609020204030204" pitchFamily="49" charset="0"/>
              </a:rPr>
              <a:t>      sum += </a:t>
            </a:r>
            <a:r>
              <a:rPr lang="en-US" sz="7200" dirty="0">
                <a:effectLst>
                  <a:outerShdw blurRad="38100" dist="38100" dir="2700000" algn="tl">
                    <a:srgbClr val="000000">
                      <a:alpha val="43137"/>
                    </a:srgbClr>
                  </a:outerShdw>
                </a:effectLst>
                <a:latin typeface="Consolas" panose="020B0609020204030204" pitchFamily="49" charset="0"/>
              </a:rPr>
              <a:t>a[k][</a:t>
            </a:r>
            <a:r>
              <a:rPr lang="en-US" sz="7200" dirty="0" err="1">
                <a:effectLst>
                  <a:outerShdw blurRad="38100" dist="38100" dir="2700000" algn="tl">
                    <a:srgbClr val="000000">
                      <a:alpha val="43137"/>
                    </a:srgbClr>
                  </a:outerShdw>
                </a:effectLst>
                <a:latin typeface="Consolas" panose="020B0609020204030204" pitchFamily="49" charset="0"/>
              </a:rPr>
              <a:t>i</a:t>
            </a:r>
            <a:r>
              <a:rPr lang="en-US" sz="7200" dirty="0">
                <a:effectLst>
                  <a:outerShdw blurRad="38100" dist="38100" dir="2700000" algn="tl">
                    <a:srgbClr val="000000">
                      <a:alpha val="43137"/>
                    </a:srgbClr>
                  </a:outerShdw>
                </a:effectLst>
                <a:latin typeface="Consolas" panose="020B0609020204030204" pitchFamily="49" charset="0"/>
              </a:rPr>
              <a:t>]</a:t>
            </a:r>
          </a:p>
          <a:p>
            <a:r>
              <a:rPr lang="en-US" sz="7200" dirty="0">
                <a:latin typeface="Consolas" panose="020B0609020204030204" pitchFamily="49" charset="0"/>
              </a:rPr>
              <a:t>           * b[k][j];</a:t>
            </a:r>
          </a:p>
          <a:p>
            <a:r>
              <a:rPr lang="en-US" sz="7200" dirty="0">
                <a:latin typeface="Consolas" panose="020B0609020204030204" pitchFamily="49" charset="0"/>
              </a:rPr>
              <a:t>    </a:t>
            </a:r>
          </a:p>
          <a:p>
            <a:r>
              <a:rPr lang="en-US" sz="7200" dirty="0">
                <a:latin typeface="Consolas" panose="020B0609020204030204" pitchFamily="49" charset="0"/>
              </a:rPr>
              <a:t>  </a:t>
            </a:r>
          </a:p>
          <a:p>
            <a:endParaRPr lang="en-US" sz="7200" dirty="0">
              <a:latin typeface="Consolas" panose="020B0609020204030204" pitchFamily="49" charset="0"/>
            </a:endParaRPr>
          </a:p>
        </p:txBody>
      </p:sp>
      <p:sp>
        <p:nvSpPr>
          <p:cNvPr id="66" name="矩形 65"/>
          <p:cNvSpPr/>
          <p:nvPr/>
        </p:nvSpPr>
        <p:spPr>
          <a:xfrm>
            <a:off x="20116265" y="6981678"/>
            <a:ext cx="2304300" cy="17665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Core</a:t>
            </a:r>
          </a:p>
        </p:txBody>
      </p:sp>
      <p:sp>
        <p:nvSpPr>
          <p:cNvPr id="67" name="矩形 66"/>
          <p:cNvSpPr/>
          <p:nvPr/>
        </p:nvSpPr>
        <p:spPr>
          <a:xfrm>
            <a:off x="20116265" y="10019573"/>
            <a:ext cx="4301360" cy="17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L1$</a:t>
            </a:r>
          </a:p>
        </p:txBody>
      </p:sp>
      <p:cxnSp>
        <p:nvCxnSpPr>
          <p:cNvPr id="69" name="直接连接符 68"/>
          <p:cNvCxnSpPr/>
          <p:nvPr/>
        </p:nvCxnSpPr>
        <p:spPr>
          <a:xfrm flipH="1">
            <a:off x="19793252" y="9366547"/>
            <a:ext cx="6346761" cy="29632"/>
          </a:xfrm>
          <a:prstGeom prst="line">
            <a:avLst/>
          </a:prstGeom>
          <a:ln w="76200">
            <a:prstDash val="sysDot"/>
          </a:ln>
        </p:spPr>
        <p:style>
          <a:lnRef idx="1">
            <a:schemeClr val="dk1"/>
          </a:lnRef>
          <a:fillRef idx="0">
            <a:schemeClr val="dk1"/>
          </a:fillRef>
          <a:effectRef idx="0">
            <a:schemeClr val="dk1"/>
          </a:effectRef>
          <a:fontRef idx="minor">
            <a:schemeClr val="tx1"/>
          </a:fontRef>
        </p:style>
      </p:cxnSp>
      <p:sp>
        <p:nvSpPr>
          <p:cNvPr id="72" name="矩形 71"/>
          <p:cNvSpPr/>
          <p:nvPr/>
        </p:nvSpPr>
        <p:spPr>
          <a:xfrm>
            <a:off x="20116264" y="12870608"/>
            <a:ext cx="6023749" cy="17957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L2$</a:t>
            </a:r>
          </a:p>
        </p:txBody>
      </p:sp>
      <p:sp>
        <p:nvSpPr>
          <p:cNvPr id="78" name="椭圆 77"/>
          <p:cNvSpPr/>
          <p:nvPr/>
        </p:nvSpPr>
        <p:spPr>
          <a:xfrm>
            <a:off x="18141837" y="10159198"/>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err="1"/>
              <a:t>s_a</a:t>
            </a:r>
            <a:endParaRPr lang="en-US" sz="5400" dirty="0"/>
          </a:p>
        </p:txBody>
      </p:sp>
      <p:sp>
        <p:nvSpPr>
          <p:cNvPr id="79" name="椭圆 78"/>
          <p:cNvSpPr/>
          <p:nvPr/>
        </p:nvSpPr>
        <p:spPr>
          <a:xfrm>
            <a:off x="16109537" y="10159198"/>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err="1"/>
              <a:t>s_b</a:t>
            </a:r>
            <a:endParaRPr lang="en-US" sz="5400" dirty="0"/>
          </a:p>
        </p:txBody>
      </p:sp>
      <p:sp>
        <p:nvSpPr>
          <p:cNvPr id="80" name="圆角矩形 79"/>
          <p:cNvSpPr/>
          <p:nvPr/>
        </p:nvSpPr>
        <p:spPr>
          <a:xfrm>
            <a:off x="7931247" y="11536170"/>
            <a:ext cx="4071728" cy="110486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圆角矩形 80"/>
          <p:cNvSpPr/>
          <p:nvPr/>
        </p:nvSpPr>
        <p:spPr>
          <a:xfrm>
            <a:off x="7920605" y="12583024"/>
            <a:ext cx="4071728" cy="110486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椭圆 81"/>
          <p:cNvSpPr/>
          <p:nvPr/>
        </p:nvSpPr>
        <p:spPr>
          <a:xfrm>
            <a:off x="16109537" y="13014947"/>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err="1"/>
              <a:t>s_b</a:t>
            </a:r>
            <a:endParaRPr lang="en-US" sz="5400" dirty="0"/>
          </a:p>
        </p:txBody>
      </p:sp>
      <p:sp>
        <p:nvSpPr>
          <p:cNvPr id="83" name="椭圆 82"/>
          <p:cNvSpPr/>
          <p:nvPr/>
        </p:nvSpPr>
        <p:spPr>
          <a:xfrm>
            <a:off x="18141837" y="13014946"/>
            <a:ext cx="1651415" cy="1651415"/>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err="1"/>
              <a:t>s_a</a:t>
            </a:r>
            <a:endParaRPr lang="en-US" sz="5400" dirty="0"/>
          </a:p>
        </p:txBody>
      </p:sp>
      <p:sp>
        <p:nvSpPr>
          <p:cNvPr id="84" name="乘号 83"/>
          <p:cNvSpPr/>
          <p:nvPr/>
        </p:nvSpPr>
        <p:spPr>
          <a:xfrm>
            <a:off x="16049525" y="10080898"/>
            <a:ext cx="1849122" cy="167310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乘号 84"/>
          <p:cNvSpPr/>
          <p:nvPr/>
        </p:nvSpPr>
        <p:spPr>
          <a:xfrm>
            <a:off x="18042983" y="10137510"/>
            <a:ext cx="1849122" cy="1673103"/>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矩形 18"/>
          <p:cNvSpPr/>
          <p:nvPr/>
        </p:nvSpPr>
        <p:spPr>
          <a:xfrm>
            <a:off x="1463323" y="15354372"/>
            <a:ext cx="5840601" cy="5523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a[N][N]</a:t>
            </a:r>
          </a:p>
        </p:txBody>
      </p:sp>
      <p:sp>
        <p:nvSpPr>
          <p:cNvPr id="20" name="矩形 19"/>
          <p:cNvSpPr/>
          <p:nvPr/>
        </p:nvSpPr>
        <p:spPr>
          <a:xfrm>
            <a:off x="7611939" y="15354372"/>
            <a:ext cx="5840601" cy="55236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b[N][N]</a:t>
            </a:r>
          </a:p>
        </p:txBody>
      </p:sp>
      <p:sp>
        <p:nvSpPr>
          <p:cNvPr id="21" name="圆角矩形 20"/>
          <p:cNvSpPr/>
          <p:nvPr/>
        </p:nvSpPr>
        <p:spPr>
          <a:xfrm>
            <a:off x="1463323" y="15354805"/>
            <a:ext cx="1107907" cy="5523207"/>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圆角矩形 21"/>
          <p:cNvSpPr/>
          <p:nvPr/>
        </p:nvSpPr>
        <p:spPr>
          <a:xfrm>
            <a:off x="7611939" y="15354805"/>
            <a:ext cx="1107907" cy="5523207"/>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圆角矩形 22"/>
          <p:cNvSpPr/>
          <p:nvPr/>
        </p:nvSpPr>
        <p:spPr>
          <a:xfrm>
            <a:off x="8724827" y="15354372"/>
            <a:ext cx="1107907" cy="5523207"/>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圆角矩形 23"/>
          <p:cNvSpPr/>
          <p:nvPr/>
        </p:nvSpPr>
        <p:spPr>
          <a:xfrm>
            <a:off x="9832734" y="15354372"/>
            <a:ext cx="1107907" cy="5523207"/>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文本框 24"/>
              <p:cNvSpPr txBox="1"/>
              <p:nvPr/>
            </p:nvSpPr>
            <p:spPr>
              <a:xfrm>
                <a:off x="1469372" y="14106278"/>
                <a:ext cx="5688067" cy="1107996"/>
              </a:xfrm>
              <a:prstGeom prst="rect">
                <a:avLst/>
              </a:prstGeom>
              <a:noFill/>
            </p:spPr>
            <p:txBody>
              <a:bodyPr wrap="square" rtlCol="0">
                <a:spAutoFit/>
              </a:bodyPr>
              <a:lstStyle/>
              <a:p>
                <a:r>
                  <a:rPr lang="en-US" altLang="zh-CN" sz="6600" dirty="0">
                    <a:solidFill>
                      <a:srgbClr val="FF0000"/>
                    </a:solidFill>
                    <a:latin typeface="+mn-lt"/>
                  </a:rPr>
                  <a:t>Reuse Dist. </a:t>
                </a:r>
                <a14:m>
                  <m:oMath xmlns:m="http://schemas.openxmlformats.org/officeDocument/2006/math">
                    <m:r>
                      <a:rPr lang="en-US" altLang="zh-CN" sz="6600" b="0" i="1" smtClean="0">
                        <a:solidFill>
                          <a:srgbClr val="FF0000"/>
                        </a:solidFill>
                        <a:latin typeface="Cambria Math" panose="02040503050406030204" pitchFamily="18" charset="0"/>
                      </a:rPr>
                      <m:t>𝑁</m:t>
                    </m:r>
                  </m:oMath>
                </a14:m>
                <a:r>
                  <a:rPr lang="en-US" altLang="zh-CN" sz="6600" dirty="0">
                    <a:solidFill>
                      <a:srgbClr val="FF0000"/>
                    </a:solidFill>
                    <a:latin typeface="+mn-lt"/>
                  </a:rPr>
                  <a:t> </a:t>
                </a:r>
                <a:endParaRPr lang="en-US" sz="6600" dirty="0">
                  <a:latin typeface="+mn-lt"/>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1469372" y="14106278"/>
                <a:ext cx="5688067" cy="1107996"/>
              </a:xfrm>
              <a:prstGeom prst="rect">
                <a:avLst/>
              </a:prstGeom>
              <a:blipFill>
                <a:blip r:embed="rId3"/>
                <a:stretch>
                  <a:fillRect l="-7288" t="-18681" b="-412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7480451" y="14106278"/>
                <a:ext cx="7095271" cy="1107996"/>
              </a:xfrm>
              <a:prstGeom prst="rect">
                <a:avLst/>
              </a:prstGeom>
              <a:noFill/>
            </p:spPr>
            <p:txBody>
              <a:bodyPr wrap="square" rtlCol="0">
                <a:spAutoFit/>
              </a:bodyPr>
              <a:lstStyle/>
              <a:p>
                <a:r>
                  <a:rPr lang="en-US" altLang="zh-CN" sz="6600" dirty="0">
                    <a:solidFill>
                      <a:srgbClr val="FF0000"/>
                    </a:solidFill>
                    <a:latin typeface="+mn-lt"/>
                  </a:rPr>
                  <a:t>Reuse Dist. </a:t>
                </a:r>
                <a14:m>
                  <m:oMath xmlns:m="http://schemas.openxmlformats.org/officeDocument/2006/math">
                    <m:r>
                      <a:rPr lang="en-US" altLang="zh-CN" sz="6600" b="0" i="1" smtClean="0">
                        <a:solidFill>
                          <a:srgbClr val="FF0000"/>
                        </a:solidFill>
                        <a:latin typeface="Cambria Math" panose="02040503050406030204" pitchFamily="18" charset="0"/>
                      </a:rPr>
                      <m:t>𝑁</m:t>
                    </m:r>
                    <m:r>
                      <a:rPr lang="en-US" altLang="zh-CN" sz="6600" b="0" i="1" smtClean="0">
                        <a:solidFill>
                          <a:srgbClr val="FF0000"/>
                        </a:solidFill>
                        <a:latin typeface="Cambria Math" panose="02040503050406030204" pitchFamily="18" charset="0"/>
                      </a:rPr>
                      <m:t>×</m:t>
                    </m:r>
                    <m:r>
                      <a:rPr lang="en-US" altLang="zh-CN" sz="6600" b="0" i="1" smtClean="0">
                        <a:solidFill>
                          <a:srgbClr val="FF0000"/>
                        </a:solidFill>
                        <a:latin typeface="Cambria Math" panose="02040503050406030204" pitchFamily="18" charset="0"/>
                      </a:rPr>
                      <m:t>𝑁</m:t>
                    </m:r>
                  </m:oMath>
                </a14:m>
                <a:endParaRPr lang="en-US" sz="6600" dirty="0">
                  <a:latin typeface="+mn-lt"/>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7480451" y="14106278"/>
                <a:ext cx="7095271" cy="1107996"/>
              </a:xfrm>
              <a:prstGeom prst="rect">
                <a:avLst/>
              </a:prstGeom>
              <a:blipFill>
                <a:blip r:embed="rId4"/>
                <a:stretch>
                  <a:fillRect l="-5842" t="-18681" b="-41209"/>
                </a:stretch>
              </a:blipFill>
            </p:spPr>
            <p:txBody>
              <a:bodyPr/>
              <a:lstStyle/>
              <a:p>
                <a:r>
                  <a:rPr lang="en-US">
                    <a:noFill/>
                  </a:rPr>
                  <a:t> </a:t>
                </a:r>
              </a:p>
            </p:txBody>
          </p:sp>
        </mc:Fallback>
      </mc:AlternateContent>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22</a:t>
            </a:fld>
            <a:endParaRPr lang="en-US" altLang="zh-CN"/>
          </a:p>
        </p:txBody>
      </p:sp>
    </p:spTree>
    <p:extLst>
      <p:ext uri="{BB962C8B-B14F-4D97-AF65-F5344CB8AC3E}">
        <p14:creationId xmlns:p14="http://schemas.microsoft.com/office/powerpoint/2010/main" val="11689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fade">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xit" presetSubtype="0" fill="hold" grpId="1" nodeType="withEffect">
                                  <p:stCondLst>
                                    <p:cond delay="0"/>
                                  </p:stCondLst>
                                  <p:childTnLst>
                                    <p:animEffect transition="out" filter="fade">
                                      <p:cBhvr>
                                        <p:cTn id="25" dur="500"/>
                                        <p:tgtEl>
                                          <p:spTgt spid="22"/>
                                        </p:tgtEl>
                                      </p:cBhvr>
                                    </p:animEffect>
                                    <p:set>
                                      <p:cBhvr>
                                        <p:cTn id="26" dur="1" fill="hold">
                                          <p:stCondLst>
                                            <p:cond delay="499"/>
                                          </p:stCondLst>
                                        </p:cTn>
                                        <p:tgtEl>
                                          <p:spTgt spid="2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xit" presetSubtype="0" fill="hold" grpId="1" nodeType="withEffect">
                                  <p:stCondLst>
                                    <p:cond delay="0"/>
                                  </p:stCondLst>
                                  <p:childTnLst>
                                    <p:animEffect transition="out" filter="fade">
                                      <p:cBhvr>
                                        <p:cTn id="33" dur="500"/>
                                        <p:tgtEl>
                                          <p:spTgt spid="23"/>
                                        </p:tgtEl>
                                      </p:cBhvr>
                                    </p:animEffect>
                                    <p:set>
                                      <p:cBhvr>
                                        <p:cTn id="34" dur="1" fill="hold">
                                          <p:stCondLst>
                                            <p:cond delay="499"/>
                                          </p:stCondLst>
                                        </p:cTn>
                                        <p:tgtEl>
                                          <p:spTgt spid="23"/>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500"/>
                                        <p:tgtEl>
                                          <p:spTgt spid="79"/>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fade">
                                      <p:cBhvr>
                                        <p:cTn id="50" dur="500"/>
                                        <p:tgtEl>
                                          <p:spTgt spid="7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82"/>
                                        </p:tgtEl>
                                        <p:attrNameLst>
                                          <p:attrName>style.visibility</p:attrName>
                                        </p:attrNameLst>
                                      </p:cBhvr>
                                      <p:to>
                                        <p:strVal val="visible"/>
                                      </p:to>
                                    </p:set>
                                    <p:animEffect transition="in" filter="fade">
                                      <p:cBhvr>
                                        <p:cTn id="53" dur="500"/>
                                        <p:tgtEl>
                                          <p:spTgt spid="8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fade">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fade">
                                      <p:cBhvr>
                                        <p:cTn id="61" dur="500"/>
                                        <p:tgtEl>
                                          <p:spTgt spid="8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4"/>
                                        </p:tgtEl>
                                        <p:attrNameLst>
                                          <p:attrName>style.visibility</p:attrName>
                                        </p:attrNameLst>
                                      </p:cBhvr>
                                      <p:to>
                                        <p:strVal val="visible"/>
                                      </p:to>
                                    </p:set>
                                    <p:animEffect transition="in" filter="fade">
                                      <p:cBhvr>
                                        <p:cTn id="64" dur="500"/>
                                        <p:tgtEl>
                                          <p:spTgt spid="8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79"/>
                                        </p:tgtEl>
                                      </p:cBhvr>
                                    </p:animEffect>
                                    <p:set>
                                      <p:cBhvr>
                                        <p:cTn id="69" dur="1" fill="hold">
                                          <p:stCondLst>
                                            <p:cond delay="499"/>
                                          </p:stCondLst>
                                        </p:cTn>
                                        <p:tgtEl>
                                          <p:spTgt spid="79"/>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84"/>
                                        </p:tgtEl>
                                      </p:cBhvr>
                                    </p:animEffect>
                                    <p:set>
                                      <p:cBhvr>
                                        <p:cTn id="72" dur="1" fill="hold">
                                          <p:stCondLst>
                                            <p:cond delay="499"/>
                                          </p:stCondLst>
                                        </p:cTn>
                                        <p:tgtEl>
                                          <p:spTgt spid="8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85"/>
                                        </p:tgtEl>
                                      </p:cBhvr>
                                    </p:animEffect>
                                    <p:set>
                                      <p:cBhvr>
                                        <p:cTn id="77" dur="1" fill="hold">
                                          <p:stCondLst>
                                            <p:cond delay="499"/>
                                          </p:stCondLst>
                                        </p:cTn>
                                        <p:tgtEl>
                                          <p:spTgt spid="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P spid="79" grpId="0" animBg="1"/>
      <p:bldP spid="79" grpId="1" animBg="1"/>
      <p:bldP spid="80" grpId="0" animBg="1"/>
      <p:bldP spid="81" grpId="0" animBg="1"/>
      <p:bldP spid="82" grpId="0" animBg="1"/>
      <p:bldP spid="83" grpId="0" animBg="1"/>
      <p:bldP spid="84" grpId="0" animBg="1"/>
      <p:bldP spid="84" grpId="1" animBg="1"/>
      <p:bldP spid="85" grpId="0" animBg="1"/>
      <p:bldP spid="85" grpId="1" animBg="1"/>
      <p:bldP spid="21" grpId="0" animBg="1"/>
      <p:bldP spid="22" grpId="0" animBg="1"/>
      <p:bldP spid="22" grpId="1" animBg="1"/>
      <p:bldP spid="23" grpId="0" animBg="1"/>
      <p:bldP spid="23" grpId="1" animBg="1"/>
      <p:bldP spid="24" grpId="0" animBg="1"/>
      <p:bldP spid="25" grpId="0"/>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solidFill>
                  <a:schemeClr val="bg1">
                    <a:lumMod val="75000"/>
                  </a:schemeClr>
                </a:solidFill>
              </a:rPr>
              <a:t>Insight &amp; Opportunities.</a:t>
            </a:r>
          </a:p>
          <a:p>
            <a:r>
              <a:rPr lang="en-US" altLang="zh-CN" sz="8300" dirty="0">
                <a:solidFill>
                  <a:schemeClr val="bg1">
                    <a:lumMod val="75000"/>
                  </a:schemeClr>
                </a:solidFill>
              </a:rPr>
              <a:t>Stream Characteristics.</a:t>
            </a:r>
          </a:p>
          <a:p>
            <a:r>
              <a:rPr lang="en-US" altLang="zh-CN" sz="8300" dirty="0">
                <a:solidFill>
                  <a:schemeClr val="bg1">
                    <a:lumMod val="75000"/>
                  </a:schemeClr>
                </a:solidFill>
              </a:rPr>
              <a:t>Stream ISA Extension.</a:t>
            </a:r>
          </a:p>
          <a:p>
            <a:r>
              <a:rPr lang="en-US" altLang="zh-CN" sz="8300" dirty="0">
                <a:solidFill>
                  <a:schemeClr val="bg1">
                    <a:lumMod val="75000"/>
                  </a:schemeClr>
                </a:solidFill>
              </a:rPr>
              <a:t>Stream-Aware Policies.</a:t>
            </a:r>
          </a:p>
          <a:p>
            <a:r>
              <a:rPr lang="en-US" altLang="zh-CN" sz="8300" dirty="0">
                <a:solidFill>
                  <a:schemeClr val="tx1">
                    <a:lumMod val="95000"/>
                    <a:lumOff val="5000"/>
                  </a:schemeClr>
                </a:solidFill>
              </a:rPr>
              <a:t>Microarchitecture Extension.</a:t>
            </a:r>
          </a:p>
          <a:p>
            <a:r>
              <a:rPr lang="en-US" sz="8300" dirty="0">
                <a:solidFill>
                  <a:schemeClr val="bg1">
                    <a:lumMod val="75000"/>
                  </a:schemeClr>
                </a:solidFill>
              </a:rPr>
              <a:t>Evaluation.</a:t>
            </a:r>
            <a:endParaRPr lang="en-US" sz="6600" dirty="0">
              <a:solidFill>
                <a:schemeClr val="bg1">
                  <a:lumMod val="75000"/>
                </a:schemeClr>
              </a:solidFill>
            </a:endParaRP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23</a:t>
            </a:fld>
            <a:endParaRPr lang="en-US" altLang="zh-CN"/>
          </a:p>
        </p:txBody>
      </p:sp>
    </p:spTree>
    <p:extLst>
      <p:ext uri="{BB962C8B-B14F-4D97-AF65-F5344CB8AC3E}">
        <p14:creationId xmlns:p14="http://schemas.microsoft.com/office/powerpoint/2010/main" val="35069477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Microarchitecture</a:t>
            </a:r>
          </a:p>
        </p:txBody>
      </p:sp>
      <p:sp>
        <p:nvSpPr>
          <p:cNvPr id="3" name="内容占位符 2"/>
          <p:cNvSpPr>
            <a:spLocks noGrp="1"/>
          </p:cNvSpPr>
          <p:nvPr>
            <p:ph idx="1"/>
          </p:nvPr>
        </p:nvSpPr>
        <p:spPr>
          <a:xfrm>
            <a:off x="1463323" y="3791065"/>
            <a:ext cx="26334156" cy="14482763"/>
          </a:xfrm>
        </p:spPr>
        <p:txBody>
          <a:bodyPr/>
          <a:lstStyle/>
          <a:p>
            <a:pPr marL="0" indent="0">
              <a:buNone/>
            </a:pPr>
            <a:endParaRPr lang="en-US" sz="8300" dirty="0"/>
          </a:p>
        </p:txBody>
      </p:sp>
      <p:sp>
        <p:nvSpPr>
          <p:cNvPr id="21" name="文本框 20"/>
          <p:cNvSpPr txBox="1"/>
          <p:nvPr/>
        </p:nvSpPr>
        <p:spPr>
          <a:xfrm>
            <a:off x="3759691" y="17689860"/>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Pseudo-</a:t>
            </a:r>
            <a:r>
              <a:rPr lang="en-US" sz="6600" dirty="0" err="1">
                <a:latin typeface="Consolas" panose="020B0609020204030204" pitchFamily="49" charset="0"/>
              </a:rPr>
              <a:t>Reg</a:t>
            </a:r>
            <a:endParaRPr lang="en-US" sz="6600" dirty="0">
              <a:latin typeface="Consolas" panose="020B0609020204030204" pitchFamily="49" charset="0"/>
            </a:endParaRPr>
          </a:p>
        </p:txBody>
      </p:sp>
      <p:grpSp>
        <p:nvGrpSpPr>
          <p:cNvPr id="16" name="组合 15"/>
          <p:cNvGrpSpPr/>
          <p:nvPr/>
        </p:nvGrpSpPr>
        <p:grpSpPr>
          <a:xfrm>
            <a:off x="10444255" y="15511068"/>
            <a:ext cx="15551931" cy="5525520"/>
            <a:chOff x="12261993" y="14349794"/>
            <a:chExt cx="15551931" cy="5525520"/>
          </a:xfrm>
        </p:grpSpPr>
        <p:sp>
          <p:nvSpPr>
            <p:cNvPr id="22" name="文本框 21"/>
            <p:cNvSpPr txBox="1"/>
            <p:nvPr/>
          </p:nvSpPr>
          <p:spPr>
            <a:xfrm>
              <a:off x="15562729" y="16528586"/>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0x408</a:t>
              </a:r>
            </a:p>
          </p:txBody>
        </p:sp>
        <p:cxnSp>
          <p:nvCxnSpPr>
            <p:cNvPr id="23" name="直接箭头连接符 22"/>
            <p:cNvCxnSpPr>
              <a:stCxn id="21" idx="3"/>
              <a:endCxn id="22" idx="1"/>
            </p:cNvCxnSpPr>
            <p:nvPr/>
          </p:nvCxnSpPr>
          <p:spPr>
            <a:xfrm>
              <a:off x="12261993" y="17082584"/>
              <a:ext cx="3300736"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4" name="文本框 23"/>
            <p:cNvSpPr txBox="1"/>
            <p:nvPr/>
          </p:nvSpPr>
          <p:spPr>
            <a:xfrm>
              <a:off x="15562729" y="17647952"/>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0x40c</a:t>
              </a:r>
            </a:p>
          </p:txBody>
        </p:sp>
        <p:sp>
          <p:nvSpPr>
            <p:cNvPr id="25" name="文本框 24"/>
            <p:cNvSpPr txBox="1"/>
            <p:nvPr/>
          </p:nvSpPr>
          <p:spPr>
            <a:xfrm>
              <a:off x="15562974" y="14349794"/>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0x400</a:t>
              </a:r>
            </a:p>
          </p:txBody>
        </p:sp>
        <p:sp>
          <p:nvSpPr>
            <p:cNvPr id="26" name="文本框 25"/>
            <p:cNvSpPr txBox="1"/>
            <p:nvPr/>
          </p:nvSpPr>
          <p:spPr>
            <a:xfrm>
              <a:off x="15562974" y="15469160"/>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0x404</a:t>
              </a:r>
            </a:p>
          </p:txBody>
        </p:sp>
        <p:sp>
          <p:nvSpPr>
            <p:cNvPr id="27" name="文本框 26"/>
            <p:cNvSpPr txBox="1"/>
            <p:nvPr/>
          </p:nvSpPr>
          <p:spPr>
            <a:xfrm>
              <a:off x="15562729" y="18767318"/>
              <a:ext cx="668456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Memory 0x410</a:t>
              </a:r>
            </a:p>
          </p:txBody>
        </p:sp>
        <p:sp>
          <p:nvSpPr>
            <p:cNvPr id="10" name="右大括号 9"/>
            <p:cNvSpPr/>
            <p:nvPr/>
          </p:nvSpPr>
          <p:spPr>
            <a:xfrm>
              <a:off x="22451325" y="14349794"/>
              <a:ext cx="921720" cy="5525520"/>
            </a:xfrm>
            <a:prstGeom prst="rightBrace">
              <a:avLst/>
            </a:prstGeom>
            <a:ln w="762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1" name="文本框 30"/>
            <p:cNvSpPr txBox="1"/>
            <p:nvPr/>
          </p:nvSpPr>
          <p:spPr>
            <a:xfrm>
              <a:off x="23580882" y="16528586"/>
              <a:ext cx="4233042"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Stream</a:t>
              </a:r>
            </a:p>
          </p:txBody>
        </p:sp>
      </p:grpSp>
      <p:pic>
        <p:nvPicPr>
          <p:cNvPr id="28" name="图片 27"/>
          <p:cNvPicPr>
            <a:picLocks noChangeAspect="1"/>
          </p:cNvPicPr>
          <p:nvPr/>
        </p:nvPicPr>
        <p:blipFill>
          <a:blip r:embed="rId3"/>
          <a:stretch>
            <a:fillRect/>
          </a:stretch>
        </p:blipFill>
        <p:spPr>
          <a:xfrm>
            <a:off x="4335464" y="3801358"/>
            <a:ext cx="20589873" cy="10281551"/>
          </a:xfrm>
          <a:prstGeom prst="rect">
            <a:avLst/>
          </a:prstGeom>
        </p:spPr>
      </p:pic>
      <p:sp>
        <p:nvSpPr>
          <p:cNvPr id="29" name="圆角矩形 28"/>
          <p:cNvSpPr/>
          <p:nvPr/>
        </p:nvSpPr>
        <p:spPr>
          <a:xfrm>
            <a:off x="8139955" y="10780775"/>
            <a:ext cx="4071727" cy="2884914"/>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圆角矩形 29"/>
          <p:cNvSpPr/>
          <p:nvPr/>
        </p:nvSpPr>
        <p:spPr>
          <a:xfrm>
            <a:off x="18788553" y="8425236"/>
            <a:ext cx="3830087" cy="2355539"/>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圆角矩形 31"/>
          <p:cNvSpPr/>
          <p:nvPr/>
        </p:nvSpPr>
        <p:spPr>
          <a:xfrm>
            <a:off x="13503058" y="15106229"/>
            <a:ext cx="7130529" cy="642794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圆角矩形 32"/>
          <p:cNvSpPr/>
          <p:nvPr/>
        </p:nvSpPr>
        <p:spPr>
          <a:xfrm>
            <a:off x="18010040" y="5386379"/>
            <a:ext cx="3753104" cy="2189553"/>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圆角矩形 33"/>
          <p:cNvSpPr/>
          <p:nvPr/>
        </p:nvSpPr>
        <p:spPr>
          <a:xfrm>
            <a:off x="21555307" y="17149081"/>
            <a:ext cx="4648716" cy="2189553"/>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圆角矩形 34"/>
          <p:cNvSpPr/>
          <p:nvPr/>
        </p:nvSpPr>
        <p:spPr>
          <a:xfrm>
            <a:off x="3367263" y="17424840"/>
            <a:ext cx="9927958" cy="165141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圆角矩形 35"/>
          <p:cNvSpPr/>
          <p:nvPr/>
        </p:nvSpPr>
        <p:spPr>
          <a:xfrm>
            <a:off x="8139955" y="6619825"/>
            <a:ext cx="4071728" cy="1398189"/>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圆角矩形 36"/>
          <p:cNvSpPr/>
          <p:nvPr/>
        </p:nvSpPr>
        <p:spPr>
          <a:xfrm>
            <a:off x="18010040" y="12367748"/>
            <a:ext cx="4071728" cy="120539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24</a:t>
            </a:fld>
            <a:endParaRPr lang="en-US" altLang="zh-CN"/>
          </a:p>
        </p:txBody>
      </p:sp>
    </p:spTree>
    <p:extLst>
      <p:ext uri="{BB962C8B-B14F-4D97-AF65-F5344CB8AC3E}">
        <p14:creationId xmlns:p14="http://schemas.microsoft.com/office/powerpoint/2010/main" val="303996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33"/>
                                        </p:tgtEl>
                                      </p:cBhvr>
                                    </p:animEffect>
                                    <p:set>
                                      <p:cBhvr>
                                        <p:cTn id="15" dur="1" fill="hold">
                                          <p:stCondLst>
                                            <p:cond delay="499"/>
                                          </p:stCondLst>
                                        </p:cTn>
                                        <p:tgtEl>
                                          <p:spTgt spid="33"/>
                                        </p:tgtEl>
                                        <p:attrNameLst>
                                          <p:attrName>style.visibility</p:attrName>
                                        </p:attrNameLst>
                                      </p:cBhvr>
                                      <p:to>
                                        <p:strVal val="hidden"/>
                                      </p:to>
                                    </p:set>
                                  </p:childTnLst>
                                </p:cTn>
                              </p:par>
                              <p:par>
                                <p:cTn id="16" presetID="10" presetClass="exit" presetSubtype="0" fill="hold" grpId="1" nodeType="withEffect">
                                  <p:stCondLst>
                                    <p:cond delay="0"/>
                                  </p:stCondLst>
                                  <p:childTnLst>
                                    <p:animEffect transition="out" filter="fade">
                                      <p:cBhvr>
                                        <p:cTn id="17" dur="500"/>
                                        <p:tgtEl>
                                          <p:spTgt spid="34"/>
                                        </p:tgtEl>
                                      </p:cBhvr>
                                    </p:animEffect>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30"/>
                                        </p:tgtEl>
                                      </p:cBhvr>
                                    </p:animEffect>
                                    <p:set>
                                      <p:cBhvr>
                                        <p:cTn id="37" dur="1" fill="hold">
                                          <p:stCondLst>
                                            <p:cond delay="499"/>
                                          </p:stCondLst>
                                        </p:cTn>
                                        <p:tgtEl>
                                          <p:spTgt spid="30"/>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2"/>
                                        </p:tgtEl>
                                      </p:cBhvr>
                                    </p:animEffect>
                                    <p:set>
                                      <p:cBhvr>
                                        <p:cTn id="40" dur="1" fill="hold">
                                          <p:stCondLst>
                                            <p:cond delay="499"/>
                                          </p:stCondLst>
                                        </p:cTn>
                                        <p:tgtEl>
                                          <p:spTgt spid="3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animEffect transition="in" filter="fade">
                                      <p:cBhvr>
                                        <p:cTn id="53" dur="500"/>
                                        <p:tgtEl>
                                          <p:spTgt spid="37"/>
                                        </p:tgtEl>
                                      </p:cBhvr>
                                    </p:animEffect>
                                  </p:childTnLst>
                                </p:cTn>
                              </p:par>
                              <p:par>
                                <p:cTn id="54" presetID="10" presetClass="exit" presetSubtype="0" fill="hold" grpId="1" nodeType="withEffect">
                                  <p:stCondLst>
                                    <p:cond delay="0"/>
                                  </p:stCondLst>
                                  <p:childTnLst>
                                    <p:animEffect transition="out" filter="fad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36"/>
                                        </p:tgtEl>
                                      </p:cBhvr>
                                    </p:animEffect>
                                    <p:set>
                                      <p:cBhvr>
                                        <p:cTn id="59"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Microarchitecture </a:t>
            </a:r>
            <a:r>
              <a:rPr lang="en-US" altLang="zh-CN" sz="12100" dirty="0"/>
              <a:t>– </a:t>
            </a:r>
            <a:r>
              <a:rPr lang="en-US" altLang="zh-CN" sz="12100" dirty="0" err="1"/>
              <a:t>Misspeculation</a:t>
            </a:r>
            <a:endParaRPr lang="en-US" sz="12100" dirty="0"/>
          </a:p>
        </p:txBody>
      </p:sp>
      <p:sp>
        <p:nvSpPr>
          <p:cNvPr id="3" name="内容占位符 2"/>
          <p:cNvSpPr>
            <a:spLocks noGrp="1"/>
          </p:cNvSpPr>
          <p:nvPr>
            <p:ph idx="1"/>
          </p:nvPr>
        </p:nvSpPr>
        <p:spPr>
          <a:xfrm>
            <a:off x="1463323" y="3791065"/>
            <a:ext cx="26334156" cy="14482763"/>
          </a:xfrm>
        </p:spPr>
        <p:txBody>
          <a:bodyPr/>
          <a:lstStyle/>
          <a:p>
            <a:r>
              <a:rPr lang="en-US" altLang="zh-CN" sz="8300" dirty="0"/>
              <a:t>Control </a:t>
            </a:r>
            <a:r>
              <a:rPr lang="en-US" sz="8300" dirty="0" err="1"/>
              <a:t>misspeculated</a:t>
            </a:r>
            <a:r>
              <a:rPr lang="en-US" sz="8300" dirty="0"/>
              <a:t> </a:t>
            </a:r>
            <a:r>
              <a:rPr lang="en-US" sz="8300" dirty="0" err="1"/>
              <a:t>stream_step</a:t>
            </a:r>
            <a:r>
              <a:rPr lang="en-US" sz="8300" dirty="0"/>
              <a:t>.</a:t>
            </a:r>
          </a:p>
          <a:p>
            <a:pPr lvl="1"/>
            <a:r>
              <a:rPr lang="en-US" sz="6600" dirty="0"/>
              <a:t>Decrement the iteration map.</a:t>
            </a:r>
          </a:p>
          <a:p>
            <a:pPr lvl="1"/>
            <a:r>
              <a:rPr lang="en-US" sz="6600" dirty="0">
                <a:solidFill>
                  <a:srgbClr val="FF0000"/>
                </a:solidFill>
              </a:rPr>
              <a:t>No need to flush the FIFO and re-fetch data (decoupled) !</a:t>
            </a:r>
          </a:p>
          <a:p>
            <a:r>
              <a:rPr lang="en-US" sz="8300" dirty="0"/>
              <a:t>Other </a:t>
            </a:r>
            <a:r>
              <a:rPr lang="en-US" sz="8300" dirty="0" err="1"/>
              <a:t>misspeculation</a:t>
            </a:r>
            <a:r>
              <a:rPr lang="en-US" sz="8300" dirty="0"/>
              <a:t>.</a:t>
            </a:r>
          </a:p>
          <a:p>
            <a:pPr lvl="1"/>
            <a:r>
              <a:rPr lang="en-US" sz="6600" dirty="0"/>
              <a:t>Revert the stream states, including stream FIFO.</a:t>
            </a:r>
          </a:p>
          <a:p>
            <a:r>
              <a:rPr lang="en-US" sz="8300" dirty="0"/>
              <a:t>Memory fault delayed until the use of the element.</a:t>
            </a:r>
          </a:p>
        </p:txBody>
      </p:sp>
      <p:sp>
        <p:nvSpPr>
          <p:cNvPr id="8" name="灯片编号占位符 7"/>
          <p:cNvSpPr>
            <a:spLocks noGrp="1"/>
          </p:cNvSpPr>
          <p:nvPr>
            <p:ph type="sldNum" sz="quarter" idx="12"/>
          </p:nvPr>
        </p:nvSpPr>
        <p:spPr/>
        <p:txBody>
          <a:bodyPr/>
          <a:lstStyle/>
          <a:p>
            <a:pPr>
              <a:defRPr/>
            </a:pPr>
            <a:fld id="{894BDB81-4FB0-4845-AAEA-5605C566B277}" type="slidenum">
              <a:rPr lang="zh-CN" altLang="en-US" smtClean="0"/>
              <a:pPr>
                <a:defRPr/>
              </a:pPr>
              <a:t>25</a:t>
            </a:fld>
            <a:endParaRPr lang="en-US" altLang="zh-CN"/>
          </a:p>
        </p:txBody>
      </p:sp>
    </p:spTree>
    <p:extLst>
      <p:ext uri="{BB962C8B-B14F-4D97-AF65-F5344CB8AC3E}">
        <p14:creationId xmlns:p14="http://schemas.microsoft.com/office/powerpoint/2010/main" val="1298888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solidFill>
                  <a:schemeClr val="bg1">
                    <a:lumMod val="75000"/>
                  </a:schemeClr>
                </a:solidFill>
              </a:rPr>
              <a:t>Insight &amp; Opportunities.</a:t>
            </a:r>
          </a:p>
          <a:p>
            <a:r>
              <a:rPr lang="en-US" altLang="zh-CN" sz="8300" dirty="0">
                <a:solidFill>
                  <a:schemeClr val="bg1">
                    <a:lumMod val="75000"/>
                  </a:schemeClr>
                </a:solidFill>
              </a:rPr>
              <a:t>Stream Characteristics.</a:t>
            </a:r>
          </a:p>
          <a:p>
            <a:r>
              <a:rPr lang="en-US" altLang="zh-CN" sz="8300" dirty="0">
                <a:solidFill>
                  <a:schemeClr val="bg1">
                    <a:lumMod val="75000"/>
                  </a:schemeClr>
                </a:solidFill>
              </a:rPr>
              <a:t>Stream ISA Extension.</a:t>
            </a:r>
          </a:p>
          <a:p>
            <a:r>
              <a:rPr lang="en-US" altLang="zh-CN" sz="8300" dirty="0">
                <a:solidFill>
                  <a:schemeClr val="bg1">
                    <a:lumMod val="75000"/>
                  </a:schemeClr>
                </a:solidFill>
              </a:rPr>
              <a:t>Microarchitecture Extension.</a:t>
            </a:r>
          </a:p>
          <a:p>
            <a:r>
              <a:rPr lang="en-US" altLang="zh-CN" sz="8300" dirty="0">
                <a:solidFill>
                  <a:schemeClr val="bg1">
                    <a:lumMod val="75000"/>
                  </a:schemeClr>
                </a:solidFill>
              </a:rPr>
              <a:t>Stream-Aware Policies.</a:t>
            </a:r>
          </a:p>
          <a:p>
            <a:r>
              <a:rPr lang="en-US" altLang="zh-CN" sz="8300" dirty="0">
                <a:solidFill>
                  <a:schemeClr val="tx1">
                    <a:lumMod val="95000"/>
                    <a:lumOff val="5000"/>
                  </a:schemeClr>
                </a:solidFill>
              </a:rPr>
              <a:t>Evaluation.</a:t>
            </a:r>
            <a:endParaRPr lang="en-US" sz="6600" dirty="0">
              <a:solidFill>
                <a:schemeClr val="bg1">
                  <a:lumMod val="75000"/>
                </a:schemeClr>
              </a:solidFill>
            </a:endParaRP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26</a:t>
            </a:fld>
            <a:endParaRPr lang="en-US" altLang="zh-CN"/>
          </a:p>
        </p:txBody>
      </p:sp>
    </p:spTree>
    <p:extLst>
      <p:ext uri="{BB962C8B-B14F-4D97-AF65-F5344CB8AC3E}">
        <p14:creationId xmlns:p14="http://schemas.microsoft.com/office/powerpoint/2010/main" val="2623144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Methodology</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463323" y="5121276"/>
                <a:ext cx="13589532" cy="14482763"/>
              </a:xfrm>
            </p:spPr>
            <p:txBody>
              <a:bodyPr/>
              <a:lstStyle/>
              <a:p>
                <a:pPr marL="153988" indent="-914400"/>
                <a:r>
                  <a:rPr lang="en-US" altLang="zh-CN" sz="8000" dirty="0"/>
                  <a:t>Compiler in LLVM:</a:t>
                </a:r>
              </a:p>
              <a:p>
                <a:pPr marL="1798638" lvl="1" indent="-914400"/>
                <a:r>
                  <a:rPr lang="en-US" altLang="zh-CN" sz="6300" dirty="0"/>
                  <a:t>Identify stream candidates.</a:t>
                </a:r>
              </a:p>
              <a:p>
                <a:pPr marL="1798638" lvl="1" indent="-914400"/>
                <a:r>
                  <a:rPr lang="en-US" altLang="zh-CN" sz="6300" dirty="0"/>
                  <a:t>Generate stream configuration.</a:t>
                </a:r>
              </a:p>
              <a:p>
                <a:pPr marL="1798638" lvl="1" indent="-914400"/>
                <a:r>
                  <a:rPr lang="en-US" altLang="zh-CN" sz="6300" dirty="0"/>
                  <a:t>Transform the program.</a:t>
                </a:r>
              </a:p>
              <a:p>
                <a:pPr marL="884238" indent="-884238"/>
                <a:r>
                  <a:rPr lang="en-US" sz="8000" dirty="0"/>
                  <a:t>Gem5 + </a:t>
                </a:r>
                <a:r>
                  <a:rPr lang="en-US" sz="8000" dirty="0" err="1"/>
                  <a:t>McPAT</a:t>
                </a:r>
                <a:r>
                  <a:rPr lang="en-US" sz="8000" dirty="0"/>
                  <a:t> </a:t>
                </a:r>
                <a:r>
                  <a:rPr lang="en-US" altLang="zh-CN" sz="8000" dirty="0"/>
                  <a:t>simulation.</a:t>
                </a:r>
              </a:p>
              <a:p>
                <a:pPr marL="884238" indent="-884238"/>
                <a:r>
                  <a:rPr lang="en-US" altLang="zh-CN" sz="8000" dirty="0"/>
                  <a:t>33 Benchmarks:</a:t>
                </a:r>
              </a:p>
              <a:p>
                <a:pPr marL="1798638" lvl="1" indent="-914400"/>
                <a:r>
                  <a:rPr lang="en-US" altLang="zh-CN" sz="6300" dirty="0"/>
                  <a:t>SPEC2017 C/CPP benchmarks.</a:t>
                </a:r>
              </a:p>
              <a:p>
                <a:pPr marL="1798638" lvl="1" indent="-914400"/>
                <a:r>
                  <a:rPr lang="en-US" altLang="zh-CN" sz="6300" dirty="0" err="1"/>
                  <a:t>CortexSuite</a:t>
                </a:r>
                <a:r>
                  <a:rPr lang="en-US" altLang="zh-CN" sz="6300" dirty="0"/>
                  <a:t>.</a:t>
                </a:r>
              </a:p>
              <a:p>
                <a:pPr marL="153988" indent="-914400"/>
                <a:r>
                  <a:rPr lang="en-US" altLang="zh-CN" sz="8000" dirty="0" err="1"/>
                  <a:t>SimPoint</a:t>
                </a:r>
                <a:r>
                  <a:rPr lang="en-US" altLang="zh-CN" sz="8000" dirty="0"/>
                  <a:t>:</a:t>
                </a:r>
              </a:p>
              <a:p>
                <a:pPr marL="1798638" lvl="1" indent="-914400"/>
                <a:r>
                  <a:rPr lang="en-US" altLang="zh-CN" sz="6300" dirty="0"/>
                  <a:t>10 million instructions’ </a:t>
                </a:r>
                <a:r>
                  <a:rPr lang="en-US" altLang="zh-CN" sz="6300" dirty="0" err="1"/>
                  <a:t>simpoints</a:t>
                </a:r>
                <a:r>
                  <a:rPr lang="en-US" altLang="zh-CN" sz="6300" dirty="0"/>
                  <a:t>.</a:t>
                </a:r>
              </a:p>
              <a:p>
                <a:pPr marL="1798638" lvl="1" indent="-914400"/>
                <a14:m>
                  <m:oMath xmlns:m="http://schemas.openxmlformats.org/officeDocument/2006/math">
                    <m:r>
                      <a:rPr lang="en-US" altLang="zh-CN" sz="6300" i="1" smtClean="0">
                        <a:latin typeface="Cambria Math" panose="02040503050406030204" pitchFamily="18" charset="0"/>
                        <a:ea typeface="Cambria Math" panose="02040503050406030204" pitchFamily="18" charset="0"/>
                      </a:rPr>
                      <m:t>~</m:t>
                    </m:r>
                  </m:oMath>
                </a14:m>
                <a:r>
                  <a:rPr lang="en-US" altLang="zh-CN" sz="6300" dirty="0"/>
                  <a:t>10 </a:t>
                </a:r>
                <a:r>
                  <a:rPr lang="en-US" altLang="zh-CN" sz="6300" dirty="0" err="1"/>
                  <a:t>simpoints</a:t>
                </a:r>
                <a:r>
                  <a:rPr lang="en-US" altLang="zh-CN" sz="6300" dirty="0"/>
                  <a:t> per benchmark.</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463323" y="5121276"/>
                <a:ext cx="13589532" cy="14482763"/>
              </a:xfrm>
              <a:blipFill>
                <a:blip r:embed="rId2"/>
                <a:stretch>
                  <a:fillRect l="-1436" t="-842" r="-135"/>
                </a:stretch>
              </a:blipFill>
            </p:spPr>
            <p:txBody>
              <a:bodyPr/>
              <a:lstStyle/>
              <a:p>
                <a:r>
                  <a:rPr lang="en-US">
                    <a:noFill/>
                  </a:rPr>
                  <a:t> </a:t>
                </a:r>
              </a:p>
            </p:txBody>
          </p:sp>
        </mc:Fallback>
      </mc:AlternateContent>
      <p:pic>
        <p:nvPicPr>
          <p:cNvPr id="5" name="图片 4"/>
          <p:cNvPicPr>
            <a:picLocks noChangeAspect="1"/>
          </p:cNvPicPr>
          <p:nvPr/>
        </p:nvPicPr>
        <p:blipFill rotWithShape="1">
          <a:blip r:embed="rId3"/>
          <a:srcRect b="3575"/>
          <a:stretch/>
        </p:blipFill>
        <p:spPr>
          <a:xfrm>
            <a:off x="15897765" y="5121276"/>
            <a:ext cx="13363035" cy="13148474"/>
          </a:xfrm>
          <a:prstGeom prst="rect">
            <a:avLst/>
          </a:prstGeom>
        </p:spPr>
      </p:pic>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27</a:t>
            </a:fld>
            <a:endParaRPr lang="en-US" altLang="zh-CN"/>
          </a:p>
        </p:txBody>
      </p:sp>
    </p:spTree>
    <p:extLst>
      <p:ext uri="{BB962C8B-B14F-4D97-AF65-F5344CB8AC3E}">
        <p14:creationId xmlns:p14="http://schemas.microsoft.com/office/powerpoint/2010/main" val="20967446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Configurations</a:t>
            </a:r>
          </a:p>
        </p:txBody>
      </p:sp>
      <p:sp>
        <p:nvSpPr>
          <p:cNvPr id="3" name="内容占位符 2"/>
          <p:cNvSpPr>
            <a:spLocks noGrp="1"/>
          </p:cNvSpPr>
          <p:nvPr>
            <p:ph idx="1"/>
          </p:nvPr>
        </p:nvSpPr>
        <p:spPr>
          <a:xfrm>
            <a:off x="1463323" y="5121276"/>
            <a:ext cx="13743152" cy="14482763"/>
          </a:xfrm>
        </p:spPr>
        <p:txBody>
          <a:bodyPr/>
          <a:lstStyle/>
          <a:p>
            <a:pPr marL="0" indent="0">
              <a:buNone/>
            </a:pPr>
            <a:r>
              <a:rPr lang="en-US" sz="8000" dirty="0"/>
              <a:t>Baseline.</a:t>
            </a:r>
          </a:p>
          <a:p>
            <a:pPr marL="884238" indent="-884238"/>
            <a:r>
              <a:rPr lang="en-US" sz="8000" dirty="0"/>
              <a:t>Baseline O3</a:t>
            </a:r>
            <a:r>
              <a:rPr lang="en-US" sz="6300" dirty="0"/>
              <a:t>.</a:t>
            </a:r>
            <a:endParaRPr lang="en-US" sz="2900" dirty="0"/>
          </a:p>
          <a:p>
            <a:pPr marL="884238" indent="-884238"/>
            <a:r>
              <a:rPr lang="en-US" sz="8000" dirty="0"/>
              <a:t>Pf-Stride:</a:t>
            </a:r>
          </a:p>
          <a:p>
            <a:pPr marL="1533525" lvl="1" indent="-649288"/>
            <a:r>
              <a:rPr lang="en-US" sz="6000" dirty="0"/>
              <a:t>Table-based prefetcher.</a:t>
            </a:r>
          </a:p>
          <a:p>
            <a:pPr marL="0" indent="-760413"/>
            <a:r>
              <a:rPr lang="en-US" altLang="zh-CN" sz="8000" dirty="0"/>
              <a:t>Pf-Helper:</a:t>
            </a:r>
          </a:p>
          <a:p>
            <a:pPr marL="1644650" lvl="1" indent="-760413"/>
            <a:r>
              <a:rPr lang="en-US" sz="6000" dirty="0"/>
              <a:t>SMT-based ideal helper thread.</a:t>
            </a:r>
          </a:p>
          <a:p>
            <a:pPr marL="1644650" lvl="1" indent="-760413"/>
            <a:r>
              <a:rPr lang="en-US" sz="6000" dirty="0"/>
              <a:t>Requires no HW resources (ROB, etc.).</a:t>
            </a:r>
          </a:p>
          <a:p>
            <a:pPr marL="1644650" lvl="1" indent="-760413"/>
            <a:r>
              <a:rPr lang="en-US" altLang="zh-CN" sz="6000" dirty="0"/>
              <a:t>Exactly 1k instruction before the main thread.</a:t>
            </a:r>
            <a:endParaRPr lang="en-US" sz="6000" dirty="0"/>
          </a:p>
        </p:txBody>
      </p:sp>
      <p:sp>
        <p:nvSpPr>
          <p:cNvPr id="6" name="内容占位符 2"/>
          <p:cNvSpPr txBox="1">
            <a:spLocks/>
          </p:cNvSpPr>
          <p:nvPr/>
        </p:nvSpPr>
        <p:spPr bwMode="auto">
          <a:xfrm>
            <a:off x="15206475" y="5109625"/>
            <a:ext cx="13743152" cy="1448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6108" tIns="188056" rIns="376108" bIns="188056" numCol="1" anchor="t" anchorCtr="0" compatLnSpc="1">
            <a:prstTxWarp prst="textNoShape">
              <a:avLst/>
            </a:prstTxWarp>
          </a:bodyPr>
          <a:lstStyle>
            <a:lvl1pPr marL="1409700" indent="-1409700" algn="l" defTabSz="3760788" rtl="0" eaLnBrk="0" fontAlgn="base" hangingPunct="0">
              <a:spcBef>
                <a:spcPct val="20000"/>
              </a:spcBef>
              <a:spcAft>
                <a:spcPct val="0"/>
              </a:spcAft>
              <a:buFont typeface="Arial" panose="020B0604020202020204" pitchFamily="34" charset="0"/>
              <a:buChar char="•"/>
              <a:defRPr sz="13200" kern="1200">
                <a:solidFill>
                  <a:schemeClr val="tx1"/>
                </a:solidFill>
                <a:latin typeface="+mn-lt"/>
                <a:ea typeface="MS PGothic" panose="020B0600070205080204" pitchFamily="34" charset="-128"/>
                <a:cs typeface="ＭＳ Ｐゴシック" charset="0"/>
              </a:defRPr>
            </a:lvl1pPr>
            <a:lvl2pPr marL="3054350" indent="-1174750" algn="l" defTabSz="3760788" rtl="0" eaLnBrk="0" fontAlgn="base" hangingPunct="0">
              <a:spcBef>
                <a:spcPct val="20000"/>
              </a:spcBef>
              <a:spcAft>
                <a:spcPct val="0"/>
              </a:spcAft>
              <a:buFont typeface="Arial" panose="020B0604020202020204" pitchFamily="34" charset="0"/>
              <a:buChar char="–"/>
              <a:defRPr sz="11500" kern="1200">
                <a:solidFill>
                  <a:schemeClr val="tx1"/>
                </a:solidFill>
                <a:latin typeface="+mn-lt"/>
                <a:ea typeface="MS PGothic" panose="020B0600070205080204" pitchFamily="34" charset="-128"/>
                <a:cs typeface="+mn-cs"/>
              </a:defRPr>
            </a:lvl2pPr>
            <a:lvl3pPr marL="4700588" indent="-939800" algn="l" defTabSz="3760788" rtl="0" eaLnBrk="0" fontAlgn="base" hangingPunct="0">
              <a:spcBef>
                <a:spcPct val="20000"/>
              </a:spcBef>
              <a:spcAft>
                <a:spcPct val="0"/>
              </a:spcAft>
              <a:buFont typeface="Arial" panose="020B0604020202020204" pitchFamily="34" charset="0"/>
              <a:buChar char="•"/>
              <a:defRPr sz="9900" kern="1200">
                <a:solidFill>
                  <a:schemeClr val="tx1"/>
                </a:solidFill>
                <a:latin typeface="+mn-lt"/>
                <a:ea typeface="MS PGothic" panose="020B0600070205080204" pitchFamily="34" charset="-128"/>
                <a:cs typeface="+mn-cs"/>
              </a:defRPr>
            </a:lvl3pPr>
            <a:lvl4pPr marL="65817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4pPr>
            <a:lvl5pPr marL="8461375" indent="-939800" algn="l" defTabSz="3760788" rtl="0" eaLnBrk="0" fontAlgn="base" hangingPunct="0">
              <a:spcBef>
                <a:spcPct val="20000"/>
              </a:spcBef>
              <a:spcAft>
                <a:spcPct val="0"/>
              </a:spcAft>
              <a:buFont typeface="Arial" panose="020B0604020202020204" pitchFamily="34" charset="0"/>
              <a:buChar char="»"/>
              <a:defRPr sz="8200" kern="1200">
                <a:solidFill>
                  <a:schemeClr val="tx1"/>
                </a:solidFill>
                <a:latin typeface="+mn-lt"/>
                <a:ea typeface="MS PGothic" panose="020B0600070205080204" pitchFamily="34" charset="-128"/>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marL="0" indent="0">
              <a:buFont typeface="Arial" panose="020B0604020202020204" pitchFamily="34" charset="0"/>
              <a:buNone/>
            </a:pPr>
            <a:r>
              <a:rPr lang="en-US" sz="8000" dirty="0"/>
              <a:t>Stream Specialized Processor.</a:t>
            </a:r>
          </a:p>
          <a:p>
            <a:pPr marL="0" indent="-760413"/>
            <a:r>
              <a:rPr lang="en-US" sz="8000" dirty="0"/>
              <a:t>SSP-Non-Bind:</a:t>
            </a:r>
          </a:p>
          <a:p>
            <a:pPr marL="1644650" lvl="1" indent="-760413"/>
            <a:r>
              <a:rPr lang="en-US" sz="6300" dirty="0"/>
              <a:t>Prefetch only.</a:t>
            </a:r>
          </a:p>
          <a:p>
            <a:pPr marL="884237" lvl="1" indent="0">
              <a:buFont typeface="Arial" panose="020B0604020202020204" pitchFamily="34" charset="0"/>
              <a:buNone/>
            </a:pPr>
            <a:endParaRPr lang="en-US" sz="100" dirty="0"/>
          </a:p>
          <a:p>
            <a:pPr marL="0" indent="-760413"/>
            <a:r>
              <a:rPr lang="en-US" sz="8000" dirty="0"/>
              <a:t>SSP-Semi-Bind:</a:t>
            </a:r>
          </a:p>
          <a:p>
            <a:pPr marL="1644650" lvl="1" indent="-760413"/>
            <a:r>
              <a:rPr lang="en-US" sz="6300" dirty="0"/>
              <a:t>+ Semi-binding prefetch.</a:t>
            </a:r>
          </a:p>
          <a:p>
            <a:pPr marL="0" indent="-760413"/>
            <a:r>
              <a:rPr lang="en-US" sz="8000" dirty="0"/>
              <a:t>SSP-Cache</a:t>
            </a:r>
            <a:r>
              <a:rPr lang="en-US" altLang="zh-CN" sz="8000" dirty="0"/>
              <a:t>-Aware:</a:t>
            </a:r>
          </a:p>
          <a:p>
            <a:pPr marL="1644650" lvl="1" indent="-760413"/>
            <a:r>
              <a:rPr lang="en-US" altLang="zh-CN" sz="6300" dirty="0"/>
              <a:t>+ Stream-Aware cache bypassing.</a:t>
            </a:r>
          </a:p>
        </p:txBody>
      </p:sp>
      <p:cxnSp>
        <p:nvCxnSpPr>
          <p:cNvPr id="7" name="直接连接符 6"/>
          <p:cNvCxnSpPr/>
          <p:nvPr/>
        </p:nvCxnSpPr>
        <p:spPr>
          <a:xfrm>
            <a:off x="14899235" y="5121276"/>
            <a:ext cx="0" cy="12788865"/>
          </a:xfrm>
          <a:prstGeom prst="line">
            <a:avLst/>
          </a:prstGeom>
          <a:ln w="76200"/>
        </p:spPr>
        <p:style>
          <a:lnRef idx="1">
            <a:schemeClr val="dk1"/>
          </a:lnRef>
          <a:fillRef idx="0">
            <a:schemeClr val="dk1"/>
          </a:fillRef>
          <a:effectRef idx="0">
            <a:schemeClr val="dk1"/>
          </a:effectRef>
          <a:fontRef idx="minor">
            <a:schemeClr val="tx1"/>
          </a:fontRef>
        </p:style>
      </p:cxn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28</a:t>
            </a:fld>
            <a:endParaRPr lang="en-US" altLang="zh-CN"/>
          </a:p>
        </p:txBody>
      </p:sp>
    </p:spTree>
    <p:extLst>
      <p:ext uri="{BB962C8B-B14F-4D97-AF65-F5344CB8AC3E}">
        <p14:creationId xmlns:p14="http://schemas.microsoft.com/office/powerpoint/2010/main" val="347674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fade">
                                      <p:cBhvr>
                                        <p:cTn id="29" dur="500"/>
                                        <p:tgtEl>
                                          <p:spTgt spid="6">
                                            <p:txEl>
                                              <p:pRg st="1" end="1"/>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fade">
                                      <p:cBhvr>
                                        <p:cTn id="32" dur="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fade">
                                      <p:cBhvr>
                                        <p:cTn id="37" dur="500"/>
                                        <p:tgtEl>
                                          <p:spTgt spid="6">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6">
                                            <p:txEl>
                                              <p:pRg st="5" end="5"/>
                                            </p:txEl>
                                          </p:spTgt>
                                        </p:tgtEl>
                                        <p:attrNameLst>
                                          <p:attrName>style.visibility</p:attrName>
                                        </p:attrNameLst>
                                      </p:cBhvr>
                                      <p:to>
                                        <p:strVal val="visible"/>
                                      </p:to>
                                    </p:set>
                                    <p:animEffect transition="in" filter="fade">
                                      <p:cBhvr>
                                        <p:cTn id="40" dur="500"/>
                                        <p:tgtEl>
                                          <p:spTgt spid="6">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animEffect transition="in" filter="fade">
                                      <p:cBhvr>
                                        <p:cTn id="45" dur="500"/>
                                        <p:tgtEl>
                                          <p:spTgt spid="6">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6">
                                            <p:txEl>
                                              <p:pRg st="7" end="7"/>
                                            </p:txEl>
                                          </p:spTgt>
                                        </p:tgtEl>
                                        <p:attrNameLst>
                                          <p:attrName>style.visibility</p:attrName>
                                        </p:attrNameLst>
                                      </p:cBhvr>
                                      <p:to>
                                        <p:strVal val="visible"/>
                                      </p:to>
                                    </p:set>
                                    <p:animEffect transition="in" filter="fade">
                                      <p:cBhvr>
                                        <p:cTn id="48"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Results – Overall Performance</a:t>
            </a: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29</a:t>
            </a:fld>
            <a:endParaRPr lang="en-US" altLang="zh-CN"/>
          </a:p>
        </p:txBody>
      </p:sp>
      <p:graphicFrame>
        <p:nvGraphicFramePr>
          <p:cNvPr id="10" name="图表 9"/>
          <p:cNvGraphicFramePr>
            <a:graphicFrameLocks/>
          </p:cNvGraphicFramePr>
          <p:nvPr>
            <p:extLst>
              <p:ext uri="{D42A27DB-BD31-4B8C-83A1-F6EECF244321}">
                <p14:modId xmlns:p14="http://schemas.microsoft.com/office/powerpoint/2010/main" val="1282834317"/>
              </p:ext>
            </p:extLst>
          </p:nvPr>
        </p:nvGraphicFramePr>
        <p:xfrm>
          <a:off x="-9020" y="4537075"/>
          <a:ext cx="29269820" cy="128493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7367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fade">
                                      <p:cBhvr>
                                        <p:cTn id="7" dur="500"/>
                                        <p:tgtEl>
                                          <p:spTgt spid="10">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fade">
                                      <p:cBhvr>
                                        <p:cTn id="12" dur="500"/>
                                        <p:tgtEl>
                                          <p:spTgt spid="10">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fade">
                                      <p:cBhvr>
                                        <p:cTn id="17" dur="500"/>
                                        <p:tgtEl>
                                          <p:spTgt spid="10">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graphicEl>
                                              <a:chart seriesIdx="2" categoryIdx="-4" bldStep="series"/>
                                            </p:graphicEl>
                                          </p:spTgt>
                                        </p:tgtEl>
                                        <p:attrNameLst>
                                          <p:attrName>style.visibility</p:attrName>
                                        </p:attrNameLst>
                                      </p:cBhvr>
                                      <p:to>
                                        <p:strVal val="visible"/>
                                      </p:to>
                                    </p:set>
                                    <p:animEffect transition="in" filter="fade">
                                      <p:cBhvr>
                                        <p:cTn id="22" dur="500"/>
                                        <p:tgtEl>
                                          <p:spTgt spid="10">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graphicEl>
                                              <a:chart seriesIdx="3" categoryIdx="-4" bldStep="series"/>
                                            </p:graphicEl>
                                          </p:spTgt>
                                        </p:tgtEl>
                                        <p:attrNameLst>
                                          <p:attrName>style.visibility</p:attrName>
                                        </p:attrNameLst>
                                      </p:cBhvr>
                                      <p:to>
                                        <p:strVal val="visible"/>
                                      </p:to>
                                    </p:set>
                                    <p:animEffect transition="in" filter="fade">
                                      <p:cBhvr>
                                        <p:cTn id="27" dur="500"/>
                                        <p:tgtEl>
                                          <p:spTgt spid="10">
                                            <p:graphicEl>
                                              <a:chart seriesIdx="3" categoryIdx="-4" bldStep="series"/>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graphicEl>
                                              <a:chart seriesIdx="4" categoryIdx="-4" bldStep="series"/>
                                            </p:graphicEl>
                                          </p:spTgt>
                                        </p:tgtEl>
                                        <p:attrNameLst>
                                          <p:attrName>style.visibility</p:attrName>
                                        </p:attrNameLst>
                                      </p:cBhvr>
                                      <p:to>
                                        <p:strVal val="visible"/>
                                      </p:to>
                                    </p:set>
                                    <p:animEffect transition="in" filter="fade">
                                      <p:cBhvr>
                                        <p:cTn id="32" dur="500"/>
                                        <p:tgtEl>
                                          <p:spTgt spid="10">
                                            <p:graphicEl>
                                              <a:chart seriesIdx="4"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solidFill>
                  <a:srgbClr val="FF0000"/>
                </a:solidFill>
              </a:rPr>
              <a:t>Stream:</a:t>
            </a:r>
            <a:r>
              <a:rPr lang="en-US" sz="12100" dirty="0"/>
              <a:t> A New ISA Memory Abstraction</a:t>
            </a:r>
          </a:p>
        </p:txBody>
      </p:sp>
      <p:sp>
        <p:nvSpPr>
          <p:cNvPr id="5" name="矩形 4"/>
          <p:cNvSpPr/>
          <p:nvPr/>
        </p:nvSpPr>
        <p:spPr>
          <a:xfrm>
            <a:off x="3407646" y="13773952"/>
            <a:ext cx="5146270" cy="2652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Core</a:t>
            </a:r>
          </a:p>
        </p:txBody>
      </p:sp>
      <p:sp>
        <p:nvSpPr>
          <p:cNvPr id="6" name="矩形 5"/>
          <p:cNvSpPr/>
          <p:nvPr/>
        </p:nvSpPr>
        <p:spPr>
          <a:xfrm>
            <a:off x="3403440" y="18727897"/>
            <a:ext cx="5146270" cy="26526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6600" dirty="0"/>
              <a:t>Mem</a:t>
            </a:r>
          </a:p>
        </p:txBody>
      </p:sp>
      <p:sp>
        <p:nvSpPr>
          <p:cNvPr id="4" name="矩形 3"/>
          <p:cNvSpPr/>
          <p:nvPr/>
        </p:nvSpPr>
        <p:spPr>
          <a:xfrm>
            <a:off x="7134023" y="13773952"/>
            <a:ext cx="1415687" cy="2652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t>Acc.</a:t>
            </a:r>
          </a:p>
        </p:txBody>
      </p:sp>
      <p:cxnSp>
        <p:nvCxnSpPr>
          <p:cNvPr id="42" name="直接连接符 41"/>
          <p:cNvCxnSpPr/>
          <p:nvPr/>
        </p:nvCxnSpPr>
        <p:spPr>
          <a:xfrm flipH="1">
            <a:off x="3295084" y="17564345"/>
            <a:ext cx="5254626" cy="24533"/>
          </a:xfrm>
          <a:prstGeom prst="line">
            <a:avLst/>
          </a:prstGeom>
          <a:ln w="76200">
            <a:prstDash val="sysDot"/>
          </a:ln>
        </p:spPr>
        <p:style>
          <a:lnRef idx="1">
            <a:schemeClr val="dk1"/>
          </a:lnRef>
          <a:fillRef idx="0">
            <a:schemeClr val="dk1"/>
          </a:fillRef>
          <a:effectRef idx="0">
            <a:schemeClr val="dk1"/>
          </a:effectRef>
          <a:fontRef idx="minor">
            <a:schemeClr val="tx1"/>
          </a:fontRef>
        </p:style>
      </p:cxnSp>
      <p:sp>
        <p:nvSpPr>
          <p:cNvPr id="48" name="上下箭头 47"/>
          <p:cNvSpPr/>
          <p:nvPr/>
        </p:nvSpPr>
        <p:spPr>
          <a:xfrm>
            <a:off x="5381297" y="16426610"/>
            <a:ext cx="1190555" cy="2301287"/>
          </a:xfrm>
          <a:prstGeom prst="up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3" name="矩形 52"/>
          <p:cNvSpPr/>
          <p:nvPr/>
        </p:nvSpPr>
        <p:spPr>
          <a:xfrm>
            <a:off x="7138229" y="18727897"/>
            <a:ext cx="1415687" cy="26526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5400" dirty="0"/>
              <a:t>Acc.</a:t>
            </a:r>
          </a:p>
        </p:txBody>
      </p:sp>
      <mc:AlternateContent xmlns:mc="http://schemas.openxmlformats.org/markup-compatibility/2006" xmlns:a14="http://schemas.microsoft.com/office/drawing/2010/main">
        <mc:Choice Requires="a14">
          <p:sp>
            <p:nvSpPr>
              <p:cNvPr id="55" name="内容占位符 2"/>
              <p:cNvSpPr>
                <a:spLocks noGrp="1"/>
              </p:cNvSpPr>
              <p:nvPr>
                <p:ph idx="1"/>
              </p:nvPr>
            </p:nvSpPr>
            <p:spPr>
              <a:xfrm>
                <a:off x="1463323" y="3791065"/>
                <a:ext cx="26334156" cy="14482763"/>
              </a:xfrm>
            </p:spPr>
            <p:txBody>
              <a:bodyPr/>
              <a:lstStyle/>
              <a:p>
                <a:r>
                  <a:rPr lang="en-US" altLang="zh-CN" sz="8300" dirty="0"/>
                  <a:t>Stream: A decoupled memory access pattern.</a:t>
                </a:r>
              </a:p>
              <a:p>
                <a:r>
                  <a:rPr lang="en-US" altLang="zh-CN" sz="8300" dirty="0"/>
                  <a:t>Higher level abstraction in ISA.</a:t>
                </a:r>
              </a:p>
              <a:p>
                <a:pPr lvl="1"/>
                <a:r>
                  <a:rPr lang="en-US" altLang="zh-CN" sz="6600" dirty="0"/>
                  <a:t>Decouple memory access.</a:t>
                </a:r>
              </a:p>
              <a:p>
                <a:pPr lvl="1"/>
                <a:r>
                  <a:rPr lang="en-US" altLang="zh-CN" sz="6600" dirty="0"/>
                  <a:t>Enable efficient prefetching.</a:t>
                </a:r>
              </a:p>
              <a:p>
                <a:pPr lvl="1"/>
                <a:r>
                  <a:rPr lang="en-US" altLang="zh-CN" sz="6600" dirty="0"/>
                  <a:t>Leverage stream information in cache policies.</a:t>
                </a:r>
              </a:p>
              <a:p>
                <a:r>
                  <a:rPr lang="en-US" altLang="zh-CN" sz="8300" dirty="0"/>
                  <a:t>60% memory accesses </a:t>
                </a:r>
                <a:r>
                  <a:rPr lang="en-US" altLang="zh-CN" sz="8300" dirty="0">
                    <a:sym typeface="Wingdings" panose="05000000000000000000" pitchFamily="2" charset="2"/>
                  </a:rPr>
                  <a:t> streams.</a:t>
                </a:r>
                <a:endParaRPr lang="en-US" altLang="zh-CN" sz="8300" dirty="0"/>
              </a:p>
              <a:p>
                <a:r>
                  <a:rPr lang="en-US" altLang="zh-CN" sz="8300" dirty="0"/>
                  <a:t>1.37</a:t>
                </a:r>
                <a14:m>
                  <m:oMath xmlns:m="http://schemas.openxmlformats.org/officeDocument/2006/math">
                    <m:r>
                      <a:rPr lang="en-US" altLang="zh-CN" sz="8300" b="0" i="1" smtClean="0">
                        <a:latin typeface="Cambria Math" panose="02040503050406030204" pitchFamily="18" charset="0"/>
                      </a:rPr>
                      <m:t>×</m:t>
                    </m:r>
                  </m:oMath>
                </a14:m>
                <a:r>
                  <a:rPr lang="en-US" altLang="zh-CN" sz="8300" dirty="0"/>
                  <a:t> speedup over a traditional O3 processor.</a:t>
                </a:r>
                <a:endParaRPr lang="en-US" sz="6600" dirty="0"/>
              </a:p>
            </p:txBody>
          </p:sp>
        </mc:Choice>
        <mc:Fallback xmlns="">
          <p:sp>
            <p:nvSpPr>
              <p:cNvPr id="55" name="内容占位符 2"/>
              <p:cNvSpPr>
                <a:spLocks noGrp="1" noRot="1" noChangeAspect="1" noMove="1" noResize="1" noEditPoints="1" noAdjustHandles="1" noChangeArrowheads="1" noChangeShapeType="1" noTextEdit="1"/>
              </p:cNvSpPr>
              <p:nvPr>
                <p:ph idx="1"/>
              </p:nvPr>
            </p:nvSpPr>
            <p:spPr>
              <a:xfrm>
                <a:off x="1463323" y="3791065"/>
                <a:ext cx="26334156" cy="14482763"/>
              </a:xfrm>
              <a:blipFill>
                <a:blip r:embed="rId3"/>
                <a:stretch>
                  <a:fillRect l="-833" t="-968"/>
                </a:stretch>
              </a:blipFill>
            </p:spPr>
            <p:txBody>
              <a:bodyPr/>
              <a:lstStyle/>
              <a:p>
                <a:r>
                  <a:rPr lang="en-US">
                    <a:noFill/>
                  </a:rPr>
                  <a:t> </a:t>
                </a:r>
              </a:p>
            </p:txBody>
          </p:sp>
        </mc:Fallback>
      </mc:AlternateContent>
      <p:sp>
        <p:nvSpPr>
          <p:cNvPr id="30" name="圆角矩形 29"/>
          <p:cNvSpPr/>
          <p:nvPr/>
        </p:nvSpPr>
        <p:spPr>
          <a:xfrm>
            <a:off x="18289776" y="15519438"/>
            <a:ext cx="3398908" cy="3264425"/>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文本框 30"/>
          <p:cNvSpPr txBox="1"/>
          <p:nvPr/>
        </p:nvSpPr>
        <p:spPr>
          <a:xfrm>
            <a:off x="12940580" y="15816096"/>
            <a:ext cx="3425235"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a[b[0]]</a:t>
            </a:r>
          </a:p>
        </p:txBody>
      </p:sp>
      <p:sp>
        <p:nvSpPr>
          <p:cNvPr id="32" name="文本框 31"/>
          <p:cNvSpPr txBox="1"/>
          <p:nvPr/>
        </p:nvSpPr>
        <p:spPr>
          <a:xfrm>
            <a:off x="12940581" y="16924092"/>
            <a:ext cx="3425234"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a[b[1]]</a:t>
            </a:r>
          </a:p>
        </p:txBody>
      </p:sp>
      <p:sp>
        <p:nvSpPr>
          <p:cNvPr id="33" name="文本框 32"/>
          <p:cNvSpPr txBox="1"/>
          <p:nvPr/>
        </p:nvSpPr>
        <p:spPr>
          <a:xfrm>
            <a:off x="12940580" y="18046734"/>
            <a:ext cx="3422841"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a[b[2]]</a:t>
            </a:r>
          </a:p>
        </p:txBody>
      </p:sp>
      <p:sp>
        <p:nvSpPr>
          <p:cNvPr id="34" name="文本框 33"/>
          <p:cNvSpPr txBox="1"/>
          <p:nvPr/>
        </p:nvSpPr>
        <p:spPr>
          <a:xfrm>
            <a:off x="12940581" y="19154730"/>
            <a:ext cx="342284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t>
            </a:r>
          </a:p>
        </p:txBody>
      </p:sp>
      <p:cxnSp>
        <p:nvCxnSpPr>
          <p:cNvPr id="35" name="直接箭头连接符 34"/>
          <p:cNvCxnSpPr>
            <a:stCxn id="39" idx="3"/>
            <a:endCxn id="31" idx="1"/>
          </p:cNvCxnSpPr>
          <p:nvPr/>
        </p:nvCxnSpPr>
        <p:spPr>
          <a:xfrm>
            <a:off x="12499306" y="16365817"/>
            <a:ext cx="441274"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p:cNvCxnSpPr>
            <a:stCxn id="40" idx="3"/>
            <a:endCxn id="32" idx="1"/>
          </p:cNvCxnSpPr>
          <p:nvPr/>
        </p:nvCxnSpPr>
        <p:spPr>
          <a:xfrm>
            <a:off x="12499306" y="17473813"/>
            <a:ext cx="441275"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直接箭头连接符 36"/>
          <p:cNvCxnSpPr>
            <a:stCxn id="41" idx="3"/>
            <a:endCxn id="33" idx="1"/>
          </p:cNvCxnSpPr>
          <p:nvPr/>
        </p:nvCxnSpPr>
        <p:spPr>
          <a:xfrm>
            <a:off x="12499306" y="18596455"/>
            <a:ext cx="441274"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43" idx="3"/>
            <a:endCxn id="34" idx="1"/>
          </p:cNvCxnSpPr>
          <p:nvPr/>
        </p:nvCxnSpPr>
        <p:spPr>
          <a:xfrm>
            <a:off x="12499306" y="19704451"/>
            <a:ext cx="441275" cy="4277"/>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39" name="文本框 38"/>
          <p:cNvSpPr txBox="1"/>
          <p:nvPr/>
        </p:nvSpPr>
        <p:spPr>
          <a:xfrm>
            <a:off x="9895716" y="15811819"/>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b[0]</a:t>
            </a:r>
          </a:p>
        </p:txBody>
      </p:sp>
      <p:sp>
        <p:nvSpPr>
          <p:cNvPr id="40" name="文本框 39"/>
          <p:cNvSpPr txBox="1"/>
          <p:nvPr/>
        </p:nvSpPr>
        <p:spPr>
          <a:xfrm>
            <a:off x="9895716" y="16919815"/>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b[1]</a:t>
            </a:r>
          </a:p>
        </p:txBody>
      </p:sp>
      <p:sp>
        <p:nvSpPr>
          <p:cNvPr id="41" name="文本框 40"/>
          <p:cNvSpPr txBox="1"/>
          <p:nvPr/>
        </p:nvSpPr>
        <p:spPr>
          <a:xfrm>
            <a:off x="9895716" y="18042457"/>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b[2]</a:t>
            </a:r>
          </a:p>
        </p:txBody>
      </p:sp>
      <p:sp>
        <p:nvSpPr>
          <p:cNvPr id="43" name="文本框 42"/>
          <p:cNvSpPr txBox="1"/>
          <p:nvPr/>
        </p:nvSpPr>
        <p:spPr>
          <a:xfrm>
            <a:off x="9895716" y="19150453"/>
            <a:ext cx="2603590"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sz="6600" dirty="0">
                <a:latin typeface="Consolas" panose="020B0609020204030204" pitchFamily="49" charset="0"/>
              </a:rPr>
              <a:t>…</a:t>
            </a:r>
          </a:p>
        </p:txBody>
      </p:sp>
      <p:sp>
        <p:nvSpPr>
          <p:cNvPr id="44" name="矩形 43"/>
          <p:cNvSpPr/>
          <p:nvPr/>
        </p:nvSpPr>
        <p:spPr>
          <a:xfrm>
            <a:off x="18614273" y="15815323"/>
            <a:ext cx="2727125" cy="11079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b[</a:t>
            </a:r>
            <a:r>
              <a:rPr lang="en-US" sz="6600" dirty="0" err="1"/>
              <a:t>i</a:t>
            </a:r>
            <a:r>
              <a:rPr lang="en-US" sz="6600" dirty="0"/>
              <a:t>]</a:t>
            </a:r>
          </a:p>
        </p:txBody>
      </p:sp>
      <p:sp>
        <p:nvSpPr>
          <p:cNvPr id="45" name="矩形 44"/>
          <p:cNvSpPr/>
          <p:nvPr/>
        </p:nvSpPr>
        <p:spPr>
          <a:xfrm>
            <a:off x="18614273" y="17390560"/>
            <a:ext cx="2727126" cy="1107996"/>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6600" dirty="0"/>
              <a:t>a[b[</a:t>
            </a:r>
            <a:r>
              <a:rPr lang="en-US" sz="6600" dirty="0" err="1"/>
              <a:t>i</a:t>
            </a:r>
            <a:r>
              <a:rPr lang="en-US" sz="6600" dirty="0"/>
              <a:t>]]</a:t>
            </a:r>
          </a:p>
        </p:txBody>
      </p:sp>
      <p:cxnSp>
        <p:nvCxnSpPr>
          <p:cNvPr id="46" name="直接箭头连接符 45"/>
          <p:cNvCxnSpPr>
            <a:stCxn id="44" idx="2"/>
            <a:endCxn id="45" idx="0"/>
          </p:cNvCxnSpPr>
          <p:nvPr/>
        </p:nvCxnSpPr>
        <p:spPr>
          <a:xfrm>
            <a:off x="19977836" y="16923319"/>
            <a:ext cx="0" cy="467241"/>
          </a:xfrm>
          <a:prstGeom prst="straightConnector1">
            <a:avLst/>
          </a:prstGeom>
          <a:ln w="76200">
            <a:solidFill>
              <a:schemeClr val="accent3">
                <a:lumMod val="75000"/>
              </a:schemeClr>
            </a:solidFill>
            <a:tailEnd type="triangle"/>
          </a:ln>
        </p:spPr>
        <p:style>
          <a:lnRef idx="1">
            <a:schemeClr val="dk1"/>
          </a:lnRef>
          <a:fillRef idx="0">
            <a:schemeClr val="dk1"/>
          </a:fillRef>
          <a:effectRef idx="0">
            <a:schemeClr val="dk1"/>
          </a:effectRef>
          <a:fontRef idx="minor">
            <a:schemeClr val="tx1"/>
          </a:fontRef>
        </p:style>
      </p:cxnSp>
      <p:sp>
        <p:nvSpPr>
          <p:cNvPr id="47" name="文本框 46"/>
          <p:cNvSpPr txBox="1"/>
          <p:nvPr/>
        </p:nvSpPr>
        <p:spPr>
          <a:xfrm>
            <a:off x="18760214" y="19150453"/>
            <a:ext cx="2458032" cy="923330"/>
          </a:xfrm>
          <a:prstGeom prst="rect">
            <a:avLst/>
          </a:prstGeom>
          <a:noFill/>
        </p:spPr>
        <p:txBody>
          <a:bodyPr wrap="square" rtlCol="0">
            <a:spAutoFit/>
          </a:bodyPr>
          <a:lstStyle/>
          <a:p>
            <a:pPr algn="ctr"/>
            <a:r>
              <a:rPr lang="en-US" sz="5400" dirty="0"/>
              <a:t>Stream</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3</a:t>
            </a:fld>
            <a:endParaRPr lang="en-US" altLang="zh-CN"/>
          </a:p>
        </p:txBody>
      </p:sp>
    </p:spTree>
    <p:extLst>
      <p:ext uri="{BB962C8B-B14F-4D97-AF65-F5344CB8AC3E}">
        <p14:creationId xmlns:p14="http://schemas.microsoft.com/office/powerpoint/2010/main" val="371318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animEffect transition="in" filter="fade">
                                      <p:cBhvr>
                                        <p:cTn id="7" dur="500"/>
                                        <p:tgtEl>
                                          <p:spTgt spid="5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5">
                                            <p:txEl>
                                              <p:pRg st="6" end="6"/>
                                            </p:txEl>
                                          </p:spTgt>
                                        </p:tgtEl>
                                        <p:attrNameLst>
                                          <p:attrName>style.visibility</p:attrName>
                                        </p:attrNameLst>
                                      </p:cBhvr>
                                      <p:to>
                                        <p:strVal val="visible"/>
                                      </p:to>
                                    </p:set>
                                    <p:animEffect transition="in" filter="fade">
                                      <p:cBhvr>
                                        <p:cTn id="10" dur="500"/>
                                        <p:tgtEl>
                                          <p:spTgt spid="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Results – Semi-Binding Prefetching</a:t>
            </a:r>
          </a:p>
        </p:txBody>
      </p:sp>
      <p:graphicFrame>
        <p:nvGraphicFramePr>
          <p:cNvPr id="9" name="图表 8"/>
          <p:cNvGraphicFramePr>
            <a:graphicFrameLocks/>
          </p:cNvGraphicFramePr>
          <p:nvPr>
            <p:extLst>
              <p:ext uri="{D42A27DB-BD31-4B8C-83A1-F6EECF244321}">
                <p14:modId xmlns:p14="http://schemas.microsoft.com/office/powerpoint/2010/main" val="3955068125"/>
              </p:ext>
            </p:extLst>
          </p:nvPr>
        </p:nvGraphicFramePr>
        <p:xfrm>
          <a:off x="1" y="9206170"/>
          <a:ext cx="29260800" cy="102300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图表 5"/>
          <p:cNvGraphicFramePr>
            <a:graphicFrameLocks/>
          </p:cNvGraphicFramePr>
          <p:nvPr>
            <p:extLst>
              <p:ext uri="{D42A27DB-BD31-4B8C-83A1-F6EECF244321}">
                <p14:modId xmlns:p14="http://schemas.microsoft.com/office/powerpoint/2010/main" val="3255643938"/>
              </p:ext>
            </p:extLst>
          </p:nvPr>
        </p:nvGraphicFramePr>
        <p:xfrm>
          <a:off x="0" y="4291113"/>
          <a:ext cx="29260799" cy="4762220"/>
        </p:xfrm>
        <a:graphic>
          <a:graphicData uri="http://schemas.openxmlformats.org/drawingml/2006/chart">
            <c:chart xmlns:c="http://schemas.openxmlformats.org/drawingml/2006/chart" xmlns:r="http://schemas.openxmlformats.org/officeDocument/2006/relationships" r:id="rId3"/>
          </a:graphicData>
        </a:graphic>
      </p:graphicFrame>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30</a:t>
            </a:fld>
            <a:endParaRPr lang="en-US" altLang="zh-CN"/>
          </a:p>
        </p:txBody>
      </p:sp>
    </p:spTree>
    <p:extLst>
      <p:ext uri="{BB962C8B-B14F-4D97-AF65-F5344CB8AC3E}">
        <p14:creationId xmlns:p14="http://schemas.microsoft.com/office/powerpoint/2010/main" val="381167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6"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Results – Design Space Interaction </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31</a:t>
            </a:fld>
            <a:endParaRPr lang="en-US" altLang="zh-CN"/>
          </a:p>
        </p:txBody>
      </p:sp>
      <p:graphicFrame>
        <p:nvGraphicFramePr>
          <p:cNvPr id="13" name="图表 12"/>
          <p:cNvGraphicFramePr>
            <a:graphicFrameLocks/>
          </p:cNvGraphicFramePr>
          <p:nvPr>
            <p:extLst>
              <p:ext uri="{D42A27DB-BD31-4B8C-83A1-F6EECF244321}">
                <p14:modId xmlns:p14="http://schemas.microsoft.com/office/powerpoint/2010/main" val="1077481750"/>
              </p:ext>
            </p:extLst>
          </p:nvPr>
        </p:nvGraphicFramePr>
        <p:xfrm>
          <a:off x="1150245" y="5929209"/>
          <a:ext cx="13211320" cy="130192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图表 13"/>
          <p:cNvGraphicFramePr>
            <a:graphicFrameLocks/>
          </p:cNvGraphicFramePr>
          <p:nvPr>
            <p:extLst>
              <p:ext uri="{D42A27DB-BD31-4B8C-83A1-F6EECF244321}">
                <p14:modId xmlns:p14="http://schemas.microsoft.com/office/powerpoint/2010/main" val="826860474"/>
              </p:ext>
            </p:extLst>
          </p:nvPr>
        </p:nvGraphicFramePr>
        <p:xfrm>
          <a:off x="13900705" y="5929209"/>
          <a:ext cx="13672180" cy="1301929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17472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Conclusion </a:t>
            </a:r>
          </a:p>
        </p:txBody>
      </p:sp>
      <p:sp>
        <p:nvSpPr>
          <p:cNvPr id="8" name="内容占位符 2"/>
          <p:cNvSpPr>
            <a:spLocks noGrp="1"/>
          </p:cNvSpPr>
          <p:nvPr>
            <p:ph idx="1"/>
          </p:nvPr>
        </p:nvSpPr>
        <p:spPr>
          <a:xfrm>
            <a:off x="1455291" y="4522799"/>
            <a:ext cx="26334156" cy="14482763"/>
          </a:xfrm>
        </p:spPr>
        <p:txBody>
          <a:bodyPr/>
          <a:lstStyle/>
          <a:p>
            <a:r>
              <a:rPr lang="en-US" sz="8300" dirty="0"/>
              <a:t>Stream as a new memory abstraction in ISA.</a:t>
            </a:r>
          </a:p>
          <a:p>
            <a:pPr lvl="1"/>
            <a:r>
              <a:rPr lang="en-US" altLang="zh-CN" sz="6600" dirty="0"/>
              <a:t>ISA/Microarchitecture extension.</a:t>
            </a:r>
          </a:p>
          <a:p>
            <a:pPr lvl="1"/>
            <a:r>
              <a:rPr lang="en-US" sz="6600" dirty="0"/>
              <a:t>Stream-aware cache bypassing.</a:t>
            </a:r>
          </a:p>
          <a:p>
            <a:r>
              <a:rPr lang="en-US" sz="8300" dirty="0"/>
              <a:t>New paradigm of memory specialization.</a:t>
            </a:r>
          </a:p>
          <a:p>
            <a:pPr lvl="1"/>
            <a:r>
              <a:rPr lang="en-US" sz="6600" dirty="0"/>
              <a:t>New direction for improving cache architectures.</a:t>
            </a:r>
          </a:p>
          <a:p>
            <a:pPr lvl="1"/>
            <a:r>
              <a:rPr lang="en-US" sz="6600" dirty="0"/>
              <a:t>Combine memory and computation specialization.</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32</a:t>
            </a:fld>
            <a:endParaRPr lang="en-US" altLang="zh-CN"/>
          </a:p>
        </p:txBody>
      </p:sp>
    </p:spTree>
    <p:extLst>
      <p:ext uri="{BB962C8B-B14F-4D97-AF65-F5344CB8AC3E}">
        <p14:creationId xmlns:p14="http://schemas.microsoft.com/office/powerpoint/2010/main" val="1647375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t>Insight &amp; Opportunities.</a:t>
            </a:r>
          </a:p>
          <a:p>
            <a:r>
              <a:rPr lang="en-US" altLang="zh-CN" sz="8300" dirty="0"/>
              <a:t>Stream Characteristics.</a:t>
            </a:r>
          </a:p>
          <a:p>
            <a:r>
              <a:rPr lang="en-US" altLang="zh-CN" sz="8300" dirty="0"/>
              <a:t>Stream ISA Extension.</a:t>
            </a:r>
          </a:p>
          <a:p>
            <a:r>
              <a:rPr lang="en-US" altLang="zh-CN" sz="8300" dirty="0"/>
              <a:t>Stream-Aware Policies.</a:t>
            </a:r>
          </a:p>
          <a:p>
            <a:r>
              <a:rPr lang="en-US" altLang="zh-CN" sz="8300" dirty="0"/>
              <a:t>Microarchitecture Extension.</a:t>
            </a:r>
          </a:p>
          <a:p>
            <a:r>
              <a:rPr lang="en-US" altLang="zh-CN" sz="8300" dirty="0"/>
              <a:t>Evaluation.</a:t>
            </a:r>
            <a:endParaRPr lang="en-US" sz="6600" dirty="0"/>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4</a:t>
            </a:fld>
            <a:endParaRPr lang="en-US" altLang="zh-CN"/>
          </a:p>
        </p:txBody>
      </p:sp>
    </p:spTree>
    <p:extLst>
      <p:ext uri="{BB962C8B-B14F-4D97-AF65-F5344CB8AC3E}">
        <p14:creationId xmlns:p14="http://schemas.microsoft.com/office/powerpoint/2010/main" val="102888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sz="12100" dirty="0"/>
              <a:t>Outline</a:t>
            </a:r>
          </a:p>
        </p:txBody>
      </p:sp>
      <p:sp>
        <p:nvSpPr>
          <p:cNvPr id="3" name="内容占位符 2"/>
          <p:cNvSpPr>
            <a:spLocks noGrp="1"/>
          </p:cNvSpPr>
          <p:nvPr>
            <p:ph idx="1"/>
          </p:nvPr>
        </p:nvSpPr>
        <p:spPr>
          <a:xfrm>
            <a:off x="1463323" y="3791065"/>
            <a:ext cx="26334156" cy="14482763"/>
          </a:xfrm>
        </p:spPr>
        <p:txBody>
          <a:bodyPr/>
          <a:lstStyle/>
          <a:p>
            <a:r>
              <a:rPr lang="en-US" altLang="zh-CN" sz="8300" dirty="0"/>
              <a:t>Insight &amp; Opportunities.</a:t>
            </a:r>
          </a:p>
          <a:p>
            <a:r>
              <a:rPr lang="en-US" altLang="zh-CN" sz="8300" dirty="0">
                <a:solidFill>
                  <a:schemeClr val="bg1">
                    <a:lumMod val="75000"/>
                  </a:schemeClr>
                </a:solidFill>
              </a:rPr>
              <a:t>Stream Characteristics.</a:t>
            </a:r>
          </a:p>
          <a:p>
            <a:r>
              <a:rPr lang="en-US" altLang="zh-CN" sz="8300" dirty="0">
                <a:solidFill>
                  <a:schemeClr val="bg1">
                    <a:lumMod val="75000"/>
                  </a:schemeClr>
                </a:solidFill>
              </a:rPr>
              <a:t>Stream ISA Extension.</a:t>
            </a:r>
          </a:p>
          <a:p>
            <a:r>
              <a:rPr lang="en-US" altLang="zh-CN" sz="8300" dirty="0">
                <a:solidFill>
                  <a:schemeClr val="bg1">
                    <a:lumMod val="75000"/>
                  </a:schemeClr>
                </a:solidFill>
              </a:rPr>
              <a:t>Stream-Aware Policies.</a:t>
            </a:r>
          </a:p>
          <a:p>
            <a:r>
              <a:rPr lang="en-US" altLang="zh-CN" sz="8300" dirty="0">
                <a:solidFill>
                  <a:schemeClr val="bg1">
                    <a:lumMod val="75000"/>
                  </a:schemeClr>
                </a:solidFill>
              </a:rPr>
              <a:t>Microarchitecture Extension.</a:t>
            </a:r>
          </a:p>
          <a:p>
            <a:r>
              <a:rPr lang="en-US" sz="8300" dirty="0">
                <a:solidFill>
                  <a:schemeClr val="bg1">
                    <a:lumMod val="75000"/>
                  </a:schemeClr>
                </a:solidFill>
              </a:rPr>
              <a:t>Evaluation.</a:t>
            </a:r>
            <a:endParaRPr lang="en-US" sz="6600" dirty="0">
              <a:solidFill>
                <a:schemeClr val="bg1">
                  <a:lumMod val="75000"/>
                </a:schemeClr>
              </a:solidFill>
            </a:endParaRP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5</a:t>
            </a:fld>
            <a:endParaRPr lang="en-US" altLang="zh-CN"/>
          </a:p>
        </p:txBody>
      </p:sp>
    </p:spTree>
    <p:extLst>
      <p:ext uri="{BB962C8B-B14F-4D97-AF65-F5344CB8AC3E}">
        <p14:creationId xmlns:p14="http://schemas.microsoft.com/office/powerpoint/2010/main" val="424867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4" name="直接箭头连接符 223"/>
          <p:cNvCxnSpPr>
            <a:stCxn id="214" idx="1"/>
            <a:endCxn id="201" idx="6"/>
          </p:cNvCxnSpPr>
          <p:nvPr/>
        </p:nvCxnSpPr>
        <p:spPr>
          <a:xfrm flipH="1">
            <a:off x="10751558" y="11816785"/>
            <a:ext cx="8780752"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488502" y="881506"/>
            <a:ext cx="26334156" cy="3657600"/>
          </a:xfrm>
        </p:spPr>
        <p:txBody>
          <a:bodyPr/>
          <a:lstStyle/>
          <a:p>
            <a:pPr algn="l"/>
            <a:r>
              <a:rPr lang="en-US" altLang="zh-CN" sz="12100" dirty="0"/>
              <a:t>Conventional Memory Abstraction</a:t>
            </a:r>
            <a:endParaRPr lang="en-US" sz="12100" dirty="0"/>
          </a:p>
        </p:txBody>
      </p:sp>
      <p:sp>
        <p:nvSpPr>
          <p:cNvPr id="200" name="椭圆 199"/>
          <p:cNvSpPr/>
          <p:nvPr/>
        </p:nvSpPr>
        <p:spPr>
          <a:xfrm>
            <a:off x="9032911" y="9193102"/>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1" name="椭圆 200"/>
          <p:cNvSpPr/>
          <p:nvPr/>
        </p:nvSpPr>
        <p:spPr>
          <a:xfrm>
            <a:off x="9002436" y="10942224"/>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sp>
        <p:nvSpPr>
          <p:cNvPr id="202" name="椭圆 201"/>
          <p:cNvSpPr/>
          <p:nvPr/>
        </p:nvSpPr>
        <p:spPr>
          <a:xfrm>
            <a:off x="9032911" y="744398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if</a:t>
            </a:r>
            <a:endParaRPr lang="en-US" sz="4400" dirty="0"/>
          </a:p>
        </p:txBody>
      </p:sp>
      <p:sp>
        <p:nvSpPr>
          <p:cNvPr id="203" name="椭圆 202"/>
          <p:cNvSpPr/>
          <p:nvPr/>
        </p:nvSpPr>
        <p:spPr>
          <a:xfrm>
            <a:off x="9002436" y="16609019"/>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04" name="椭圆 203"/>
          <p:cNvSpPr/>
          <p:nvPr/>
        </p:nvSpPr>
        <p:spPr>
          <a:xfrm>
            <a:off x="9002436" y="18358141"/>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grpSp>
        <p:nvGrpSpPr>
          <p:cNvPr id="206" name="组合 205"/>
          <p:cNvGrpSpPr/>
          <p:nvPr/>
        </p:nvGrpSpPr>
        <p:grpSpPr>
          <a:xfrm>
            <a:off x="11257536" y="9193102"/>
            <a:ext cx="1779597" cy="12663283"/>
            <a:chOff x="5272148" y="6659641"/>
            <a:chExt cx="1779597" cy="12663283"/>
          </a:xfrm>
        </p:grpSpPr>
        <p:sp>
          <p:nvSpPr>
            <p:cNvPr id="207" name="椭圆 206"/>
            <p:cNvSpPr/>
            <p:nvPr/>
          </p:nvSpPr>
          <p:spPr>
            <a:xfrm>
              <a:off x="5302623" y="8408763"/>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8" name="椭圆 207"/>
            <p:cNvSpPr/>
            <p:nvPr/>
          </p:nvSpPr>
          <p:spPr>
            <a:xfrm>
              <a:off x="5272148" y="10157885"/>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sp>
          <p:nvSpPr>
            <p:cNvPr id="209" name="椭圆 208"/>
            <p:cNvSpPr/>
            <p:nvPr/>
          </p:nvSpPr>
          <p:spPr>
            <a:xfrm>
              <a:off x="5302623" y="6659641"/>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10" name="椭圆 209"/>
            <p:cNvSpPr/>
            <p:nvPr/>
          </p:nvSpPr>
          <p:spPr>
            <a:xfrm>
              <a:off x="5272148" y="1582468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11" name="椭圆 210"/>
            <p:cNvSpPr/>
            <p:nvPr/>
          </p:nvSpPr>
          <p:spPr>
            <a:xfrm>
              <a:off x="5272148" y="1757380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grpSp>
      <p:sp>
        <p:nvSpPr>
          <p:cNvPr id="212" name="文本框 211"/>
          <p:cNvSpPr txBox="1"/>
          <p:nvPr/>
        </p:nvSpPr>
        <p:spPr>
          <a:xfrm>
            <a:off x="10042385" y="4048321"/>
            <a:ext cx="2964273" cy="923330"/>
          </a:xfrm>
          <a:prstGeom prst="rect">
            <a:avLst/>
          </a:prstGeom>
          <a:noFill/>
        </p:spPr>
        <p:txBody>
          <a:bodyPr wrap="none" rtlCol="0">
            <a:spAutoFit/>
          </a:bodyPr>
          <a:lstStyle/>
          <a:p>
            <a:r>
              <a:rPr lang="en-US" altLang="zh-CN" sz="5400" b="1" dirty="0"/>
              <a:t>O3 Core</a:t>
            </a:r>
            <a:endParaRPr lang="en-US" sz="5400" b="1" dirty="0"/>
          </a:p>
        </p:txBody>
      </p:sp>
      <p:sp>
        <p:nvSpPr>
          <p:cNvPr id="214" name="矩形 213"/>
          <p:cNvSpPr/>
          <p:nvPr/>
        </p:nvSpPr>
        <p:spPr>
          <a:xfrm>
            <a:off x="19532310" y="1125337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215" name="文本框 214"/>
          <p:cNvSpPr txBox="1"/>
          <p:nvPr/>
        </p:nvSpPr>
        <p:spPr>
          <a:xfrm>
            <a:off x="19242967" y="4133954"/>
            <a:ext cx="3323346" cy="923330"/>
          </a:xfrm>
          <a:prstGeom prst="rect">
            <a:avLst/>
          </a:prstGeom>
          <a:noFill/>
        </p:spPr>
        <p:txBody>
          <a:bodyPr wrap="none" rtlCol="0">
            <a:spAutoFit/>
          </a:bodyPr>
          <a:lstStyle/>
          <a:p>
            <a:r>
              <a:rPr lang="en-US" altLang="zh-CN" sz="5400" b="1" dirty="0"/>
              <a:t>L1 Cache</a:t>
            </a:r>
            <a:endParaRPr lang="en-US" sz="5400" b="1" dirty="0"/>
          </a:p>
        </p:txBody>
      </p:sp>
      <p:sp>
        <p:nvSpPr>
          <p:cNvPr id="216" name="文本框 215"/>
          <p:cNvSpPr txBox="1"/>
          <p:nvPr/>
        </p:nvSpPr>
        <p:spPr>
          <a:xfrm>
            <a:off x="24251946" y="4133954"/>
            <a:ext cx="3323346" cy="923330"/>
          </a:xfrm>
          <a:prstGeom prst="rect">
            <a:avLst/>
          </a:prstGeom>
          <a:noFill/>
        </p:spPr>
        <p:txBody>
          <a:bodyPr wrap="none" rtlCol="0">
            <a:spAutoFit/>
          </a:bodyPr>
          <a:lstStyle/>
          <a:p>
            <a:r>
              <a:rPr lang="en-US" altLang="zh-CN" sz="5400" b="1" dirty="0"/>
              <a:t>L2 Cache</a:t>
            </a:r>
            <a:endParaRPr lang="en-US" sz="5400" b="1" dirty="0"/>
          </a:p>
        </p:txBody>
      </p:sp>
      <p:sp>
        <p:nvSpPr>
          <p:cNvPr id="217" name="矩形 216"/>
          <p:cNvSpPr/>
          <p:nvPr/>
        </p:nvSpPr>
        <p:spPr>
          <a:xfrm>
            <a:off x="24541289" y="1125337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218" name="矩形 217"/>
          <p:cNvSpPr/>
          <p:nvPr/>
        </p:nvSpPr>
        <p:spPr>
          <a:xfrm>
            <a:off x="24535849" y="16920173"/>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19" name="矩形 218"/>
          <p:cNvSpPr/>
          <p:nvPr/>
        </p:nvSpPr>
        <p:spPr>
          <a:xfrm>
            <a:off x="19532310" y="16920173"/>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20" name="矩形 219"/>
          <p:cNvSpPr/>
          <p:nvPr/>
        </p:nvSpPr>
        <p:spPr>
          <a:xfrm>
            <a:off x="21425666" y="1300249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221" name="矩形 220"/>
          <p:cNvSpPr/>
          <p:nvPr/>
        </p:nvSpPr>
        <p:spPr>
          <a:xfrm>
            <a:off x="26948097" y="1300249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222" name="矩形 221"/>
          <p:cNvSpPr/>
          <p:nvPr/>
        </p:nvSpPr>
        <p:spPr>
          <a:xfrm>
            <a:off x="26948097" y="1870662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23" name="矩形 222"/>
          <p:cNvSpPr/>
          <p:nvPr/>
        </p:nvSpPr>
        <p:spPr>
          <a:xfrm>
            <a:off x="21422257" y="1870662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227" name="直接箭头连接符 226"/>
          <p:cNvCxnSpPr/>
          <p:nvPr/>
        </p:nvCxnSpPr>
        <p:spPr>
          <a:xfrm flipH="1">
            <a:off x="21281432" y="11816785"/>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20" idx="1"/>
            <a:endCxn id="208" idx="6"/>
          </p:cNvCxnSpPr>
          <p:nvPr/>
        </p:nvCxnSpPr>
        <p:spPr>
          <a:xfrm flipH="1">
            <a:off x="13006658" y="13565906"/>
            <a:ext cx="8419008"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a:stCxn id="221" idx="1"/>
            <a:endCxn id="220" idx="3"/>
          </p:cNvCxnSpPr>
          <p:nvPr/>
        </p:nvCxnSpPr>
        <p:spPr>
          <a:xfrm flipH="1">
            <a:off x="23174788" y="13565905"/>
            <a:ext cx="3773309"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接箭头连接符 239"/>
          <p:cNvCxnSpPr>
            <a:stCxn id="203" idx="0"/>
            <a:endCxn id="201" idx="4"/>
          </p:cNvCxnSpPr>
          <p:nvPr/>
        </p:nvCxnSpPr>
        <p:spPr>
          <a:xfrm flipV="1">
            <a:off x="9876997" y="12691346"/>
            <a:ext cx="0" cy="391767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a:stCxn id="210" idx="0"/>
            <a:endCxn id="208" idx="4"/>
          </p:cNvCxnSpPr>
          <p:nvPr/>
        </p:nvCxnSpPr>
        <p:spPr>
          <a:xfrm flipV="1">
            <a:off x="12132097" y="14440468"/>
            <a:ext cx="0" cy="391767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18" idx="0"/>
            <a:endCxn id="217" idx="2"/>
          </p:cNvCxnSpPr>
          <p:nvPr/>
        </p:nvCxnSpPr>
        <p:spPr>
          <a:xfrm flipV="1">
            <a:off x="25410410" y="12380191"/>
            <a:ext cx="5440" cy="453998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a:stCxn id="222" idx="0"/>
            <a:endCxn id="221" idx="2"/>
          </p:cNvCxnSpPr>
          <p:nvPr/>
        </p:nvCxnSpPr>
        <p:spPr>
          <a:xfrm flipV="1">
            <a:off x="27822658" y="14129311"/>
            <a:ext cx="0" cy="4577317"/>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stCxn id="219" idx="3"/>
            <a:endCxn id="218" idx="1"/>
          </p:cNvCxnSpPr>
          <p:nvPr/>
        </p:nvCxnSpPr>
        <p:spPr>
          <a:xfrm>
            <a:off x="21281432" y="17483580"/>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a:stCxn id="223" idx="3"/>
            <a:endCxn id="222" idx="1"/>
          </p:cNvCxnSpPr>
          <p:nvPr/>
        </p:nvCxnSpPr>
        <p:spPr>
          <a:xfrm>
            <a:off x="23171379" y="19270035"/>
            <a:ext cx="3776718"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a:stCxn id="203" idx="6"/>
            <a:endCxn id="219" idx="1"/>
          </p:cNvCxnSpPr>
          <p:nvPr/>
        </p:nvCxnSpPr>
        <p:spPr>
          <a:xfrm>
            <a:off x="10751558" y="17483580"/>
            <a:ext cx="8780752"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接箭头连接符 263"/>
          <p:cNvCxnSpPr>
            <a:stCxn id="210" idx="6"/>
            <a:endCxn id="223" idx="1"/>
          </p:cNvCxnSpPr>
          <p:nvPr/>
        </p:nvCxnSpPr>
        <p:spPr>
          <a:xfrm>
            <a:off x="13006658" y="19232702"/>
            <a:ext cx="8415599" cy="3733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15291946" y="10762263"/>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sp>
        <p:nvSpPr>
          <p:cNvPr id="269" name="文本框 268"/>
          <p:cNvSpPr txBox="1"/>
          <p:nvPr/>
        </p:nvSpPr>
        <p:spPr>
          <a:xfrm>
            <a:off x="15291946" y="12595648"/>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sp>
        <p:nvSpPr>
          <p:cNvPr id="270" name="文本框 269"/>
          <p:cNvSpPr txBox="1"/>
          <p:nvPr/>
        </p:nvSpPr>
        <p:spPr>
          <a:xfrm>
            <a:off x="15291946" y="16358417"/>
            <a:ext cx="1204112" cy="923330"/>
          </a:xfrm>
          <a:prstGeom prst="rect">
            <a:avLst/>
          </a:prstGeom>
          <a:noFill/>
        </p:spPr>
        <p:txBody>
          <a:bodyPr wrap="none" rtlCol="0">
            <a:spAutoFit/>
          </a:bodyPr>
          <a:lstStyle/>
          <a:p>
            <a:r>
              <a:rPr lang="en-US" altLang="zh-CN" sz="5400" dirty="0">
                <a:latin typeface="+mn-lt"/>
              </a:rPr>
              <a:t>Val.</a:t>
            </a:r>
            <a:endParaRPr lang="en-US" sz="5400" dirty="0">
              <a:latin typeface="+mn-lt"/>
            </a:endParaRPr>
          </a:p>
        </p:txBody>
      </p:sp>
      <p:sp>
        <p:nvSpPr>
          <p:cNvPr id="271" name="文本框 270"/>
          <p:cNvSpPr txBox="1"/>
          <p:nvPr/>
        </p:nvSpPr>
        <p:spPr>
          <a:xfrm>
            <a:off x="15291946" y="18290191"/>
            <a:ext cx="1204112" cy="923330"/>
          </a:xfrm>
          <a:prstGeom prst="rect">
            <a:avLst/>
          </a:prstGeom>
          <a:noFill/>
        </p:spPr>
        <p:txBody>
          <a:bodyPr wrap="none" rtlCol="0">
            <a:spAutoFit/>
          </a:bodyPr>
          <a:lstStyle/>
          <a:p>
            <a:r>
              <a:rPr lang="en-US" altLang="zh-CN" sz="5400" dirty="0">
                <a:latin typeface="+mn-lt"/>
              </a:rPr>
              <a:t>Val.</a:t>
            </a:r>
            <a:endParaRPr lang="en-US" sz="5400" dirty="0">
              <a:latin typeface="+mn-lt"/>
            </a:endParaRPr>
          </a:p>
        </p:txBody>
      </p:sp>
      <p:sp>
        <p:nvSpPr>
          <p:cNvPr id="272" name="文本框 271"/>
          <p:cNvSpPr txBox="1"/>
          <p:nvPr/>
        </p:nvSpPr>
        <p:spPr>
          <a:xfrm>
            <a:off x="513205" y="4022456"/>
            <a:ext cx="7157729" cy="5170646"/>
          </a:xfrm>
          <a:prstGeom prst="rect">
            <a:avLst/>
          </a:prstGeom>
          <a:noFill/>
        </p:spPr>
        <p:txBody>
          <a:bodyPr wrap="none" rtlCol="0">
            <a:spAutoFit/>
          </a:bodyPr>
          <a:lstStyle/>
          <a:p>
            <a:r>
              <a:rPr lang="en-US" altLang="zh-CN" sz="6600" dirty="0">
                <a:latin typeface="Consolas" panose="020B0609020204030204" pitchFamily="49" charset="0"/>
              </a:rPr>
              <a:t>w</a:t>
            </a:r>
            <a:r>
              <a:rPr lang="en-US" sz="6600" dirty="0">
                <a:latin typeface="Consolas" panose="020B0609020204030204" pitchFamily="49" charset="0"/>
              </a:rPr>
              <a:t>hile (</a:t>
            </a:r>
            <a:r>
              <a:rPr lang="en-US" sz="6600" dirty="0" err="1">
                <a:latin typeface="Consolas" panose="020B0609020204030204" pitchFamily="49" charset="0"/>
              </a:rPr>
              <a:t>i</a:t>
            </a:r>
            <a:r>
              <a:rPr lang="en-US" sz="6600" dirty="0">
                <a:latin typeface="Consolas" panose="020B0609020204030204" pitchFamily="49" charset="0"/>
              </a:rPr>
              <a:t> &lt; N) {</a:t>
            </a:r>
          </a:p>
          <a:p>
            <a:r>
              <a:rPr lang="en-US" sz="6600" dirty="0">
                <a:latin typeface="Consolas" panose="020B0609020204030204" pitchFamily="49" charset="0"/>
              </a:rPr>
              <a:t>  if (</a:t>
            </a:r>
            <a:r>
              <a:rPr lang="en-US" sz="6600" dirty="0" err="1">
                <a:latin typeface="Consolas" panose="020B0609020204030204" pitchFamily="49" charset="0"/>
              </a:rPr>
              <a:t>cond</a:t>
            </a:r>
            <a:r>
              <a:rPr lang="en-US" sz="6600" dirty="0">
                <a:latin typeface="Consolas" panose="020B0609020204030204" pitchFamily="49" charset="0"/>
              </a:rPr>
              <a:t>) </a:t>
            </a:r>
          </a:p>
          <a:p>
            <a:r>
              <a:rPr lang="en-US" sz="6600" dirty="0">
                <a:latin typeface="Consolas" panose="020B0609020204030204" pitchFamily="49" charset="0"/>
              </a:rPr>
              <a:t>    v += a[</a:t>
            </a:r>
            <a:r>
              <a:rPr lang="en-US" sz="6600" dirty="0" err="1">
                <a:latin typeface="Consolas" panose="020B0609020204030204" pitchFamily="49" charset="0"/>
              </a:rPr>
              <a:t>i</a:t>
            </a:r>
            <a:r>
              <a:rPr lang="en-US" sz="6600" dirty="0">
                <a:latin typeface="Consolas" panose="020B0609020204030204" pitchFamily="49" charset="0"/>
              </a:rPr>
              <a:t>];</a:t>
            </a:r>
          </a:p>
          <a:p>
            <a:r>
              <a:rPr lang="en-US" sz="6600" dirty="0">
                <a:latin typeface="Consolas" panose="020B0609020204030204" pitchFamily="49" charset="0"/>
              </a:rPr>
              <a:t>  </a:t>
            </a:r>
            <a:r>
              <a:rPr lang="en-US" sz="6600" dirty="0" err="1">
                <a:latin typeface="Consolas" panose="020B0609020204030204" pitchFamily="49" charset="0"/>
              </a:rPr>
              <a:t>i</a:t>
            </a:r>
            <a:r>
              <a:rPr lang="en-US" sz="6600" dirty="0">
                <a:latin typeface="Consolas" panose="020B0609020204030204" pitchFamily="49" charset="0"/>
              </a:rPr>
              <a:t>++;</a:t>
            </a:r>
          </a:p>
          <a:p>
            <a:r>
              <a:rPr lang="en-US" sz="6600" dirty="0">
                <a:latin typeface="Consolas" panose="020B0609020204030204" pitchFamily="49" charset="0"/>
              </a:rPr>
              <a:t>} </a:t>
            </a:r>
          </a:p>
        </p:txBody>
      </p:sp>
      <p:sp>
        <p:nvSpPr>
          <p:cNvPr id="276" name="文本框 275"/>
          <p:cNvSpPr txBox="1"/>
          <p:nvPr/>
        </p:nvSpPr>
        <p:spPr>
          <a:xfrm>
            <a:off x="264837" y="13367073"/>
            <a:ext cx="8585892"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1:</a:t>
            </a:r>
          </a:p>
          <a:p>
            <a:r>
              <a:rPr lang="en-US" sz="6600" dirty="0">
                <a:latin typeface="Consolas" panose="020B0609020204030204" pitchFamily="49" charset="0"/>
              </a:rPr>
              <a:t>Hard to prefetch with control flow.</a:t>
            </a:r>
          </a:p>
        </p:txBody>
      </p:sp>
      <p:sp>
        <p:nvSpPr>
          <p:cNvPr id="277" name="文本框 276"/>
          <p:cNvSpPr txBox="1"/>
          <p:nvPr/>
        </p:nvSpPr>
        <p:spPr>
          <a:xfrm>
            <a:off x="264836" y="9449335"/>
            <a:ext cx="8545354"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2:</a:t>
            </a:r>
          </a:p>
          <a:p>
            <a:r>
              <a:rPr lang="en-US" sz="6600" dirty="0">
                <a:latin typeface="Consolas" panose="020B0609020204030204" pitchFamily="49" charset="0"/>
              </a:rPr>
              <a:t>Similar address computation/loads.</a:t>
            </a:r>
          </a:p>
        </p:txBody>
      </p:sp>
      <p:sp>
        <p:nvSpPr>
          <p:cNvPr id="278" name="文本框 277"/>
          <p:cNvSpPr txBox="1"/>
          <p:nvPr/>
        </p:nvSpPr>
        <p:spPr>
          <a:xfrm>
            <a:off x="18198682" y="7866058"/>
            <a:ext cx="9419915" cy="2123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3:</a:t>
            </a:r>
          </a:p>
          <a:p>
            <a:r>
              <a:rPr lang="en-US" sz="6600" dirty="0">
                <a:latin typeface="Consolas" panose="020B0609020204030204" pitchFamily="49" charset="0"/>
              </a:rPr>
              <a:t>Assumption on reuse.</a:t>
            </a:r>
          </a:p>
        </p:txBody>
      </p:sp>
      <p:sp>
        <p:nvSpPr>
          <p:cNvPr id="45" name="圆角矩形 44"/>
          <p:cNvSpPr/>
          <p:nvPr/>
        </p:nvSpPr>
        <p:spPr>
          <a:xfrm>
            <a:off x="4427008" y="6133769"/>
            <a:ext cx="2829632" cy="998531"/>
          </a:xfrm>
          <a:prstGeom prst="roundRect">
            <a:avLst/>
          </a:prstGeom>
          <a:solidFill>
            <a:schemeClr val="accent3">
              <a:lumMod val="75000"/>
              <a:alpha val="40000"/>
            </a:schemeClr>
          </a:solidFill>
          <a:ln w="76200">
            <a:solidFill>
              <a:schemeClr val="accent3">
                <a:lumMod val="75000"/>
                <a:alpha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6</a:t>
            </a:fld>
            <a:endParaRPr lang="en-US" altLang="zh-CN"/>
          </a:p>
        </p:txBody>
      </p:sp>
    </p:spTree>
    <p:extLst>
      <p:ext uri="{BB962C8B-B14F-4D97-AF65-F5344CB8AC3E}">
        <p14:creationId xmlns:p14="http://schemas.microsoft.com/office/powerpoint/2010/main" val="39405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fade">
                                      <p:cBhvr>
                                        <p:cTn id="10" dur="500"/>
                                        <p:tgtEl>
                                          <p:spTgt spid="20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2"/>
                                        </p:tgtEl>
                                        <p:attrNameLst>
                                          <p:attrName>style.visibility</p:attrName>
                                        </p:attrNameLst>
                                      </p:cBhvr>
                                      <p:to>
                                        <p:strVal val="visible"/>
                                      </p:to>
                                    </p:set>
                                    <p:animEffect transition="in" filter="fade">
                                      <p:cBhvr>
                                        <p:cTn id="13" dur="500"/>
                                        <p:tgtEl>
                                          <p:spTgt spid="2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68"/>
                                        </p:tgtEl>
                                        <p:attrNameLst>
                                          <p:attrName>style.visibility</p:attrName>
                                        </p:attrNameLst>
                                      </p:cBhvr>
                                      <p:to>
                                        <p:strVal val="visible"/>
                                      </p:to>
                                    </p:set>
                                    <p:animEffect transition="in" filter="fade">
                                      <p:cBhvr>
                                        <p:cTn id="18" dur="500"/>
                                        <p:tgtEl>
                                          <p:spTgt spid="268"/>
                                        </p:tgtEl>
                                      </p:cBhvr>
                                    </p:animEffect>
                                  </p:childTnLst>
                                </p:cTn>
                              </p:par>
                              <p:par>
                                <p:cTn id="19" presetID="10" presetClass="entr" presetSubtype="0" fill="hold" nodeType="withEffect">
                                  <p:stCondLst>
                                    <p:cond delay="0"/>
                                  </p:stCondLst>
                                  <p:childTnLst>
                                    <p:set>
                                      <p:cBhvr>
                                        <p:cTn id="20" dur="1" fill="hold">
                                          <p:stCondLst>
                                            <p:cond delay="0"/>
                                          </p:stCondLst>
                                        </p:cTn>
                                        <p:tgtEl>
                                          <p:spTgt spid="224"/>
                                        </p:tgtEl>
                                        <p:attrNameLst>
                                          <p:attrName>style.visibility</p:attrName>
                                        </p:attrNameLst>
                                      </p:cBhvr>
                                      <p:to>
                                        <p:strVal val="visible"/>
                                      </p:to>
                                    </p:set>
                                    <p:animEffect transition="in" filter="fade">
                                      <p:cBhvr>
                                        <p:cTn id="21" dur="500"/>
                                        <p:tgtEl>
                                          <p:spTgt spid="22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4"/>
                                        </p:tgtEl>
                                        <p:attrNameLst>
                                          <p:attrName>style.visibility</p:attrName>
                                        </p:attrNameLst>
                                      </p:cBhvr>
                                      <p:to>
                                        <p:strVal val="visible"/>
                                      </p:to>
                                    </p:set>
                                    <p:animEffect transition="in" filter="fade">
                                      <p:cBhvr>
                                        <p:cTn id="24" dur="500"/>
                                        <p:tgtEl>
                                          <p:spTgt spid="214"/>
                                        </p:tgtEl>
                                      </p:cBhvr>
                                    </p:animEffect>
                                  </p:childTnLst>
                                </p:cTn>
                              </p:par>
                              <p:par>
                                <p:cTn id="25" presetID="10" presetClass="entr" presetSubtype="0" fill="hold" nodeType="withEffect">
                                  <p:stCondLst>
                                    <p:cond delay="0"/>
                                  </p:stCondLst>
                                  <p:childTnLst>
                                    <p:set>
                                      <p:cBhvr>
                                        <p:cTn id="26" dur="1" fill="hold">
                                          <p:stCondLst>
                                            <p:cond delay="0"/>
                                          </p:stCondLst>
                                        </p:cTn>
                                        <p:tgtEl>
                                          <p:spTgt spid="227"/>
                                        </p:tgtEl>
                                        <p:attrNameLst>
                                          <p:attrName>style.visibility</p:attrName>
                                        </p:attrNameLst>
                                      </p:cBhvr>
                                      <p:to>
                                        <p:strVal val="visible"/>
                                      </p:to>
                                    </p:set>
                                    <p:animEffect transition="in" filter="fade">
                                      <p:cBhvr>
                                        <p:cTn id="27" dur="500"/>
                                        <p:tgtEl>
                                          <p:spTgt spid="2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7"/>
                                        </p:tgtEl>
                                        <p:attrNameLst>
                                          <p:attrName>style.visibility</p:attrName>
                                        </p:attrNameLst>
                                      </p:cBhvr>
                                      <p:to>
                                        <p:strVal val="visible"/>
                                      </p:to>
                                    </p:set>
                                    <p:animEffect transition="in" filter="fade">
                                      <p:cBhvr>
                                        <p:cTn id="30" dur="500"/>
                                        <p:tgtEl>
                                          <p:spTgt spid="2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0"/>
                                        </p:tgtEl>
                                        <p:attrNameLst>
                                          <p:attrName>style.visibility</p:attrName>
                                        </p:attrNameLst>
                                      </p:cBhvr>
                                      <p:to>
                                        <p:strVal val="visible"/>
                                      </p:to>
                                    </p:set>
                                    <p:animEffect transition="in" filter="fade">
                                      <p:cBhvr>
                                        <p:cTn id="35" dur="500"/>
                                        <p:tgtEl>
                                          <p:spTgt spid="24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3"/>
                                        </p:tgtEl>
                                        <p:attrNameLst>
                                          <p:attrName>style.visibility</p:attrName>
                                        </p:attrNameLst>
                                      </p:cBhvr>
                                      <p:to>
                                        <p:strVal val="visible"/>
                                      </p:to>
                                    </p:set>
                                    <p:animEffect transition="in" filter="fade">
                                      <p:cBhvr>
                                        <p:cTn id="38" dur="500"/>
                                        <p:tgtEl>
                                          <p:spTgt spid="20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04"/>
                                        </p:tgtEl>
                                        <p:attrNameLst>
                                          <p:attrName>style.visibility</p:attrName>
                                        </p:attrNameLst>
                                      </p:cBhvr>
                                      <p:to>
                                        <p:strVal val="visible"/>
                                      </p:to>
                                    </p:set>
                                    <p:animEffect transition="in" filter="fade">
                                      <p:cBhvr>
                                        <p:cTn id="41" dur="500"/>
                                        <p:tgtEl>
                                          <p:spTgt spid="204"/>
                                        </p:tgtEl>
                                      </p:cBhvr>
                                    </p:animEffect>
                                  </p:childTnLst>
                                </p:cTn>
                              </p:par>
                              <p:par>
                                <p:cTn id="42" presetID="10" presetClass="entr" presetSubtype="0" fill="hold" nodeType="withEffect">
                                  <p:stCondLst>
                                    <p:cond delay="0"/>
                                  </p:stCondLst>
                                  <p:childTnLst>
                                    <p:set>
                                      <p:cBhvr>
                                        <p:cTn id="43" dur="1" fill="hold">
                                          <p:stCondLst>
                                            <p:cond delay="0"/>
                                          </p:stCondLst>
                                        </p:cTn>
                                        <p:tgtEl>
                                          <p:spTgt spid="261"/>
                                        </p:tgtEl>
                                        <p:attrNameLst>
                                          <p:attrName>style.visibility</p:attrName>
                                        </p:attrNameLst>
                                      </p:cBhvr>
                                      <p:to>
                                        <p:strVal val="visible"/>
                                      </p:to>
                                    </p:set>
                                    <p:animEffect transition="in" filter="fade">
                                      <p:cBhvr>
                                        <p:cTn id="44" dur="500"/>
                                        <p:tgtEl>
                                          <p:spTgt spid="26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0"/>
                                        </p:tgtEl>
                                        <p:attrNameLst>
                                          <p:attrName>style.visibility</p:attrName>
                                        </p:attrNameLst>
                                      </p:cBhvr>
                                      <p:to>
                                        <p:strVal val="visible"/>
                                      </p:to>
                                    </p:set>
                                    <p:animEffect transition="in" filter="fade">
                                      <p:cBhvr>
                                        <p:cTn id="47" dur="500"/>
                                        <p:tgtEl>
                                          <p:spTgt spid="270"/>
                                        </p:tgtEl>
                                      </p:cBhvr>
                                    </p:animEffect>
                                  </p:childTnLst>
                                </p:cTn>
                              </p:par>
                              <p:par>
                                <p:cTn id="48" presetID="10" presetClass="entr" presetSubtype="0" fill="hold" nodeType="withEffect">
                                  <p:stCondLst>
                                    <p:cond delay="0"/>
                                  </p:stCondLst>
                                  <p:childTnLst>
                                    <p:set>
                                      <p:cBhvr>
                                        <p:cTn id="49" dur="1" fill="hold">
                                          <p:stCondLst>
                                            <p:cond delay="0"/>
                                          </p:stCondLst>
                                        </p:cTn>
                                        <p:tgtEl>
                                          <p:spTgt spid="255"/>
                                        </p:tgtEl>
                                        <p:attrNameLst>
                                          <p:attrName>style.visibility</p:attrName>
                                        </p:attrNameLst>
                                      </p:cBhvr>
                                      <p:to>
                                        <p:strVal val="visible"/>
                                      </p:to>
                                    </p:set>
                                    <p:animEffect transition="in" filter="fade">
                                      <p:cBhvr>
                                        <p:cTn id="50" dur="500"/>
                                        <p:tgtEl>
                                          <p:spTgt spid="2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19"/>
                                        </p:tgtEl>
                                        <p:attrNameLst>
                                          <p:attrName>style.visibility</p:attrName>
                                        </p:attrNameLst>
                                      </p:cBhvr>
                                      <p:to>
                                        <p:strVal val="visible"/>
                                      </p:to>
                                    </p:set>
                                    <p:animEffect transition="in" filter="fade">
                                      <p:cBhvr>
                                        <p:cTn id="53" dur="500"/>
                                        <p:tgtEl>
                                          <p:spTgt spid="2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18"/>
                                        </p:tgtEl>
                                        <p:attrNameLst>
                                          <p:attrName>style.visibility</p:attrName>
                                        </p:attrNameLst>
                                      </p:cBhvr>
                                      <p:to>
                                        <p:strVal val="visible"/>
                                      </p:to>
                                    </p:set>
                                    <p:animEffect transition="in" filter="fade">
                                      <p:cBhvr>
                                        <p:cTn id="56" dur="500"/>
                                        <p:tgtEl>
                                          <p:spTgt spid="218"/>
                                        </p:tgtEl>
                                      </p:cBhvr>
                                    </p:animEffect>
                                  </p:childTnLst>
                                </p:cTn>
                              </p:par>
                              <p:par>
                                <p:cTn id="57" presetID="10" presetClass="entr" presetSubtype="0" fill="hold" nodeType="withEffect">
                                  <p:stCondLst>
                                    <p:cond delay="0"/>
                                  </p:stCondLst>
                                  <p:childTnLst>
                                    <p:set>
                                      <p:cBhvr>
                                        <p:cTn id="58" dur="1" fill="hold">
                                          <p:stCondLst>
                                            <p:cond delay="0"/>
                                          </p:stCondLst>
                                        </p:cTn>
                                        <p:tgtEl>
                                          <p:spTgt spid="248"/>
                                        </p:tgtEl>
                                        <p:attrNameLst>
                                          <p:attrName>style.visibility</p:attrName>
                                        </p:attrNameLst>
                                      </p:cBhvr>
                                      <p:to>
                                        <p:strVal val="visible"/>
                                      </p:to>
                                    </p:set>
                                    <p:animEffect transition="in" filter="fade">
                                      <p:cBhvr>
                                        <p:cTn id="59" dur="500"/>
                                        <p:tgtEl>
                                          <p:spTgt spid="24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06"/>
                                        </p:tgtEl>
                                        <p:attrNameLst>
                                          <p:attrName>style.visibility</p:attrName>
                                        </p:attrNameLst>
                                      </p:cBhvr>
                                      <p:to>
                                        <p:strVal val="visible"/>
                                      </p:to>
                                    </p:set>
                                    <p:animEffect transition="in" filter="fade">
                                      <p:cBhvr>
                                        <p:cTn id="64" dur="500"/>
                                        <p:tgtEl>
                                          <p:spTgt spid="206"/>
                                        </p:tgtEl>
                                      </p:cBhvr>
                                    </p:animEffect>
                                  </p:childTnLst>
                                </p:cTn>
                              </p:par>
                              <p:par>
                                <p:cTn id="65" presetID="10" presetClass="entr" presetSubtype="0" fill="hold" nodeType="withEffect">
                                  <p:stCondLst>
                                    <p:cond delay="0"/>
                                  </p:stCondLst>
                                  <p:childTnLst>
                                    <p:set>
                                      <p:cBhvr>
                                        <p:cTn id="66" dur="1" fill="hold">
                                          <p:stCondLst>
                                            <p:cond delay="0"/>
                                          </p:stCondLst>
                                        </p:cTn>
                                        <p:tgtEl>
                                          <p:spTgt spid="243"/>
                                        </p:tgtEl>
                                        <p:attrNameLst>
                                          <p:attrName>style.visibility</p:attrName>
                                        </p:attrNameLst>
                                      </p:cBhvr>
                                      <p:to>
                                        <p:strVal val="visible"/>
                                      </p:to>
                                    </p:set>
                                    <p:animEffect transition="in" filter="fade">
                                      <p:cBhvr>
                                        <p:cTn id="67" dur="500"/>
                                        <p:tgtEl>
                                          <p:spTgt spid="243"/>
                                        </p:tgtEl>
                                      </p:cBhvr>
                                    </p:animEffect>
                                  </p:childTnLst>
                                </p:cTn>
                              </p:par>
                              <p:par>
                                <p:cTn id="68" presetID="10" presetClass="entr" presetSubtype="0" fill="hold" nodeType="withEffect">
                                  <p:stCondLst>
                                    <p:cond delay="0"/>
                                  </p:stCondLst>
                                  <p:childTnLst>
                                    <p:set>
                                      <p:cBhvr>
                                        <p:cTn id="69" dur="1" fill="hold">
                                          <p:stCondLst>
                                            <p:cond delay="0"/>
                                          </p:stCondLst>
                                        </p:cTn>
                                        <p:tgtEl>
                                          <p:spTgt spid="230"/>
                                        </p:tgtEl>
                                        <p:attrNameLst>
                                          <p:attrName>style.visibility</p:attrName>
                                        </p:attrNameLst>
                                      </p:cBhvr>
                                      <p:to>
                                        <p:strVal val="visible"/>
                                      </p:to>
                                    </p:set>
                                    <p:animEffect transition="in" filter="fade">
                                      <p:cBhvr>
                                        <p:cTn id="70" dur="500"/>
                                        <p:tgtEl>
                                          <p:spTgt spid="230"/>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9"/>
                                        </p:tgtEl>
                                        <p:attrNameLst>
                                          <p:attrName>style.visibility</p:attrName>
                                        </p:attrNameLst>
                                      </p:cBhvr>
                                      <p:to>
                                        <p:strVal val="visible"/>
                                      </p:to>
                                    </p:set>
                                    <p:animEffect transition="in" filter="fade">
                                      <p:cBhvr>
                                        <p:cTn id="73" dur="500"/>
                                        <p:tgtEl>
                                          <p:spTgt spid="26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20"/>
                                        </p:tgtEl>
                                        <p:attrNameLst>
                                          <p:attrName>style.visibility</p:attrName>
                                        </p:attrNameLst>
                                      </p:cBhvr>
                                      <p:to>
                                        <p:strVal val="visible"/>
                                      </p:to>
                                    </p:set>
                                    <p:animEffect transition="in" filter="fade">
                                      <p:cBhvr>
                                        <p:cTn id="76" dur="500"/>
                                        <p:tgtEl>
                                          <p:spTgt spid="220"/>
                                        </p:tgtEl>
                                      </p:cBhvr>
                                    </p:animEffect>
                                  </p:childTnLst>
                                </p:cTn>
                              </p:par>
                              <p:par>
                                <p:cTn id="77" presetID="10" presetClass="entr" presetSubtype="0" fill="hold" nodeType="withEffect">
                                  <p:stCondLst>
                                    <p:cond delay="0"/>
                                  </p:stCondLst>
                                  <p:childTnLst>
                                    <p:set>
                                      <p:cBhvr>
                                        <p:cTn id="78" dur="1" fill="hold">
                                          <p:stCondLst>
                                            <p:cond delay="0"/>
                                          </p:stCondLst>
                                        </p:cTn>
                                        <p:tgtEl>
                                          <p:spTgt spid="236"/>
                                        </p:tgtEl>
                                        <p:attrNameLst>
                                          <p:attrName>style.visibility</p:attrName>
                                        </p:attrNameLst>
                                      </p:cBhvr>
                                      <p:to>
                                        <p:strVal val="visible"/>
                                      </p:to>
                                    </p:set>
                                    <p:animEffect transition="in" filter="fade">
                                      <p:cBhvr>
                                        <p:cTn id="79" dur="500"/>
                                        <p:tgtEl>
                                          <p:spTgt spid="23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21"/>
                                        </p:tgtEl>
                                        <p:attrNameLst>
                                          <p:attrName>style.visibility</p:attrName>
                                        </p:attrNameLst>
                                      </p:cBhvr>
                                      <p:to>
                                        <p:strVal val="visible"/>
                                      </p:to>
                                    </p:set>
                                    <p:animEffect transition="in" filter="fade">
                                      <p:cBhvr>
                                        <p:cTn id="82" dur="500"/>
                                        <p:tgtEl>
                                          <p:spTgt spid="221"/>
                                        </p:tgtEl>
                                      </p:cBhvr>
                                    </p:animEffect>
                                  </p:childTnLst>
                                </p:cTn>
                              </p:par>
                              <p:par>
                                <p:cTn id="83" presetID="10" presetClass="entr" presetSubtype="0" fill="hold" nodeType="withEffect">
                                  <p:stCondLst>
                                    <p:cond delay="0"/>
                                  </p:stCondLst>
                                  <p:childTnLst>
                                    <p:set>
                                      <p:cBhvr>
                                        <p:cTn id="84" dur="1" fill="hold">
                                          <p:stCondLst>
                                            <p:cond delay="0"/>
                                          </p:stCondLst>
                                        </p:cTn>
                                        <p:tgtEl>
                                          <p:spTgt spid="252"/>
                                        </p:tgtEl>
                                        <p:attrNameLst>
                                          <p:attrName>style.visibility</p:attrName>
                                        </p:attrNameLst>
                                      </p:cBhvr>
                                      <p:to>
                                        <p:strVal val="visible"/>
                                      </p:to>
                                    </p:set>
                                    <p:animEffect transition="in" filter="fade">
                                      <p:cBhvr>
                                        <p:cTn id="85" dur="500"/>
                                        <p:tgtEl>
                                          <p:spTgt spid="252"/>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2"/>
                                        </p:tgtEl>
                                        <p:attrNameLst>
                                          <p:attrName>style.visibility</p:attrName>
                                        </p:attrNameLst>
                                      </p:cBhvr>
                                      <p:to>
                                        <p:strVal val="visible"/>
                                      </p:to>
                                    </p:set>
                                    <p:animEffect transition="in" filter="fade">
                                      <p:cBhvr>
                                        <p:cTn id="88" dur="500"/>
                                        <p:tgtEl>
                                          <p:spTgt spid="222"/>
                                        </p:tgtEl>
                                      </p:cBhvr>
                                    </p:animEffect>
                                  </p:childTnLst>
                                </p:cTn>
                              </p:par>
                              <p:par>
                                <p:cTn id="89" presetID="10" presetClass="entr" presetSubtype="0" fill="hold" nodeType="withEffect">
                                  <p:stCondLst>
                                    <p:cond delay="0"/>
                                  </p:stCondLst>
                                  <p:childTnLst>
                                    <p:set>
                                      <p:cBhvr>
                                        <p:cTn id="90" dur="1" fill="hold">
                                          <p:stCondLst>
                                            <p:cond delay="0"/>
                                          </p:stCondLst>
                                        </p:cTn>
                                        <p:tgtEl>
                                          <p:spTgt spid="258"/>
                                        </p:tgtEl>
                                        <p:attrNameLst>
                                          <p:attrName>style.visibility</p:attrName>
                                        </p:attrNameLst>
                                      </p:cBhvr>
                                      <p:to>
                                        <p:strVal val="visible"/>
                                      </p:to>
                                    </p:set>
                                    <p:animEffect transition="in" filter="fade">
                                      <p:cBhvr>
                                        <p:cTn id="91" dur="500"/>
                                        <p:tgtEl>
                                          <p:spTgt spid="258"/>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223"/>
                                        </p:tgtEl>
                                        <p:attrNameLst>
                                          <p:attrName>style.visibility</p:attrName>
                                        </p:attrNameLst>
                                      </p:cBhvr>
                                      <p:to>
                                        <p:strVal val="visible"/>
                                      </p:to>
                                    </p:set>
                                    <p:animEffect transition="in" filter="fade">
                                      <p:cBhvr>
                                        <p:cTn id="94" dur="500"/>
                                        <p:tgtEl>
                                          <p:spTgt spid="223"/>
                                        </p:tgtEl>
                                      </p:cBhvr>
                                    </p:animEffect>
                                  </p:childTnLst>
                                </p:cTn>
                              </p:par>
                              <p:par>
                                <p:cTn id="95" presetID="10" presetClass="entr" presetSubtype="0" fill="hold" nodeType="withEffect">
                                  <p:stCondLst>
                                    <p:cond delay="0"/>
                                  </p:stCondLst>
                                  <p:childTnLst>
                                    <p:set>
                                      <p:cBhvr>
                                        <p:cTn id="96" dur="1" fill="hold">
                                          <p:stCondLst>
                                            <p:cond delay="0"/>
                                          </p:stCondLst>
                                        </p:cTn>
                                        <p:tgtEl>
                                          <p:spTgt spid="264"/>
                                        </p:tgtEl>
                                        <p:attrNameLst>
                                          <p:attrName>style.visibility</p:attrName>
                                        </p:attrNameLst>
                                      </p:cBhvr>
                                      <p:to>
                                        <p:strVal val="visible"/>
                                      </p:to>
                                    </p:set>
                                    <p:animEffect transition="in" filter="fade">
                                      <p:cBhvr>
                                        <p:cTn id="97" dur="500"/>
                                        <p:tgtEl>
                                          <p:spTgt spid="26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71"/>
                                        </p:tgtEl>
                                        <p:attrNameLst>
                                          <p:attrName>style.visibility</p:attrName>
                                        </p:attrNameLst>
                                      </p:cBhvr>
                                      <p:to>
                                        <p:strVal val="visible"/>
                                      </p:to>
                                    </p:set>
                                    <p:animEffect transition="in" filter="fade">
                                      <p:cBhvr>
                                        <p:cTn id="100" dur="500"/>
                                        <p:tgtEl>
                                          <p:spTgt spid="271"/>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76"/>
                                        </p:tgtEl>
                                        <p:attrNameLst>
                                          <p:attrName>style.visibility</p:attrName>
                                        </p:attrNameLst>
                                      </p:cBhvr>
                                      <p:to>
                                        <p:strVal val="visible"/>
                                      </p:to>
                                    </p:set>
                                    <p:animEffect transition="in" filter="fade">
                                      <p:cBhvr>
                                        <p:cTn id="105" dur="500"/>
                                        <p:tgtEl>
                                          <p:spTgt spid="276"/>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grpId="0" nodeType="clickEffect">
                                  <p:stCondLst>
                                    <p:cond delay="0"/>
                                  </p:stCondLst>
                                  <p:childTnLst>
                                    <p:set>
                                      <p:cBhvr>
                                        <p:cTn id="109" dur="1" fill="hold">
                                          <p:stCondLst>
                                            <p:cond delay="0"/>
                                          </p:stCondLst>
                                        </p:cTn>
                                        <p:tgtEl>
                                          <p:spTgt spid="277"/>
                                        </p:tgtEl>
                                        <p:attrNameLst>
                                          <p:attrName>style.visibility</p:attrName>
                                        </p:attrNameLst>
                                      </p:cBhvr>
                                      <p:to>
                                        <p:strVal val="visible"/>
                                      </p:to>
                                    </p:set>
                                    <p:animEffect transition="in" filter="fade">
                                      <p:cBhvr>
                                        <p:cTn id="110" dur="500"/>
                                        <p:tgtEl>
                                          <p:spTgt spid="277"/>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278"/>
                                        </p:tgtEl>
                                        <p:attrNameLst>
                                          <p:attrName>style.visibility</p:attrName>
                                        </p:attrNameLst>
                                      </p:cBhvr>
                                      <p:to>
                                        <p:strVal val="visible"/>
                                      </p:to>
                                    </p:set>
                                    <p:animEffect transition="in" filter="fade">
                                      <p:cBhvr>
                                        <p:cTn id="115" dur="500"/>
                                        <p:tgtEl>
                                          <p:spTgt spid="278"/>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5"/>
                                        </p:tgtEl>
                                        <p:attrNameLst>
                                          <p:attrName>style.visibility</p:attrName>
                                        </p:attrNameLst>
                                      </p:cBhvr>
                                      <p:to>
                                        <p:strVal val="visible"/>
                                      </p:to>
                                    </p:set>
                                    <p:animEffect transition="in" filter="fade">
                                      <p:cBhvr>
                                        <p:cTn id="1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 grpId="0" animBg="1"/>
      <p:bldP spid="201" grpId="0" animBg="1"/>
      <p:bldP spid="202" grpId="0" animBg="1"/>
      <p:bldP spid="203" grpId="0" animBg="1"/>
      <p:bldP spid="204" grpId="0" animBg="1"/>
      <p:bldP spid="214" grpId="0" animBg="1"/>
      <p:bldP spid="217" grpId="0" animBg="1"/>
      <p:bldP spid="218" grpId="0" animBg="1"/>
      <p:bldP spid="219" grpId="0" animBg="1"/>
      <p:bldP spid="220" grpId="0" animBg="1"/>
      <p:bldP spid="221" grpId="0" animBg="1"/>
      <p:bldP spid="222" grpId="0" animBg="1"/>
      <p:bldP spid="223" grpId="0" animBg="1"/>
      <p:bldP spid="268" grpId="0"/>
      <p:bldP spid="269" grpId="0"/>
      <p:bldP spid="270" grpId="0"/>
      <p:bldP spid="271" grpId="0"/>
      <p:bldP spid="276" grpId="0" animBg="1"/>
      <p:bldP spid="277" grpId="0" animBg="1"/>
      <p:bldP spid="278"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4" name="直接箭头连接符 223"/>
          <p:cNvCxnSpPr>
            <a:stCxn id="214" idx="1"/>
            <a:endCxn id="201" idx="6"/>
          </p:cNvCxnSpPr>
          <p:nvPr/>
        </p:nvCxnSpPr>
        <p:spPr>
          <a:xfrm flipH="1">
            <a:off x="10751558" y="11816785"/>
            <a:ext cx="8780752"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488502" y="881506"/>
            <a:ext cx="26334156" cy="3657600"/>
          </a:xfrm>
        </p:spPr>
        <p:txBody>
          <a:bodyPr/>
          <a:lstStyle/>
          <a:p>
            <a:pPr algn="l"/>
            <a:r>
              <a:rPr lang="en-US" altLang="zh-CN" sz="12100" dirty="0"/>
              <a:t>Opportunity 1: Prefetch with Ctrl. Flow</a:t>
            </a:r>
            <a:endParaRPr lang="en-US" sz="12100" dirty="0"/>
          </a:p>
        </p:txBody>
      </p:sp>
      <p:sp>
        <p:nvSpPr>
          <p:cNvPr id="200" name="椭圆 199"/>
          <p:cNvSpPr/>
          <p:nvPr/>
        </p:nvSpPr>
        <p:spPr>
          <a:xfrm>
            <a:off x="9032911" y="9193102"/>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1" name="椭圆 200"/>
          <p:cNvSpPr/>
          <p:nvPr/>
        </p:nvSpPr>
        <p:spPr>
          <a:xfrm>
            <a:off x="9002436" y="10942224"/>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sp>
        <p:nvSpPr>
          <p:cNvPr id="202" name="椭圆 201"/>
          <p:cNvSpPr/>
          <p:nvPr/>
        </p:nvSpPr>
        <p:spPr>
          <a:xfrm>
            <a:off x="9032911" y="744398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07" name="椭圆 206"/>
          <p:cNvSpPr/>
          <p:nvPr/>
        </p:nvSpPr>
        <p:spPr>
          <a:xfrm>
            <a:off x="11288011" y="10942224"/>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8" name="椭圆 207"/>
          <p:cNvSpPr/>
          <p:nvPr/>
        </p:nvSpPr>
        <p:spPr>
          <a:xfrm>
            <a:off x="11257536" y="12691346"/>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sp>
        <p:nvSpPr>
          <p:cNvPr id="209" name="椭圆 208"/>
          <p:cNvSpPr/>
          <p:nvPr/>
        </p:nvSpPr>
        <p:spPr>
          <a:xfrm>
            <a:off x="11288011" y="919310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12" name="文本框 211"/>
          <p:cNvSpPr txBox="1"/>
          <p:nvPr/>
        </p:nvSpPr>
        <p:spPr>
          <a:xfrm>
            <a:off x="10042385" y="4048321"/>
            <a:ext cx="2964273" cy="923330"/>
          </a:xfrm>
          <a:prstGeom prst="rect">
            <a:avLst/>
          </a:prstGeom>
          <a:noFill/>
        </p:spPr>
        <p:txBody>
          <a:bodyPr wrap="none" rtlCol="0">
            <a:spAutoFit/>
          </a:bodyPr>
          <a:lstStyle/>
          <a:p>
            <a:r>
              <a:rPr lang="en-US" altLang="zh-CN" sz="5400" b="1" dirty="0"/>
              <a:t>O3 Core</a:t>
            </a:r>
            <a:endParaRPr lang="en-US" sz="5400" b="1" dirty="0"/>
          </a:p>
        </p:txBody>
      </p:sp>
      <p:sp>
        <p:nvSpPr>
          <p:cNvPr id="214" name="矩形 213"/>
          <p:cNvSpPr/>
          <p:nvPr/>
        </p:nvSpPr>
        <p:spPr>
          <a:xfrm>
            <a:off x="19532310" y="1125337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215" name="文本框 214"/>
          <p:cNvSpPr txBox="1"/>
          <p:nvPr/>
        </p:nvSpPr>
        <p:spPr>
          <a:xfrm>
            <a:off x="19242967" y="4133954"/>
            <a:ext cx="3323346" cy="923330"/>
          </a:xfrm>
          <a:prstGeom prst="rect">
            <a:avLst/>
          </a:prstGeom>
          <a:noFill/>
        </p:spPr>
        <p:txBody>
          <a:bodyPr wrap="none" rtlCol="0">
            <a:spAutoFit/>
          </a:bodyPr>
          <a:lstStyle/>
          <a:p>
            <a:r>
              <a:rPr lang="en-US" altLang="zh-CN" sz="5400" b="1" dirty="0"/>
              <a:t>L1 Cache</a:t>
            </a:r>
            <a:endParaRPr lang="en-US" sz="5400" b="1" dirty="0"/>
          </a:p>
        </p:txBody>
      </p:sp>
      <p:sp>
        <p:nvSpPr>
          <p:cNvPr id="216" name="文本框 215"/>
          <p:cNvSpPr txBox="1"/>
          <p:nvPr/>
        </p:nvSpPr>
        <p:spPr>
          <a:xfrm>
            <a:off x="24251946" y="4133954"/>
            <a:ext cx="3323346" cy="923330"/>
          </a:xfrm>
          <a:prstGeom prst="rect">
            <a:avLst/>
          </a:prstGeom>
          <a:noFill/>
        </p:spPr>
        <p:txBody>
          <a:bodyPr wrap="none" rtlCol="0">
            <a:spAutoFit/>
          </a:bodyPr>
          <a:lstStyle/>
          <a:p>
            <a:r>
              <a:rPr lang="en-US" altLang="zh-CN" sz="5400" b="1" dirty="0"/>
              <a:t>L2 Cache</a:t>
            </a:r>
            <a:endParaRPr lang="en-US" sz="5400" b="1" dirty="0"/>
          </a:p>
        </p:txBody>
      </p:sp>
      <p:sp>
        <p:nvSpPr>
          <p:cNvPr id="217" name="矩形 216"/>
          <p:cNvSpPr/>
          <p:nvPr/>
        </p:nvSpPr>
        <p:spPr>
          <a:xfrm>
            <a:off x="24541289" y="1125337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218" name="矩形 217"/>
          <p:cNvSpPr/>
          <p:nvPr/>
        </p:nvSpPr>
        <p:spPr>
          <a:xfrm>
            <a:off x="24535849" y="16920173"/>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20" name="矩形 219"/>
          <p:cNvSpPr/>
          <p:nvPr/>
        </p:nvSpPr>
        <p:spPr>
          <a:xfrm>
            <a:off x="21425666" y="1300249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221" name="矩形 220"/>
          <p:cNvSpPr/>
          <p:nvPr/>
        </p:nvSpPr>
        <p:spPr>
          <a:xfrm>
            <a:off x="26948097" y="1300249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222" name="矩形 221"/>
          <p:cNvSpPr/>
          <p:nvPr/>
        </p:nvSpPr>
        <p:spPr>
          <a:xfrm>
            <a:off x="26948097" y="1870662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227" name="直接箭头连接符 226"/>
          <p:cNvCxnSpPr/>
          <p:nvPr/>
        </p:nvCxnSpPr>
        <p:spPr>
          <a:xfrm flipH="1">
            <a:off x="21281432" y="11816785"/>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接箭头连接符 229"/>
          <p:cNvCxnSpPr>
            <a:stCxn id="220" idx="1"/>
            <a:endCxn id="208" idx="6"/>
          </p:cNvCxnSpPr>
          <p:nvPr/>
        </p:nvCxnSpPr>
        <p:spPr>
          <a:xfrm flipH="1">
            <a:off x="13006658" y="13565906"/>
            <a:ext cx="8419008"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6" name="直接箭头连接符 235"/>
          <p:cNvCxnSpPr>
            <a:stCxn id="221" idx="1"/>
            <a:endCxn id="220" idx="3"/>
          </p:cNvCxnSpPr>
          <p:nvPr/>
        </p:nvCxnSpPr>
        <p:spPr>
          <a:xfrm flipH="1">
            <a:off x="23174788" y="13565905"/>
            <a:ext cx="3773309"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接箭头连接符 247"/>
          <p:cNvCxnSpPr>
            <a:stCxn id="218" idx="0"/>
            <a:endCxn id="217" idx="2"/>
          </p:cNvCxnSpPr>
          <p:nvPr/>
        </p:nvCxnSpPr>
        <p:spPr>
          <a:xfrm flipV="1">
            <a:off x="25410410" y="12380191"/>
            <a:ext cx="5440" cy="453998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接箭头连接符 251"/>
          <p:cNvCxnSpPr>
            <a:stCxn id="222" idx="0"/>
            <a:endCxn id="221" idx="2"/>
          </p:cNvCxnSpPr>
          <p:nvPr/>
        </p:nvCxnSpPr>
        <p:spPr>
          <a:xfrm flipV="1">
            <a:off x="27822658" y="14129311"/>
            <a:ext cx="0" cy="4577317"/>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5" name="直接箭头连接符 254"/>
          <p:cNvCxnSpPr>
            <a:stCxn id="219" idx="3"/>
            <a:endCxn id="218" idx="1"/>
          </p:cNvCxnSpPr>
          <p:nvPr/>
        </p:nvCxnSpPr>
        <p:spPr>
          <a:xfrm>
            <a:off x="21281432" y="17483580"/>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接箭头连接符 257"/>
          <p:cNvCxnSpPr>
            <a:stCxn id="223" idx="3"/>
            <a:endCxn id="222" idx="1"/>
          </p:cNvCxnSpPr>
          <p:nvPr/>
        </p:nvCxnSpPr>
        <p:spPr>
          <a:xfrm>
            <a:off x="23180228" y="19270035"/>
            <a:ext cx="3767869"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15291946" y="10762263"/>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sp>
        <p:nvSpPr>
          <p:cNvPr id="269" name="文本框 268"/>
          <p:cNvSpPr txBox="1"/>
          <p:nvPr/>
        </p:nvSpPr>
        <p:spPr>
          <a:xfrm>
            <a:off x="15291946" y="12595648"/>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grpSp>
        <p:nvGrpSpPr>
          <p:cNvPr id="27" name="组合 26"/>
          <p:cNvGrpSpPr/>
          <p:nvPr/>
        </p:nvGrpSpPr>
        <p:grpSpPr>
          <a:xfrm>
            <a:off x="9002436" y="16609019"/>
            <a:ext cx="14177792" cy="5247366"/>
            <a:chOff x="9002436" y="16609019"/>
            <a:chExt cx="14177792" cy="5247366"/>
          </a:xfrm>
        </p:grpSpPr>
        <p:sp>
          <p:nvSpPr>
            <p:cNvPr id="203" name="椭圆 202"/>
            <p:cNvSpPr/>
            <p:nvPr/>
          </p:nvSpPr>
          <p:spPr>
            <a:xfrm>
              <a:off x="9002436" y="16609019"/>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04" name="椭圆 203"/>
            <p:cNvSpPr/>
            <p:nvPr/>
          </p:nvSpPr>
          <p:spPr>
            <a:xfrm>
              <a:off x="9002436" y="18358141"/>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sp>
          <p:nvSpPr>
            <p:cNvPr id="210" name="椭圆 209"/>
            <p:cNvSpPr/>
            <p:nvPr/>
          </p:nvSpPr>
          <p:spPr>
            <a:xfrm>
              <a:off x="11257536" y="18358141"/>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11" name="椭圆 210"/>
            <p:cNvSpPr/>
            <p:nvPr/>
          </p:nvSpPr>
          <p:spPr>
            <a:xfrm>
              <a:off x="11257536" y="20107263"/>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sp>
          <p:nvSpPr>
            <p:cNvPr id="219" name="矩形 218"/>
            <p:cNvSpPr/>
            <p:nvPr/>
          </p:nvSpPr>
          <p:spPr>
            <a:xfrm>
              <a:off x="19532310" y="16920173"/>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23" name="矩形 222"/>
            <p:cNvSpPr/>
            <p:nvPr/>
          </p:nvSpPr>
          <p:spPr>
            <a:xfrm>
              <a:off x="21431106" y="18706628"/>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264" name="直接箭头连接符 263"/>
            <p:cNvCxnSpPr>
              <a:endCxn id="223" idx="1"/>
            </p:cNvCxnSpPr>
            <p:nvPr/>
          </p:nvCxnSpPr>
          <p:spPr>
            <a:xfrm>
              <a:off x="13037133" y="19270034"/>
              <a:ext cx="8393973"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文本框 270"/>
            <p:cNvSpPr txBox="1"/>
            <p:nvPr/>
          </p:nvSpPr>
          <p:spPr>
            <a:xfrm>
              <a:off x="15291946" y="18290191"/>
              <a:ext cx="1204112" cy="923330"/>
            </a:xfrm>
            <a:prstGeom prst="rect">
              <a:avLst/>
            </a:prstGeom>
            <a:noFill/>
          </p:spPr>
          <p:txBody>
            <a:bodyPr wrap="none" rtlCol="0">
              <a:spAutoFit/>
            </a:bodyPr>
            <a:lstStyle/>
            <a:p>
              <a:r>
                <a:rPr lang="en-US" altLang="zh-CN" sz="5400" dirty="0">
                  <a:latin typeface="+mn-lt"/>
                </a:rPr>
                <a:t>Val.</a:t>
              </a:r>
              <a:endParaRPr lang="en-US" sz="5400" dirty="0">
                <a:latin typeface="+mn-lt"/>
              </a:endParaRPr>
            </a:p>
          </p:txBody>
        </p:sp>
      </p:grpSp>
      <p:sp>
        <p:nvSpPr>
          <p:cNvPr id="276" name="文本框 275"/>
          <p:cNvSpPr txBox="1"/>
          <p:nvPr/>
        </p:nvSpPr>
        <p:spPr>
          <a:xfrm>
            <a:off x="264837" y="13367073"/>
            <a:ext cx="8585892"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1:</a:t>
            </a:r>
          </a:p>
          <a:p>
            <a:r>
              <a:rPr lang="en-US" sz="6600" dirty="0">
                <a:latin typeface="Consolas" panose="020B0609020204030204" pitchFamily="49" charset="0"/>
              </a:rPr>
              <a:t>Hard to prefetch with control flow.</a:t>
            </a:r>
          </a:p>
        </p:txBody>
      </p:sp>
      <p:cxnSp>
        <p:nvCxnSpPr>
          <p:cNvPr id="47" name="直接箭头连接符 46"/>
          <p:cNvCxnSpPr/>
          <p:nvPr/>
        </p:nvCxnSpPr>
        <p:spPr>
          <a:xfrm flipV="1">
            <a:off x="13227438" y="7167512"/>
            <a:ext cx="14798064" cy="86352"/>
          </a:xfrm>
          <a:prstGeom prst="straightConnector1">
            <a:avLst/>
          </a:prstGeom>
          <a:ln w="762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983969" y="6710442"/>
            <a:ext cx="4243469" cy="830997"/>
          </a:xfrm>
          <a:prstGeom prst="rect">
            <a:avLst/>
          </a:prstGeom>
          <a:noFill/>
        </p:spPr>
        <p:txBody>
          <a:bodyPr wrap="none" rtlCol="0">
            <a:spAutoFit/>
          </a:bodyPr>
          <a:lstStyle/>
          <a:p>
            <a:r>
              <a:rPr lang="en-US" altLang="zh-CN" sz="4800" dirty="0">
                <a:latin typeface="Consolas" panose="020B0609020204030204" pitchFamily="49" charset="0"/>
              </a:rPr>
              <a:t>Before loop.</a:t>
            </a:r>
            <a:endParaRPr lang="en-US" sz="4800" dirty="0">
              <a:latin typeface="Consolas" panose="020B0609020204030204" pitchFamily="49" charset="0"/>
            </a:endParaRPr>
          </a:p>
        </p:txBody>
      </p:sp>
      <p:sp>
        <p:nvSpPr>
          <p:cNvPr id="57" name="椭圆 56"/>
          <p:cNvSpPr/>
          <p:nvPr/>
        </p:nvSpPr>
        <p:spPr>
          <a:xfrm>
            <a:off x="11257997" y="5001838"/>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err="1"/>
              <a:t>cfg</a:t>
            </a:r>
            <a:r>
              <a:rPr lang="en-US" sz="4400" dirty="0"/>
              <a:t>.</a:t>
            </a:r>
          </a:p>
        </p:txBody>
      </p:sp>
      <p:sp>
        <p:nvSpPr>
          <p:cNvPr id="58" name="矩形 57"/>
          <p:cNvSpPr/>
          <p:nvPr/>
        </p:nvSpPr>
        <p:spPr>
          <a:xfrm>
            <a:off x="14267373"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SE.</a:t>
            </a:r>
            <a:endParaRPr lang="en-US" sz="4400" dirty="0"/>
          </a:p>
        </p:txBody>
      </p:sp>
      <p:cxnSp>
        <p:nvCxnSpPr>
          <p:cNvPr id="59" name="直接箭头连接符 58"/>
          <p:cNvCxnSpPr>
            <a:stCxn id="58" idx="1"/>
            <a:endCxn id="57" idx="6"/>
          </p:cNvCxnSpPr>
          <p:nvPr/>
        </p:nvCxnSpPr>
        <p:spPr>
          <a:xfrm flipH="1">
            <a:off x="13007119" y="5876399"/>
            <a:ext cx="1260254"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9532310"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63" name="矩形 62"/>
          <p:cNvSpPr/>
          <p:nvPr/>
        </p:nvSpPr>
        <p:spPr>
          <a:xfrm>
            <a:off x="24541289"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64" name="矩形 63"/>
          <p:cNvSpPr/>
          <p:nvPr/>
        </p:nvSpPr>
        <p:spPr>
          <a:xfrm>
            <a:off x="24535849"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65" name="矩形 64"/>
          <p:cNvSpPr/>
          <p:nvPr/>
        </p:nvSpPr>
        <p:spPr>
          <a:xfrm>
            <a:off x="19532310"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66" name="直接箭头连接符 65"/>
          <p:cNvCxnSpPr/>
          <p:nvPr/>
        </p:nvCxnSpPr>
        <p:spPr>
          <a:xfrm flipH="1">
            <a:off x="21281432" y="5876399"/>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4" idx="0"/>
            <a:endCxn id="63" idx="2"/>
          </p:cNvCxnSpPr>
          <p:nvPr/>
        </p:nvCxnSpPr>
        <p:spPr>
          <a:xfrm flipV="1">
            <a:off x="25410410" y="6439805"/>
            <a:ext cx="5440" cy="1797474"/>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3"/>
            <a:endCxn id="64" idx="1"/>
          </p:cNvCxnSpPr>
          <p:nvPr/>
        </p:nvCxnSpPr>
        <p:spPr>
          <a:xfrm>
            <a:off x="21281432" y="8800686"/>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2" idx="1"/>
            <a:endCxn id="58" idx="3"/>
          </p:cNvCxnSpPr>
          <p:nvPr/>
        </p:nvCxnSpPr>
        <p:spPr>
          <a:xfrm flipH="1">
            <a:off x="16016495" y="5876399"/>
            <a:ext cx="3515815"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6394374" y="4769178"/>
            <a:ext cx="2704843" cy="923330"/>
          </a:xfrm>
          <a:prstGeom prst="rect">
            <a:avLst/>
          </a:prstGeom>
          <a:noFill/>
        </p:spPr>
        <p:txBody>
          <a:bodyPr wrap="none" rtlCol="0">
            <a:spAutoFit/>
          </a:bodyPr>
          <a:lstStyle/>
          <a:p>
            <a:r>
              <a:rPr lang="en-US" altLang="zh-CN" sz="5400" dirty="0">
                <a:latin typeface="+mn-lt"/>
              </a:rPr>
              <a:t>Prefetch.</a:t>
            </a:r>
            <a:endParaRPr lang="en-US" sz="5400" dirty="0">
              <a:latin typeface="+mn-lt"/>
            </a:endParaRPr>
          </a:p>
        </p:txBody>
      </p:sp>
      <p:sp>
        <p:nvSpPr>
          <p:cNvPr id="78" name="矩形 77"/>
          <p:cNvSpPr/>
          <p:nvPr/>
        </p:nvSpPr>
        <p:spPr>
          <a:xfrm>
            <a:off x="19526870" y="11253377"/>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79" name="矩形 78"/>
          <p:cNvSpPr/>
          <p:nvPr/>
        </p:nvSpPr>
        <p:spPr>
          <a:xfrm>
            <a:off x="21418161" y="13002497"/>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grpSp>
        <p:nvGrpSpPr>
          <p:cNvPr id="28" name="组合 27"/>
          <p:cNvGrpSpPr/>
          <p:nvPr/>
        </p:nvGrpSpPr>
        <p:grpSpPr>
          <a:xfrm>
            <a:off x="9876997" y="12380190"/>
            <a:ext cx="12428670" cy="6429273"/>
            <a:chOff x="9876997" y="12380190"/>
            <a:chExt cx="12428670" cy="6429273"/>
          </a:xfrm>
        </p:grpSpPr>
        <p:cxnSp>
          <p:nvCxnSpPr>
            <p:cNvPr id="240" name="直接箭头连接符 239"/>
            <p:cNvCxnSpPr>
              <a:stCxn id="203" idx="0"/>
              <a:endCxn id="201" idx="4"/>
            </p:cNvCxnSpPr>
            <p:nvPr/>
          </p:nvCxnSpPr>
          <p:spPr>
            <a:xfrm flipV="1">
              <a:off x="9876997" y="12691346"/>
              <a:ext cx="0" cy="391767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3" name="直接箭头连接符 242"/>
            <p:cNvCxnSpPr>
              <a:stCxn id="210" idx="0"/>
              <a:endCxn id="208" idx="4"/>
            </p:cNvCxnSpPr>
            <p:nvPr/>
          </p:nvCxnSpPr>
          <p:spPr>
            <a:xfrm flipV="1">
              <a:off x="12132097" y="14440468"/>
              <a:ext cx="0" cy="391767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直接箭头连接符 260"/>
            <p:cNvCxnSpPr>
              <a:stCxn id="203" idx="6"/>
              <a:endCxn id="219" idx="1"/>
            </p:cNvCxnSpPr>
            <p:nvPr/>
          </p:nvCxnSpPr>
          <p:spPr>
            <a:xfrm>
              <a:off x="10751558" y="17483580"/>
              <a:ext cx="8780752"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0" name="文本框 269"/>
            <p:cNvSpPr txBox="1"/>
            <p:nvPr/>
          </p:nvSpPr>
          <p:spPr>
            <a:xfrm>
              <a:off x="15291946" y="16358417"/>
              <a:ext cx="1204112" cy="923330"/>
            </a:xfrm>
            <a:prstGeom prst="rect">
              <a:avLst/>
            </a:prstGeom>
            <a:noFill/>
          </p:spPr>
          <p:txBody>
            <a:bodyPr wrap="none" rtlCol="0">
              <a:spAutoFit/>
            </a:bodyPr>
            <a:lstStyle/>
            <a:p>
              <a:r>
                <a:rPr lang="en-US" altLang="zh-CN" sz="5400" dirty="0">
                  <a:latin typeface="+mn-lt"/>
                </a:rPr>
                <a:t>Val.</a:t>
              </a:r>
              <a:endParaRPr lang="en-US" sz="5400" dirty="0">
                <a:latin typeface="+mn-lt"/>
              </a:endParaRPr>
            </a:p>
          </p:txBody>
        </p:sp>
        <p:cxnSp>
          <p:nvCxnSpPr>
            <p:cNvPr id="80" name="直接箭头连接符 79"/>
            <p:cNvCxnSpPr>
              <a:stCxn id="219" idx="0"/>
              <a:endCxn id="78" idx="2"/>
            </p:cNvCxnSpPr>
            <p:nvPr/>
          </p:nvCxnSpPr>
          <p:spPr>
            <a:xfrm flipH="1" flipV="1">
              <a:off x="20401431" y="12380190"/>
              <a:ext cx="5440" cy="453998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endCxn id="79" idx="2"/>
            </p:cNvCxnSpPr>
            <p:nvPr/>
          </p:nvCxnSpPr>
          <p:spPr>
            <a:xfrm flipH="1" flipV="1">
              <a:off x="22292722" y="14129310"/>
              <a:ext cx="12945" cy="4680153"/>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90" name="直接箭头连接符 89"/>
          <p:cNvCxnSpPr/>
          <p:nvPr/>
        </p:nvCxnSpPr>
        <p:spPr>
          <a:xfrm flipV="1">
            <a:off x="20401431" y="12380191"/>
            <a:ext cx="0" cy="67712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22292722" y="14129310"/>
            <a:ext cx="0" cy="67712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3" name="文本框 92"/>
          <p:cNvSpPr txBox="1"/>
          <p:nvPr/>
        </p:nvSpPr>
        <p:spPr>
          <a:xfrm>
            <a:off x="264837" y="13383965"/>
            <a:ext cx="8585892" cy="31393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1:</a:t>
            </a:r>
          </a:p>
          <a:p>
            <a:r>
              <a:rPr lang="en-US" sz="6600" dirty="0">
                <a:latin typeface="Consolas" panose="020B0609020204030204" pitchFamily="49" charset="0"/>
              </a:rPr>
              <a:t>Prefetch with control flow.</a:t>
            </a:r>
          </a:p>
        </p:txBody>
      </p:sp>
      <p:sp>
        <p:nvSpPr>
          <p:cNvPr id="69" name="文本框 68"/>
          <p:cNvSpPr txBox="1"/>
          <p:nvPr/>
        </p:nvSpPr>
        <p:spPr>
          <a:xfrm>
            <a:off x="513205" y="4022456"/>
            <a:ext cx="8013728" cy="6186309"/>
          </a:xfrm>
          <a:prstGeom prst="rect">
            <a:avLst/>
          </a:prstGeom>
          <a:noFill/>
        </p:spPr>
        <p:txBody>
          <a:bodyPr wrap="square" rtlCol="0">
            <a:spAutoFit/>
          </a:bodyPr>
          <a:lstStyle/>
          <a:p>
            <a:r>
              <a:rPr lang="en-US" altLang="zh-CN" sz="6600" dirty="0" err="1">
                <a:solidFill>
                  <a:srgbClr val="FF0000"/>
                </a:solidFill>
                <a:latin typeface="Consolas" panose="020B0609020204030204" pitchFamily="49" charset="0"/>
              </a:rPr>
              <a:t>cfg</a:t>
            </a:r>
            <a:r>
              <a:rPr lang="en-US" altLang="zh-CN" sz="6600" dirty="0">
                <a:solidFill>
                  <a:srgbClr val="FF0000"/>
                </a:solidFill>
                <a:latin typeface="Consolas" panose="020B0609020204030204" pitchFamily="49" charset="0"/>
              </a:rPr>
              <a:t>(a[</a:t>
            </a:r>
            <a:r>
              <a:rPr lang="en-US" altLang="zh-CN" sz="6600" dirty="0" err="1">
                <a:solidFill>
                  <a:srgbClr val="FF0000"/>
                </a:solidFill>
                <a:latin typeface="Consolas" panose="020B0609020204030204" pitchFamily="49" charset="0"/>
              </a:rPr>
              <a:t>i</a:t>
            </a:r>
            <a:r>
              <a:rPr lang="en-US" altLang="zh-CN" sz="6600" dirty="0">
                <a:solidFill>
                  <a:srgbClr val="FF0000"/>
                </a:solidFill>
                <a:latin typeface="Consolas" panose="020B0609020204030204" pitchFamily="49" charset="0"/>
              </a:rPr>
              <a:t>]);</a:t>
            </a:r>
          </a:p>
          <a:p>
            <a:r>
              <a:rPr lang="en-US" altLang="zh-CN" sz="6600" dirty="0">
                <a:latin typeface="Consolas" panose="020B0609020204030204" pitchFamily="49" charset="0"/>
              </a:rPr>
              <a:t>w</a:t>
            </a:r>
            <a:r>
              <a:rPr lang="en-US" sz="6600" dirty="0">
                <a:latin typeface="Consolas" panose="020B0609020204030204" pitchFamily="49" charset="0"/>
              </a:rPr>
              <a:t>hile (</a:t>
            </a:r>
            <a:r>
              <a:rPr lang="en-US" sz="6600" dirty="0" err="1">
                <a:latin typeface="Consolas" panose="020B0609020204030204" pitchFamily="49" charset="0"/>
              </a:rPr>
              <a:t>i</a:t>
            </a:r>
            <a:r>
              <a:rPr lang="en-US" sz="6600" dirty="0">
                <a:latin typeface="Consolas" panose="020B0609020204030204" pitchFamily="49" charset="0"/>
              </a:rPr>
              <a:t> &lt; N) {</a:t>
            </a:r>
          </a:p>
          <a:p>
            <a:r>
              <a:rPr lang="en-US" sz="6600" dirty="0">
                <a:latin typeface="Consolas" panose="020B0609020204030204" pitchFamily="49" charset="0"/>
              </a:rPr>
              <a:t>  if (</a:t>
            </a:r>
            <a:r>
              <a:rPr lang="en-US" sz="6600" dirty="0" err="1">
                <a:latin typeface="Consolas" panose="020B0609020204030204" pitchFamily="49" charset="0"/>
              </a:rPr>
              <a:t>cond</a:t>
            </a:r>
            <a:r>
              <a:rPr lang="en-US" sz="6600" dirty="0">
                <a:latin typeface="Consolas" panose="020B0609020204030204" pitchFamily="49" charset="0"/>
              </a:rPr>
              <a:t>) </a:t>
            </a:r>
          </a:p>
          <a:p>
            <a:r>
              <a:rPr lang="en-US" sz="6600" dirty="0">
                <a:latin typeface="Consolas" panose="020B0609020204030204" pitchFamily="49" charset="0"/>
              </a:rPr>
              <a:t>    v += a[</a:t>
            </a:r>
            <a:r>
              <a:rPr lang="en-US" sz="6600" dirty="0" err="1">
                <a:latin typeface="Consolas" panose="020B0609020204030204" pitchFamily="49" charset="0"/>
              </a:rPr>
              <a:t>i</a:t>
            </a:r>
            <a:r>
              <a:rPr lang="en-US" sz="6600" dirty="0">
                <a:latin typeface="Consolas" panose="020B0609020204030204" pitchFamily="49" charset="0"/>
              </a:rPr>
              <a:t>];</a:t>
            </a:r>
          </a:p>
          <a:p>
            <a:r>
              <a:rPr lang="en-US" sz="6600" dirty="0">
                <a:latin typeface="Consolas" panose="020B0609020204030204" pitchFamily="49" charset="0"/>
              </a:rPr>
              <a:t>  </a:t>
            </a:r>
            <a:r>
              <a:rPr lang="en-US" sz="6600" dirty="0" err="1">
                <a:latin typeface="Consolas" panose="020B0609020204030204" pitchFamily="49" charset="0"/>
              </a:rPr>
              <a:t>i</a:t>
            </a:r>
            <a:r>
              <a:rPr lang="en-US" sz="6600" dirty="0">
                <a:latin typeface="Consolas" panose="020B0609020204030204" pitchFamily="49" charset="0"/>
              </a:rPr>
              <a:t>++;</a:t>
            </a:r>
          </a:p>
          <a:p>
            <a:r>
              <a:rPr lang="en-US" sz="6600" dirty="0">
                <a:latin typeface="Consolas" panose="020B0609020204030204" pitchFamily="49" charset="0"/>
              </a:rPr>
              <a:t>} </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7</a:t>
            </a:fld>
            <a:endParaRPr lang="en-US" altLang="zh-CN"/>
          </a:p>
        </p:txBody>
      </p:sp>
    </p:spTree>
    <p:extLst>
      <p:ext uri="{BB962C8B-B14F-4D97-AF65-F5344CB8AC3E}">
        <p14:creationId xmlns:p14="http://schemas.microsoft.com/office/powerpoint/2010/main" val="428710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fade">
                                      <p:cBhvr>
                                        <p:cTn id="7" dur="500"/>
                                        <p:tgtEl>
                                          <p:spTgt spid="6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par>
                                <p:cTn id="11" presetID="10" presetClass="entr" presetSubtype="0" fill="hold"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fade">
                                      <p:cBhvr>
                                        <p:cTn id="13" dur="500"/>
                                        <p:tgtEl>
                                          <p:spTgt spid="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fade">
                                      <p:cBhvr>
                                        <p:cTn id="19" dur="500"/>
                                        <p:tgtEl>
                                          <p:spTgt spid="58"/>
                                        </p:tgtEl>
                                      </p:cBhvr>
                                    </p:animEffect>
                                  </p:childTnLst>
                                </p:cTn>
                              </p:par>
                              <p:par>
                                <p:cTn id="20" presetID="10" presetClass="entr" presetSubtype="0"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fade">
                                      <p:cBhvr>
                                        <p:cTn id="27" dur="500"/>
                                        <p:tgtEl>
                                          <p:spTgt spid="7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
                                        </p:tgtEl>
                                        <p:attrNameLst>
                                          <p:attrName>style.visibility</p:attrName>
                                        </p:attrNameLst>
                                      </p:cBhvr>
                                      <p:to>
                                        <p:strVal val="visible"/>
                                      </p:to>
                                    </p:set>
                                    <p:animEffect transition="in" filter="fade">
                                      <p:cBhvr>
                                        <p:cTn id="30" dur="500"/>
                                        <p:tgtEl>
                                          <p:spTgt spid="7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500"/>
                                        <p:tgtEl>
                                          <p:spTgt spid="62"/>
                                        </p:tgtEl>
                                      </p:cBhvr>
                                    </p:animEffect>
                                  </p:childTnLst>
                                </p:cTn>
                              </p:par>
                              <p:par>
                                <p:cTn id="34" presetID="10"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animEffect transition="in" filter="fade">
                                      <p:cBhvr>
                                        <p:cTn id="36" dur="500"/>
                                        <p:tgtEl>
                                          <p:spTgt spid="6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3"/>
                                        </p:tgtEl>
                                        <p:attrNameLst>
                                          <p:attrName>style.visibility</p:attrName>
                                        </p:attrNameLst>
                                      </p:cBhvr>
                                      <p:to>
                                        <p:strVal val="visible"/>
                                      </p:to>
                                    </p:set>
                                    <p:animEffect transition="in" filter="fade">
                                      <p:cBhvr>
                                        <p:cTn id="39" dur="500"/>
                                        <p:tgtEl>
                                          <p:spTgt spid="63"/>
                                        </p:tgtEl>
                                      </p:cBhvr>
                                    </p:animEffect>
                                  </p:childTnLst>
                                </p:cTn>
                              </p:par>
                              <p:par>
                                <p:cTn id="40" presetID="10" presetClass="entr" presetSubtype="0" fill="hold" nodeType="with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fade">
                                      <p:cBhvr>
                                        <p:cTn id="42" dur="500"/>
                                        <p:tgtEl>
                                          <p:spTgt spid="6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nodeType="withEffect">
                                  <p:stCondLst>
                                    <p:cond delay="0"/>
                                  </p:stCondLst>
                                  <p:childTnLst>
                                    <p:set>
                                      <p:cBhvr>
                                        <p:cTn id="47" dur="1" fill="hold">
                                          <p:stCondLst>
                                            <p:cond delay="0"/>
                                          </p:stCondLst>
                                        </p:cTn>
                                        <p:tgtEl>
                                          <p:spTgt spid="68"/>
                                        </p:tgtEl>
                                        <p:attrNameLst>
                                          <p:attrName>style.visibility</p:attrName>
                                        </p:attrNameLst>
                                      </p:cBhvr>
                                      <p:to>
                                        <p:strVal val="visible"/>
                                      </p:to>
                                    </p:set>
                                    <p:animEffect transition="in" filter="fade">
                                      <p:cBhvr>
                                        <p:cTn id="48" dur="500"/>
                                        <p:tgtEl>
                                          <p:spTgt spid="68"/>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500"/>
                                        <p:tgtEl>
                                          <p:spTgt spid="227"/>
                                        </p:tgtEl>
                                      </p:cBhvr>
                                    </p:animEffect>
                                    <p:set>
                                      <p:cBhvr>
                                        <p:cTn id="56" dur="1" fill="hold">
                                          <p:stCondLst>
                                            <p:cond delay="499"/>
                                          </p:stCondLst>
                                        </p:cTn>
                                        <p:tgtEl>
                                          <p:spTgt spid="227"/>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217"/>
                                        </p:tgtEl>
                                      </p:cBhvr>
                                    </p:animEffect>
                                    <p:set>
                                      <p:cBhvr>
                                        <p:cTn id="59" dur="1" fill="hold">
                                          <p:stCondLst>
                                            <p:cond delay="499"/>
                                          </p:stCondLst>
                                        </p:cTn>
                                        <p:tgtEl>
                                          <p:spTgt spid="217"/>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48"/>
                                        </p:tgtEl>
                                      </p:cBhvr>
                                    </p:animEffect>
                                    <p:set>
                                      <p:cBhvr>
                                        <p:cTn id="62" dur="1" fill="hold">
                                          <p:stCondLst>
                                            <p:cond delay="499"/>
                                          </p:stCondLst>
                                        </p:cTn>
                                        <p:tgtEl>
                                          <p:spTgt spid="248"/>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36"/>
                                        </p:tgtEl>
                                      </p:cBhvr>
                                    </p:animEffect>
                                    <p:set>
                                      <p:cBhvr>
                                        <p:cTn id="65" dur="1" fill="hold">
                                          <p:stCondLst>
                                            <p:cond delay="499"/>
                                          </p:stCondLst>
                                        </p:cTn>
                                        <p:tgtEl>
                                          <p:spTgt spid="236"/>
                                        </p:tgtEl>
                                        <p:attrNameLst>
                                          <p:attrName>style.visibility</p:attrName>
                                        </p:attrNameLst>
                                      </p:cBhvr>
                                      <p:to>
                                        <p:strVal val="hidden"/>
                                      </p:to>
                                    </p:set>
                                  </p:childTnLst>
                                </p:cTn>
                              </p:par>
                              <p:par>
                                <p:cTn id="66" presetID="10" presetClass="exit" presetSubtype="0" fill="hold" grpId="0" nodeType="withEffect">
                                  <p:stCondLst>
                                    <p:cond delay="0"/>
                                  </p:stCondLst>
                                  <p:childTnLst>
                                    <p:animEffect transition="out" filter="fade">
                                      <p:cBhvr>
                                        <p:cTn id="67" dur="500"/>
                                        <p:tgtEl>
                                          <p:spTgt spid="221"/>
                                        </p:tgtEl>
                                      </p:cBhvr>
                                    </p:animEffect>
                                    <p:set>
                                      <p:cBhvr>
                                        <p:cTn id="68" dur="1" fill="hold">
                                          <p:stCondLst>
                                            <p:cond delay="499"/>
                                          </p:stCondLst>
                                        </p:cTn>
                                        <p:tgtEl>
                                          <p:spTgt spid="221"/>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252"/>
                                        </p:tgtEl>
                                      </p:cBhvr>
                                    </p:animEffect>
                                    <p:set>
                                      <p:cBhvr>
                                        <p:cTn id="71" dur="1" fill="hold">
                                          <p:stCondLst>
                                            <p:cond delay="499"/>
                                          </p:stCondLst>
                                        </p:cTn>
                                        <p:tgtEl>
                                          <p:spTgt spid="252"/>
                                        </p:tgtEl>
                                        <p:attrNameLst>
                                          <p:attrName>style.visibility</p:attrName>
                                        </p:attrNameLst>
                                      </p:cBhvr>
                                      <p:to>
                                        <p:strVal val="hidden"/>
                                      </p:to>
                                    </p:set>
                                  </p:childTnLst>
                                </p:cTn>
                              </p:par>
                              <p:par>
                                <p:cTn id="72" presetID="10" presetClass="exit" presetSubtype="0" fill="hold" grpId="0" nodeType="withEffect">
                                  <p:stCondLst>
                                    <p:cond delay="0"/>
                                  </p:stCondLst>
                                  <p:childTnLst>
                                    <p:animEffect transition="out" filter="fade">
                                      <p:cBhvr>
                                        <p:cTn id="73" dur="500"/>
                                        <p:tgtEl>
                                          <p:spTgt spid="222"/>
                                        </p:tgtEl>
                                      </p:cBhvr>
                                    </p:animEffect>
                                    <p:set>
                                      <p:cBhvr>
                                        <p:cTn id="74" dur="1" fill="hold">
                                          <p:stCondLst>
                                            <p:cond delay="499"/>
                                          </p:stCondLst>
                                        </p:cTn>
                                        <p:tgtEl>
                                          <p:spTgt spid="222"/>
                                        </p:tgtEl>
                                        <p:attrNameLst>
                                          <p:attrName>style.visibility</p:attrName>
                                        </p:attrNameLst>
                                      </p:cBhvr>
                                      <p:to>
                                        <p:strVal val="hidden"/>
                                      </p:to>
                                    </p:set>
                                  </p:childTnLst>
                                </p:cTn>
                              </p:par>
                              <p:par>
                                <p:cTn id="75" presetID="10" presetClass="exit" presetSubtype="0" fill="hold" grpId="0" nodeType="withEffect">
                                  <p:stCondLst>
                                    <p:cond delay="0"/>
                                  </p:stCondLst>
                                  <p:childTnLst>
                                    <p:animEffect transition="out" filter="fade">
                                      <p:cBhvr>
                                        <p:cTn id="76" dur="500"/>
                                        <p:tgtEl>
                                          <p:spTgt spid="218"/>
                                        </p:tgtEl>
                                      </p:cBhvr>
                                    </p:animEffect>
                                    <p:set>
                                      <p:cBhvr>
                                        <p:cTn id="77" dur="1" fill="hold">
                                          <p:stCondLst>
                                            <p:cond delay="499"/>
                                          </p:stCondLst>
                                        </p:cTn>
                                        <p:tgtEl>
                                          <p:spTgt spid="218"/>
                                        </p:tgtEl>
                                        <p:attrNameLst>
                                          <p:attrName>style.visibility</p:attrName>
                                        </p:attrNameLst>
                                      </p:cBhvr>
                                      <p:to>
                                        <p:strVal val="hidden"/>
                                      </p:to>
                                    </p:set>
                                  </p:childTnLst>
                                </p:cTn>
                              </p:par>
                              <p:par>
                                <p:cTn id="78" presetID="10" presetClass="exit" presetSubtype="0" fill="hold" nodeType="withEffect">
                                  <p:stCondLst>
                                    <p:cond delay="0"/>
                                  </p:stCondLst>
                                  <p:childTnLst>
                                    <p:animEffect transition="out" filter="fade">
                                      <p:cBhvr>
                                        <p:cTn id="79" dur="500"/>
                                        <p:tgtEl>
                                          <p:spTgt spid="255"/>
                                        </p:tgtEl>
                                      </p:cBhvr>
                                    </p:animEffect>
                                    <p:set>
                                      <p:cBhvr>
                                        <p:cTn id="80" dur="1" fill="hold">
                                          <p:stCondLst>
                                            <p:cond delay="499"/>
                                          </p:stCondLst>
                                        </p:cTn>
                                        <p:tgtEl>
                                          <p:spTgt spid="255"/>
                                        </p:tgtEl>
                                        <p:attrNameLst>
                                          <p:attrName>style.visibility</p:attrName>
                                        </p:attrNameLst>
                                      </p:cBhvr>
                                      <p:to>
                                        <p:strVal val="hidden"/>
                                      </p:to>
                                    </p:set>
                                  </p:childTnLst>
                                </p:cTn>
                              </p:par>
                              <p:par>
                                <p:cTn id="81" presetID="10" presetClass="exit" presetSubtype="0" fill="hold" nodeType="withEffect">
                                  <p:stCondLst>
                                    <p:cond delay="0"/>
                                  </p:stCondLst>
                                  <p:childTnLst>
                                    <p:animEffect transition="out" filter="fade">
                                      <p:cBhvr>
                                        <p:cTn id="82" dur="500"/>
                                        <p:tgtEl>
                                          <p:spTgt spid="258"/>
                                        </p:tgtEl>
                                      </p:cBhvr>
                                    </p:animEffect>
                                    <p:set>
                                      <p:cBhvr>
                                        <p:cTn id="83" dur="1" fill="hold">
                                          <p:stCondLst>
                                            <p:cond delay="499"/>
                                          </p:stCondLst>
                                        </p:cTn>
                                        <p:tgtEl>
                                          <p:spTgt spid="258"/>
                                        </p:tgtEl>
                                        <p:attrNameLst>
                                          <p:attrName>style.visibility</p:attrName>
                                        </p:attrNameLst>
                                      </p:cBhvr>
                                      <p:to>
                                        <p:strVal val="hidden"/>
                                      </p:to>
                                    </p:set>
                                  </p:childTnLst>
                                </p:cTn>
                              </p:par>
                              <p:par>
                                <p:cTn id="84" presetID="10" presetClass="exit" presetSubtype="0" fill="hold" grpId="0" nodeType="withEffect">
                                  <p:stCondLst>
                                    <p:cond delay="0"/>
                                  </p:stCondLst>
                                  <p:childTnLst>
                                    <p:animEffect transition="out" filter="fade">
                                      <p:cBhvr>
                                        <p:cTn id="85" dur="500"/>
                                        <p:tgtEl>
                                          <p:spTgt spid="214"/>
                                        </p:tgtEl>
                                      </p:cBhvr>
                                    </p:animEffect>
                                    <p:set>
                                      <p:cBhvr>
                                        <p:cTn id="86" dur="1" fill="hold">
                                          <p:stCondLst>
                                            <p:cond delay="499"/>
                                          </p:stCondLst>
                                        </p:cTn>
                                        <p:tgtEl>
                                          <p:spTgt spid="214"/>
                                        </p:tgtEl>
                                        <p:attrNameLst>
                                          <p:attrName>style.visibility</p:attrName>
                                        </p:attrNameLst>
                                      </p:cBhvr>
                                      <p:to>
                                        <p:strVal val="hidden"/>
                                      </p:to>
                                    </p:set>
                                  </p:childTnLst>
                                </p:cTn>
                              </p:par>
                              <p:par>
                                <p:cTn id="87" presetID="10" presetClass="exit" presetSubtype="0" fill="hold" grpId="0" nodeType="withEffect">
                                  <p:stCondLst>
                                    <p:cond delay="0"/>
                                  </p:stCondLst>
                                  <p:childTnLst>
                                    <p:animEffect transition="out" filter="fade">
                                      <p:cBhvr>
                                        <p:cTn id="88" dur="500"/>
                                        <p:tgtEl>
                                          <p:spTgt spid="220"/>
                                        </p:tgtEl>
                                      </p:cBhvr>
                                    </p:animEffect>
                                    <p:set>
                                      <p:cBhvr>
                                        <p:cTn id="89" dur="1" fill="hold">
                                          <p:stCondLst>
                                            <p:cond delay="499"/>
                                          </p:stCondLst>
                                        </p:cTn>
                                        <p:tgtEl>
                                          <p:spTgt spid="220"/>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78"/>
                                        </p:tgtEl>
                                        <p:attrNameLst>
                                          <p:attrName>style.visibility</p:attrName>
                                        </p:attrNameLst>
                                      </p:cBhvr>
                                      <p:to>
                                        <p:strVal val="visible"/>
                                      </p:to>
                                    </p:set>
                                    <p:animEffect transition="in" filter="fade">
                                      <p:cBhvr>
                                        <p:cTn id="92" dur="500"/>
                                        <p:tgtEl>
                                          <p:spTgt spid="78"/>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79"/>
                                        </p:tgtEl>
                                        <p:attrNameLst>
                                          <p:attrName>style.visibility</p:attrName>
                                        </p:attrNameLst>
                                      </p:cBhvr>
                                      <p:to>
                                        <p:strVal val="visible"/>
                                      </p:to>
                                    </p:set>
                                    <p:animEffect transition="in" filter="fade">
                                      <p:cBhvr>
                                        <p:cTn id="95" dur="500"/>
                                        <p:tgtEl>
                                          <p:spTgt spid="79"/>
                                        </p:tgtEl>
                                      </p:cBhvr>
                                    </p:animEffect>
                                  </p:childTnLst>
                                </p:cTn>
                              </p:par>
                            </p:childTnLst>
                          </p:cTn>
                        </p:par>
                      </p:childTnLst>
                    </p:cTn>
                  </p:par>
                  <p:par>
                    <p:cTn id="96" fill="hold">
                      <p:stCondLst>
                        <p:cond delay="indefinite"/>
                      </p:stCondLst>
                      <p:childTnLst>
                        <p:par>
                          <p:cTn id="97" fill="hold">
                            <p:stCondLst>
                              <p:cond delay="0"/>
                            </p:stCondLst>
                            <p:childTnLst>
                              <p:par>
                                <p:cTn id="98" presetID="64" presetClass="path" presetSubtype="0" accel="50000" decel="50000" fill="hold" nodeType="clickEffect">
                                  <p:stCondLst>
                                    <p:cond delay="0"/>
                                  </p:stCondLst>
                                  <p:childTnLst>
                                    <p:animMotion origin="layout" path="M -3.19444E-6 -4.4213E-6 L -3.19444E-6 -0.17679 " pathEditMode="relative" rAng="0" ptsTypes="AA">
                                      <p:cBhvr>
                                        <p:cTn id="99" dur="2000" fill="hold"/>
                                        <p:tgtEl>
                                          <p:spTgt spid="27"/>
                                        </p:tgtEl>
                                        <p:attrNameLst>
                                          <p:attrName>ppt_x</p:attrName>
                                          <p:attrName>ppt_y</p:attrName>
                                        </p:attrNameLst>
                                      </p:cBhvr>
                                      <p:rCtr x="0" y="-8840"/>
                                    </p:animMotion>
                                  </p:childTnLst>
                                </p:cTn>
                              </p:par>
                              <p:par>
                                <p:cTn id="100" presetID="10" presetClass="exit" presetSubtype="0" fill="hold" nodeType="withEffect">
                                  <p:stCondLst>
                                    <p:cond delay="0"/>
                                  </p:stCondLst>
                                  <p:childTnLst>
                                    <p:animEffect transition="out" filter="fade">
                                      <p:cBhvr>
                                        <p:cTn id="101" dur="500"/>
                                        <p:tgtEl>
                                          <p:spTgt spid="28"/>
                                        </p:tgtEl>
                                      </p:cBhvr>
                                    </p:animEffect>
                                    <p:set>
                                      <p:cBhvr>
                                        <p:cTn id="102" dur="1" fill="hold">
                                          <p:stCondLst>
                                            <p:cond delay="499"/>
                                          </p:stCondLst>
                                        </p:cTn>
                                        <p:tgtEl>
                                          <p:spTgt spid="28"/>
                                        </p:tgtEl>
                                        <p:attrNameLst>
                                          <p:attrName>style.visibility</p:attrName>
                                        </p:attrNameLst>
                                      </p:cBhvr>
                                      <p:to>
                                        <p:strVal val="hidden"/>
                                      </p:to>
                                    </p:set>
                                  </p:childTnLst>
                                </p:cTn>
                              </p:par>
                              <p:par>
                                <p:cTn id="103" presetID="10" presetClass="entr" presetSubtype="0" fill="hold"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2"/>
                                        </p:tgtEl>
                                        <p:attrNameLst>
                                          <p:attrName>style.visibility</p:attrName>
                                        </p:attrNameLst>
                                      </p:cBhvr>
                                      <p:to>
                                        <p:strVal val="visible"/>
                                      </p:to>
                                    </p:set>
                                    <p:animEffect transition="in" filter="fade">
                                      <p:cBhvr>
                                        <p:cTn id="108" dur="500"/>
                                        <p:tgtEl>
                                          <p:spTgt spid="92"/>
                                        </p:tgtEl>
                                      </p:cBhvr>
                                    </p:animEffect>
                                  </p:childTnLst>
                                </p:cTn>
                              </p:par>
                              <p:par>
                                <p:cTn id="109" presetID="10" presetClass="exit" presetSubtype="0" fill="hold" grpId="0" nodeType="withEffect">
                                  <p:stCondLst>
                                    <p:cond delay="0"/>
                                  </p:stCondLst>
                                  <p:childTnLst>
                                    <p:animEffect transition="out" filter="fade">
                                      <p:cBhvr>
                                        <p:cTn id="110" dur="500"/>
                                        <p:tgtEl>
                                          <p:spTgt spid="276"/>
                                        </p:tgtEl>
                                      </p:cBhvr>
                                    </p:animEffect>
                                    <p:set>
                                      <p:cBhvr>
                                        <p:cTn id="111" dur="1" fill="hold">
                                          <p:stCondLst>
                                            <p:cond delay="499"/>
                                          </p:stCondLst>
                                        </p:cTn>
                                        <p:tgtEl>
                                          <p:spTgt spid="276"/>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fade">
                                      <p:cBhvr>
                                        <p:cTn id="114"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animBg="1"/>
      <p:bldP spid="217" grpId="0" animBg="1"/>
      <p:bldP spid="218" grpId="0" animBg="1"/>
      <p:bldP spid="220" grpId="0" animBg="1"/>
      <p:bldP spid="221" grpId="0" animBg="1"/>
      <p:bldP spid="222" grpId="0" animBg="1"/>
      <p:bldP spid="276" grpId="0" animBg="1"/>
      <p:bldP spid="53" grpId="0"/>
      <p:bldP spid="57" grpId="0" animBg="1"/>
      <p:bldP spid="58" grpId="0" animBg="1"/>
      <p:bldP spid="62" grpId="0" animBg="1"/>
      <p:bldP spid="63" grpId="0" animBg="1"/>
      <p:bldP spid="64" grpId="0" animBg="1"/>
      <p:bldP spid="65" grpId="0" animBg="1"/>
      <p:bldP spid="77" grpId="0"/>
      <p:bldP spid="78" grpId="0" animBg="1"/>
      <p:bldP spid="79" grpId="0" animBg="1"/>
      <p:bldP spid="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782033" y="10067663"/>
            <a:ext cx="3485340" cy="1738571"/>
            <a:chOff x="10782033" y="10067663"/>
            <a:chExt cx="3485340" cy="1738571"/>
          </a:xfrm>
        </p:grpSpPr>
        <p:cxnSp>
          <p:nvCxnSpPr>
            <p:cNvPr id="73" name="直接箭头连接符 72"/>
            <p:cNvCxnSpPr>
              <a:stCxn id="200" idx="6"/>
            </p:cNvCxnSpPr>
            <p:nvPr/>
          </p:nvCxnSpPr>
          <p:spPr>
            <a:xfrm>
              <a:off x="10782033" y="10067663"/>
              <a:ext cx="3485340" cy="1055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13037133" y="11805992"/>
              <a:ext cx="1224800" cy="24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a:xfrm>
            <a:off x="1488502" y="881506"/>
            <a:ext cx="26334156" cy="3657600"/>
          </a:xfrm>
        </p:spPr>
        <p:txBody>
          <a:bodyPr/>
          <a:lstStyle/>
          <a:p>
            <a:pPr algn="l"/>
            <a:r>
              <a:rPr lang="en-US" altLang="zh-CN" sz="12100" dirty="0"/>
              <a:t>Opportunity 2: Semi-Binding Prefetch</a:t>
            </a:r>
            <a:endParaRPr lang="en-US" sz="12100" dirty="0"/>
          </a:p>
        </p:txBody>
      </p:sp>
      <p:sp>
        <p:nvSpPr>
          <p:cNvPr id="202" name="椭圆 201"/>
          <p:cNvSpPr/>
          <p:nvPr/>
        </p:nvSpPr>
        <p:spPr>
          <a:xfrm>
            <a:off x="9032911" y="744398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09" name="椭圆 208"/>
          <p:cNvSpPr/>
          <p:nvPr/>
        </p:nvSpPr>
        <p:spPr>
          <a:xfrm>
            <a:off x="11288011" y="919310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12" name="文本框 211"/>
          <p:cNvSpPr txBox="1"/>
          <p:nvPr/>
        </p:nvSpPr>
        <p:spPr>
          <a:xfrm>
            <a:off x="10042385" y="4048321"/>
            <a:ext cx="2964273" cy="923330"/>
          </a:xfrm>
          <a:prstGeom prst="rect">
            <a:avLst/>
          </a:prstGeom>
          <a:noFill/>
        </p:spPr>
        <p:txBody>
          <a:bodyPr wrap="none" rtlCol="0">
            <a:spAutoFit/>
          </a:bodyPr>
          <a:lstStyle/>
          <a:p>
            <a:r>
              <a:rPr lang="en-US" altLang="zh-CN" sz="5400" b="1" dirty="0"/>
              <a:t>O3 Core</a:t>
            </a:r>
            <a:endParaRPr lang="en-US" sz="5400" b="1" dirty="0"/>
          </a:p>
        </p:txBody>
      </p:sp>
      <p:sp>
        <p:nvSpPr>
          <p:cNvPr id="215" name="文本框 214"/>
          <p:cNvSpPr txBox="1"/>
          <p:nvPr/>
        </p:nvSpPr>
        <p:spPr>
          <a:xfrm>
            <a:off x="19242967" y="4133954"/>
            <a:ext cx="3323346" cy="923330"/>
          </a:xfrm>
          <a:prstGeom prst="rect">
            <a:avLst/>
          </a:prstGeom>
          <a:noFill/>
        </p:spPr>
        <p:txBody>
          <a:bodyPr wrap="none" rtlCol="0">
            <a:spAutoFit/>
          </a:bodyPr>
          <a:lstStyle/>
          <a:p>
            <a:r>
              <a:rPr lang="en-US" altLang="zh-CN" sz="5400" b="1" dirty="0"/>
              <a:t>L1 Cache</a:t>
            </a:r>
            <a:endParaRPr lang="en-US" sz="5400" b="1" dirty="0"/>
          </a:p>
        </p:txBody>
      </p:sp>
      <p:sp>
        <p:nvSpPr>
          <p:cNvPr id="216" name="文本框 215"/>
          <p:cNvSpPr txBox="1"/>
          <p:nvPr/>
        </p:nvSpPr>
        <p:spPr>
          <a:xfrm>
            <a:off x="24251946" y="4133954"/>
            <a:ext cx="3323346" cy="923330"/>
          </a:xfrm>
          <a:prstGeom prst="rect">
            <a:avLst/>
          </a:prstGeom>
          <a:noFill/>
        </p:spPr>
        <p:txBody>
          <a:bodyPr wrap="none" rtlCol="0">
            <a:spAutoFit/>
          </a:bodyPr>
          <a:lstStyle/>
          <a:p>
            <a:r>
              <a:rPr lang="en-US" altLang="zh-CN" sz="5400" b="1" dirty="0"/>
              <a:t>L2 Cache</a:t>
            </a:r>
            <a:endParaRPr lang="en-US" sz="5400" b="1" dirty="0"/>
          </a:p>
        </p:txBody>
      </p:sp>
      <p:grpSp>
        <p:nvGrpSpPr>
          <p:cNvPr id="8" name="组合 7"/>
          <p:cNvGrpSpPr/>
          <p:nvPr/>
        </p:nvGrpSpPr>
        <p:grpSpPr>
          <a:xfrm>
            <a:off x="9002436" y="12735348"/>
            <a:ext cx="4004222" cy="5247366"/>
            <a:chOff x="9002436" y="12735348"/>
            <a:chExt cx="4004222" cy="5247366"/>
          </a:xfrm>
        </p:grpSpPr>
        <p:sp>
          <p:nvSpPr>
            <p:cNvPr id="203" name="椭圆 202"/>
            <p:cNvSpPr/>
            <p:nvPr/>
          </p:nvSpPr>
          <p:spPr>
            <a:xfrm>
              <a:off x="9002436" y="12735348"/>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04" name="椭圆 203"/>
            <p:cNvSpPr/>
            <p:nvPr/>
          </p:nvSpPr>
          <p:spPr>
            <a:xfrm>
              <a:off x="9002436" y="1448447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sp>
          <p:nvSpPr>
            <p:cNvPr id="210" name="椭圆 209"/>
            <p:cNvSpPr/>
            <p:nvPr/>
          </p:nvSpPr>
          <p:spPr>
            <a:xfrm>
              <a:off x="11257536" y="1448447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11" name="椭圆 210"/>
            <p:cNvSpPr/>
            <p:nvPr/>
          </p:nvSpPr>
          <p:spPr>
            <a:xfrm>
              <a:off x="11257536" y="1623359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grpSp>
      <p:cxnSp>
        <p:nvCxnSpPr>
          <p:cNvPr id="47" name="直接箭头连接符 46"/>
          <p:cNvCxnSpPr/>
          <p:nvPr/>
        </p:nvCxnSpPr>
        <p:spPr>
          <a:xfrm flipV="1">
            <a:off x="13227438" y="7167512"/>
            <a:ext cx="14798064" cy="86352"/>
          </a:xfrm>
          <a:prstGeom prst="straightConnector1">
            <a:avLst/>
          </a:prstGeom>
          <a:ln w="762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983969" y="6710442"/>
            <a:ext cx="4243469" cy="830997"/>
          </a:xfrm>
          <a:prstGeom prst="rect">
            <a:avLst/>
          </a:prstGeom>
          <a:noFill/>
        </p:spPr>
        <p:txBody>
          <a:bodyPr wrap="none" rtlCol="0">
            <a:spAutoFit/>
          </a:bodyPr>
          <a:lstStyle/>
          <a:p>
            <a:r>
              <a:rPr lang="en-US" altLang="zh-CN" sz="4800" dirty="0">
                <a:latin typeface="Consolas" panose="020B0609020204030204" pitchFamily="49" charset="0"/>
              </a:rPr>
              <a:t>Before loop.</a:t>
            </a:r>
            <a:endParaRPr lang="en-US" sz="4800" dirty="0">
              <a:latin typeface="Consolas" panose="020B0609020204030204" pitchFamily="49" charset="0"/>
            </a:endParaRPr>
          </a:p>
        </p:txBody>
      </p:sp>
      <p:sp>
        <p:nvSpPr>
          <p:cNvPr id="57" name="椭圆 56"/>
          <p:cNvSpPr/>
          <p:nvPr/>
        </p:nvSpPr>
        <p:spPr>
          <a:xfrm>
            <a:off x="11257997" y="5001838"/>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err="1"/>
              <a:t>cfg</a:t>
            </a:r>
            <a:r>
              <a:rPr lang="en-US" sz="4400" dirty="0"/>
              <a:t>.</a:t>
            </a:r>
          </a:p>
        </p:txBody>
      </p:sp>
      <p:sp>
        <p:nvSpPr>
          <p:cNvPr id="58" name="矩形 57"/>
          <p:cNvSpPr/>
          <p:nvPr/>
        </p:nvSpPr>
        <p:spPr>
          <a:xfrm>
            <a:off x="14267373"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SE.</a:t>
            </a:r>
            <a:endParaRPr lang="en-US" sz="4400" dirty="0"/>
          </a:p>
        </p:txBody>
      </p:sp>
      <p:cxnSp>
        <p:nvCxnSpPr>
          <p:cNvPr id="59" name="直接箭头连接符 58"/>
          <p:cNvCxnSpPr>
            <a:stCxn id="58" idx="1"/>
            <a:endCxn id="57" idx="6"/>
          </p:cNvCxnSpPr>
          <p:nvPr/>
        </p:nvCxnSpPr>
        <p:spPr>
          <a:xfrm flipH="1">
            <a:off x="13007119" y="5876399"/>
            <a:ext cx="1260254"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19532310"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63" name="矩形 62"/>
          <p:cNvSpPr/>
          <p:nvPr/>
        </p:nvSpPr>
        <p:spPr>
          <a:xfrm>
            <a:off x="24541289"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64" name="矩形 63"/>
          <p:cNvSpPr/>
          <p:nvPr/>
        </p:nvSpPr>
        <p:spPr>
          <a:xfrm>
            <a:off x="24535849"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65" name="矩形 64"/>
          <p:cNvSpPr/>
          <p:nvPr/>
        </p:nvSpPr>
        <p:spPr>
          <a:xfrm>
            <a:off x="19532310"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66" name="直接箭头连接符 65"/>
          <p:cNvCxnSpPr/>
          <p:nvPr/>
        </p:nvCxnSpPr>
        <p:spPr>
          <a:xfrm flipH="1">
            <a:off x="21281432" y="5876399"/>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stCxn id="64" idx="0"/>
            <a:endCxn id="63" idx="2"/>
          </p:cNvCxnSpPr>
          <p:nvPr/>
        </p:nvCxnSpPr>
        <p:spPr>
          <a:xfrm flipV="1">
            <a:off x="25410410" y="6439805"/>
            <a:ext cx="5440" cy="1797474"/>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3"/>
            <a:endCxn id="64" idx="1"/>
          </p:cNvCxnSpPr>
          <p:nvPr/>
        </p:nvCxnSpPr>
        <p:spPr>
          <a:xfrm>
            <a:off x="21281432" y="8800686"/>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2" idx="1"/>
            <a:endCxn id="58" idx="3"/>
          </p:cNvCxnSpPr>
          <p:nvPr/>
        </p:nvCxnSpPr>
        <p:spPr>
          <a:xfrm flipH="1">
            <a:off x="16016495" y="5876399"/>
            <a:ext cx="3515815"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6394374" y="4769178"/>
            <a:ext cx="2704843" cy="923330"/>
          </a:xfrm>
          <a:prstGeom prst="rect">
            <a:avLst/>
          </a:prstGeom>
          <a:noFill/>
        </p:spPr>
        <p:txBody>
          <a:bodyPr wrap="none" rtlCol="0">
            <a:spAutoFit/>
          </a:bodyPr>
          <a:lstStyle/>
          <a:p>
            <a:r>
              <a:rPr lang="en-US" altLang="zh-CN" sz="5400" dirty="0">
                <a:latin typeface="+mn-lt"/>
              </a:rPr>
              <a:t>Prefetch.</a:t>
            </a:r>
            <a:endParaRPr lang="en-US" sz="5400" dirty="0">
              <a:latin typeface="+mn-lt"/>
            </a:endParaRPr>
          </a:p>
        </p:txBody>
      </p:sp>
      <p:grpSp>
        <p:nvGrpSpPr>
          <p:cNvPr id="6" name="组合 5"/>
          <p:cNvGrpSpPr/>
          <p:nvPr/>
        </p:nvGrpSpPr>
        <p:grpSpPr>
          <a:xfrm>
            <a:off x="9002436" y="9193102"/>
            <a:ext cx="14177792" cy="6766668"/>
            <a:chOff x="9002436" y="9193102"/>
            <a:chExt cx="14177792" cy="6766668"/>
          </a:xfrm>
        </p:grpSpPr>
        <p:sp>
          <p:nvSpPr>
            <p:cNvPr id="78" name="矩形 77"/>
            <p:cNvSpPr/>
            <p:nvPr/>
          </p:nvSpPr>
          <p:spPr>
            <a:xfrm>
              <a:off x="19526870" y="11253377"/>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cxnSp>
          <p:nvCxnSpPr>
            <p:cNvPr id="224" name="直接箭头连接符 223"/>
            <p:cNvCxnSpPr>
              <a:stCxn id="214" idx="1"/>
              <a:endCxn id="201" idx="6"/>
            </p:cNvCxnSpPr>
            <p:nvPr/>
          </p:nvCxnSpPr>
          <p:spPr>
            <a:xfrm flipH="1">
              <a:off x="10751558" y="11816785"/>
              <a:ext cx="8780752"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00" name="椭圆 199"/>
            <p:cNvSpPr/>
            <p:nvPr/>
          </p:nvSpPr>
          <p:spPr>
            <a:xfrm>
              <a:off x="9032911" y="9193102"/>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1" name="椭圆 200"/>
            <p:cNvSpPr/>
            <p:nvPr/>
          </p:nvSpPr>
          <p:spPr>
            <a:xfrm>
              <a:off x="9002436" y="10942224"/>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sp>
          <p:nvSpPr>
            <p:cNvPr id="207" name="椭圆 206"/>
            <p:cNvSpPr/>
            <p:nvPr/>
          </p:nvSpPr>
          <p:spPr>
            <a:xfrm>
              <a:off x="11288011" y="10942224"/>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err="1"/>
                <a:t>addr</a:t>
              </a:r>
              <a:endParaRPr lang="en-US" sz="4400" dirty="0"/>
            </a:p>
          </p:txBody>
        </p:sp>
        <p:sp>
          <p:nvSpPr>
            <p:cNvPr id="208" name="椭圆 207"/>
            <p:cNvSpPr/>
            <p:nvPr/>
          </p:nvSpPr>
          <p:spPr>
            <a:xfrm>
              <a:off x="11257536" y="12691346"/>
              <a:ext cx="1749122" cy="1749122"/>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load</a:t>
              </a:r>
              <a:endParaRPr lang="en-US" sz="4400" dirty="0"/>
            </a:p>
          </p:txBody>
        </p:sp>
        <p:cxnSp>
          <p:nvCxnSpPr>
            <p:cNvPr id="230" name="直接箭头连接符 229"/>
            <p:cNvCxnSpPr>
              <a:stCxn id="220" idx="1"/>
              <a:endCxn id="208" idx="6"/>
            </p:cNvCxnSpPr>
            <p:nvPr/>
          </p:nvCxnSpPr>
          <p:spPr>
            <a:xfrm flipH="1">
              <a:off x="13006658" y="13565906"/>
              <a:ext cx="8419008"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8" name="文本框 267"/>
            <p:cNvSpPr txBox="1"/>
            <p:nvPr/>
          </p:nvSpPr>
          <p:spPr>
            <a:xfrm>
              <a:off x="16533457" y="10898221"/>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sp>
          <p:nvSpPr>
            <p:cNvPr id="269" name="文本框 268"/>
            <p:cNvSpPr txBox="1"/>
            <p:nvPr/>
          </p:nvSpPr>
          <p:spPr>
            <a:xfrm>
              <a:off x="16533457" y="12640194"/>
              <a:ext cx="1660326" cy="923330"/>
            </a:xfrm>
            <a:prstGeom prst="rect">
              <a:avLst/>
            </a:prstGeom>
            <a:noFill/>
          </p:spPr>
          <p:txBody>
            <a:bodyPr wrap="none" rtlCol="0">
              <a:spAutoFit/>
            </a:bodyPr>
            <a:lstStyle/>
            <a:p>
              <a:r>
                <a:rPr lang="en-US" altLang="zh-CN" sz="5400" dirty="0" err="1">
                  <a:latin typeface="+mn-lt"/>
                </a:rPr>
                <a:t>Addr</a:t>
              </a:r>
              <a:r>
                <a:rPr lang="en-US" altLang="zh-CN" sz="5400" dirty="0">
                  <a:latin typeface="+mn-lt"/>
                </a:rPr>
                <a:t>.</a:t>
              </a:r>
              <a:endParaRPr lang="en-US" sz="5400" dirty="0">
                <a:latin typeface="+mn-lt"/>
              </a:endParaRPr>
            </a:p>
          </p:txBody>
        </p:sp>
        <p:sp>
          <p:nvSpPr>
            <p:cNvPr id="219" name="矩形 218"/>
            <p:cNvSpPr/>
            <p:nvPr/>
          </p:nvSpPr>
          <p:spPr>
            <a:xfrm>
              <a:off x="19532310" y="1304650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sp>
          <p:nvSpPr>
            <p:cNvPr id="223" name="矩形 222"/>
            <p:cNvSpPr/>
            <p:nvPr/>
          </p:nvSpPr>
          <p:spPr>
            <a:xfrm>
              <a:off x="21431106" y="14832957"/>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264" name="直接箭头连接符 263"/>
            <p:cNvCxnSpPr>
              <a:endCxn id="223" idx="1"/>
            </p:cNvCxnSpPr>
            <p:nvPr/>
          </p:nvCxnSpPr>
          <p:spPr>
            <a:xfrm>
              <a:off x="13037133" y="15396363"/>
              <a:ext cx="8393973"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71" name="文本框 270"/>
            <p:cNvSpPr txBox="1"/>
            <p:nvPr/>
          </p:nvSpPr>
          <p:spPr>
            <a:xfrm>
              <a:off x="16761564" y="14416520"/>
              <a:ext cx="1204112" cy="923330"/>
            </a:xfrm>
            <a:prstGeom prst="rect">
              <a:avLst/>
            </a:prstGeom>
            <a:noFill/>
          </p:spPr>
          <p:txBody>
            <a:bodyPr wrap="none" rtlCol="0">
              <a:spAutoFit/>
            </a:bodyPr>
            <a:lstStyle/>
            <a:p>
              <a:r>
                <a:rPr lang="en-US" altLang="zh-CN" sz="5400" dirty="0">
                  <a:latin typeface="+mn-lt"/>
                </a:rPr>
                <a:t>Val.</a:t>
              </a:r>
              <a:endParaRPr lang="en-US" sz="5400" dirty="0">
                <a:latin typeface="+mn-lt"/>
              </a:endParaRPr>
            </a:p>
          </p:txBody>
        </p:sp>
        <p:sp>
          <p:nvSpPr>
            <p:cNvPr id="79" name="矩形 78"/>
            <p:cNvSpPr/>
            <p:nvPr/>
          </p:nvSpPr>
          <p:spPr>
            <a:xfrm>
              <a:off x="21418161" y="13002497"/>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cxnSp>
          <p:nvCxnSpPr>
            <p:cNvPr id="90" name="直接箭头连接符 89"/>
            <p:cNvCxnSpPr/>
            <p:nvPr/>
          </p:nvCxnSpPr>
          <p:spPr>
            <a:xfrm flipV="1">
              <a:off x="20401431" y="12380191"/>
              <a:ext cx="0" cy="67712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V="1">
              <a:off x="22292722" y="14129310"/>
              <a:ext cx="0" cy="67712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文本框 92"/>
          <p:cNvSpPr txBox="1"/>
          <p:nvPr/>
        </p:nvSpPr>
        <p:spPr>
          <a:xfrm>
            <a:off x="264836" y="13066576"/>
            <a:ext cx="8585892" cy="3139321"/>
          </a:xfrm>
          <a:prstGeom prst="rect">
            <a:avLst/>
          </a:prstGeom>
          <a:solidFill>
            <a:schemeClr val="bg1">
              <a:lumMod val="85000"/>
            </a:schemeClr>
          </a:solidFill>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1:</a:t>
            </a:r>
          </a:p>
          <a:p>
            <a:r>
              <a:rPr lang="en-US" sz="6600" dirty="0">
                <a:latin typeface="Consolas" panose="020B0609020204030204" pitchFamily="49" charset="0"/>
              </a:rPr>
              <a:t>Prefetch with control flow.</a:t>
            </a:r>
          </a:p>
        </p:txBody>
      </p:sp>
      <p:sp>
        <p:nvSpPr>
          <p:cNvPr id="69" name="文本框 68"/>
          <p:cNvSpPr txBox="1"/>
          <p:nvPr/>
        </p:nvSpPr>
        <p:spPr>
          <a:xfrm>
            <a:off x="264836" y="9683716"/>
            <a:ext cx="8545354"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2:</a:t>
            </a:r>
          </a:p>
          <a:p>
            <a:r>
              <a:rPr lang="en-US" sz="6600" dirty="0">
                <a:latin typeface="Consolas" panose="020B0609020204030204" pitchFamily="49" charset="0"/>
              </a:rPr>
              <a:t>Similar address computation/loads.</a:t>
            </a:r>
          </a:p>
        </p:txBody>
      </p:sp>
      <p:grpSp>
        <p:nvGrpSpPr>
          <p:cNvPr id="4" name="组合 3"/>
          <p:cNvGrpSpPr/>
          <p:nvPr/>
        </p:nvGrpSpPr>
        <p:grpSpPr>
          <a:xfrm>
            <a:off x="14267373" y="8104476"/>
            <a:ext cx="5264937" cy="4275713"/>
            <a:chOff x="14267373" y="8104476"/>
            <a:chExt cx="5264937" cy="4275713"/>
          </a:xfrm>
        </p:grpSpPr>
        <p:sp>
          <p:nvSpPr>
            <p:cNvPr id="71" name="矩形 70"/>
            <p:cNvSpPr/>
            <p:nvPr/>
          </p:nvSpPr>
          <p:spPr>
            <a:xfrm>
              <a:off x="14267373" y="8104476"/>
              <a:ext cx="1749122" cy="42757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FIFO</a:t>
              </a:r>
              <a:endParaRPr lang="en-US" sz="4400" dirty="0"/>
            </a:p>
          </p:txBody>
        </p:sp>
        <p:cxnSp>
          <p:nvCxnSpPr>
            <p:cNvPr id="72" name="直接箭头连接符 71"/>
            <p:cNvCxnSpPr>
              <a:endCxn id="65" idx="1"/>
            </p:cNvCxnSpPr>
            <p:nvPr/>
          </p:nvCxnSpPr>
          <p:spPr>
            <a:xfrm>
              <a:off x="16016495" y="8800686"/>
              <a:ext cx="3515815"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264836" y="9683716"/>
            <a:ext cx="8585892" cy="31393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2:</a:t>
            </a:r>
          </a:p>
          <a:p>
            <a:r>
              <a:rPr lang="en-US" sz="6600" dirty="0">
                <a:latin typeface="Consolas" panose="020B0609020204030204" pitchFamily="49" charset="0"/>
              </a:rPr>
              <a:t>Semi-binding prefetch.</a:t>
            </a:r>
          </a:p>
        </p:txBody>
      </p:sp>
      <p:sp>
        <p:nvSpPr>
          <p:cNvPr id="54" name="文本框 53"/>
          <p:cNvSpPr txBox="1"/>
          <p:nvPr/>
        </p:nvSpPr>
        <p:spPr>
          <a:xfrm>
            <a:off x="537148" y="3548153"/>
            <a:ext cx="8013728" cy="6186309"/>
          </a:xfrm>
          <a:prstGeom prst="rect">
            <a:avLst/>
          </a:prstGeom>
          <a:noFill/>
        </p:spPr>
        <p:txBody>
          <a:bodyPr wrap="square" rtlCol="0">
            <a:spAutoFit/>
          </a:bodyPr>
          <a:lstStyle/>
          <a:p>
            <a:r>
              <a:rPr lang="en-US" altLang="zh-CN" sz="6600" dirty="0" err="1">
                <a:solidFill>
                  <a:srgbClr val="FF0000"/>
                </a:solidFill>
                <a:latin typeface="Consolas" panose="020B0609020204030204" pitchFamily="49" charset="0"/>
              </a:rPr>
              <a:t>s_a</a:t>
            </a:r>
            <a:r>
              <a:rPr lang="en-US" altLang="zh-CN" sz="6600" dirty="0">
                <a:solidFill>
                  <a:srgbClr val="FF0000"/>
                </a:solidFill>
                <a:latin typeface="Consolas" panose="020B0609020204030204" pitchFamily="49" charset="0"/>
              </a:rPr>
              <a:t> = </a:t>
            </a:r>
            <a:r>
              <a:rPr lang="en-US" altLang="zh-CN" sz="6600" dirty="0" err="1">
                <a:solidFill>
                  <a:srgbClr val="FF0000"/>
                </a:solidFill>
                <a:latin typeface="Consolas" panose="020B0609020204030204" pitchFamily="49" charset="0"/>
              </a:rPr>
              <a:t>cfg</a:t>
            </a:r>
            <a:r>
              <a:rPr lang="en-US" altLang="zh-CN" sz="6600" dirty="0">
                <a:solidFill>
                  <a:srgbClr val="FF0000"/>
                </a:solidFill>
                <a:latin typeface="Consolas" panose="020B0609020204030204" pitchFamily="49" charset="0"/>
              </a:rPr>
              <a:t>();</a:t>
            </a:r>
          </a:p>
          <a:p>
            <a:r>
              <a:rPr lang="en-US" altLang="zh-CN" sz="6600" dirty="0">
                <a:latin typeface="Consolas" panose="020B0609020204030204" pitchFamily="49" charset="0"/>
              </a:rPr>
              <a:t>w</a:t>
            </a:r>
            <a:r>
              <a:rPr lang="en-US" sz="6600" dirty="0">
                <a:latin typeface="Consolas" panose="020B0609020204030204" pitchFamily="49" charset="0"/>
              </a:rPr>
              <a:t>hile (</a:t>
            </a:r>
            <a:r>
              <a:rPr lang="en-US" sz="6600" dirty="0" err="1">
                <a:latin typeface="Consolas" panose="020B0609020204030204" pitchFamily="49" charset="0"/>
              </a:rPr>
              <a:t>i</a:t>
            </a:r>
            <a:r>
              <a:rPr lang="en-US" sz="6600" dirty="0">
                <a:latin typeface="Consolas" panose="020B0609020204030204" pitchFamily="49" charset="0"/>
              </a:rPr>
              <a:t> &lt; N) {</a:t>
            </a:r>
          </a:p>
          <a:p>
            <a:r>
              <a:rPr lang="en-US" sz="6600" dirty="0">
                <a:latin typeface="Consolas" panose="020B0609020204030204" pitchFamily="49" charset="0"/>
              </a:rPr>
              <a:t>  if (</a:t>
            </a:r>
            <a:r>
              <a:rPr lang="en-US" sz="6600" dirty="0" err="1">
                <a:latin typeface="Consolas" panose="020B0609020204030204" pitchFamily="49" charset="0"/>
              </a:rPr>
              <a:t>cond</a:t>
            </a:r>
            <a:r>
              <a:rPr lang="en-US" sz="6600" dirty="0">
                <a:latin typeface="Consolas" panose="020B0609020204030204" pitchFamily="49" charset="0"/>
              </a:rPr>
              <a:t>) </a:t>
            </a:r>
          </a:p>
          <a:p>
            <a:r>
              <a:rPr lang="en-US" sz="6600" dirty="0">
                <a:latin typeface="Consolas" panose="020B0609020204030204" pitchFamily="49" charset="0"/>
              </a:rPr>
              <a:t>    </a:t>
            </a:r>
            <a:r>
              <a:rPr lang="en-US" sz="6600" dirty="0">
                <a:solidFill>
                  <a:srgbClr val="FF0000"/>
                </a:solidFill>
                <a:latin typeface="Consolas" panose="020B0609020204030204" pitchFamily="49" charset="0"/>
              </a:rPr>
              <a:t>v += </a:t>
            </a:r>
            <a:r>
              <a:rPr lang="en-US" sz="6600" dirty="0" err="1">
                <a:solidFill>
                  <a:srgbClr val="FF0000"/>
                </a:solidFill>
                <a:latin typeface="Consolas" panose="020B0609020204030204" pitchFamily="49" charset="0"/>
              </a:rPr>
              <a:t>s_a</a:t>
            </a:r>
            <a:r>
              <a:rPr lang="en-US" sz="6600" dirty="0">
                <a:solidFill>
                  <a:srgbClr val="FF0000"/>
                </a:solidFill>
                <a:latin typeface="Consolas" panose="020B0609020204030204" pitchFamily="49" charset="0"/>
              </a:rPr>
              <a:t>;</a:t>
            </a:r>
          </a:p>
          <a:p>
            <a:r>
              <a:rPr lang="en-US" sz="6600" dirty="0">
                <a:solidFill>
                  <a:srgbClr val="FF0000"/>
                </a:solidFill>
                <a:latin typeface="Consolas" panose="020B0609020204030204" pitchFamily="49" charset="0"/>
              </a:rPr>
              <a:t>  </a:t>
            </a:r>
            <a:r>
              <a:rPr lang="en-US" sz="6600" dirty="0" err="1">
                <a:latin typeface="Consolas" panose="020B0609020204030204" pitchFamily="49" charset="0"/>
              </a:rPr>
              <a:t>i</a:t>
            </a:r>
            <a:r>
              <a:rPr lang="en-US" sz="6600" dirty="0">
                <a:latin typeface="Consolas" panose="020B0609020204030204" pitchFamily="49" charset="0"/>
              </a:rPr>
              <a:t>++;</a:t>
            </a:r>
          </a:p>
          <a:p>
            <a:r>
              <a:rPr lang="en-US" sz="6600" dirty="0">
                <a:latin typeface="Consolas" panose="020B0609020204030204" pitchFamily="49" charset="0"/>
              </a:rPr>
              <a:t>} </a:t>
            </a:r>
          </a:p>
        </p:txBody>
      </p:sp>
      <p:sp>
        <p:nvSpPr>
          <p:cNvPr id="3" name="灯片编号占位符 2"/>
          <p:cNvSpPr>
            <a:spLocks noGrp="1"/>
          </p:cNvSpPr>
          <p:nvPr>
            <p:ph type="sldNum" sz="quarter" idx="12"/>
          </p:nvPr>
        </p:nvSpPr>
        <p:spPr/>
        <p:txBody>
          <a:bodyPr/>
          <a:lstStyle/>
          <a:p>
            <a:pPr>
              <a:defRPr/>
            </a:pPr>
            <a:fld id="{894BDB81-4FB0-4845-AAEA-5605C566B277}" type="slidenum">
              <a:rPr lang="zh-CN" altLang="en-US" smtClean="0"/>
              <a:pPr>
                <a:defRPr/>
              </a:pPr>
              <a:t>8</a:t>
            </a:fld>
            <a:endParaRPr lang="en-US" altLang="zh-CN"/>
          </a:p>
        </p:txBody>
      </p:sp>
    </p:spTree>
    <p:extLst>
      <p:ext uri="{BB962C8B-B14F-4D97-AF65-F5344CB8AC3E}">
        <p14:creationId xmlns:p14="http://schemas.microsoft.com/office/powerpoint/2010/main" val="416308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64" presetClass="path" presetSubtype="0" accel="50000" decel="50000" fill="hold" nodeType="withEffect">
                                  <p:stCondLst>
                                    <p:cond delay="0"/>
                                  </p:stCondLst>
                                  <p:childTnLst>
                                    <p:animMotion origin="layout" path="M 4.93056E-6 2.08333E-7 L 4.93056E-6 -0.16139 " pathEditMode="relative" rAng="0" ptsTypes="AA">
                                      <p:cBhvr>
                                        <p:cTn id="14" dur="2000" fill="hold"/>
                                        <p:tgtEl>
                                          <p:spTgt spid="8"/>
                                        </p:tgtEl>
                                        <p:attrNameLst>
                                          <p:attrName>ppt_x</p:attrName>
                                          <p:attrName>ppt_y</p:attrName>
                                        </p:attrNameLst>
                                      </p:cBhvr>
                                      <p:rCtr x="0" y="-8073"/>
                                    </p:animMotion>
                                  </p:childTnLst>
                                </p:cTn>
                              </p:par>
                              <p:par>
                                <p:cTn id="15" presetID="1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xit" presetSubtype="0" fill="hold" grpId="0" nodeType="withEffect">
                                  <p:stCondLst>
                                    <p:cond delay="0"/>
                                  </p:stCondLst>
                                  <p:childTnLst>
                                    <p:animEffect transition="out" filter="fade">
                                      <p:cBhvr>
                                        <p:cTn id="19" dur="500"/>
                                        <p:tgtEl>
                                          <p:spTgt spid="69"/>
                                        </p:tgtEl>
                                      </p:cBhvr>
                                    </p:animEffect>
                                    <p:set>
                                      <p:cBhvr>
                                        <p:cTn id="20" dur="1" fill="hold">
                                          <p:stCondLst>
                                            <p:cond delay="499"/>
                                          </p:stCondLst>
                                        </p:cTn>
                                        <p:tgtEl>
                                          <p:spTgt spid="6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fade">
                                      <p:cBhvr>
                                        <p:cTn id="23"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8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0782033" y="10067663"/>
            <a:ext cx="3485340" cy="1738571"/>
            <a:chOff x="10782033" y="10067663"/>
            <a:chExt cx="3485340" cy="1738571"/>
          </a:xfrm>
        </p:grpSpPr>
        <p:cxnSp>
          <p:nvCxnSpPr>
            <p:cNvPr id="73" name="直接箭头连接符 72"/>
            <p:cNvCxnSpPr>
              <a:stCxn id="200" idx="6"/>
            </p:cNvCxnSpPr>
            <p:nvPr/>
          </p:nvCxnSpPr>
          <p:spPr>
            <a:xfrm>
              <a:off x="10782033" y="10067663"/>
              <a:ext cx="3485340" cy="1055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flipV="1">
              <a:off x="13037133" y="11805992"/>
              <a:ext cx="1224800" cy="242"/>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标题 1"/>
          <p:cNvSpPr>
            <a:spLocks noGrp="1"/>
          </p:cNvSpPr>
          <p:nvPr>
            <p:ph type="title"/>
          </p:nvPr>
        </p:nvSpPr>
        <p:spPr>
          <a:xfrm>
            <a:off x="1488502" y="881506"/>
            <a:ext cx="26334156" cy="3657600"/>
          </a:xfrm>
        </p:spPr>
        <p:txBody>
          <a:bodyPr/>
          <a:lstStyle/>
          <a:p>
            <a:pPr algn="l"/>
            <a:r>
              <a:rPr lang="en-US" altLang="zh-CN" sz="12100" dirty="0"/>
              <a:t>Opportunity 3: Stream-Aware Policies</a:t>
            </a:r>
            <a:endParaRPr lang="en-US" sz="12100" dirty="0"/>
          </a:p>
        </p:txBody>
      </p:sp>
      <p:sp>
        <p:nvSpPr>
          <p:cNvPr id="202" name="椭圆 201"/>
          <p:cNvSpPr/>
          <p:nvPr/>
        </p:nvSpPr>
        <p:spPr>
          <a:xfrm>
            <a:off x="9032911" y="744398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09" name="椭圆 208"/>
          <p:cNvSpPr/>
          <p:nvPr/>
        </p:nvSpPr>
        <p:spPr>
          <a:xfrm>
            <a:off x="11288011" y="919310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a:t>if</a:t>
            </a:r>
          </a:p>
        </p:txBody>
      </p:sp>
      <p:sp>
        <p:nvSpPr>
          <p:cNvPr id="212" name="文本框 211"/>
          <p:cNvSpPr txBox="1"/>
          <p:nvPr/>
        </p:nvSpPr>
        <p:spPr>
          <a:xfrm>
            <a:off x="10042385" y="4048321"/>
            <a:ext cx="2964273" cy="923330"/>
          </a:xfrm>
          <a:prstGeom prst="rect">
            <a:avLst/>
          </a:prstGeom>
          <a:noFill/>
        </p:spPr>
        <p:txBody>
          <a:bodyPr wrap="none" rtlCol="0">
            <a:spAutoFit/>
          </a:bodyPr>
          <a:lstStyle/>
          <a:p>
            <a:r>
              <a:rPr lang="en-US" altLang="zh-CN" sz="5400" b="1" dirty="0"/>
              <a:t>O3 Core</a:t>
            </a:r>
            <a:endParaRPr lang="en-US" sz="5400" b="1" dirty="0"/>
          </a:p>
        </p:txBody>
      </p:sp>
      <p:sp>
        <p:nvSpPr>
          <p:cNvPr id="215" name="文本框 214"/>
          <p:cNvSpPr txBox="1"/>
          <p:nvPr/>
        </p:nvSpPr>
        <p:spPr>
          <a:xfrm>
            <a:off x="19242967" y="4133954"/>
            <a:ext cx="3323346" cy="923330"/>
          </a:xfrm>
          <a:prstGeom prst="rect">
            <a:avLst/>
          </a:prstGeom>
          <a:noFill/>
        </p:spPr>
        <p:txBody>
          <a:bodyPr wrap="none" rtlCol="0">
            <a:spAutoFit/>
          </a:bodyPr>
          <a:lstStyle/>
          <a:p>
            <a:r>
              <a:rPr lang="en-US" altLang="zh-CN" sz="5400" b="1" dirty="0"/>
              <a:t>L1 Cache</a:t>
            </a:r>
            <a:endParaRPr lang="en-US" sz="5400" b="1" dirty="0"/>
          </a:p>
        </p:txBody>
      </p:sp>
      <p:sp>
        <p:nvSpPr>
          <p:cNvPr id="216" name="文本框 215"/>
          <p:cNvSpPr txBox="1"/>
          <p:nvPr/>
        </p:nvSpPr>
        <p:spPr>
          <a:xfrm>
            <a:off x="24251946" y="4133954"/>
            <a:ext cx="3323346" cy="923330"/>
          </a:xfrm>
          <a:prstGeom prst="rect">
            <a:avLst/>
          </a:prstGeom>
          <a:noFill/>
        </p:spPr>
        <p:txBody>
          <a:bodyPr wrap="none" rtlCol="0">
            <a:spAutoFit/>
          </a:bodyPr>
          <a:lstStyle/>
          <a:p>
            <a:r>
              <a:rPr lang="en-US" altLang="zh-CN" sz="5400" b="1" dirty="0"/>
              <a:t>L2 Cache</a:t>
            </a:r>
            <a:endParaRPr lang="en-US" sz="5400" b="1" dirty="0"/>
          </a:p>
        </p:txBody>
      </p:sp>
      <p:grpSp>
        <p:nvGrpSpPr>
          <p:cNvPr id="8" name="组合 7"/>
          <p:cNvGrpSpPr/>
          <p:nvPr/>
        </p:nvGrpSpPr>
        <p:grpSpPr>
          <a:xfrm>
            <a:off x="9002436" y="9203615"/>
            <a:ext cx="4004222" cy="5247366"/>
            <a:chOff x="9002436" y="12735348"/>
            <a:chExt cx="4004222" cy="5247366"/>
          </a:xfrm>
        </p:grpSpPr>
        <p:sp>
          <p:nvSpPr>
            <p:cNvPr id="203" name="椭圆 202"/>
            <p:cNvSpPr/>
            <p:nvPr/>
          </p:nvSpPr>
          <p:spPr>
            <a:xfrm>
              <a:off x="9002436" y="12735348"/>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04" name="椭圆 203"/>
            <p:cNvSpPr/>
            <p:nvPr/>
          </p:nvSpPr>
          <p:spPr>
            <a:xfrm>
              <a:off x="9002436" y="1448447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sp>
          <p:nvSpPr>
            <p:cNvPr id="210" name="椭圆 209"/>
            <p:cNvSpPr/>
            <p:nvPr/>
          </p:nvSpPr>
          <p:spPr>
            <a:xfrm>
              <a:off x="11257536" y="14484470"/>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a:t>add</a:t>
              </a:r>
              <a:endParaRPr lang="en-US" sz="4400" dirty="0"/>
            </a:p>
          </p:txBody>
        </p:sp>
        <p:sp>
          <p:nvSpPr>
            <p:cNvPr id="211" name="椭圆 210"/>
            <p:cNvSpPr/>
            <p:nvPr/>
          </p:nvSpPr>
          <p:spPr>
            <a:xfrm>
              <a:off x="11257536" y="16233592"/>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4400" dirty="0" err="1"/>
                <a:t>br</a:t>
              </a:r>
              <a:endParaRPr lang="en-US" sz="4400" dirty="0"/>
            </a:p>
          </p:txBody>
        </p:sp>
      </p:grpSp>
      <p:cxnSp>
        <p:nvCxnSpPr>
          <p:cNvPr id="47" name="直接箭头连接符 46"/>
          <p:cNvCxnSpPr/>
          <p:nvPr/>
        </p:nvCxnSpPr>
        <p:spPr>
          <a:xfrm flipV="1">
            <a:off x="13227438" y="7167512"/>
            <a:ext cx="14798064" cy="86352"/>
          </a:xfrm>
          <a:prstGeom prst="straightConnector1">
            <a:avLst/>
          </a:prstGeom>
          <a:ln w="762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8983969" y="6710442"/>
            <a:ext cx="4243469" cy="830997"/>
          </a:xfrm>
          <a:prstGeom prst="rect">
            <a:avLst/>
          </a:prstGeom>
          <a:noFill/>
        </p:spPr>
        <p:txBody>
          <a:bodyPr wrap="none" rtlCol="0">
            <a:spAutoFit/>
          </a:bodyPr>
          <a:lstStyle/>
          <a:p>
            <a:r>
              <a:rPr lang="en-US" altLang="zh-CN" sz="4800" dirty="0">
                <a:latin typeface="Consolas" panose="020B0609020204030204" pitchFamily="49" charset="0"/>
              </a:rPr>
              <a:t>Before loop.</a:t>
            </a:r>
            <a:endParaRPr lang="en-US" sz="4800" dirty="0">
              <a:latin typeface="Consolas" panose="020B0609020204030204" pitchFamily="49" charset="0"/>
            </a:endParaRPr>
          </a:p>
        </p:txBody>
      </p:sp>
      <p:sp>
        <p:nvSpPr>
          <p:cNvPr id="57" name="椭圆 56"/>
          <p:cNvSpPr/>
          <p:nvPr/>
        </p:nvSpPr>
        <p:spPr>
          <a:xfrm>
            <a:off x="11257997" y="5001838"/>
            <a:ext cx="1749122" cy="174912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400" dirty="0" err="1"/>
              <a:t>cfg</a:t>
            </a:r>
            <a:r>
              <a:rPr lang="en-US" sz="4400" dirty="0"/>
              <a:t>.</a:t>
            </a:r>
          </a:p>
        </p:txBody>
      </p:sp>
      <p:sp>
        <p:nvSpPr>
          <p:cNvPr id="58" name="矩形 57"/>
          <p:cNvSpPr/>
          <p:nvPr/>
        </p:nvSpPr>
        <p:spPr>
          <a:xfrm>
            <a:off x="14267373"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SE.</a:t>
            </a:r>
            <a:endParaRPr lang="en-US" sz="4400" dirty="0"/>
          </a:p>
        </p:txBody>
      </p:sp>
      <p:cxnSp>
        <p:nvCxnSpPr>
          <p:cNvPr id="59" name="直接箭头连接符 58"/>
          <p:cNvCxnSpPr>
            <a:stCxn id="58" idx="1"/>
            <a:endCxn id="57" idx="6"/>
          </p:cNvCxnSpPr>
          <p:nvPr/>
        </p:nvCxnSpPr>
        <p:spPr>
          <a:xfrm flipH="1">
            <a:off x="13007119" y="5876399"/>
            <a:ext cx="1260254"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24541289"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Hit</a:t>
            </a:r>
            <a:endParaRPr lang="en-US" sz="4400" dirty="0"/>
          </a:p>
        </p:txBody>
      </p:sp>
      <p:sp>
        <p:nvSpPr>
          <p:cNvPr id="64" name="矩形 63"/>
          <p:cNvSpPr/>
          <p:nvPr/>
        </p:nvSpPr>
        <p:spPr>
          <a:xfrm>
            <a:off x="24535849"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67" name="直接箭头连接符 66"/>
          <p:cNvCxnSpPr>
            <a:stCxn id="64" idx="0"/>
            <a:endCxn id="63" idx="2"/>
          </p:cNvCxnSpPr>
          <p:nvPr/>
        </p:nvCxnSpPr>
        <p:spPr>
          <a:xfrm flipV="1">
            <a:off x="25410410" y="6439805"/>
            <a:ext cx="5440" cy="1797474"/>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文本框 76"/>
          <p:cNvSpPr txBox="1"/>
          <p:nvPr/>
        </p:nvSpPr>
        <p:spPr>
          <a:xfrm>
            <a:off x="16394374" y="4769178"/>
            <a:ext cx="2704843" cy="923330"/>
          </a:xfrm>
          <a:prstGeom prst="rect">
            <a:avLst/>
          </a:prstGeom>
          <a:noFill/>
        </p:spPr>
        <p:txBody>
          <a:bodyPr wrap="none" rtlCol="0">
            <a:spAutoFit/>
          </a:bodyPr>
          <a:lstStyle/>
          <a:p>
            <a:r>
              <a:rPr lang="en-US" altLang="zh-CN" sz="5400" dirty="0">
                <a:latin typeface="+mn-lt"/>
              </a:rPr>
              <a:t>Prefetch.</a:t>
            </a:r>
            <a:endParaRPr lang="en-US" sz="5400" dirty="0">
              <a:latin typeface="+mn-lt"/>
            </a:endParaRPr>
          </a:p>
        </p:txBody>
      </p:sp>
      <p:sp>
        <p:nvSpPr>
          <p:cNvPr id="93" name="文本框 92"/>
          <p:cNvSpPr txBox="1"/>
          <p:nvPr/>
        </p:nvSpPr>
        <p:spPr>
          <a:xfrm>
            <a:off x="264836" y="13066576"/>
            <a:ext cx="8585892" cy="3139321"/>
          </a:xfrm>
          <a:prstGeom prst="rect">
            <a:avLst/>
          </a:prstGeom>
          <a:solidFill>
            <a:schemeClr val="bg1">
              <a:lumMod val="8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1:</a:t>
            </a:r>
          </a:p>
          <a:p>
            <a:r>
              <a:rPr lang="en-US" sz="6600" dirty="0">
                <a:latin typeface="Consolas" panose="020B0609020204030204" pitchFamily="49" charset="0"/>
              </a:rPr>
              <a:t>Prefetch with control flow.</a:t>
            </a:r>
          </a:p>
        </p:txBody>
      </p:sp>
      <p:sp>
        <p:nvSpPr>
          <p:cNvPr id="69" name="文本框 68"/>
          <p:cNvSpPr txBox="1"/>
          <p:nvPr/>
        </p:nvSpPr>
        <p:spPr>
          <a:xfrm>
            <a:off x="264836" y="9449335"/>
            <a:ext cx="8545354" cy="313932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2:</a:t>
            </a:r>
          </a:p>
          <a:p>
            <a:r>
              <a:rPr lang="en-US" sz="6600" dirty="0">
                <a:latin typeface="Consolas" panose="020B0609020204030204" pitchFamily="49" charset="0"/>
              </a:rPr>
              <a:t>Repeated address computation/loads.</a:t>
            </a:r>
          </a:p>
        </p:txBody>
      </p:sp>
      <p:sp>
        <p:nvSpPr>
          <p:cNvPr id="71" name="矩形 70"/>
          <p:cNvSpPr/>
          <p:nvPr/>
        </p:nvSpPr>
        <p:spPr>
          <a:xfrm>
            <a:off x="14267373" y="8104476"/>
            <a:ext cx="1749122" cy="42757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FIFO</a:t>
            </a:r>
            <a:endParaRPr lang="en-US" sz="4400" dirty="0"/>
          </a:p>
        </p:txBody>
      </p:sp>
      <p:grpSp>
        <p:nvGrpSpPr>
          <p:cNvPr id="3" name="组合 2"/>
          <p:cNvGrpSpPr/>
          <p:nvPr/>
        </p:nvGrpSpPr>
        <p:grpSpPr>
          <a:xfrm>
            <a:off x="16016495" y="5312992"/>
            <a:ext cx="8519354" cy="4051100"/>
            <a:chOff x="16016495" y="5312992"/>
            <a:chExt cx="8519354" cy="4051100"/>
          </a:xfrm>
        </p:grpSpPr>
        <p:sp>
          <p:nvSpPr>
            <p:cNvPr id="62" name="矩形 61"/>
            <p:cNvSpPr/>
            <p:nvPr/>
          </p:nvSpPr>
          <p:spPr>
            <a:xfrm>
              <a:off x="19532310" y="5312992"/>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Miss</a:t>
              </a:r>
              <a:endParaRPr lang="en-US" sz="4400" dirty="0"/>
            </a:p>
          </p:txBody>
        </p:sp>
        <p:sp>
          <p:nvSpPr>
            <p:cNvPr id="65" name="矩形 64"/>
            <p:cNvSpPr/>
            <p:nvPr/>
          </p:nvSpPr>
          <p:spPr>
            <a:xfrm>
              <a:off x="19532310" y="8237279"/>
              <a:ext cx="1749122" cy="112681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4400" dirty="0"/>
                <a:t>Resp.</a:t>
              </a:r>
              <a:endParaRPr lang="en-US" sz="4400" dirty="0"/>
            </a:p>
          </p:txBody>
        </p:sp>
        <p:cxnSp>
          <p:nvCxnSpPr>
            <p:cNvPr id="66" name="直接箭头连接符 65"/>
            <p:cNvCxnSpPr/>
            <p:nvPr/>
          </p:nvCxnSpPr>
          <p:spPr>
            <a:xfrm flipH="1">
              <a:off x="21281432" y="5876399"/>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65" idx="3"/>
              <a:endCxn id="64" idx="1"/>
            </p:cNvCxnSpPr>
            <p:nvPr/>
          </p:nvCxnSpPr>
          <p:spPr>
            <a:xfrm>
              <a:off x="21281432" y="8800686"/>
              <a:ext cx="3254417"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62" idx="1"/>
              <a:endCxn id="58" idx="3"/>
            </p:cNvCxnSpPr>
            <p:nvPr/>
          </p:nvCxnSpPr>
          <p:spPr>
            <a:xfrm flipH="1">
              <a:off x="16016495" y="5876399"/>
              <a:ext cx="3515815"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endCxn id="65" idx="1"/>
            </p:cNvCxnSpPr>
            <p:nvPr/>
          </p:nvCxnSpPr>
          <p:spPr>
            <a:xfrm>
              <a:off x="16016495" y="8800686"/>
              <a:ext cx="3515815" cy="0"/>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4" name="文本框 83"/>
          <p:cNvSpPr txBox="1"/>
          <p:nvPr/>
        </p:nvSpPr>
        <p:spPr>
          <a:xfrm>
            <a:off x="264836" y="9449335"/>
            <a:ext cx="8585892" cy="3139321"/>
          </a:xfrm>
          <a:prstGeom prst="rect">
            <a:avLst/>
          </a:prstGeom>
          <a:solidFill>
            <a:schemeClr val="bg1">
              <a:lumMod val="8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2:</a:t>
            </a:r>
          </a:p>
          <a:p>
            <a:r>
              <a:rPr lang="en-US" sz="6600" dirty="0">
                <a:latin typeface="Consolas" panose="020B0609020204030204" pitchFamily="49" charset="0"/>
              </a:rPr>
              <a:t>Semi-binding prefetch.</a:t>
            </a:r>
          </a:p>
        </p:txBody>
      </p:sp>
      <p:sp>
        <p:nvSpPr>
          <p:cNvPr id="55" name="文本框 54"/>
          <p:cNvSpPr txBox="1"/>
          <p:nvPr/>
        </p:nvSpPr>
        <p:spPr>
          <a:xfrm>
            <a:off x="17390959" y="10225731"/>
            <a:ext cx="9419915" cy="212365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6600" dirty="0">
                <a:latin typeface="Consolas" panose="020B0609020204030204" pitchFamily="49" charset="0"/>
              </a:rPr>
              <a:t>Overhead 3:</a:t>
            </a:r>
          </a:p>
          <a:p>
            <a:r>
              <a:rPr lang="en-US" sz="6600" dirty="0">
                <a:latin typeface="Consolas" panose="020B0609020204030204" pitchFamily="49" charset="0"/>
              </a:rPr>
              <a:t>Assumption on reuse.</a:t>
            </a:r>
          </a:p>
        </p:txBody>
      </p:sp>
      <p:sp>
        <p:nvSpPr>
          <p:cNvPr id="56" name="文本框 55"/>
          <p:cNvSpPr txBox="1"/>
          <p:nvPr/>
        </p:nvSpPr>
        <p:spPr>
          <a:xfrm>
            <a:off x="17390958" y="10225731"/>
            <a:ext cx="10184334" cy="41549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sz="6600" dirty="0">
                <a:latin typeface="Consolas" panose="020B0609020204030204" pitchFamily="49" charset="0"/>
              </a:rPr>
              <a:t>Opportunity 3:</a:t>
            </a:r>
          </a:p>
          <a:p>
            <a:r>
              <a:rPr lang="en-US" sz="6600" dirty="0">
                <a:latin typeface="Consolas" panose="020B0609020204030204" pitchFamily="49" charset="0"/>
              </a:rPr>
              <a:t>Better policies, e.g. bypass a cache level if no locality.</a:t>
            </a:r>
          </a:p>
        </p:txBody>
      </p:sp>
      <p:grpSp>
        <p:nvGrpSpPr>
          <p:cNvPr id="10" name="组合 9"/>
          <p:cNvGrpSpPr/>
          <p:nvPr/>
        </p:nvGrpSpPr>
        <p:grpSpPr>
          <a:xfrm>
            <a:off x="16016495" y="5876398"/>
            <a:ext cx="8524794" cy="2924288"/>
            <a:chOff x="16016495" y="5876398"/>
            <a:chExt cx="8524794" cy="2924288"/>
          </a:xfrm>
        </p:grpSpPr>
        <p:cxnSp>
          <p:nvCxnSpPr>
            <p:cNvPr id="60" name="直接箭头连接符 59"/>
            <p:cNvCxnSpPr>
              <a:endCxn id="64" idx="1"/>
            </p:cNvCxnSpPr>
            <p:nvPr/>
          </p:nvCxnSpPr>
          <p:spPr>
            <a:xfrm>
              <a:off x="16016495" y="8800685"/>
              <a:ext cx="8519354" cy="1"/>
            </a:xfrm>
            <a:prstGeom prst="straightConnector1">
              <a:avLst/>
            </a:prstGeom>
            <a:ln w="76200">
              <a:solidFill>
                <a:schemeClr val="tx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a:endCxn id="63" idx="1"/>
            </p:cNvCxnSpPr>
            <p:nvPr/>
          </p:nvCxnSpPr>
          <p:spPr>
            <a:xfrm>
              <a:off x="16016495" y="5876398"/>
              <a:ext cx="8524794" cy="1"/>
            </a:xfrm>
            <a:prstGeom prst="straightConnector1">
              <a:avLst/>
            </a:prstGeom>
            <a:ln w="76200">
              <a:solidFill>
                <a:schemeClr val="tx1"/>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3" name="文本框 42"/>
          <p:cNvSpPr txBox="1"/>
          <p:nvPr/>
        </p:nvSpPr>
        <p:spPr>
          <a:xfrm>
            <a:off x="513205" y="4022456"/>
            <a:ext cx="8013728" cy="5170646"/>
          </a:xfrm>
          <a:prstGeom prst="rect">
            <a:avLst/>
          </a:prstGeom>
          <a:noFill/>
        </p:spPr>
        <p:txBody>
          <a:bodyPr wrap="square" rtlCol="0">
            <a:spAutoFit/>
          </a:bodyPr>
          <a:lstStyle/>
          <a:p>
            <a:r>
              <a:rPr lang="en-US" altLang="zh-CN" sz="6600" dirty="0" err="1">
                <a:solidFill>
                  <a:srgbClr val="FF0000"/>
                </a:solidFill>
                <a:latin typeface="Consolas" panose="020B0609020204030204" pitchFamily="49" charset="0"/>
              </a:rPr>
              <a:t>s_a</a:t>
            </a:r>
            <a:r>
              <a:rPr lang="en-US" altLang="zh-CN" sz="6600" dirty="0">
                <a:solidFill>
                  <a:srgbClr val="FF0000"/>
                </a:solidFill>
                <a:latin typeface="Consolas" panose="020B0609020204030204" pitchFamily="49" charset="0"/>
              </a:rPr>
              <a:t> = </a:t>
            </a:r>
            <a:r>
              <a:rPr lang="en-US" altLang="zh-CN" sz="6600" dirty="0" err="1">
                <a:solidFill>
                  <a:srgbClr val="FF0000"/>
                </a:solidFill>
                <a:latin typeface="Consolas" panose="020B0609020204030204" pitchFamily="49" charset="0"/>
              </a:rPr>
              <a:t>cfg</a:t>
            </a:r>
            <a:r>
              <a:rPr lang="en-US" altLang="zh-CN" sz="6600" dirty="0">
                <a:solidFill>
                  <a:srgbClr val="FF0000"/>
                </a:solidFill>
                <a:latin typeface="Consolas" panose="020B0609020204030204" pitchFamily="49" charset="0"/>
              </a:rPr>
              <a:t>();</a:t>
            </a:r>
          </a:p>
          <a:p>
            <a:r>
              <a:rPr lang="en-US" altLang="zh-CN" sz="6600" dirty="0">
                <a:latin typeface="Consolas" panose="020B0609020204030204" pitchFamily="49" charset="0"/>
              </a:rPr>
              <a:t>w</a:t>
            </a:r>
            <a:r>
              <a:rPr lang="en-US" sz="6600" dirty="0">
                <a:latin typeface="Consolas" panose="020B0609020204030204" pitchFamily="49" charset="0"/>
              </a:rPr>
              <a:t>hile (</a:t>
            </a:r>
            <a:r>
              <a:rPr lang="en-US" sz="6600" dirty="0" err="1">
                <a:latin typeface="Consolas" panose="020B0609020204030204" pitchFamily="49" charset="0"/>
              </a:rPr>
              <a:t>i</a:t>
            </a:r>
            <a:r>
              <a:rPr lang="en-US" sz="6600" dirty="0">
                <a:latin typeface="Consolas" panose="020B0609020204030204" pitchFamily="49" charset="0"/>
              </a:rPr>
              <a:t> &lt; N) {</a:t>
            </a:r>
          </a:p>
          <a:p>
            <a:r>
              <a:rPr lang="en-US" sz="6600" dirty="0">
                <a:latin typeface="Consolas" panose="020B0609020204030204" pitchFamily="49" charset="0"/>
              </a:rPr>
              <a:t>  if (</a:t>
            </a:r>
            <a:r>
              <a:rPr lang="en-US" sz="6600" dirty="0" err="1">
                <a:latin typeface="Consolas" panose="020B0609020204030204" pitchFamily="49" charset="0"/>
              </a:rPr>
              <a:t>cond</a:t>
            </a:r>
            <a:r>
              <a:rPr lang="en-US" sz="6600" dirty="0">
                <a:latin typeface="Consolas" panose="020B0609020204030204" pitchFamily="49" charset="0"/>
              </a:rPr>
              <a:t>) </a:t>
            </a:r>
          </a:p>
          <a:p>
            <a:r>
              <a:rPr lang="en-US" sz="6600" dirty="0">
                <a:latin typeface="Consolas" panose="020B0609020204030204" pitchFamily="49" charset="0"/>
              </a:rPr>
              <a:t>    </a:t>
            </a:r>
            <a:r>
              <a:rPr lang="en-US" sz="6600" dirty="0">
                <a:solidFill>
                  <a:srgbClr val="FF0000"/>
                </a:solidFill>
                <a:latin typeface="Consolas" panose="020B0609020204030204" pitchFamily="49" charset="0"/>
              </a:rPr>
              <a:t>v += </a:t>
            </a:r>
            <a:r>
              <a:rPr lang="en-US" sz="6600" dirty="0" err="1">
                <a:solidFill>
                  <a:srgbClr val="FF0000"/>
                </a:solidFill>
                <a:latin typeface="Consolas" panose="020B0609020204030204" pitchFamily="49" charset="0"/>
              </a:rPr>
              <a:t>s_a</a:t>
            </a:r>
            <a:r>
              <a:rPr lang="en-US" sz="6600" dirty="0">
                <a:solidFill>
                  <a:srgbClr val="FF0000"/>
                </a:solidFill>
                <a:latin typeface="Consolas" panose="020B0609020204030204" pitchFamily="49" charset="0"/>
              </a:rPr>
              <a:t>;</a:t>
            </a:r>
          </a:p>
          <a:p>
            <a:r>
              <a:rPr lang="en-US" sz="6600" dirty="0">
                <a:latin typeface="Consolas" panose="020B0609020204030204" pitchFamily="49" charset="0"/>
              </a:rPr>
              <a:t>} </a:t>
            </a:r>
          </a:p>
        </p:txBody>
      </p:sp>
      <p:sp>
        <p:nvSpPr>
          <p:cNvPr id="4" name="灯片编号占位符 3"/>
          <p:cNvSpPr>
            <a:spLocks noGrp="1"/>
          </p:cNvSpPr>
          <p:nvPr>
            <p:ph type="sldNum" sz="quarter" idx="12"/>
          </p:nvPr>
        </p:nvSpPr>
        <p:spPr/>
        <p:txBody>
          <a:bodyPr/>
          <a:lstStyle/>
          <a:p>
            <a:pPr>
              <a:defRPr/>
            </a:pPr>
            <a:fld id="{894BDB81-4FB0-4845-AAEA-5605C566B277}" type="slidenum">
              <a:rPr lang="zh-CN" altLang="en-US" smtClean="0"/>
              <a:pPr>
                <a:defRPr/>
              </a:pPr>
              <a:t>9</a:t>
            </a:fld>
            <a:endParaRPr lang="en-US" altLang="zh-CN"/>
          </a:p>
        </p:txBody>
      </p:sp>
    </p:spTree>
    <p:extLst>
      <p:ext uri="{BB962C8B-B14F-4D97-AF65-F5344CB8AC3E}">
        <p14:creationId xmlns:p14="http://schemas.microsoft.com/office/powerpoint/2010/main" val="2853371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3"/>
                                        </p:tgtEl>
                                      </p:cBhvr>
                                    </p:animEffect>
                                    <p:set>
                                      <p:cBhvr>
                                        <p:cTn id="15" dur="1" fill="hold">
                                          <p:stCondLst>
                                            <p:cond delay="499"/>
                                          </p:stCondLst>
                                        </p:cTn>
                                        <p:tgtEl>
                                          <p:spTgt spid="3"/>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25292</TotalTime>
  <Words>1894</Words>
  <Application>Microsoft Office PowerPoint</Application>
  <PresentationFormat>Custom</PresentationFormat>
  <Paragraphs>568</Paragraphs>
  <Slides>32</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MS PGothic</vt:lpstr>
      <vt:lpstr>MS PGothic</vt:lpstr>
      <vt:lpstr>SimSun</vt:lpstr>
      <vt:lpstr>SimSun</vt:lpstr>
      <vt:lpstr>Arial</vt:lpstr>
      <vt:lpstr>Calibri</vt:lpstr>
      <vt:lpstr>Cambria Math</vt:lpstr>
      <vt:lpstr>Consolas</vt:lpstr>
      <vt:lpstr>Segoe UI</vt:lpstr>
      <vt:lpstr>Tahoma</vt:lpstr>
      <vt:lpstr>Wingdings</vt:lpstr>
      <vt:lpstr>Office Theme</vt:lpstr>
      <vt:lpstr>Stream-based Memory Specialization for General Purpose Processors </vt:lpstr>
      <vt:lpstr>Computation &amp; Memory Specialization</vt:lpstr>
      <vt:lpstr>Stream: A New ISA Memory Abstraction</vt:lpstr>
      <vt:lpstr>Outline</vt:lpstr>
      <vt:lpstr>Outline</vt:lpstr>
      <vt:lpstr>Conventional Memory Abstraction</vt:lpstr>
      <vt:lpstr>Opportunity 1: Prefetch with Ctrl. Flow</vt:lpstr>
      <vt:lpstr>Opportunity 2: Semi-Binding Prefetch</vt:lpstr>
      <vt:lpstr>Opportunity 3: Stream-Aware Policies</vt:lpstr>
      <vt:lpstr>Related Work</vt:lpstr>
      <vt:lpstr>Outline</vt:lpstr>
      <vt:lpstr>Stream Characteristics – Stream Type</vt:lpstr>
      <vt:lpstr>Stream Characteristics – Stream Length</vt:lpstr>
      <vt:lpstr>Stream Characteristics – Control Flow</vt:lpstr>
      <vt:lpstr>Outline</vt:lpstr>
      <vt:lpstr>Stream ISA Extension – Basic Example</vt:lpstr>
      <vt:lpstr>Stream ISA Extension – Control Flow</vt:lpstr>
      <vt:lpstr>Stream ISA Extension – Indirect Stream</vt:lpstr>
      <vt:lpstr>Stream ISA Extension – ISA Semantic</vt:lpstr>
      <vt:lpstr>Outline</vt:lpstr>
      <vt:lpstr>Stream-Aware Policies </vt:lpstr>
      <vt:lpstr>Stream-Aware Policies – Cache Bypass</vt:lpstr>
      <vt:lpstr>Outline</vt:lpstr>
      <vt:lpstr>Microarchitecture</vt:lpstr>
      <vt:lpstr>Microarchitecture – Misspeculation</vt:lpstr>
      <vt:lpstr>Outline</vt:lpstr>
      <vt:lpstr>Methodology</vt:lpstr>
      <vt:lpstr>Configurations</vt:lpstr>
      <vt:lpstr>Results – Overall Performance</vt:lpstr>
      <vt:lpstr>Results – Semi-Binding Prefetching</vt:lpstr>
      <vt:lpstr>Results – Design Space Interaction </vt:lpstr>
      <vt:lpstr>Conclusion </vt:lpstr>
    </vt:vector>
  </TitlesOfParts>
  <Company>banjo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SSP</dc:title>
  <dc:creator>Zhengrong Wang;Tony Nowatzki</dc:creator>
  <cp:lastModifiedBy>Tony Nowatzki</cp:lastModifiedBy>
  <cp:revision>1230</cp:revision>
  <dcterms:created xsi:type="dcterms:W3CDTF">2006-05-02T19:04:02Z</dcterms:created>
  <dcterms:modified xsi:type="dcterms:W3CDTF">2019-07-11T01:09:48Z</dcterms:modified>
</cp:coreProperties>
</file>