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7"/>
  </p:notesMasterIdLst>
  <p:handoutMasterIdLst>
    <p:handoutMasterId r:id="rId8"/>
  </p:handoutMasterIdLst>
  <p:sldIdLst>
    <p:sldId id="3003" r:id="rId2"/>
    <p:sldId id="3029" r:id="rId3"/>
    <p:sldId id="3018" r:id="rId4"/>
    <p:sldId id="3031" r:id="rId5"/>
    <p:sldId id="3032" r:id="rId6"/>
  </p:sldIdLst>
  <p:sldSz cx="9906000" cy="6858000" type="A4"/>
  <p:notesSz cx="6791325" cy="99218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603">
          <p15:clr>
            <a:srgbClr val="A4A3A4"/>
          </p15:clr>
        </p15:guide>
        <p15:guide id="7" orient="horz" pos="958">
          <p15:clr>
            <a:srgbClr val="A4A3A4"/>
          </p15:clr>
        </p15:guide>
        <p15:guide id="8" orient="horz" pos="595">
          <p15:clr>
            <a:srgbClr val="A4A3A4"/>
          </p15:clr>
        </p15:guide>
        <p15:guide id="9" pos="6023">
          <p15:clr>
            <a:srgbClr val="A4A3A4"/>
          </p15:clr>
        </p15:guide>
        <p15:guide id="10" pos="353">
          <p15:clr>
            <a:srgbClr val="A4A3A4"/>
          </p15:clr>
        </p15:guide>
        <p15:guide id="11" pos="5887">
          <p15:clr>
            <a:srgbClr val="A4A3A4"/>
          </p15:clr>
        </p15:guide>
        <p15:guide id="12" pos="5569">
          <p15:clr>
            <a:srgbClr val="A4A3A4"/>
          </p15:clr>
        </p15:guide>
        <p15:guide id="13" pos="671">
          <p15:clr>
            <a:srgbClr val="A4A3A4"/>
          </p15:clr>
        </p15:guide>
        <p15:guide id="14" pos="217">
          <p15:clr>
            <a:srgbClr val="A4A3A4"/>
          </p15:clr>
        </p15:guide>
        <p15:guide id="15" pos="262">
          <p15:clr>
            <a:srgbClr val="A4A3A4"/>
          </p15:clr>
        </p15:guide>
        <p15:guide id="16" pos="5842">
          <p15:clr>
            <a:srgbClr val="A4A3A4"/>
          </p15:clr>
        </p15:guide>
        <p15:guide id="17" orient="horz" pos="4110">
          <p15:clr>
            <a:srgbClr val="A4A3A4"/>
          </p15:clr>
        </p15:guide>
        <p15:guide id="1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  <p15:guide id="3" orient="horz" pos="3125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FFF2"/>
    <a:srgbClr val="F9A661"/>
    <a:srgbClr val="FF33CC"/>
    <a:srgbClr val="CE7674"/>
    <a:srgbClr val="ECCECC"/>
    <a:srgbClr val="F4E1E0"/>
    <a:srgbClr val="F9B277"/>
    <a:srgbClr val="B8CF8B"/>
    <a:srgbClr val="74A4DE"/>
    <a:srgbClr val="FAB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1" autoAdjust="0"/>
    <p:restoredTop sz="99877" autoAdjust="0"/>
  </p:normalViewPr>
  <p:slideViewPr>
    <p:cSldViewPr>
      <p:cViewPr varScale="1">
        <p:scale>
          <a:sx n="97" d="100"/>
          <a:sy n="97" d="100"/>
        </p:scale>
        <p:origin x="282" y="78"/>
      </p:cViewPr>
      <p:guideLst>
        <p:guide orient="horz" pos="4065"/>
        <p:guide orient="horz" pos="482"/>
        <p:guide orient="horz" pos="1207"/>
        <p:guide orient="horz" pos="1026"/>
        <p:guide orient="horz" pos="3974"/>
        <p:guide orient="horz" pos="603"/>
        <p:guide orient="horz" pos="958"/>
        <p:guide orient="horz" pos="595"/>
        <p:guide pos="6023"/>
        <p:guide pos="353"/>
        <p:guide pos="5887"/>
        <p:guide pos="5569"/>
        <p:guide pos="671"/>
        <p:guide pos="217"/>
        <p:guide pos="262"/>
        <p:guide pos="5842"/>
        <p:guide orient="horz" pos="4110"/>
        <p:guide orient="horz" pos="6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906" y="102"/>
      </p:cViewPr>
      <p:guideLst>
        <p:guide orient="horz" pos="3127"/>
        <p:guide pos="2142"/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3647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3" tIns="46341" rIns="92683" bIns="46341" numCol="1" anchor="t" anchorCtr="0" compatLnSpc="1">
            <a:prstTxWarp prst="textNoShape">
              <a:avLst/>
            </a:prstTxWarp>
          </a:bodyPr>
          <a:lstStyle>
            <a:lvl1pPr algn="l" defTabSz="926170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7679" y="0"/>
            <a:ext cx="2943647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3" tIns="46341" rIns="92683" bIns="46341" numCol="1" anchor="t" anchorCtr="0" compatLnSpc="1">
            <a:prstTxWarp prst="textNoShape">
              <a:avLst/>
            </a:prstTxWarp>
          </a:bodyPr>
          <a:lstStyle>
            <a:lvl1pPr algn="r" defTabSz="926170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227"/>
            <a:ext cx="2943647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3" tIns="46341" rIns="92683" bIns="46341" numCol="1" anchor="b" anchorCtr="0" compatLnSpc="1">
            <a:prstTxWarp prst="textNoShape">
              <a:avLst/>
            </a:prstTxWarp>
          </a:bodyPr>
          <a:lstStyle>
            <a:lvl1pPr algn="l" defTabSz="926170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7679" y="9425227"/>
            <a:ext cx="2943647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3" tIns="46341" rIns="92683" bIns="46341" numCol="1" anchor="b" anchorCtr="0" compatLnSpc="1">
            <a:prstTxWarp prst="textNoShape">
              <a:avLst/>
            </a:prstTxWarp>
          </a:bodyPr>
          <a:lstStyle>
            <a:lvl1pPr algn="r" defTabSz="924680">
              <a:defRPr kumimoji="1" sz="1200" b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14A1769C-5D7A-44F8-B5EE-F9DEFF6F0854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9980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3647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3" rIns="91349" bIns="45673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094" y="0"/>
            <a:ext cx="2943647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3" rIns="91349" bIns="45673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6" y="4712615"/>
            <a:ext cx="5433694" cy="446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3" rIns="91349" bIns="456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3640"/>
            <a:ext cx="2943647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3" rIns="91349" bIns="45673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094" y="9423640"/>
            <a:ext cx="2943647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9" tIns="45673" rIns="91349" bIns="45673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9866F96-6B33-4290-889A-34F82E38D56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2104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282" indent="-285492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1971" indent="-228394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598759" indent="-228394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5547" indent="-228394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2336" indent="-2283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69125" indent="-2283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5912" indent="-2283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2700" indent="-2283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B4029-B519-4569-B4A4-F7A38045867E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가는각진제목체" panose="02030600000101010101" pitchFamily="18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0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5120640"/>
          </a:xfrm>
          <a:prstGeom prst="rect">
            <a:avLst/>
          </a:prstGeom>
        </p:spPr>
      </p:pic>
      <p:pic>
        <p:nvPicPr>
          <p:cNvPr id="9" name="Picture 2" descr="D:\Project\#제안서\201405_여성가족부\탬플릿\image\images\가로_cover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83"/>
          <a:stretch>
            <a:fillRect/>
          </a:stretch>
        </p:blipFill>
        <p:spPr bwMode="auto">
          <a:xfrm>
            <a:off x="0" y="5114925"/>
            <a:ext cx="9906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D:\ntels\CI&amp;BI\ntels_CI\ntels_logo_140x14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5495139"/>
            <a:ext cx="1304478" cy="130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 userDrawn="1"/>
        </p:nvGrpSpPr>
        <p:grpSpPr>
          <a:xfrm>
            <a:off x="347916" y="5436479"/>
            <a:ext cx="3986530" cy="1121135"/>
            <a:chOff x="347916" y="5436479"/>
            <a:chExt cx="3986530" cy="1121135"/>
          </a:xfrm>
        </p:grpSpPr>
        <p:sp>
          <p:nvSpPr>
            <p:cNvPr id="13" name="Text Box 7"/>
            <p:cNvSpPr txBox="1">
              <a:spLocks noChangeArrowheads="1"/>
            </p:cNvSpPr>
            <p:nvPr userDrawn="1"/>
          </p:nvSpPr>
          <p:spPr bwMode="gray">
            <a:xfrm>
              <a:off x="378396" y="6364291"/>
              <a:ext cx="2243137" cy="193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>
              <a:spAutoFit/>
            </a:bodyPr>
            <a:lstStyle>
              <a:lvl1pPr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8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</a:rPr>
                <a:t>Copyright © by ntels. All rights reserved.</a:t>
              </a:r>
            </a:p>
          </p:txBody>
        </p:sp>
        <p:sp>
          <p:nvSpPr>
            <p:cNvPr id="14" name="TextBox 3"/>
            <p:cNvSpPr txBox="1">
              <a:spLocks noChangeArrowheads="1"/>
            </p:cNvSpPr>
            <p:nvPr userDrawn="1"/>
          </p:nvSpPr>
          <p:spPr bwMode="gray">
            <a:xfrm>
              <a:off x="378396" y="5886453"/>
              <a:ext cx="39560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>
              <a:spAutoFit/>
            </a:bodyPr>
            <a:lstStyle>
              <a:lvl1pPr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45000"/>
                </a:spcBef>
                <a:defRPr/>
              </a:pPr>
              <a:r>
                <a:rPr lang="en-US" altLang="ko-KR" sz="8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  <a:cs typeface="Arial" pitchFamily="34" charset="0"/>
                </a:rPr>
                <a:t>This material is the property of ntels and therefore appropriate only for the </a:t>
              </a:r>
              <a:br>
                <a:rPr lang="en-US" altLang="ko-KR" sz="8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  <a:cs typeface="Arial" pitchFamily="34" charset="0"/>
                </a:rPr>
              </a:br>
              <a:r>
                <a:rPr lang="en-US" altLang="ko-KR" sz="8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  <a:cs typeface="Arial" pitchFamily="34" charset="0"/>
                </a:rPr>
                <a:t>client’s internal use.  This material shall not be used, reproduced, copied, </a:t>
              </a:r>
              <a:br>
                <a:rPr lang="en-US" altLang="ko-KR" sz="8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  <a:cs typeface="Arial" pitchFamily="34" charset="0"/>
                </a:rPr>
              </a:br>
              <a:r>
                <a:rPr lang="en-US" altLang="ko-KR" sz="8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  <a:cs typeface="Arial" pitchFamily="34" charset="0"/>
                </a:rPr>
                <a:t>disclosed, transmitted, in whole or in part, without the express consent of ntels. </a:t>
              </a:r>
            </a:p>
          </p:txBody>
        </p:sp>
        <p:sp>
          <p:nvSpPr>
            <p:cNvPr id="15" name="TextBox 3"/>
            <p:cNvSpPr txBox="1">
              <a:spLocks noChangeArrowheads="1"/>
            </p:cNvSpPr>
            <p:nvPr userDrawn="1"/>
          </p:nvSpPr>
          <p:spPr bwMode="gray">
            <a:xfrm>
              <a:off x="347916" y="5436479"/>
              <a:ext cx="395605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>
              <a:spAutoFit/>
            </a:bodyPr>
            <a:lstStyle>
              <a:lvl1pPr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bg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45000"/>
                </a:spcBef>
                <a:defRPr/>
              </a:pPr>
              <a:r>
                <a:rPr lang="en-US" altLang="ko-KR" sz="2500" b="1" dirty="0" smtClean="0">
                  <a:ln>
                    <a:noFill/>
                  </a:ln>
                  <a:gradFill flip="none" rotWithShape="1"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50000">
                        <a:srgbClr val="AFD579"/>
                      </a:gs>
                      <a:gs pos="70000">
                        <a:srgbClr val="82BC58"/>
                      </a:gs>
                      <a:gs pos="100000">
                        <a:srgbClr val="7AA443"/>
                      </a:gs>
                    </a:gsLst>
                    <a:lin ang="5400000" scaled="1"/>
                    <a:tileRect/>
                  </a:gradFill>
                  <a:latin typeface="Calibri" panose="020F0502020204030204" pitchFamily="34" charset="0"/>
                  <a:ea typeface="맑은 고딕" pitchFamily="50" charset="-127"/>
                  <a:cs typeface="Arial" pitchFamily="34" charset="0"/>
                </a:rPr>
                <a:t>CREATIVE</a:t>
              </a:r>
              <a:r>
                <a:rPr lang="en-US" altLang="ko-KR" sz="2500" b="1" baseline="0" dirty="0" smtClean="0">
                  <a:ln>
                    <a:noFill/>
                  </a:ln>
                  <a:gradFill flip="none" rotWithShape="1"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50000">
                        <a:srgbClr val="AFD579"/>
                      </a:gs>
                      <a:gs pos="70000">
                        <a:srgbClr val="82BC58"/>
                      </a:gs>
                      <a:gs pos="100000">
                        <a:srgbClr val="7AA443"/>
                      </a:gs>
                    </a:gsLst>
                    <a:lin ang="5400000" scaled="1"/>
                    <a:tileRect/>
                  </a:gradFill>
                  <a:latin typeface="Calibri" panose="020F0502020204030204" pitchFamily="34" charset="0"/>
                  <a:ea typeface="맑은 고딕" pitchFamily="50" charset="-127"/>
                  <a:cs typeface="Arial" pitchFamily="34" charset="0"/>
                </a:rPr>
                <a:t> CONVERGENCE</a:t>
              </a:r>
              <a:endParaRPr lang="en-US" altLang="ko-KR" sz="2500" b="1" dirty="0" smtClean="0">
                <a:ln>
                  <a:noFill/>
                </a:ln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50000">
                      <a:srgbClr val="AFD579"/>
                    </a:gs>
                    <a:gs pos="70000">
                      <a:srgbClr val="82BC58"/>
                    </a:gs>
                    <a:gs pos="100000">
                      <a:srgbClr val="7AA443"/>
                    </a:gs>
                  </a:gsLst>
                  <a:lin ang="5400000" scaled="1"/>
                  <a:tileRect/>
                </a:gradFill>
                <a:latin typeface="Calibri" panose="020F0502020204030204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4519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Project\#제안서\201405_여성가족부\탬플릿\image\images\가로_contents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ntels\CI&amp;BI\ntels_CI\ntels_logo_140x14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15" y="6359525"/>
            <a:ext cx="498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 descr="contents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296816" cy="6858000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 userDrawn="1"/>
        </p:nvSpPr>
        <p:spPr bwMode="gray">
          <a:xfrm>
            <a:off x="807033" y="819944"/>
            <a:ext cx="1682750" cy="431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indent="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 kumimoji="0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2pPr>
            <a:lvl3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3pPr>
            <a:lvl4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4pPr>
            <a:lvl5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5pPr>
            <a:lvl6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6pPr>
            <a:lvl7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7pPr>
            <a:lvl8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8pPr>
            <a:lvl9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 b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Innovative platforms for </a:t>
            </a:r>
          </a:p>
          <a:p>
            <a:pPr algn="l">
              <a:defRPr/>
            </a:pPr>
            <a:r>
              <a:rPr lang="en-US" altLang="ko-KR" sz="1200" b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business intelligence</a:t>
            </a:r>
            <a:endParaRPr lang="ko-KR" altLang="en-US" sz="1200" b="0" dirty="0" smtClean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87516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Project\#제안서\201405_여성가족부\탬플릿\image\images\가로_contents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 descr="contents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296816" cy="6858000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 userDrawn="1"/>
        </p:nvSpPr>
        <p:spPr bwMode="gray">
          <a:xfrm>
            <a:off x="807033" y="819944"/>
            <a:ext cx="1682750" cy="431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indent="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 kumimoji="0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2pPr>
            <a:lvl3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3pPr>
            <a:lvl4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4pPr>
            <a:lvl5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5pPr>
            <a:lvl6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6pPr>
            <a:lvl7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7pPr>
            <a:lvl8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8pPr>
            <a:lvl9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 b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Innovative platforms for </a:t>
            </a:r>
          </a:p>
          <a:p>
            <a:pPr algn="l">
              <a:defRPr/>
            </a:pPr>
            <a:r>
              <a:rPr lang="en-US" altLang="ko-KR" sz="1200" b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business intelligence</a:t>
            </a:r>
            <a:endParaRPr lang="ko-KR" altLang="en-US" sz="1200" b="0" dirty="0" smtClean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pic>
        <p:nvPicPr>
          <p:cNvPr id="7" name="Picture 2" descr="D:\ntels\CI&amp;BI\ntels_CI\ntels_logo_140x140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15" y="6359525"/>
            <a:ext cx="498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2844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Project\#제안서\201405_여성가족부\탬플릿\image\images\가로_contents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 descr="contents.jpg"/>
          <p:cNvPicPr>
            <a:picLocks noChangeAspect="1"/>
          </p:cNvPicPr>
          <p:nvPr userDrawn="1"/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296816" cy="6858000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 userDrawn="1"/>
        </p:nvSpPr>
        <p:spPr bwMode="gray">
          <a:xfrm>
            <a:off x="807033" y="819944"/>
            <a:ext cx="1682750" cy="431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indent="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 kumimoji="0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2pPr>
            <a:lvl3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3pPr>
            <a:lvl4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4pPr>
            <a:lvl5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5pPr>
            <a:lvl6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6pPr>
            <a:lvl7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7pPr>
            <a:lvl8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8pPr>
            <a:lvl9pPr indent="0" algn="ctr">
              <a:buNone/>
              <a:defRPr kumimoji="1">
                <a:solidFill>
                  <a:schemeClr val="tx1">
                    <a:tint val="75000"/>
                  </a:schemeClr>
                </a:solidFill>
                <a:latin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 b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Innovative platforms for </a:t>
            </a:r>
          </a:p>
          <a:p>
            <a:pPr algn="l">
              <a:defRPr/>
            </a:pPr>
            <a:r>
              <a:rPr lang="en-US" altLang="ko-KR" sz="1200" b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business intelligence</a:t>
            </a:r>
            <a:endParaRPr lang="ko-KR" altLang="en-US" sz="1200" b="0" dirty="0" smtClean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pic>
        <p:nvPicPr>
          <p:cNvPr id="7" name="Picture 2" descr="D:\ntels\CI&amp;BI\ntels_CI\ntels_logo_140x140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15" y="6359525"/>
            <a:ext cx="498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8856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D:\ntels\CI&amp;BI\ntels_CI\ntels_logo_140x14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69" y="6359525"/>
            <a:ext cx="498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73931" y="81525"/>
            <a:ext cx="8158112" cy="5486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chemeClr val="accent3">
                    <a:lumMod val="50000"/>
                  </a:schemeClr>
                </a:solidFill>
                <a:latin typeface="+mn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30" y="586229"/>
            <a:ext cx="9906859" cy="45719"/>
          </a:xfrm>
          <a:prstGeom prst="rect">
            <a:avLst/>
          </a:prstGeom>
        </p:spPr>
      </p:pic>
      <p:sp>
        <p:nvSpPr>
          <p:cNvPr id="6" name="Rectangle 8"/>
          <p:cNvSpPr/>
          <p:nvPr userDrawn="1"/>
        </p:nvSpPr>
        <p:spPr>
          <a:xfrm>
            <a:off x="2664296" y="6593188"/>
            <a:ext cx="4953000" cy="220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844083" eaLnBrk="0" latinLnBrk="0" hangingPunct="0">
              <a:defRPr/>
            </a:pPr>
            <a:r>
              <a:rPr lang="en-US" altLang="ko-KR" sz="831" kern="0">
                <a:solidFill>
                  <a:srgbClr val="53565A"/>
                </a:solidFill>
                <a:cs typeface="Calibri" pitchFamily="34" charset="0"/>
              </a:rPr>
              <a:t>© </a:t>
            </a:r>
            <a:r>
              <a:rPr lang="en-US" altLang="ko-KR" sz="831" kern="0" smtClean="0">
                <a:solidFill>
                  <a:srgbClr val="53565A"/>
                </a:solidFill>
                <a:cs typeface="Calibri" pitchFamily="34" charset="0"/>
              </a:rPr>
              <a:t>NTELS. </a:t>
            </a:r>
            <a:r>
              <a:rPr lang="en-US" altLang="ko-KR" sz="831" kern="0" dirty="0">
                <a:solidFill>
                  <a:srgbClr val="53565A"/>
                </a:solidFill>
                <a:cs typeface="Calibri" pitchFamily="34" charset="0"/>
              </a:rPr>
              <a:t>All Rights Reserved. Confidential and Proprietary.</a:t>
            </a:r>
            <a:endParaRPr lang="ko-KR" altLang="en-US" sz="831" kern="0" dirty="0">
              <a:solidFill>
                <a:srgbClr val="53565A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862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전체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ject\#제안서\201405_여성가족부\탬플릿\image\images\가로_B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white">
          <a:xfrm>
            <a:off x="3532188" y="5289550"/>
            <a:ext cx="2841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45000"/>
              </a:spcBef>
              <a:defRPr/>
            </a:pPr>
            <a:r>
              <a:rPr lang="en-US" altLang="ko-KR" sz="900" dirty="0" smtClean="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rPr>
              <a:t>서울 </a:t>
            </a:r>
            <a:r>
              <a:rPr lang="ko-KR" altLang="en-US" sz="900" dirty="0" smtClean="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rPr>
              <a:t>강남구</a:t>
            </a:r>
            <a:r>
              <a:rPr lang="en-US" altLang="ko-KR" sz="900" dirty="0" smtClean="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rPr>
              <a:t> 청담2동 41-2 금하빌딩 15층 (135-766)</a:t>
            </a:r>
          </a:p>
          <a:p>
            <a:pPr algn="ctr" eaLnBrk="1" hangingPunct="1">
              <a:lnSpc>
                <a:spcPts val="800"/>
              </a:lnSpc>
              <a:spcBef>
                <a:spcPct val="45000"/>
              </a:spcBef>
              <a:defRPr/>
            </a:pPr>
            <a:r>
              <a:rPr lang="en-US" altLang="ko-KR" sz="900" dirty="0" smtClean="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rPr>
              <a:t>Tel .  02-3218-1200    Fax .  02-3218-1299</a:t>
            </a:r>
            <a:endParaRPr lang="ko-KR" altLang="en-US" sz="900" dirty="0" smtClean="0">
              <a:solidFill>
                <a:srgbClr val="A6A6A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3354388" y="5862638"/>
            <a:ext cx="31972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이 문서의 저작권은 ㈜엔텔스에 있으며</a:t>
            </a:r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, </a:t>
            </a:r>
            <a:r>
              <a:rPr lang="ko-KR" altLang="en-US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서면 동의 없이 </a:t>
            </a:r>
            <a:endParaRPr lang="en-US" altLang="ko-KR" sz="650" dirty="0">
              <a:solidFill>
                <a:schemeClr val="bg1">
                  <a:lumMod val="65000"/>
                </a:schemeClr>
              </a:solidFill>
              <a:ea typeface="+mn-ea"/>
            </a:endParaRPr>
          </a:p>
          <a:p>
            <a:pPr algn="ctr"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어떤 형태로도 재생산</a:t>
            </a:r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, </a:t>
            </a:r>
            <a:r>
              <a:rPr lang="ko-KR" altLang="en-US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배포</a:t>
            </a:r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, </a:t>
            </a:r>
            <a:r>
              <a:rPr lang="ko-KR" altLang="en-US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변경 할 수 없습니다</a:t>
            </a:r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  <a:ea typeface="+mn-ea"/>
              </a:rPr>
              <a:t>.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gray">
          <a:xfrm>
            <a:off x="3832225" y="5616575"/>
            <a:ext cx="2243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anchor="ctr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700" dirty="0" smtClean="0">
                <a:solidFill>
                  <a:srgbClr val="A6A6A6"/>
                </a:solidFill>
                <a:ea typeface="맑은 고딕" pitchFamily="50" charset="-127"/>
              </a:rPr>
              <a:t>Copyright by ntels. All rights reserved.</a:t>
            </a:r>
          </a:p>
        </p:txBody>
      </p:sp>
      <p:pic>
        <p:nvPicPr>
          <p:cNvPr id="6" name="Picture 2" descr="D:\ntels\CI&amp;BI\ntels_CI\ntels_logo_140x14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4149725"/>
            <a:ext cx="1065213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4702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34"/>
          <p:cNvSpPr txBox="1">
            <a:spLocks noChangeArrowheads="1"/>
          </p:cNvSpPr>
          <p:nvPr/>
        </p:nvSpPr>
        <p:spPr bwMode="auto">
          <a:xfrm>
            <a:off x="8143494" y="6597476"/>
            <a:ext cx="62593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B9293315-89CA-48C9-8897-0DAA955768C0}" type="slidenum">
              <a:rPr kumimoji="1" lang="ko-KR" altLang="en-US" sz="800" b="0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algn="ctr" eaLnBrk="1" hangingPunct="1"/>
              <a:t>‹#›</a:t>
            </a:fld>
            <a:endParaRPr kumimoji="1" lang="ko-KR" altLang="en-US" sz="800" b="0" dirty="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4" r:id="rId2"/>
    <p:sldLayoutId id="2147483939" r:id="rId3"/>
    <p:sldLayoutId id="2147483938" r:id="rId4"/>
    <p:sldLayoutId id="2147483935" r:id="rId5"/>
    <p:sldLayoutId id="2147483936" r:id="rId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lang="ko-KR" altLang="en-US" sz="44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  <a:sym typeface="Monotype Sorts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defRPr lang="ko-KR" altLang="en-US" sz="1600" spc="-50" dirty="0">
          <a:solidFill>
            <a:srgbClr val="7F7F7F"/>
          </a:solidFill>
          <a:latin typeface="-웹윤고딕140" pitchFamily="18" charset="-127"/>
          <a:ea typeface="-웹윤고딕140" pitchFamily="18" charset="-127"/>
          <a:cs typeface="-웹윤고딕140"/>
          <a:sym typeface="Monotype Sorts" pitchFamily="2" charset="2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-웹윤고딕14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-웹윤고딕14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-웹윤고딕14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404" y="2545740"/>
            <a:ext cx="3743461" cy="830997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5G SBI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00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Source Service-Mesh </a:t>
            </a:r>
            <a:r>
              <a:rPr lang="ko-KR" altLang="en-US" sz="2000" spc="-100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</a:t>
            </a:r>
            <a:endParaRPr kumimoji="0" lang="en-US" altLang="ko-KR" sz="2000" b="1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17029" y="4509120"/>
            <a:ext cx="792525" cy="4893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lvl1pPr marL="0" indent="0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 kumimoji="1" sz="2100" b="0" spc="-30">
                <a:solidFill>
                  <a:srgbClr val="666666"/>
                </a:solidFill>
                <a:latin typeface="+mj-ea"/>
                <a:ea typeface="+mj-ea"/>
              </a:defRPr>
            </a:lvl1pPr>
            <a:lvl2pPr marL="442913" indent="-84138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11213" indent="-95250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9388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ko-KR" sz="1500" b="0" i="0" u="none" strike="noStrike" kern="1200" cap="none" spc="-3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+mn-cs"/>
              </a:rPr>
              <a:t>2018.01</a:t>
            </a:r>
            <a:endParaRPr kumimoji="1" lang="ko-KR" altLang="en-US" sz="1500" b="0" i="0" u="none" strike="noStrike" kern="1200" cap="none" spc="-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9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13360" y="1041019"/>
            <a:ext cx="9711690" cy="0"/>
          </a:xfrm>
          <a:prstGeom prst="line">
            <a:avLst/>
          </a:prstGeom>
          <a:noFill/>
          <a:ln w="12700" cap="rnd" algn="ctr">
            <a:gradFill flip="none" rotWithShape="1">
              <a:gsLst>
                <a:gs pos="0">
                  <a:srgbClr val="A5C8A7"/>
                </a:gs>
                <a:gs pos="53000">
                  <a:srgbClr val="30556F"/>
                </a:gs>
                <a:gs pos="65000">
                  <a:srgbClr val="4C7480"/>
                </a:gs>
                <a:gs pos="47000">
                  <a:srgbClr val="30556F"/>
                </a:gs>
                <a:gs pos="35000">
                  <a:srgbClr val="4C7480"/>
                </a:gs>
                <a:gs pos="100000">
                  <a:srgbClr val="A5C8A7"/>
                </a:gs>
              </a:gsLst>
              <a:lin ang="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75074" y="764704"/>
            <a:ext cx="743793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Purpose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3360" y="1041019"/>
            <a:ext cx="9711690" cy="0"/>
          </a:xfrm>
          <a:prstGeom prst="line">
            <a:avLst/>
          </a:prstGeom>
          <a:noFill/>
          <a:ln w="12700" cap="rnd" algn="ctr">
            <a:gradFill flip="none" rotWithShape="1">
              <a:gsLst>
                <a:gs pos="0">
                  <a:srgbClr val="A5C8A7"/>
                </a:gs>
                <a:gs pos="53000">
                  <a:srgbClr val="30556F"/>
                </a:gs>
                <a:gs pos="65000">
                  <a:srgbClr val="4C7480"/>
                </a:gs>
                <a:gs pos="47000">
                  <a:srgbClr val="30556F"/>
                </a:gs>
                <a:gs pos="35000">
                  <a:srgbClr val="4C7480"/>
                </a:gs>
                <a:gs pos="100000">
                  <a:srgbClr val="A5C8A7"/>
                </a:gs>
              </a:gsLst>
              <a:lin ang="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416496" y="1124744"/>
            <a:ext cx="8496944" cy="362752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Open Source</a:t>
            </a:r>
            <a:r>
              <a:rPr kumimoji="0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Service Mesh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Framework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5G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SBI</a:t>
            </a:r>
            <a:r>
              <a:rPr kumimoji="0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가능성 검토</a:t>
            </a:r>
            <a:endParaRPr kumimoji="0" lang="en-US" altLang="ko-KR" sz="14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Envoy +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Istio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조합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 Mesh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적용 가능성 검토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5G SBI HTTP/2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형상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구조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HTTP/2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성능 확인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적용상의 이슈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 확인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748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 bwMode="auto">
          <a:xfrm>
            <a:off x="2893313" y="1412776"/>
            <a:ext cx="6596191" cy="9005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200" kern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성능시험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13360" y="1041019"/>
            <a:ext cx="9711690" cy="0"/>
          </a:xfrm>
          <a:prstGeom prst="line">
            <a:avLst/>
          </a:prstGeom>
          <a:noFill/>
          <a:ln w="12700" cap="rnd" algn="ctr">
            <a:gradFill flip="none" rotWithShape="1">
              <a:gsLst>
                <a:gs pos="0">
                  <a:srgbClr val="A5C8A7"/>
                </a:gs>
                <a:gs pos="53000">
                  <a:srgbClr val="30556F"/>
                </a:gs>
                <a:gs pos="65000">
                  <a:srgbClr val="4C7480"/>
                </a:gs>
                <a:gs pos="47000">
                  <a:srgbClr val="30556F"/>
                </a:gs>
                <a:gs pos="35000">
                  <a:srgbClr val="4C7480"/>
                </a:gs>
                <a:gs pos="100000">
                  <a:srgbClr val="A5C8A7"/>
                </a:gs>
              </a:gsLst>
              <a:lin ang="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75074" y="764704"/>
            <a:ext cx="3838423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Simple</a:t>
            </a:r>
            <a:r>
              <a:rPr kumimoji="0" lang="en-US" altLang="ko-KR" sz="1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HTTP/2 Connection </a:t>
            </a:r>
            <a:r>
              <a:rPr kumimoji="0" lang="ko-KR" altLang="en-US" sz="1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단위</a:t>
            </a:r>
            <a:r>
              <a:rPr kumimoji="0" lang="en-US" altLang="ko-KR" sz="1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성능 확인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3360" y="1041019"/>
            <a:ext cx="9711690" cy="0"/>
          </a:xfrm>
          <a:prstGeom prst="line">
            <a:avLst/>
          </a:prstGeom>
          <a:noFill/>
          <a:ln w="12700" cap="rnd" algn="ctr">
            <a:gradFill flip="none" rotWithShape="1">
              <a:gsLst>
                <a:gs pos="0">
                  <a:srgbClr val="A5C8A7"/>
                </a:gs>
                <a:gs pos="53000">
                  <a:srgbClr val="30556F"/>
                </a:gs>
                <a:gs pos="65000">
                  <a:srgbClr val="4C7480"/>
                </a:gs>
                <a:gs pos="47000">
                  <a:srgbClr val="30556F"/>
                </a:gs>
                <a:gs pos="35000">
                  <a:srgbClr val="4C7480"/>
                </a:gs>
                <a:gs pos="100000">
                  <a:srgbClr val="A5C8A7"/>
                </a:gs>
              </a:gsLst>
              <a:lin ang="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416496" y="3140968"/>
            <a:ext cx="8496944" cy="2565693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 시나리오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HTTP/2 Client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시뮬레이터를 통해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Connection Keep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전송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&gt;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시뮬레이터는 네트워크 구조 상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k8s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동작하는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Stack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수행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Payload Size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1.5K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Respons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 200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함께 받은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재 전달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 /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구분하여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&gt; Sync   : Request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후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후 다시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&gt;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후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여부 상관없이 다음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08784" y="1628800"/>
            <a:ext cx="1948889" cy="504056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FF"/>
              </a:buClr>
              <a:buSzTx/>
              <a:buFont typeface="Times New Roman" pitchFamily="18" charset="0"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Kube</a:t>
            </a: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 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Proxy</a:t>
            </a:r>
            <a:endParaRPr kumimoji="1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22068" y="1630685"/>
            <a:ext cx="1587674" cy="502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Envoy 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685806" y="1652474"/>
            <a:ext cx="1443658" cy="4660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Sample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HTTP/2 Server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4" name="직선 화살표 연결선 3"/>
          <p:cNvCxnSpPr>
            <a:stCxn id="17" idx="3"/>
            <a:endCxn id="20" idx="1"/>
          </p:cNvCxnSpPr>
          <p:nvPr/>
        </p:nvCxnSpPr>
        <p:spPr>
          <a:xfrm>
            <a:off x="7109742" y="1881771"/>
            <a:ext cx="576064" cy="37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5522068" y="2638797"/>
            <a:ext cx="1587674" cy="502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Envoy 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685806" y="2660586"/>
            <a:ext cx="1443658" cy="4660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Sample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HTTP/2 Server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38" name="도형 6"/>
          <p:cNvCxnSpPr/>
          <p:nvPr/>
        </p:nvCxnSpPr>
        <p:spPr>
          <a:xfrm flipV="1">
            <a:off x="1613535" y="1816993"/>
            <a:ext cx="1207770" cy="1270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11"/>
          <p:cNvCxnSpPr/>
          <p:nvPr/>
        </p:nvCxnSpPr>
        <p:spPr>
          <a:xfrm flipH="1">
            <a:off x="1579245" y="1986538"/>
            <a:ext cx="1207770" cy="63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C:/Users/yjkim/AppData/Roaming/PolarisOffice/ETemp/4788_13584616/fImage137012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5" y="1700808"/>
            <a:ext cx="591185" cy="381635"/>
          </a:xfrm>
          <a:prstGeom prst="rect">
            <a:avLst/>
          </a:prstGeom>
          <a:noFill/>
        </p:spPr>
      </p:pic>
      <p:cxnSp>
        <p:nvCxnSpPr>
          <p:cNvPr id="42" name="직선 화살표 연결선 41"/>
          <p:cNvCxnSpPr/>
          <p:nvPr/>
        </p:nvCxnSpPr>
        <p:spPr>
          <a:xfrm>
            <a:off x="7113240" y="2921230"/>
            <a:ext cx="576064" cy="37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3" name="도형 6"/>
          <p:cNvCxnSpPr>
            <a:stCxn id="9" idx="3"/>
            <a:endCxn id="30" idx="1"/>
          </p:cNvCxnSpPr>
          <p:nvPr/>
        </p:nvCxnSpPr>
        <p:spPr>
          <a:xfrm>
            <a:off x="4957673" y="1880828"/>
            <a:ext cx="564395" cy="1009055"/>
          </a:xfrm>
          <a:prstGeom prst="straightConnector1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6"/>
          <p:cNvCxnSpPr>
            <a:stCxn id="9" idx="3"/>
            <a:endCxn id="17" idx="1"/>
          </p:cNvCxnSpPr>
          <p:nvPr/>
        </p:nvCxnSpPr>
        <p:spPr>
          <a:xfrm>
            <a:off x="4957673" y="1880828"/>
            <a:ext cx="564395" cy="943"/>
          </a:xfrm>
          <a:prstGeom prst="straightConnector1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51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 bwMode="auto">
          <a:xfrm>
            <a:off x="2893313" y="1412776"/>
            <a:ext cx="6596191" cy="9005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성능시험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13360" y="1041019"/>
            <a:ext cx="9711690" cy="0"/>
          </a:xfrm>
          <a:prstGeom prst="line">
            <a:avLst/>
          </a:prstGeom>
          <a:noFill/>
          <a:ln w="12700" cap="rnd" algn="ctr">
            <a:gradFill flip="none" rotWithShape="1">
              <a:gsLst>
                <a:gs pos="0">
                  <a:srgbClr val="A5C8A7"/>
                </a:gs>
                <a:gs pos="53000">
                  <a:srgbClr val="30556F"/>
                </a:gs>
                <a:gs pos="65000">
                  <a:srgbClr val="4C7480"/>
                </a:gs>
                <a:gs pos="47000">
                  <a:srgbClr val="30556F"/>
                </a:gs>
                <a:gs pos="35000">
                  <a:srgbClr val="4C7480"/>
                </a:gs>
                <a:gs pos="100000">
                  <a:srgbClr val="A5C8A7"/>
                </a:gs>
              </a:gsLst>
              <a:lin ang="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75074" y="764704"/>
            <a:ext cx="836768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시험 결과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3360" y="1041019"/>
            <a:ext cx="9711690" cy="0"/>
          </a:xfrm>
          <a:prstGeom prst="line">
            <a:avLst/>
          </a:prstGeom>
          <a:noFill/>
          <a:ln w="12700" cap="rnd" algn="ctr">
            <a:gradFill flip="none" rotWithShape="1">
              <a:gsLst>
                <a:gs pos="0">
                  <a:srgbClr val="A5C8A7"/>
                </a:gs>
                <a:gs pos="53000">
                  <a:srgbClr val="30556F"/>
                </a:gs>
                <a:gs pos="65000">
                  <a:srgbClr val="4C7480"/>
                </a:gs>
                <a:gs pos="47000">
                  <a:srgbClr val="30556F"/>
                </a:gs>
                <a:gs pos="35000">
                  <a:srgbClr val="4C7480"/>
                </a:gs>
                <a:gs pos="100000">
                  <a:srgbClr val="A5C8A7"/>
                </a:gs>
              </a:gsLst>
              <a:lin ang="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416496" y="3140968"/>
            <a:ext cx="8496944" cy="4504686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성능 시험 결과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&gt;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   : </a:t>
            </a: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10000 elapsed...12.795001... </a:t>
            </a:r>
            <a:r>
              <a:rPr lang="en-US" altLang="ko-KR"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tps</a:t>
            </a: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=781.555255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&gt;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10000 elapsed...1.087600...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tps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=9194.552697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&gt;&gt;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기대보다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Async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방식은 성능이 제대로 나옴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연동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측에서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Connection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많이 생성하여 처리하는</a:t>
            </a:r>
            <a:endParaRPr lang="en-US" altLang="ko-KR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방식으로 연동한다면 성능상의 이슈는 없으나 연동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측에서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Async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적용할지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, Multi Connection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endParaRPr lang="en-US" altLang="ko-KR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적용할 지 모르는 상태에서  요구되는 최소 성능에는 다소 부족하지 않나 판단됨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&gt;&gt; HTTPS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30%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 추가 감소 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확인 사항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&gt; Envoy – Sample HTTP/2 Server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Keep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&gt; Sample-HTTP/2 Server 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입장에서는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Request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요청한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IP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127.0.0.1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들어옴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누가 보냈는지 확인 불가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200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&gt;&gt; </a:t>
            </a:r>
            <a:r>
              <a:rPr lang="ko-KR" altLang="en-US" sz="1200" baseline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Proxy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X-Forward-IP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통해 관련 정보 제공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08784" y="1628800"/>
            <a:ext cx="1948889" cy="504056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FF"/>
              </a:buClr>
              <a:buSzTx/>
              <a:buFont typeface="Times New Roman" pitchFamily="18" charset="0"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Kube</a:t>
            </a: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 Proxy</a:t>
            </a:r>
            <a:endParaRPr kumimoji="1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22068" y="1630685"/>
            <a:ext cx="1587674" cy="502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Envoy 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685806" y="1652474"/>
            <a:ext cx="1443658" cy="4660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Sample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HTTP/2 Server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4" name="직선 화살표 연결선 3"/>
          <p:cNvCxnSpPr>
            <a:stCxn id="17" idx="3"/>
            <a:endCxn id="20" idx="1"/>
          </p:cNvCxnSpPr>
          <p:nvPr/>
        </p:nvCxnSpPr>
        <p:spPr>
          <a:xfrm>
            <a:off x="7109742" y="1881771"/>
            <a:ext cx="576064" cy="37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5522068" y="2638797"/>
            <a:ext cx="1587674" cy="502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Envoy 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685806" y="2660586"/>
            <a:ext cx="1443658" cy="4660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Sample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HTTP/2 Server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38" name="도형 6"/>
          <p:cNvCxnSpPr/>
          <p:nvPr/>
        </p:nvCxnSpPr>
        <p:spPr>
          <a:xfrm flipV="1">
            <a:off x="1613535" y="1816993"/>
            <a:ext cx="1207770" cy="1270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11"/>
          <p:cNvCxnSpPr/>
          <p:nvPr/>
        </p:nvCxnSpPr>
        <p:spPr>
          <a:xfrm flipH="1">
            <a:off x="1579245" y="1986538"/>
            <a:ext cx="1207770" cy="63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C:/Users/yjkim/AppData/Roaming/PolarisOffice/ETemp/4788_13584616/fImage137012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5" y="1700808"/>
            <a:ext cx="591185" cy="381635"/>
          </a:xfrm>
          <a:prstGeom prst="rect">
            <a:avLst/>
          </a:prstGeom>
          <a:noFill/>
        </p:spPr>
      </p:pic>
      <p:cxnSp>
        <p:nvCxnSpPr>
          <p:cNvPr id="42" name="직선 화살표 연결선 41"/>
          <p:cNvCxnSpPr/>
          <p:nvPr/>
        </p:nvCxnSpPr>
        <p:spPr>
          <a:xfrm>
            <a:off x="7113240" y="2921230"/>
            <a:ext cx="576064" cy="37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3" name="도형 6"/>
          <p:cNvCxnSpPr>
            <a:stCxn id="9" idx="3"/>
            <a:endCxn id="30" idx="1"/>
          </p:cNvCxnSpPr>
          <p:nvPr/>
        </p:nvCxnSpPr>
        <p:spPr>
          <a:xfrm>
            <a:off x="4957673" y="1880828"/>
            <a:ext cx="564395" cy="1009055"/>
          </a:xfrm>
          <a:prstGeom prst="straightConnector1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6"/>
          <p:cNvCxnSpPr>
            <a:stCxn id="9" idx="3"/>
            <a:endCxn id="17" idx="1"/>
          </p:cNvCxnSpPr>
          <p:nvPr/>
        </p:nvCxnSpPr>
        <p:spPr>
          <a:xfrm>
            <a:off x="4957673" y="1880828"/>
            <a:ext cx="564395" cy="943"/>
          </a:xfrm>
          <a:prstGeom prst="straightConnector1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827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 bwMode="auto">
          <a:xfrm>
            <a:off x="2893313" y="1412776"/>
            <a:ext cx="6596191" cy="9005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Load-Balancing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13360" y="1041019"/>
            <a:ext cx="9711690" cy="0"/>
          </a:xfrm>
          <a:prstGeom prst="line">
            <a:avLst/>
          </a:prstGeom>
          <a:noFill/>
          <a:ln w="12700" cap="rnd" algn="ctr">
            <a:gradFill flip="none" rotWithShape="1">
              <a:gsLst>
                <a:gs pos="0">
                  <a:srgbClr val="A5C8A7"/>
                </a:gs>
                <a:gs pos="53000">
                  <a:srgbClr val="30556F"/>
                </a:gs>
                <a:gs pos="65000">
                  <a:srgbClr val="4C7480"/>
                </a:gs>
                <a:gs pos="47000">
                  <a:srgbClr val="30556F"/>
                </a:gs>
                <a:gs pos="35000">
                  <a:srgbClr val="4C7480"/>
                </a:gs>
                <a:gs pos="100000">
                  <a:srgbClr val="A5C8A7"/>
                </a:gs>
              </a:gsLst>
              <a:lin ang="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75074" y="764704"/>
            <a:ext cx="1469313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Load-Balancing 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3360" y="1041019"/>
            <a:ext cx="9711690" cy="0"/>
          </a:xfrm>
          <a:prstGeom prst="line">
            <a:avLst/>
          </a:prstGeom>
          <a:noFill/>
          <a:ln w="12700" cap="rnd" algn="ctr">
            <a:gradFill flip="none" rotWithShape="1">
              <a:gsLst>
                <a:gs pos="0">
                  <a:srgbClr val="A5C8A7"/>
                </a:gs>
                <a:gs pos="53000">
                  <a:srgbClr val="30556F"/>
                </a:gs>
                <a:gs pos="65000">
                  <a:srgbClr val="4C7480"/>
                </a:gs>
                <a:gs pos="47000">
                  <a:srgbClr val="30556F"/>
                </a:gs>
                <a:gs pos="35000">
                  <a:srgbClr val="4C7480"/>
                </a:gs>
                <a:gs pos="100000">
                  <a:srgbClr val="A5C8A7"/>
                </a:gs>
              </a:gsLst>
              <a:lin ang="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416496" y="3505537"/>
            <a:ext cx="8496944" cy="2011695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구조상 </a:t>
            </a:r>
            <a:r>
              <a:rPr lang="en-US" altLang="ko-KR" sz="1200" noProof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kube</a:t>
            </a:r>
            <a:r>
              <a:rPr lang="en-US" altLang="ko-KR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-proxy </a:t>
            </a:r>
            <a:r>
              <a:rPr lang="ko-KR" altLang="en-US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</a:t>
            </a:r>
            <a:r>
              <a:rPr lang="ko-KR" altLang="en-US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단위로 </a:t>
            </a:r>
            <a:r>
              <a:rPr lang="ko-KR" altLang="en-US" sz="1200" noProof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(envoy)</a:t>
            </a:r>
            <a:r>
              <a:rPr lang="ko-KR" altLang="en-US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전달하기</a:t>
            </a:r>
            <a:r>
              <a:rPr lang="ko-KR" altLang="en-US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Load-Balancing </a:t>
            </a:r>
            <a:r>
              <a:rPr lang="ko-KR" altLang="en-US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불가</a:t>
            </a:r>
            <a:endParaRPr lang="en-US" altLang="ko-KR" sz="1200" noProof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&gt; Envoy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 Application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구성하여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단위로 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Load-Balancing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여부 확인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20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&gt; </a:t>
            </a:r>
            <a:r>
              <a:rPr lang="en-US" altLang="ko-KR" sz="1200" noProof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kube</a:t>
            </a:r>
            <a:r>
              <a:rPr lang="en-US" altLang="ko-KR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-proxy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구성을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Envoy ingress gateway</a:t>
            </a:r>
            <a:r>
              <a:rPr lang="ko-KR" altLang="en-US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대체 구성하여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단위로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Load-Balancing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여부 확인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lang="en-US" altLang="ko-KR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&gt;&gt; </a:t>
            </a:r>
            <a:r>
              <a:rPr lang="ko-KR" altLang="en-US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김영진 과장님이 구성안 고려하여 테스트 일정 전달 예정</a:t>
            </a:r>
            <a:r>
              <a:rPr lang="en-US" altLang="ko-KR" sz="12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08784" y="1628800"/>
            <a:ext cx="1948889" cy="504056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5F5F5F"/>
            </a:solidFill>
            <a:round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FF"/>
              </a:buClr>
              <a:buSzTx/>
              <a:buFont typeface="Times New Roman" pitchFamily="18" charset="0"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Kube</a:t>
            </a: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 Proxy</a:t>
            </a:r>
            <a:endParaRPr kumimoji="1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22068" y="1630685"/>
            <a:ext cx="1587674" cy="502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Envoy 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685806" y="1652474"/>
            <a:ext cx="1443658" cy="4660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Sample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HTTP/2 Server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4" name="직선 화살표 연결선 3"/>
          <p:cNvCxnSpPr>
            <a:stCxn id="17" idx="3"/>
            <a:endCxn id="20" idx="1"/>
          </p:cNvCxnSpPr>
          <p:nvPr/>
        </p:nvCxnSpPr>
        <p:spPr>
          <a:xfrm>
            <a:off x="7109742" y="1881771"/>
            <a:ext cx="576064" cy="37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5522068" y="2638797"/>
            <a:ext cx="1587674" cy="502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Envoy 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685806" y="2660586"/>
            <a:ext cx="1443658" cy="4660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Sample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s"/>
              </a:rPr>
              <a:t>HTTP/2 Server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38" name="도형 6"/>
          <p:cNvCxnSpPr/>
          <p:nvPr/>
        </p:nvCxnSpPr>
        <p:spPr>
          <a:xfrm flipV="1">
            <a:off x="1613535" y="1816993"/>
            <a:ext cx="1207770" cy="1270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11"/>
          <p:cNvCxnSpPr/>
          <p:nvPr/>
        </p:nvCxnSpPr>
        <p:spPr>
          <a:xfrm flipH="1">
            <a:off x="1579245" y="1986538"/>
            <a:ext cx="1207770" cy="63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C:/Users/yjkim/AppData/Roaming/PolarisOffice/ETemp/4788_13584616/fImage137012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5" y="1700808"/>
            <a:ext cx="591185" cy="381635"/>
          </a:xfrm>
          <a:prstGeom prst="rect">
            <a:avLst/>
          </a:prstGeom>
          <a:noFill/>
        </p:spPr>
      </p:pic>
      <p:cxnSp>
        <p:nvCxnSpPr>
          <p:cNvPr id="42" name="직선 화살표 연결선 41"/>
          <p:cNvCxnSpPr/>
          <p:nvPr/>
        </p:nvCxnSpPr>
        <p:spPr>
          <a:xfrm>
            <a:off x="7113240" y="2921230"/>
            <a:ext cx="576064" cy="37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3" name="도형 6"/>
          <p:cNvCxnSpPr>
            <a:stCxn id="9" idx="3"/>
            <a:endCxn id="30" idx="1"/>
          </p:cNvCxnSpPr>
          <p:nvPr/>
        </p:nvCxnSpPr>
        <p:spPr>
          <a:xfrm>
            <a:off x="4957673" y="1880828"/>
            <a:ext cx="564395" cy="1009055"/>
          </a:xfrm>
          <a:prstGeom prst="straightConnector1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6"/>
          <p:cNvCxnSpPr>
            <a:stCxn id="9" idx="3"/>
            <a:endCxn id="17" idx="1"/>
          </p:cNvCxnSpPr>
          <p:nvPr/>
        </p:nvCxnSpPr>
        <p:spPr>
          <a:xfrm>
            <a:off x="4957673" y="1880828"/>
            <a:ext cx="564395" cy="943"/>
          </a:xfrm>
          <a:prstGeom prst="straightConnector1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94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72000" tIns="0" rIns="18000" bIns="0" anchor="ctr"/>
      <a:lstStyle>
        <a:defPPr algn="ctr" fontAlgn="auto">
          <a:spcBef>
            <a:spcPts val="0"/>
          </a:spcBef>
          <a:spcAft>
            <a:spcPts val="0"/>
          </a:spcAft>
          <a:defRPr sz="1200" kern="0" smtClean="0">
            <a:solidFill>
              <a:sysClr val="windowText" lastClr="000000"/>
            </a:solidFill>
            <a:latin typeface="맑은 고딕" pitchFamily="50" charset="-127"/>
            <a:ea typeface="맑은 고딕" pitchFamily="50" charset="-127"/>
            <a:cs typeface="Arials"/>
          </a:defRPr>
        </a:defPPr>
      </a:lstStyle>
    </a:spDef>
    <a:lnDef>
      <a:spPr>
        <a:solidFill>
          <a:schemeClr val="bg1"/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72000" tIns="36000" rIns="72000" bIns="36000" rtlCol="0" anchor="t">
        <a:spAutoFit/>
      </a:bodyPr>
      <a:lstStyle>
        <a:defPPr>
          <a:lnSpc>
            <a:spcPct val="150000"/>
          </a:lnSpc>
          <a:defRPr sz="1400" b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125619</TotalTime>
  <Words>381</Words>
  <Application>Microsoft Office PowerPoint</Application>
  <PresentationFormat>A4 용지(210x297mm)</PresentationFormat>
  <Paragraphs>70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Arials</vt:lpstr>
      <vt:lpstr>Monotype Sorts</vt:lpstr>
      <vt:lpstr>가는각진제목체</vt:lpstr>
      <vt:lpstr>굴림</vt:lpstr>
      <vt:lpstr>맑은 고딕</vt:lpstr>
      <vt:lpstr>-웹윤고딕140</vt:lpstr>
      <vt:lpstr>Arial</vt:lpstr>
      <vt:lpstr>Calibri</vt:lpstr>
      <vt:lpstr>Times New Roman</vt:lpstr>
      <vt:lpstr>Wingdings</vt:lpstr>
      <vt:lpstr>디자인 사용자 지정</vt:lpstr>
      <vt:lpstr>PowerPoint 프레젠테이션</vt:lpstr>
      <vt:lpstr>Purpose</vt:lpstr>
      <vt:lpstr>성능시험</vt:lpstr>
      <vt:lpstr>성능시험</vt:lpstr>
      <vt:lpstr>Load-Balancing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엔텔스</dc:creator>
  <cp:lastModifiedBy>Windows User</cp:lastModifiedBy>
  <cp:revision>7417</cp:revision>
  <cp:lastPrinted>2017-11-08T02:21:20Z</cp:lastPrinted>
  <dcterms:created xsi:type="dcterms:W3CDTF">2000-05-23T04:31:44Z</dcterms:created>
  <dcterms:modified xsi:type="dcterms:W3CDTF">2019-04-24T06:32:07Z</dcterms:modified>
</cp:coreProperties>
</file>