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1"/>
  </p:sldMasterIdLst>
  <p:notesMasterIdLst>
    <p:notesMasterId r:id="rId25"/>
  </p:notesMasterIdLst>
  <p:sldIdLst>
    <p:sldId id="256" r:id="rId2"/>
    <p:sldId id="681" r:id="rId3"/>
    <p:sldId id="702" r:id="rId4"/>
    <p:sldId id="295" r:id="rId5"/>
    <p:sldId id="724" r:id="rId6"/>
    <p:sldId id="726" r:id="rId7"/>
    <p:sldId id="707" r:id="rId8"/>
    <p:sldId id="695" r:id="rId9"/>
    <p:sldId id="708" r:id="rId10"/>
    <p:sldId id="691" r:id="rId11"/>
    <p:sldId id="712" r:id="rId12"/>
    <p:sldId id="717" r:id="rId13"/>
    <p:sldId id="720" r:id="rId14"/>
    <p:sldId id="719" r:id="rId15"/>
    <p:sldId id="696" r:id="rId16"/>
    <p:sldId id="722" r:id="rId17"/>
    <p:sldId id="713" r:id="rId18"/>
    <p:sldId id="709" r:id="rId19"/>
    <p:sldId id="701" r:id="rId20"/>
    <p:sldId id="704" r:id="rId21"/>
    <p:sldId id="699" r:id="rId22"/>
    <p:sldId id="723" r:id="rId23"/>
    <p:sldId id="26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Osier-Mixon" initials="" lastIdx="1" clrIdx="0"/>
  <p:cmAuthor id="1" name="BALEA Lucian" initials="BL" lastIdx="16" clrIdx="1">
    <p:extLst>
      <p:ext uri="{19B8F6BF-5375-455C-9EA6-DF929625EA0E}">
        <p15:presenceInfo xmlns:p15="http://schemas.microsoft.com/office/powerpoint/2012/main" userId="S::lucian.balea@rte-france.com::822c887d-be06-4a8d-a50b-40fe1f7b3153" providerId="AD"/>
      </p:ext>
    </p:extLst>
  </p:cmAuthor>
  <p:cmAuthor id="2" name="sander.jansen@alliander.com" initials="sa" lastIdx="1" clrIdx="2">
    <p:extLst>
      <p:ext uri="{19B8F6BF-5375-455C-9EA6-DF929625EA0E}">
        <p15:presenceInfo xmlns:p15="http://schemas.microsoft.com/office/powerpoint/2012/main" userId="S::urn:spo:guest#sander.jansen@alliander.com::" providerId="AD"/>
      </p:ext>
    </p:extLst>
  </p:cmAuthor>
  <p:cmAuthor id="3" name="thomas.charton@nationalgrid.com" initials="th" lastIdx="1" clrIdx="3">
    <p:extLst>
      <p:ext uri="{19B8F6BF-5375-455C-9EA6-DF929625EA0E}">
        <p15:presenceInfo xmlns:p15="http://schemas.microsoft.com/office/powerpoint/2012/main" userId="S::urn:spo:guest#thomas.charton@nationalgrid.com::" providerId="AD"/>
      </p:ext>
    </p:extLst>
  </p:cmAuthor>
  <p:cmAuthor id="4" name="WATARE Aurelien" initials="WA" lastIdx="1" clrIdx="4">
    <p:extLst>
      <p:ext uri="{19B8F6BF-5375-455C-9EA6-DF929625EA0E}">
        <p15:presenceInfo xmlns:p15="http://schemas.microsoft.com/office/powerpoint/2012/main" userId="WATARE Aurelien" providerId="None"/>
      </p:ext>
    </p:extLst>
  </p:cmAuthor>
  <p:cmAuthor id="5" name="Jansen, Sander" initials="JS" lastIdx="2" clrIdx="5">
    <p:extLst>
      <p:ext uri="{19B8F6BF-5375-455C-9EA6-DF929625EA0E}">
        <p15:presenceInfo xmlns:p15="http://schemas.microsoft.com/office/powerpoint/2012/main" userId="S::sander.jansen_alliander.com#ext#@rtefrance.onmicrosoft.com::2eec9559-5c3b-4869-b343-2ca6504701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700"/>
    <a:srgbClr val="158FDF"/>
    <a:srgbClr val="D7A979"/>
    <a:srgbClr val="D87B41"/>
    <a:srgbClr val="D84800"/>
    <a:srgbClr val="D6D5A9"/>
    <a:srgbClr val="FFFDA9"/>
    <a:srgbClr val="D6D479"/>
    <a:srgbClr val="8F1F4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E58EB3-B969-49A8-B0A7-21AB83089CBA}">
  <a:tblStyle styleId="{A4E58EB3-B969-49A8-B0A7-21AB83089CBA}" styleName="Table_0">
    <a:wholeTbl>
      <a:tcTxStyle b="off" i="off">
        <a:font>
          <a:latin typeface="Gill Sans Light"/>
          <a:ea typeface="Gill Sans Light"/>
          <a:cs typeface="Gill Sans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9"/>
          </a:solidFill>
        </a:fill>
      </a:tcStyle>
    </a:wholeTbl>
    <a:band1H>
      <a:tcTxStyle b="off" i="off"/>
      <a:tcStyle>
        <a:tcBdr/>
        <a:fill>
          <a:solidFill>
            <a:srgbClr val="CADBF3"/>
          </a:solidFill>
        </a:fill>
      </a:tcStyle>
    </a:band1H>
    <a:band2H>
      <a:tcTxStyle b="off" i="off"/>
      <a:tcStyle>
        <a:tcBdr/>
      </a:tcStyle>
    </a:band2H>
    <a:band1V>
      <a:tcTxStyle b="off" i="off"/>
      <a:tcStyle>
        <a:tcBdr/>
        <a:fill>
          <a:solidFill>
            <a:srgbClr val="CADBF3"/>
          </a:solidFill>
        </a:fill>
      </a:tcStyle>
    </a:band1V>
    <a:band2V>
      <a:tcTxStyle b="off" i="off"/>
      <a:tcStyle>
        <a:tcBdr/>
      </a:tcStyle>
    </a:band2V>
    <a:lastCol>
      <a:tcTxStyle b="on" i="off">
        <a:font>
          <a:latin typeface="Gill Sans Light"/>
          <a:ea typeface="Gill Sans Light"/>
          <a:cs typeface="Gill Sans Light"/>
        </a:font>
        <a:schemeClr val="lt1"/>
      </a:tcTxStyle>
      <a:tcStyle>
        <a:tcBdr/>
        <a:fill>
          <a:solidFill>
            <a:schemeClr val="accent1"/>
          </a:solidFill>
        </a:fill>
      </a:tcStyle>
    </a:lastCol>
    <a:firstCol>
      <a:tcTxStyle b="on" i="off">
        <a:font>
          <a:latin typeface="Gill Sans Light"/>
          <a:ea typeface="Gill Sans Light"/>
          <a:cs typeface="Gill Sans Light"/>
        </a:font>
        <a:schemeClr val="lt1"/>
      </a:tcTxStyle>
      <a:tcStyle>
        <a:tcBdr/>
        <a:fill>
          <a:solidFill>
            <a:schemeClr val="accent1"/>
          </a:solidFill>
        </a:fill>
      </a:tcStyle>
    </a:firstCol>
    <a:lastRow>
      <a:tcTxStyle b="on" i="off">
        <a:font>
          <a:latin typeface="Gill Sans Light"/>
          <a:ea typeface="Gill Sans Light"/>
          <a:cs typeface="Gill Sans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Gill Sans Light"/>
          <a:ea typeface="Gill Sans Light"/>
          <a:cs typeface="Gill Sans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68" autoAdjust="0"/>
  </p:normalViewPr>
  <p:slideViewPr>
    <p:cSldViewPr snapToGrid="0">
      <p:cViewPr varScale="1">
        <p:scale>
          <a:sx n="69" d="100"/>
          <a:sy n="69" d="100"/>
        </p:scale>
        <p:origin x="1128"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EA Lucian" userId="822c887d-be06-4a8d-a50b-40fe1f7b3153" providerId="ADAL" clId="{6A591307-1AB5-4EAE-A714-F248E2C18E9E}"/>
    <pc:docChg chg="undo redo custSel modSld">
      <pc:chgData name="BALEA Lucian" userId="822c887d-be06-4a8d-a50b-40fe1f7b3153" providerId="ADAL" clId="{6A591307-1AB5-4EAE-A714-F248E2C18E9E}" dt="2020-06-08T16:54:53.276" v="591" actId="6549"/>
      <pc:docMkLst>
        <pc:docMk/>
      </pc:docMkLst>
      <pc:sldChg chg="modSp">
        <pc:chgData name="BALEA Lucian" userId="822c887d-be06-4a8d-a50b-40fe1f7b3153" providerId="ADAL" clId="{6A591307-1AB5-4EAE-A714-F248E2C18E9E}" dt="2020-06-08T16:21:28.803" v="3" actId="20577"/>
        <pc:sldMkLst>
          <pc:docMk/>
          <pc:sldMk cId="0" sldId="256"/>
        </pc:sldMkLst>
        <pc:spChg chg="mod">
          <ac:chgData name="BALEA Lucian" userId="822c887d-be06-4a8d-a50b-40fe1f7b3153" providerId="ADAL" clId="{6A591307-1AB5-4EAE-A714-F248E2C18E9E}" dt="2020-06-08T16:21:28.803" v="3" actId="20577"/>
          <ac:spMkLst>
            <pc:docMk/>
            <pc:sldMk cId="0" sldId="256"/>
            <ac:spMk id="263" creationId="{00000000-0000-0000-0000-000000000000}"/>
          </ac:spMkLst>
        </pc:spChg>
      </pc:sldChg>
      <pc:sldChg chg="addSp delSp modSp modNotesTx">
        <pc:chgData name="BALEA Lucian" userId="822c887d-be06-4a8d-a50b-40fe1f7b3153" providerId="ADAL" clId="{6A591307-1AB5-4EAE-A714-F248E2C18E9E}" dt="2020-06-08T16:54:53.276" v="591" actId="6549"/>
        <pc:sldMkLst>
          <pc:docMk/>
          <pc:sldMk cId="2058667316" sldId="268"/>
        </pc:sldMkLst>
        <pc:spChg chg="add del mod">
          <ac:chgData name="BALEA Lucian" userId="822c887d-be06-4a8d-a50b-40fe1f7b3153" providerId="ADAL" clId="{6A591307-1AB5-4EAE-A714-F248E2C18E9E}" dt="2020-06-08T16:34:17.755" v="285" actId="478"/>
          <ac:spMkLst>
            <pc:docMk/>
            <pc:sldMk cId="2058667316" sldId="268"/>
            <ac:spMk id="2" creationId="{0A9DEEC8-7A08-48B9-AB03-797267E84D6D}"/>
          </ac:spMkLst>
        </pc:spChg>
        <pc:graphicFrameChg chg="mod modGraphic">
          <ac:chgData name="BALEA Lucian" userId="822c887d-be06-4a8d-a50b-40fe1f7b3153" providerId="ADAL" clId="{6A591307-1AB5-4EAE-A714-F248E2C18E9E}" dt="2020-06-08T16:54:53.276" v="591" actId="6549"/>
          <ac:graphicFrameMkLst>
            <pc:docMk/>
            <pc:sldMk cId="2058667316" sldId="268"/>
            <ac:graphicFrameMk id="3" creationId="{00000000-0000-0000-0000-000000000000}"/>
          </ac:graphicFrameMkLst>
        </pc:graphicFrameChg>
      </pc:sldChg>
      <pc:sldChg chg="modSp">
        <pc:chgData name="BALEA Lucian" userId="822c887d-be06-4a8d-a50b-40fe1f7b3153" providerId="ADAL" clId="{6A591307-1AB5-4EAE-A714-F248E2C18E9E}" dt="2020-06-08T16:24:33.247" v="54" actId="207"/>
        <pc:sldMkLst>
          <pc:docMk/>
          <pc:sldMk cId="3894916627" sldId="295"/>
        </pc:sldMkLst>
        <pc:spChg chg="mod">
          <ac:chgData name="BALEA Lucian" userId="822c887d-be06-4a8d-a50b-40fe1f7b3153" providerId="ADAL" clId="{6A591307-1AB5-4EAE-A714-F248E2C18E9E}" dt="2020-06-08T16:24:33.247" v="54" actId="207"/>
          <ac:spMkLst>
            <pc:docMk/>
            <pc:sldMk cId="3894916627" sldId="295"/>
            <ac:spMk id="35" creationId="{00000000-0000-0000-0000-000000000000}"/>
          </ac:spMkLst>
        </pc:spChg>
      </pc:sldChg>
      <pc:sldChg chg="modSp">
        <pc:chgData name="BALEA Lucian" userId="822c887d-be06-4a8d-a50b-40fe1f7b3153" providerId="ADAL" clId="{6A591307-1AB5-4EAE-A714-F248E2C18E9E}" dt="2020-06-08T16:22:53.887" v="41" actId="108"/>
        <pc:sldMkLst>
          <pc:docMk/>
          <pc:sldMk cId="4138506746" sldId="695"/>
        </pc:sldMkLst>
        <pc:spChg chg="mod">
          <ac:chgData name="BALEA Lucian" userId="822c887d-be06-4a8d-a50b-40fe1f7b3153" providerId="ADAL" clId="{6A591307-1AB5-4EAE-A714-F248E2C18E9E}" dt="2020-06-08T16:22:53.887" v="41" actId="108"/>
          <ac:spMkLst>
            <pc:docMk/>
            <pc:sldMk cId="4138506746" sldId="695"/>
            <ac:spMk id="5" creationId="{00000000-0000-0000-0000-000000000000}"/>
          </ac:spMkLst>
        </pc:spChg>
      </pc:sldChg>
      <pc:sldChg chg="modSp">
        <pc:chgData name="BALEA Lucian" userId="822c887d-be06-4a8d-a50b-40fe1f7b3153" providerId="ADAL" clId="{6A591307-1AB5-4EAE-A714-F248E2C18E9E}" dt="2020-06-08T16:21:55.151" v="20" actId="108"/>
        <pc:sldMkLst>
          <pc:docMk/>
          <pc:sldMk cId="565750540" sldId="702"/>
        </pc:sldMkLst>
        <pc:spChg chg="mod">
          <ac:chgData name="BALEA Lucian" userId="822c887d-be06-4a8d-a50b-40fe1f7b3153" providerId="ADAL" clId="{6A591307-1AB5-4EAE-A714-F248E2C18E9E}" dt="2020-06-08T16:21:55.151" v="20" actId="108"/>
          <ac:spMkLst>
            <pc:docMk/>
            <pc:sldMk cId="565750540" sldId="702"/>
            <ac:spMk id="5" creationId="{00000000-0000-0000-0000-000000000000}"/>
          </ac:spMkLst>
        </pc:spChg>
      </pc:sldChg>
      <pc:sldChg chg="modSp">
        <pc:chgData name="BALEA Lucian" userId="822c887d-be06-4a8d-a50b-40fe1f7b3153" providerId="ADAL" clId="{6A591307-1AB5-4EAE-A714-F248E2C18E9E}" dt="2020-06-08T16:23:41.484" v="47" actId="108"/>
        <pc:sldMkLst>
          <pc:docMk/>
          <pc:sldMk cId="759815515" sldId="704"/>
        </pc:sldMkLst>
        <pc:spChg chg="mod">
          <ac:chgData name="BALEA Lucian" userId="822c887d-be06-4a8d-a50b-40fe1f7b3153" providerId="ADAL" clId="{6A591307-1AB5-4EAE-A714-F248E2C18E9E}" dt="2020-06-08T16:23:41.484" v="47" actId="108"/>
          <ac:spMkLst>
            <pc:docMk/>
            <pc:sldMk cId="759815515" sldId="704"/>
            <ac:spMk id="3" creationId="{E7755D46-941C-4F50-832B-1A76E2F26B57}"/>
          </ac:spMkLst>
        </pc:spChg>
      </pc:sldChg>
      <pc:sldChg chg="modSp">
        <pc:chgData name="BALEA Lucian" userId="822c887d-be06-4a8d-a50b-40fe1f7b3153" providerId="ADAL" clId="{6A591307-1AB5-4EAE-A714-F248E2C18E9E}" dt="2020-06-08T16:23:21.703" v="46" actId="108"/>
        <pc:sldMkLst>
          <pc:docMk/>
          <pc:sldMk cId="1857385571" sldId="717"/>
        </pc:sldMkLst>
        <pc:spChg chg="mod">
          <ac:chgData name="BALEA Lucian" userId="822c887d-be06-4a8d-a50b-40fe1f7b3153" providerId="ADAL" clId="{6A591307-1AB5-4EAE-A714-F248E2C18E9E}" dt="2020-06-08T16:23:21.703" v="46" actId="108"/>
          <ac:spMkLst>
            <pc:docMk/>
            <pc:sldMk cId="1857385571" sldId="717"/>
            <ac:spMk id="5" creationId="{00000000-0000-0000-0000-000000000000}"/>
          </ac:spMkLst>
        </pc:spChg>
      </pc:sldChg>
      <pc:sldChg chg="delSp modSp">
        <pc:chgData name="BALEA Lucian" userId="822c887d-be06-4a8d-a50b-40fe1f7b3153" providerId="ADAL" clId="{6A591307-1AB5-4EAE-A714-F248E2C18E9E}" dt="2020-06-08T16:24:25.830" v="53" actId="207"/>
        <pc:sldMkLst>
          <pc:docMk/>
          <pc:sldMk cId="3989534486" sldId="724"/>
        </pc:sldMkLst>
        <pc:spChg chg="del">
          <ac:chgData name="BALEA Lucian" userId="822c887d-be06-4a8d-a50b-40fe1f7b3153" providerId="ADAL" clId="{6A591307-1AB5-4EAE-A714-F248E2C18E9E}" dt="2020-06-08T16:22:42.293" v="39" actId="478"/>
          <ac:spMkLst>
            <pc:docMk/>
            <pc:sldMk cId="3989534486" sldId="724"/>
            <ac:spMk id="6" creationId="{3A3E3F68-6A54-4176-88F3-B684F7055E52}"/>
          </ac:spMkLst>
        </pc:spChg>
        <pc:graphicFrameChg chg="mod modGraphic">
          <ac:chgData name="BALEA Lucian" userId="822c887d-be06-4a8d-a50b-40fe1f7b3153" providerId="ADAL" clId="{6A591307-1AB5-4EAE-A714-F248E2C18E9E}" dt="2020-06-08T16:24:25.830" v="53" actId="207"/>
          <ac:graphicFrameMkLst>
            <pc:docMk/>
            <pc:sldMk cId="3989534486" sldId="724"/>
            <ac:graphicFrameMk id="4" creationId="{CCA3E7CD-C1E3-478C-B5E8-7A0C4E179527}"/>
          </ac:graphicFrameMkLst>
        </pc:graphicFrameChg>
      </pc:sldChg>
      <pc:sldChg chg="delSp">
        <pc:chgData name="BALEA Lucian" userId="822c887d-be06-4a8d-a50b-40fe1f7b3153" providerId="ADAL" clId="{6A591307-1AB5-4EAE-A714-F248E2C18E9E}" dt="2020-06-08T16:22:46.186" v="40" actId="478"/>
        <pc:sldMkLst>
          <pc:docMk/>
          <pc:sldMk cId="2131606746" sldId="726"/>
        </pc:sldMkLst>
        <pc:spChg chg="del">
          <ac:chgData name="BALEA Lucian" userId="822c887d-be06-4a8d-a50b-40fe1f7b3153" providerId="ADAL" clId="{6A591307-1AB5-4EAE-A714-F248E2C18E9E}" dt="2020-06-08T16:22:46.186" v="40" actId="478"/>
          <ac:spMkLst>
            <pc:docMk/>
            <pc:sldMk cId="2131606746" sldId="726"/>
            <ac:spMk id="6" creationId="{9E09652C-AC79-473D-AFE6-B5E213E202A3}"/>
          </ac:spMkLst>
        </pc:spChg>
      </pc:sldChg>
    </pc:docChg>
  </pc:docChgLst>
  <pc:docChgLst>
    <pc:chgData name="BALEA Lucian" userId="822c887d-be06-4a8d-a50b-40fe1f7b3153" providerId="ADAL" clId="{A1A14E4D-19FA-4DD4-90B4-AA80295F25D4}"/>
    <pc:docChg chg="undo redo custSel modSld">
      <pc:chgData name="BALEA Lucian" userId="822c887d-be06-4a8d-a50b-40fe1f7b3153" providerId="ADAL" clId="{A1A14E4D-19FA-4DD4-90B4-AA80295F25D4}" dt="2020-09-03T09:41:58.498" v="159" actId="20577"/>
      <pc:docMkLst>
        <pc:docMk/>
      </pc:docMkLst>
      <pc:sldChg chg="modSp">
        <pc:chgData name="BALEA Lucian" userId="822c887d-be06-4a8d-a50b-40fe1f7b3153" providerId="ADAL" clId="{A1A14E4D-19FA-4DD4-90B4-AA80295F25D4}" dt="2020-09-02T17:27:09.283" v="32" actId="20577"/>
        <pc:sldMkLst>
          <pc:docMk/>
          <pc:sldMk cId="0" sldId="256"/>
        </pc:sldMkLst>
        <pc:spChg chg="mod">
          <ac:chgData name="BALEA Lucian" userId="822c887d-be06-4a8d-a50b-40fe1f7b3153" providerId="ADAL" clId="{A1A14E4D-19FA-4DD4-90B4-AA80295F25D4}" dt="2020-09-02T17:27:09.283" v="32" actId="20577"/>
          <ac:spMkLst>
            <pc:docMk/>
            <pc:sldMk cId="0" sldId="256"/>
            <ac:spMk id="263" creationId="{00000000-0000-0000-0000-000000000000}"/>
          </ac:spMkLst>
        </pc:spChg>
        <pc:spChg chg="mod">
          <ac:chgData name="BALEA Lucian" userId="822c887d-be06-4a8d-a50b-40fe1f7b3153" providerId="ADAL" clId="{A1A14E4D-19FA-4DD4-90B4-AA80295F25D4}" dt="2020-09-02T17:27:02.320" v="23" actId="6549"/>
          <ac:spMkLst>
            <pc:docMk/>
            <pc:sldMk cId="0" sldId="256"/>
            <ac:spMk id="264" creationId="{00000000-0000-0000-0000-000000000000}"/>
          </ac:spMkLst>
        </pc:spChg>
      </pc:sldChg>
      <pc:sldChg chg="modSp">
        <pc:chgData name="BALEA Lucian" userId="822c887d-be06-4a8d-a50b-40fe1f7b3153" providerId="ADAL" clId="{A1A14E4D-19FA-4DD4-90B4-AA80295F25D4}" dt="2020-09-02T17:28:21.428" v="40" actId="207"/>
        <pc:sldMkLst>
          <pc:docMk/>
          <pc:sldMk cId="2058667316" sldId="268"/>
        </pc:sldMkLst>
        <pc:graphicFrameChg chg="modGraphic">
          <ac:chgData name="BALEA Lucian" userId="822c887d-be06-4a8d-a50b-40fe1f7b3153" providerId="ADAL" clId="{A1A14E4D-19FA-4DD4-90B4-AA80295F25D4}" dt="2020-09-02T17:28:21.428" v="40" actId="207"/>
          <ac:graphicFrameMkLst>
            <pc:docMk/>
            <pc:sldMk cId="2058667316" sldId="268"/>
            <ac:graphicFrameMk id="3" creationId="{00000000-0000-0000-0000-000000000000}"/>
          </ac:graphicFrameMkLst>
        </pc:graphicFrameChg>
      </pc:sldChg>
      <pc:sldChg chg="modSp">
        <pc:chgData name="BALEA Lucian" userId="822c887d-be06-4a8d-a50b-40fe1f7b3153" providerId="ADAL" clId="{A1A14E4D-19FA-4DD4-90B4-AA80295F25D4}" dt="2020-09-02T17:30:15.775" v="67" actId="20577"/>
        <pc:sldMkLst>
          <pc:docMk/>
          <pc:sldMk cId="4138506746" sldId="695"/>
        </pc:sldMkLst>
        <pc:spChg chg="mod">
          <ac:chgData name="BALEA Lucian" userId="822c887d-be06-4a8d-a50b-40fe1f7b3153" providerId="ADAL" clId="{A1A14E4D-19FA-4DD4-90B4-AA80295F25D4}" dt="2020-09-02T17:30:15.775" v="67" actId="20577"/>
          <ac:spMkLst>
            <pc:docMk/>
            <pc:sldMk cId="4138506746" sldId="695"/>
            <ac:spMk id="5" creationId="{00000000-0000-0000-0000-000000000000}"/>
          </ac:spMkLst>
        </pc:spChg>
      </pc:sldChg>
      <pc:sldChg chg="modSp">
        <pc:chgData name="BALEA Lucian" userId="822c887d-be06-4a8d-a50b-40fe1f7b3153" providerId="ADAL" clId="{A1A14E4D-19FA-4DD4-90B4-AA80295F25D4}" dt="2020-09-03T09:41:58.498" v="159" actId="20577"/>
        <pc:sldMkLst>
          <pc:docMk/>
          <pc:sldMk cId="565750540" sldId="702"/>
        </pc:sldMkLst>
        <pc:spChg chg="mod">
          <ac:chgData name="BALEA Lucian" userId="822c887d-be06-4a8d-a50b-40fe1f7b3153" providerId="ADAL" clId="{A1A14E4D-19FA-4DD4-90B4-AA80295F25D4}" dt="2020-09-03T09:41:58.498" v="159" actId="20577"/>
          <ac:spMkLst>
            <pc:docMk/>
            <pc:sldMk cId="565750540" sldId="702"/>
            <ac:spMk id="5" creationId="{00000000-0000-0000-0000-000000000000}"/>
          </ac:spMkLst>
        </pc:spChg>
      </pc:sldChg>
      <pc:sldChg chg="modSp">
        <pc:chgData name="BALEA Lucian" userId="822c887d-be06-4a8d-a50b-40fe1f7b3153" providerId="ADAL" clId="{A1A14E4D-19FA-4DD4-90B4-AA80295F25D4}" dt="2020-09-02T17:27:57.080" v="39" actId="207"/>
        <pc:sldMkLst>
          <pc:docMk/>
          <pc:sldMk cId="3989534486" sldId="724"/>
        </pc:sldMkLst>
        <pc:graphicFrameChg chg="modGraphic">
          <ac:chgData name="BALEA Lucian" userId="822c887d-be06-4a8d-a50b-40fe1f7b3153" providerId="ADAL" clId="{A1A14E4D-19FA-4DD4-90B4-AA80295F25D4}" dt="2020-09-02T17:27:57.080" v="39" actId="207"/>
          <ac:graphicFrameMkLst>
            <pc:docMk/>
            <pc:sldMk cId="3989534486" sldId="724"/>
            <ac:graphicFrameMk id="4" creationId="{CCA3E7CD-C1E3-478C-B5E8-7A0C4E17952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US" noProof="0"/>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55252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US" noProof="0"/>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38333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a:solidFill>
                  <a:srgbClr val="000000"/>
                </a:solidFill>
                <a:effectLst/>
                <a:latin typeface="Arial"/>
                <a:ea typeface="Arial"/>
                <a:cs typeface="Arial"/>
                <a:sym typeface="Arial"/>
              </a:rPr>
              <a:t>Minutes on DT2 meeting on 2020-02- 28: one amendment: it is agreed that the project will not assess the requirements on EMC, construction, environmental base on the assumption that the software will be compatible with hardware fulfilling these requirements (and considering also that the hardware infrastructure for visualization may be subject to less stringent requirements). </a:t>
            </a:r>
            <a:endParaRPr lang="en-US"/>
          </a:p>
        </p:txBody>
      </p:sp>
    </p:spTree>
    <p:extLst>
      <p:ext uri="{BB962C8B-B14F-4D97-AF65-F5344CB8AC3E}">
        <p14:creationId xmlns:p14="http://schemas.microsoft.com/office/powerpoint/2010/main" val="3297990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noProof="0"/>
              <a:t>An </a:t>
            </a:r>
            <a:r>
              <a:rPr lang="en-US" b="1" u="sng" noProof="0"/>
              <a:t>application</a:t>
            </a:r>
            <a:r>
              <a:rPr lang="en-US" noProof="0"/>
              <a:t> can be hosted in a :</a:t>
            </a:r>
          </a:p>
          <a:p>
            <a:pPr marL="457200" indent="-298450"/>
            <a:r>
              <a:rPr lang="en-US" b="1" noProof="0"/>
              <a:t>virtual machine </a:t>
            </a:r>
            <a:r>
              <a:rPr lang="en-US" noProof="0"/>
              <a:t>(guest). This guest runs on top of the hypervisor. They are 2 options to reduce the overhead:</a:t>
            </a:r>
          </a:p>
          <a:p>
            <a:pPr marL="914400" lvl="1" indent="-298450"/>
            <a:r>
              <a:rPr lang="en-US" b="1" noProof="0"/>
              <a:t>Passthrough</a:t>
            </a:r>
            <a:r>
              <a:rPr lang="en-US" noProof="0"/>
              <a:t> :the guest interact directly with the hardware. Cons : the guest is not hardware independent anymore</a:t>
            </a:r>
          </a:p>
          <a:p>
            <a:pPr marL="914400" lvl="1" indent="-298450"/>
            <a:r>
              <a:rPr lang="en-US" b="1" noProof="0"/>
              <a:t>Paravirtualization </a:t>
            </a:r>
            <a:r>
              <a:rPr lang="en-US" noProof="0"/>
              <a:t>: </a:t>
            </a:r>
            <a:r>
              <a:rPr lang="en-US" sz="1100" b="0" i="0" u="none" strike="noStrike" cap="none" noProof="0">
                <a:solidFill>
                  <a:srgbClr val="000000"/>
                </a:solidFill>
                <a:effectLst/>
                <a:latin typeface="Arial"/>
                <a:ea typeface="Arial"/>
                <a:cs typeface="Arial"/>
                <a:sym typeface="Arial"/>
              </a:rPr>
              <a:t> hypervisor exposes a modified version of the physical hardware interface to the guest. Cons : the guest needs to be compatible</a:t>
            </a:r>
          </a:p>
          <a:p>
            <a:pPr marL="457200" lvl="0" indent="-298450"/>
            <a:r>
              <a:rPr lang="en-US" b="1" i="0" u="none" strike="noStrike" cap="none" noProof="0">
                <a:solidFill>
                  <a:srgbClr val="000000"/>
                </a:solidFill>
                <a:effectLst/>
                <a:latin typeface="Arial"/>
                <a:cs typeface="Arial"/>
                <a:sym typeface="Arial"/>
              </a:rPr>
              <a:t>container.</a:t>
            </a:r>
            <a:r>
              <a:rPr lang="en-US" b="0" i="0" u="none" strike="noStrike" cap="none" noProof="0">
                <a:solidFill>
                  <a:srgbClr val="000000"/>
                </a:solidFill>
                <a:effectLst/>
                <a:latin typeface="Arial"/>
                <a:cs typeface="Arial"/>
                <a:sym typeface="Arial"/>
              </a:rPr>
              <a:t> A container can be run directly on the host or in a guest:</a:t>
            </a:r>
          </a:p>
          <a:p>
            <a:pPr marL="914400" lvl="1" indent="-298450"/>
            <a:r>
              <a:rPr lang="en-US" b="0" i="0" u="none" strike="noStrike" cap="none" noProof="0">
                <a:solidFill>
                  <a:srgbClr val="000000"/>
                </a:solidFill>
                <a:effectLst/>
                <a:latin typeface="Arial"/>
                <a:cs typeface="Arial"/>
                <a:sym typeface="Arial"/>
              </a:rPr>
              <a:t>Pros: small overhead , small size</a:t>
            </a:r>
          </a:p>
          <a:p>
            <a:pPr marL="914400" lvl="1" indent="-298450"/>
            <a:r>
              <a:rPr lang="en-US" b="0" i="0" u="none" strike="noStrike" cap="none" noProof="0">
                <a:solidFill>
                  <a:srgbClr val="000000"/>
                </a:solidFill>
                <a:effectLst/>
                <a:latin typeface="Arial"/>
                <a:cs typeface="Arial"/>
                <a:sym typeface="Arial"/>
              </a:rPr>
              <a:t>Cons: use the kernel of the host (not possible to run windows container directly on a Linux host and vice versa) , less isolation</a:t>
            </a:r>
          </a:p>
          <a:p>
            <a:pPr marL="914400" lvl="1" indent="-298450"/>
            <a:endParaRPr lang="en-US" b="1" i="0" u="none" strike="noStrike" cap="none" noProof="0">
              <a:solidFill>
                <a:srgbClr val="000000"/>
              </a:solidFill>
              <a:effectLst/>
              <a:latin typeface="Arial"/>
              <a:cs typeface="Arial"/>
              <a:sym typeface="Arial"/>
            </a:endParaRPr>
          </a:p>
          <a:p>
            <a:pPr marL="158750" lvl="0" indent="0">
              <a:buNone/>
            </a:pPr>
            <a:r>
              <a:rPr lang="en-US" b="0" i="0" u="none" strike="noStrike" cap="none" noProof="0">
                <a:solidFill>
                  <a:srgbClr val="000000"/>
                </a:solidFill>
                <a:effectLst/>
                <a:latin typeface="Arial"/>
                <a:cs typeface="Arial"/>
                <a:sym typeface="Arial"/>
              </a:rPr>
              <a:t>The </a:t>
            </a:r>
            <a:r>
              <a:rPr lang="en-US" b="1" i="0" u="sng" strike="noStrike" cap="none" noProof="0">
                <a:solidFill>
                  <a:srgbClr val="000000"/>
                </a:solidFill>
                <a:effectLst/>
                <a:latin typeface="Arial"/>
                <a:cs typeface="Arial"/>
                <a:sym typeface="Arial"/>
              </a:rPr>
              <a:t>network</a:t>
            </a:r>
            <a:r>
              <a:rPr lang="en-US" b="0" i="0" u="none" strike="noStrike" cap="none" noProof="0">
                <a:solidFill>
                  <a:srgbClr val="000000"/>
                </a:solidFill>
                <a:effectLst/>
                <a:latin typeface="Arial"/>
                <a:cs typeface="Arial"/>
                <a:sym typeface="Arial"/>
              </a:rPr>
              <a:t> can be handled by :</a:t>
            </a:r>
          </a:p>
          <a:p>
            <a:pPr marL="457200" lvl="0" indent="-298450"/>
            <a:r>
              <a:rPr lang="en-US" b="0" i="0" u="none" strike="noStrike" cap="none" noProof="0">
                <a:solidFill>
                  <a:srgbClr val="000000"/>
                </a:solidFill>
                <a:effectLst/>
                <a:latin typeface="Arial"/>
                <a:cs typeface="Arial"/>
                <a:sym typeface="Arial"/>
              </a:rPr>
              <a:t>the host drivers. However the 100µs jitter for sample value (61850 9-2) is difficult to achieve with this configuration.</a:t>
            </a:r>
          </a:p>
          <a:p>
            <a:pPr marL="457200" lvl="0" indent="-298450"/>
            <a:r>
              <a:rPr lang="en-US" b="0" i="0" u="none" strike="noStrike" cap="none" noProof="0">
                <a:solidFill>
                  <a:srgbClr val="000000"/>
                </a:solidFill>
                <a:effectLst/>
                <a:latin typeface="Arial"/>
                <a:cs typeface="Arial"/>
                <a:sym typeface="Arial"/>
              </a:rPr>
              <a:t>DPDK and a virtual switch (OVS-DPDK) : CPUs and memory and NIC are dedicated to OVS-DPDK. In this configuration 100µs jitter for sample value is a realistic target.</a:t>
            </a:r>
          </a:p>
        </p:txBody>
      </p:sp>
    </p:spTree>
    <p:extLst>
      <p:ext uri="{BB962C8B-B14F-4D97-AF65-F5344CB8AC3E}">
        <p14:creationId xmlns:p14="http://schemas.microsoft.com/office/powerpoint/2010/main" val="3026945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en-US" noProof="0"/>
              <a:t>Pros for reusing CIP: leveraging the long term maintenance effort from CIP (10 years support)</a:t>
            </a:r>
          </a:p>
          <a:p>
            <a:r>
              <a:rPr lang="en-US" noProof="0"/>
              <a:t>Cons for reusing CIP: old Kernel version and possibly missing support on needed firmware of software component</a:t>
            </a:r>
          </a:p>
          <a:p>
            <a:r>
              <a:rPr lang="en-US" noProof="0"/>
              <a:t>Need to engage with CIP once requirements are cleared in order to assess pros and cons</a:t>
            </a:r>
          </a:p>
        </p:txBody>
      </p:sp>
    </p:spTree>
    <p:extLst>
      <p:ext uri="{BB962C8B-B14F-4D97-AF65-F5344CB8AC3E}">
        <p14:creationId xmlns:p14="http://schemas.microsoft.com/office/powerpoint/2010/main" val="713781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US" noProof="0"/>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05480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 </a:t>
            </a:r>
            <a:r>
              <a:rPr lang="en-US" sz="1100" dirty="0"/>
              <a:t>Although the MVP targets both automation and protection applications, with a realistic ambition to reach a qualified industrial-grade implementation by end of 2023, the project should strive to qualify an intermediate version of the platform for automation applications by end of 2021.</a:t>
            </a:r>
            <a:endParaRPr lang="fr-FR" dirty="0"/>
          </a:p>
        </p:txBody>
      </p:sp>
    </p:spTree>
    <p:extLst>
      <p:ext uri="{BB962C8B-B14F-4D97-AF65-F5344CB8AC3E}">
        <p14:creationId xmlns:p14="http://schemas.microsoft.com/office/powerpoint/2010/main" val="329185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US" noProof="0"/>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8920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2115FA4-1F4D-404B-A8E0-BB6BD6487BB4}" type="slidenum">
              <a:rPr lang="fr-FR" smtClean="0"/>
              <a:t>4</a:t>
            </a:fld>
            <a:endParaRPr lang="fr-FR"/>
          </a:p>
        </p:txBody>
      </p:sp>
    </p:spTree>
    <p:extLst>
      <p:ext uri="{BB962C8B-B14F-4D97-AF65-F5344CB8AC3E}">
        <p14:creationId xmlns:p14="http://schemas.microsoft.com/office/powerpoint/2010/main" val="375171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US" noProof="0"/>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1942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US" noProof="0"/>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6564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noProof="0"/>
              <a:t>Definition of “reference design”: https://en.wikipedia.org/wiki/Reference_design</a:t>
            </a:r>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0423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58750" indent="0">
              <a:buNone/>
            </a:pPr>
            <a:endParaRPr lang="en-US" noProof="0"/>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10043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100" b="0" i="0" u="none" strike="noStrike" cap="none">
                <a:solidFill>
                  <a:srgbClr val="000000"/>
                </a:solidFill>
                <a:latin typeface="Arial"/>
                <a:ea typeface="Arial"/>
                <a:cs typeface="Arial"/>
                <a:sym typeface="Arial"/>
              </a:rPr>
              <a:t>In Europe, 63 kV substations (or equivalent High Voltage) may be operated by the transmission or distribution operators, depending on national regulations. Thousands of substations of this kind are in use in Europe (approx. 1200 in France). The need for virtualization at this level is driven by the development of renewable energy at distribution level.</a:t>
            </a:r>
          </a:p>
          <a:p>
            <a:r>
              <a:rPr lang="en-US" sz="1100" b="0" i="0" u="none" strike="noStrike" cap="none">
                <a:solidFill>
                  <a:srgbClr val="000000"/>
                </a:solidFill>
                <a:latin typeface="Arial"/>
                <a:ea typeface="Arial"/>
                <a:cs typeface="Arial"/>
                <a:sym typeface="Arial"/>
              </a:rPr>
              <a:t>Although simplified, the performance requirements of protective functions at HV substations remain similar to those of EHV substations.</a:t>
            </a:r>
          </a:p>
          <a:p>
            <a:r>
              <a:rPr lang="en-US" sz="1100" b="0" i="0" u="none" strike="noStrike" cap="none">
                <a:solidFill>
                  <a:srgbClr val="000000"/>
                </a:solidFill>
                <a:latin typeface="Arial"/>
                <a:ea typeface="Arial"/>
                <a:cs typeface="Arial"/>
                <a:sym typeface="Arial"/>
              </a:rPr>
              <a:t>Being less critical than EHV substations in case of failures, innovation is easier at HV substations.</a:t>
            </a:r>
          </a:p>
          <a:p>
            <a:pPr marL="158750" indent="0">
              <a:buNone/>
            </a:pPr>
            <a:endParaRPr lang="en-US" noProof="0"/>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0287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US" noProof="0"/>
          </a:p>
        </p:txBody>
      </p:sp>
      <p:sp>
        <p:nvSpPr>
          <p:cNvPr id="4" name="Espace réservé du numéro de diapositiv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917F527C-4AEA-214A-BB9D-D3E857055009}"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56645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7" name="Google Shape;633;p56">
            <a:extLst>
              <a:ext uri="{FF2B5EF4-FFF2-40B4-BE49-F238E27FC236}">
                <a16:creationId xmlns:a16="http://schemas.microsoft.com/office/drawing/2014/main" id="{BEDC11D0-9A9E-C043-9B8B-5EB3C8ACC944}"/>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336193" y="1879272"/>
            <a:ext cx="4471615" cy="584529"/>
          </a:xfrm>
          <a:prstGeom prst="rect">
            <a:avLst/>
          </a:prstGeom>
          <a:noFill/>
          <a:ln>
            <a:noFill/>
          </a:ln>
        </p:spPr>
      </p:pic>
      <p:sp>
        <p:nvSpPr>
          <p:cNvPr id="8" name="Title 1">
            <a:extLst>
              <a:ext uri="{FF2B5EF4-FFF2-40B4-BE49-F238E27FC236}">
                <a16:creationId xmlns:a16="http://schemas.microsoft.com/office/drawing/2014/main" id="{4C903F75-E068-2A43-A207-0B7B200AA445}"/>
              </a:ext>
            </a:extLst>
          </p:cNvPr>
          <p:cNvSpPr>
            <a:spLocks noGrp="1"/>
          </p:cNvSpPr>
          <p:nvPr>
            <p:ph type="title"/>
          </p:nvPr>
        </p:nvSpPr>
        <p:spPr>
          <a:xfrm>
            <a:off x="342900" y="2753591"/>
            <a:ext cx="8435340" cy="1704108"/>
          </a:xfrm>
        </p:spPr>
        <p:txBody>
          <a:bodyPr anchor="t">
            <a:normAutofit/>
          </a:bodyPr>
          <a:lstStyle>
            <a:lvl1pPr algn="ctr">
              <a:lnSpc>
                <a:spcPct val="100000"/>
              </a:lnSpc>
              <a:defRPr sz="3300" b="0" i="0" cap="none" baseline="0">
                <a:solidFill>
                  <a:srgbClr val="0070C0"/>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267331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Image Whit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8" name="Content Placeholder 3">
            <a:extLst>
              <a:ext uri="{FF2B5EF4-FFF2-40B4-BE49-F238E27FC236}">
                <a16:creationId xmlns:a16="http://schemas.microsoft.com/office/drawing/2014/main" id="{E37AECFC-0FE7-9143-8547-F683D6C89202}"/>
              </a:ext>
            </a:extLst>
          </p:cNvPr>
          <p:cNvSpPr>
            <a:spLocks noGrp="1"/>
          </p:cNvSpPr>
          <p:nvPr>
            <p:ph sz="half" idx="2"/>
          </p:nvPr>
        </p:nvSpPr>
        <p:spPr>
          <a:xfrm>
            <a:off x="5143500" y="342901"/>
            <a:ext cx="3429000" cy="4499372"/>
          </a:xfrm>
        </p:spPr>
        <p:txBody>
          <a:bodyPr anchor="ctr"/>
          <a:lstStyle>
            <a:lvl1pPr>
              <a:spcBef>
                <a:spcPts val="18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3">
            <a:extLst>
              <a:ext uri="{FF2B5EF4-FFF2-40B4-BE49-F238E27FC236}">
                <a16:creationId xmlns:a16="http://schemas.microsoft.com/office/drawing/2014/main" id="{441DEBE0-0631-0649-8BFD-6E00520F013C}"/>
              </a:ext>
            </a:extLst>
          </p:cNvPr>
          <p:cNvSpPr>
            <a:spLocks noGrp="1"/>
          </p:cNvSpPr>
          <p:nvPr>
            <p:ph sz="half" idx="11"/>
          </p:nvPr>
        </p:nvSpPr>
        <p:spPr>
          <a:xfrm>
            <a:off x="960459" y="342901"/>
            <a:ext cx="2571750" cy="4499372"/>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030070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Image Black">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8" name="Content Placeholder 3">
            <a:extLst>
              <a:ext uri="{FF2B5EF4-FFF2-40B4-BE49-F238E27FC236}">
                <a16:creationId xmlns:a16="http://schemas.microsoft.com/office/drawing/2014/main" id="{E37AECFC-0FE7-9143-8547-F683D6C89202}"/>
              </a:ext>
            </a:extLst>
          </p:cNvPr>
          <p:cNvSpPr>
            <a:spLocks noGrp="1"/>
          </p:cNvSpPr>
          <p:nvPr>
            <p:ph sz="half" idx="2"/>
          </p:nvPr>
        </p:nvSpPr>
        <p:spPr>
          <a:xfrm>
            <a:off x="5143500" y="342901"/>
            <a:ext cx="3429000" cy="4499372"/>
          </a:xfrm>
        </p:spPr>
        <p:txBody>
          <a:bodyPr anchor="ctr"/>
          <a:lstStyle>
            <a:lvl1pPr>
              <a:spcBef>
                <a:spcPts val="18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3">
            <a:extLst>
              <a:ext uri="{FF2B5EF4-FFF2-40B4-BE49-F238E27FC236}">
                <a16:creationId xmlns:a16="http://schemas.microsoft.com/office/drawing/2014/main" id="{441DEBE0-0631-0649-8BFD-6E00520F013C}"/>
              </a:ext>
            </a:extLst>
          </p:cNvPr>
          <p:cNvSpPr>
            <a:spLocks noGrp="1"/>
          </p:cNvSpPr>
          <p:nvPr>
            <p:ph sz="half" idx="11"/>
          </p:nvPr>
        </p:nvSpPr>
        <p:spPr>
          <a:xfrm>
            <a:off x="960459" y="342901"/>
            <a:ext cx="2571750" cy="4499372"/>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22534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3FFD-B933-6544-992E-D9164C9B6BC8}"/>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7417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Imag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8C3766F-A192-3645-8D2F-3D37BDEE75AC}"/>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lvl1pPr>
              <a:defRPr>
                <a:solidFill>
                  <a:schemeClr val="tx1"/>
                </a:solidFill>
              </a:defRPr>
            </a:lvl1pPr>
          </a:lstStyle>
          <a:p>
            <a:r>
              <a:rPr lang="fr-FR"/>
              <a:t>Modifiez le style du titre</a:t>
            </a:r>
            <a:endParaRPr lang="en-US"/>
          </a:p>
        </p:txBody>
      </p:sp>
    </p:spTree>
    <p:extLst>
      <p:ext uri="{BB962C8B-B14F-4D97-AF65-F5344CB8AC3E}">
        <p14:creationId xmlns:p14="http://schemas.microsoft.com/office/powerpoint/2010/main" val="396700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8D9EE3-2B33-2F48-8754-60246C71418C}"/>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Tree>
    <p:extLst>
      <p:ext uri="{BB962C8B-B14F-4D97-AF65-F5344CB8AC3E}">
        <p14:creationId xmlns:p14="http://schemas.microsoft.com/office/powerpoint/2010/main" val="363782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ype="title">
  <p:cSld name="1_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28650" y="727472"/>
            <a:ext cx="4400550" cy="1790700"/>
          </a:xfrm>
          <a:prstGeom prst="rect">
            <a:avLst/>
          </a:prstGeom>
          <a:noFill/>
          <a:ln>
            <a:noFill/>
          </a:ln>
        </p:spPr>
        <p:txBody>
          <a:bodyPr spcFirstLastPara="1" wrap="square" lIns="68575" tIns="68575" rIns="68575" bIns="68575" anchor="ctr" anchorCtr="0"/>
          <a:lstStyle>
            <a:lvl1pPr marR="0" lvl="0" algn="l">
              <a:lnSpc>
                <a:spcPct val="100000"/>
              </a:lnSpc>
              <a:spcBef>
                <a:spcPts val="0"/>
              </a:spcBef>
              <a:spcAft>
                <a:spcPts val="0"/>
              </a:spcAft>
              <a:buClr>
                <a:schemeClr val="lt1"/>
              </a:buClr>
              <a:buSzPts val="2400"/>
              <a:buNone/>
              <a:defRPr sz="2400" i="0" u="none" strike="noStrike" cap="none">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 name="Google Shape;11;p2"/>
          <p:cNvSpPr txBox="1">
            <a:spLocks noGrp="1"/>
          </p:cNvSpPr>
          <p:nvPr>
            <p:ph type="subTitle" idx="1"/>
          </p:nvPr>
        </p:nvSpPr>
        <p:spPr>
          <a:xfrm>
            <a:off x="628650" y="2587228"/>
            <a:ext cx="4400550" cy="628412"/>
          </a:xfrm>
          <a:prstGeom prst="rect">
            <a:avLst/>
          </a:prstGeom>
          <a:noFill/>
          <a:ln>
            <a:noFill/>
          </a:ln>
        </p:spPr>
        <p:txBody>
          <a:bodyPr spcFirstLastPara="1" wrap="square" lIns="68575" tIns="68575" rIns="68575" bIns="68575" anchor="ctr" anchorCtr="0"/>
          <a:lstStyle>
            <a:lvl1pPr marR="0" lvl="0" algn="l">
              <a:lnSpc>
                <a:spcPct val="100000"/>
              </a:lnSpc>
              <a:spcBef>
                <a:spcPts val="800"/>
              </a:spcBef>
              <a:spcAft>
                <a:spcPts val="0"/>
              </a:spcAft>
              <a:buClr>
                <a:srgbClr val="168FDF"/>
              </a:buClr>
              <a:buSzPts val="1700"/>
              <a:buNone/>
              <a:defRPr sz="1500" i="0" u="none" strike="noStrike" cap="none">
                <a:solidFill>
                  <a:schemeClr val="lt1"/>
                </a:solidFill>
              </a:defRPr>
            </a:lvl1pPr>
            <a:lvl2pPr marR="0" lvl="1" algn="ctr">
              <a:lnSpc>
                <a:spcPct val="100000"/>
              </a:lnSpc>
              <a:spcBef>
                <a:spcPts val="400"/>
              </a:spcBef>
              <a:spcAft>
                <a:spcPts val="0"/>
              </a:spcAft>
              <a:buClr>
                <a:srgbClr val="168FDF"/>
              </a:buClr>
              <a:buSzPts val="1500"/>
              <a:buNone/>
              <a:defRPr sz="1500" i="0" u="none" strike="noStrike" cap="none">
                <a:solidFill>
                  <a:srgbClr val="2F2F2F"/>
                </a:solidFill>
              </a:defRPr>
            </a:lvl2pPr>
            <a:lvl3pPr marR="0" lvl="2" algn="ctr">
              <a:lnSpc>
                <a:spcPct val="100000"/>
              </a:lnSpc>
              <a:spcBef>
                <a:spcPts val="400"/>
              </a:spcBef>
              <a:spcAft>
                <a:spcPts val="0"/>
              </a:spcAft>
              <a:buClr>
                <a:srgbClr val="168FDF"/>
              </a:buClr>
              <a:buSzPts val="1400"/>
              <a:buNone/>
              <a:defRPr sz="1400" i="0" u="none" strike="noStrike" cap="none">
                <a:solidFill>
                  <a:srgbClr val="2F2F2F"/>
                </a:solidFill>
              </a:defRPr>
            </a:lvl3pPr>
            <a:lvl4pPr marR="0" lvl="3" algn="ctr">
              <a:lnSpc>
                <a:spcPct val="100000"/>
              </a:lnSpc>
              <a:spcBef>
                <a:spcPts val="400"/>
              </a:spcBef>
              <a:spcAft>
                <a:spcPts val="0"/>
              </a:spcAft>
              <a:buClr>
                <a:srgbClr val="168FDF"/>
              </a:buClr>
              <a:buSzPts val="1200"/>
              <a:buNone/>
              <a:defRPr sz="1200" i="0" u="none" strike="noStrike" cap="none">
                <a:solidFill>
                  <a:srgbClr val="2F2F2F"/>
                </a:solidFill>
              </a:defRPr>
            </a:lvl4pPr>
            <a:lvl5pPr marR="0" lvl="4" algn="ctr">
              <a:lnSpc>
                <a:spcPct val="100000"/>
              </a:lnSpc>
              <a:spcBef>
                <a:spcPts val="400"/>
              </a:spcBef>
              <a:spcAft>
                <a:spcPts val="0"/>
              </a:spcAft>
              <a:buClr>
                <a:srgbClr val="168FDF"/>
              </a:buClr>
              <a:buSzPts val="1100"/>
              <a:buNone/>
              <a:defRPr sz="1200" i="0" u="none" strike="noStrike" cap="none">
                <a:solidFill>
                  <a:srgbClr val="2F2F2F"/>
                </a:solidFill>
              </a:defRPr>
            </a:lvl5pPr>
            <a:lvl6pPr marR="0" lvl="5" algn="ctr">
              <a:lnSpc>
                <a:spcPct val="90000"/>
              </a:lnSpc>
              <a:spcBef>
                <a:spcPts val="400"/>
              </a:spcBef>
              <a:spcAft>
                <a:spcPts val="0"/>
              </a:spcAft>
              <a:buClr>
                <a:schemeClr val="dk1"/>
              </a:buClr>
              <a:buSzPts val="1400"/>
              <a:buNone/>
              <a:defRPr sz="1200" i="0" u="none" strike="noStrike" cap="none">
                <a:solidFill>
                  <a:schemeClr val="dk1"/>
                </a:solidFill>
              </a:defRPr>
            </a:lvl6pPr>
            <a:lvl7pPr marR="0" lvl="6" algn="ctr">
              <a:lnSpc>
                <a:spcPct val="90000"/>
              </a:lnSpc>
              <a:spcBef>
                <a:spcPts val="400"/>
              </a:spcBef>
              <a:spcAft>
                <a:spcPts val="0"/>
              </a:spcAft>
              <a:buClr>
                <a:schemeClr val="dk1"/>
              </a:buClr>
              <a:buSzPts val="1400"/>
              <a:buNone/>
              <a:defRPr sz="1200" i="0" u="none" strike="noStrike" cap="none">
                <a:solidFill>
                  <a:schemeClr val="dk1"/>
                </a:solidFill>
              </a:defRPr>
            </a:lvl7pPr>
            <a:lvl8pPr marR="0" lvl="7" algn="ctr">
              <a:lnSpc>
                <a:spcPct val="90000"/>
              </a:lnSpc>
              <a:spcBef>
                <a:spcPts val="400"/>
              </a:spcBef>
              <a:spcAft>
                <a:spcPts val="0"/>
              </a:spcAft>
              <a:buClr>
                <a:schemeClr val="dk1"/>
              </a:buClr>
              <a:buSzPts val="1400"/>
              <a:buNone/>
              <a:defRPr sz="1200" i="0" u="none" strike="noStrike" cap="none">
                <a:solidFill>
                  <a:schemeClr val="dk1"/>
                </a:solidFill>
              </a:defRPr>
            </a:lvl8pPr>
            <a:lvl9pPr marR="0" lvl="8" algn="ctr">
              <a:lnSpc>
                <a:spcPct val="90000"/>
              </a:lnSpc>
              <a:spcBef>
                <a:spcPts val="400"/>
              </a:spcBef>
              <a:spcAft>
                <a:spcPts val="0"/>
              </a:spcAft>
              <a:buClr>
                <a:schemeClr val="dk1"/>
              </a:buClr>
              <a:buSzPts val="1400"/>
              <a:buNone/>
              <a:defRPr sz="1200" i="0" u="none" strike="noStrike" cap="none">
                <a:solidFill>
                  <a:schemeClr val="dk1"/>
                </a:solidFill>
              </a:defRPr>
            </a:lvl9pPr>
          </a:lstStyle>
          <a:p>
            <a:endParaRPr/>
          </a:p>
        </p:txBody>
      </p:sp>
      <p:sp>
        <p:nvSpPr>
          <p:cNvPr id="12" name="Google Shape;12;p2"/>
          <p:cNvSpPr txBox="1">
            <a:spLocks noGrp="1"/>
          </p:cNvSpPr>
          <p:nvPr>
            <p:ph type="sldNum" idx="12"/>
          </p:nvPr>
        </p:nvSpPr>
        <p:spPr>
          <a:xfrm>
            <a:off x="8868254" y="4937760"/>
            <a:ext cx="275746" cy="20574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903097225"/>
      </p:ext>
    </p:extLst>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ansition Dark">
  <p:cSld name="Transition Dark">
    <p:bg>
      <p:bgPr>
        <a:solidFill>
          <a:srgbClr val="00183C"/>
        </a:solidFill>
        <a:effectLst/>
      </p:bgPr>
    </p:bg>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457200" y="1835944"/>
            <a:ext cx="8229600" cy="994200"/>
          </a:xfrm>
          <a:prstGeom prst="rect">
            <a:avLst/>
          </a:prstGeom>
          <a:noFill/>
          <a:ln>
            <a:noFill/>
          </a:ln>
        </p:spPr>
        <p:txBody>
          <a:bodyPr spcFirstLastPara="1" wrap="square" lIns="68575" tIns="68575" rIns="68575" bIns="68575" anchor="ctr" anchorCtr="0"/>
          <a:lstStyle>
            <a:lvl1pPr marR="0" lvl="0" algn="ctr" rtl="0">
              <a:lnSpc>
                <a:spcPct val="90000"/>
              </a:lnSpc>
              <a:spcBef>
                <a:spcPts val="0"/>
              </a:spcBef>
              <a:spcAft>
                <a:spcPts val="0"/>
              </a:spcAft>
              <a:buClr>
                <a:srgbClr val="168FDF"/>
              </a:buClr>
              <a:buSzPts val="2400"/>
              <a:buNone/>
              <a:defRPr i="0" u="none" strike="noStrike" cap="none">
                <a:solidFill>
                  <a:srgbClr val="168FDF"/>
                </a:solidFill>
              </a:defRPr>
            </a:lvl1pPr>
            <a:lvl2pPr lvl="1" algn="l" rtl="0">
              <a:lnSpc>
                <a:spcPct val="100000"/>
              </a:lnSpc>
              <a:spcBef>
                <a:spcPts val="0"/>
              </a:spcBef>
              <a:spcAft>
                <a:spcPts val="0"/>
              </a:spcAft>
              <a:buSzPts val="2400"/>
              <a:buNone/>
              <a:defRPr/>
            </a:lvl2pPr>
            <a:lvl3pPr lvl="2" algn="l" rtl="0">
              <a:lnSpc>
                <a:spcPct val="100000"/>
              </a:lnSpc>
              <a:spcBef>
                <a:spcPts val="0"/>
              </a:spcBef>
              <a:spcAft>
                <a:spcPts val="0"/>
              </a:spcAft>
              <a:buSzPts val="2400"/>
              <a:buNone/>
              <a:defRPr/>
            </a:lvl3pPr>
            <a:lvl4pPr lvl="3" algn="l" rtl="0">
              <a:lnSpc>
                <a:spcPct val="100000"/>
              </a:lnSpc>
              <a:spcBef>
                <a:spcPts val="0"/>
              </a:spcBef>
              <a:spcAft>
                <a:spcPts val="0"/>
              </a:spcAft>
              <a:buSzPts val="2400"/>
              <a:buNone/>
              <a:defRPr/>
            </a:lvl4pPr>
            <a:lvl5pPr lvl="4" algn="l" rtl="0">
              <a:lnSpc>
                <a:spcPct val="100000"/>
              </a:lnSpc>
              <a:spcBef>
                <a:spcPts val="0"/>
              </a:spcBef>
              <a:spcAft>
                <a:spcPts val="0"/>
              </a:spcAft>
              <a:buSzPts val="2400"/>
              <a:buNone/>
              <a:defRPr/>
            </a:lvl5pPr>
            <a:lvl6pPr lvl="5" algn="l" rtl="0">
              <a:lnSpc>
                <a:spcPct val="100000"/>
              </a:lnSpc>
              <a:spcBef>
                <a:spcPts val="0"/>
              </a:spcBef>
              <a:spcAft>
                <a:spcPts val="0"/>
              </a:spcAft>
              <a:buSzPts val="2400"/>
              <a:buNone/>
              <a:defRPr/>
            </a:lvl6pPr>
            <a:lvl7pPr lvl="6" algn="l" rtl="0">
              <a:lnSpc>
                <a:spcPct val="100000"/>
              </a:lnSpc>
              <a:spcBef>
                <a:spcPts val="0"/>
              </a:spcBef>
              <a:spcAft>
                <a:spcPts val="0"/>
              </a:spcAft>
              <a:buSzPts val="2400"/>
              <a:buNone/>
              <a:defRPr/>
            </a:lvl7pPr>
            <a:lvl8pPr lvl="7" algn="l" rtl="0">
              <a:lnSpc>
                <a:spcPct val="100000"/>
              </a:lnSpc>
              <a:spcBef>
                <a:spcPts val="0"/>
              </a:spcBef>
              <a:spcAft>
                <a:spcPts val="0"/>
              </a:spcAft>
              <a:buSzPts val="2400"/>
              <a:buNone/>
              <a:defRPr/>
            </a:lvl8pPr>
            <a:lvl9pPr lvl="8" algn="l" rtl="0">
              <a:lnSpc>
                <a:spcPct val="100000"/>
              </a:lnSpc>
              <a:spcBef>
                <a:spcPts val="0"/>
              </a:spcBef>
              <a:spcAft>
                <a:spcPts val="0"/>
              </a:spcAft>
              <a:buSzPts val="2400"/>
              <a:buNone/>
              <a:defRPr/>
            </a:lvl9pPr>
          </a:lstStyle>
          <a:p>
            <a:endParaRPr/>
          </a:p>
        </p:txBody>
      </p:sp>
      <p:sp>
        <p:nvSpPr>
          <p:cNvPr id="248" name="Google Shape;248;p41"/>
          <p:cNvSpPr txBox="1">
            <a:spLocks noGrp="1"/>
          </p:cNvSpPr>
          <p:nvPr>
            <p:ph type="sldNum" idx="12"/>
          </p:nvPr>
        </p:nvSpPr>
        <p:spPr>
          <a:xfrm>
            <a:off x="8868254" y="4937760"/>
            <a:ext cx="275700" cy="2058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94753786"/>
      </p:ext>
    </p:extLst>
  </p:cSld>
  <p:clrMapOvr>
    <a:masterClrMapping/>
  </p:clrMapOvr>
  <p:transition spd="slow">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8630" y="273845"/>
            <a:ext cx="8200415" cy="701756"/>
          </a:xfrm>
          <a:prstGeom prst="rect">
            <a:avLst/>
          </a:prstGeom>
          <a:noFill/>
          <a:ln>
            <a:noFill/>
          </a:ln>
        </p:spPr>
        <p:txBody>
          <a:bodyPr spcFirstLastPara="1" wrap="square" lIns="68575" tIns="68575" rIns="68575" bIns="68575" anchor="ctr" anchorCtr="0"/>
          <a:lstStyle>
            <a:lvl1pPr marR="0" lvl="0" algn="l">
              <a:lnSpc>
                <a:spcPct val="90000"/>
              </a:lnSpc>
              <a:spcBef>
                <a:spcPts val="0"/>
              </a:spcBef>
              <a:spcAft>
                <a:spcPts val="0"/>
              </a:spcAft>
              <a:buSzPts val="2400"/>
              <a:buNone/>
              <a:defRPr i="0" u="none" strike="noStrike" cap="none"/>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6" name="Google Shape;16;p3"/>
          <p:cNvSpPr txBox="1">
            <a:spLocks noGrp="1"/>
          </p:cNvSpPr>
          <p:nvPr>
            <p:ph type="body" idx="1"/>
          </p:nvPr>
        </p:nvSpPr>
        <p:spPr>
          <a:xfrm>
            <a:off x="468630" y="1001316"/>
            <a:ext cx="8200415" cy="3263504"/>
          </a:xfrm>
          <a:prstGeom prst="rect">
            <a:avLst/>
          </a:prstGeom>
          <a:noFill/>
          <a:ln>
            <a:noFill/>
          </a:ln>
        </p:spPr>
        <p:txBody>
          <a:bodyPr spcFirstLastPara="1" wrap="square" lIns="68575" tIns="68575" rIns="68575" bIns="68575" anchor="t" anchorCtr="0"/>
          <a:lstStyle>
            <a:lvl1pPr marL="457200" marR="0" lvl="0" indent="-330200" algn="l">
              <a:lnSpc>
                <a:spcPct val="115000"/>
              </a:lnSpc>
              <a:spcBef>
                <a:spcPts val="800"/>
              </a:spcBef>
              <a:spcAft>
                <a:spcPts val="0"/>
              </a:spcAft>
              <a:buClr>
                <a:srgbClr val="168FDF"/>
              </a:buClr>
              <a:buSzPts val="1600"/>
              <a:buChar char="›"/>
              <a:defRPr sz="1600" i="0" u="none" strike="noStrike" cap="none">
                <a:solidFill>
                  <a:srgbClr val="2F2F2F"/>
                </a:solidFill>
              </a:defRPr>
            </a:lvl1pPr>
            <a:lvl2pPr marL="914400" marR="0" lvl="1" indent="-330200" algn="l">
              <a:lnSpc>
                <a:spcPct val="115000"/>
              </a:lnSpc>
              <a:spcBef>
                <a:spcPts val="400"/>
              </a:spcBef>
              <a:spcAft>
                <a:spcPts val="0"/>
              </a:spcAft>
              <a:buClr>
                <a:srgbClr val="168FDF"/>
              </a:buClr>
              <a:buSzPts val="1600"/>
              <a:buChar char="›"/>
              <a:defRPr sz="1600" i="0" u="none" strike="noStrike" cap="none">
                <a:solidFill>
                  <a:srgbClr val="2F2F2F"/>
                </a:solidFill>
              </a:defRPr>
            </a:lvl2pPr>
            <a:lvl3pPr marL="1371600" marR="0" lvl="2" indent="-330200" algn="l">
              <a:lnSpc>
                <a:spcPct val="115000"/>
              </a:lnSpc>
              <a:spcBef>
                <a:spcPts val="400"/>
              </a:spcBef>
              <a:spcAft>
                <a:spcPts val="0"/>
              </a:spcAft>
              <a:buClr>
                <a:srgbClr val="168FDF"/>
              </a:buClr>
              <a:buSzPts val="1600"/>
              <a:buChar char="›"/>
              <a:defRPr sz="1600" i="0" u="none" strike="noStrike" cap="none">
                <a:solidFill>
                  <a:srgbClr val="2F2F2F"/>
                </a:solidFill>
              </a:defRPr>
            </a:lvl3pPr>
            <a:lvl4pPr marL="1828800" marR="0" lvl="3" indent="-330200" algn="l">
              <a:lnSpc>
                <a:spcPct val="115000"/>
              </a:lnSpc>
              <a:spcBef>
                <a:spcPts val="400"/>
              </a:spcBef>
              <a:spcAft>
                <a:spcPts val="0"/>
              </a:spcAft>
              <a:buClr>
                <a:srgbClr val="168FDF"/>
              </a:buClr>
              <a:buSzPts val="1600"/>
              <a:buChar char="›"/>
              <a:defRPr sz="1600" i="0" u="none" strike="noStrike" cap="none">
                <a:solidFill>
                  <a:srgbClr val="2F2F2F"/>
                </a:solidFill>
              </a:defRPr>
            </a:lvl4pPr>
            <a:lvl5pPr marL="2286000" marR="0" lvl="4" indent="-330200" algn="l">
              <a:lnSpc>
                <a:spcPct val="115000"/>
              </a:lnSpc>
              <a:spcBef>
                <a:spcPts val="400"/>
              </a:spcBef>
              <a:spcAft>
                <a:spcPts val="0"/>
              </a:spcAft>
              <a:buClr>
                <a:srgbClr val="168FDF"/>
              </a:buClr>
              <a:buSzPts val="1600"/>
              <a:buChar char="›"/>
              <a:defRPr sz="1600" i="0" u="none" strike="noStrike" cap="none">
                <a:solidFill>
                  <a:srgbClr val="2F2F2F"/>
                </a:solidFill>
              </a:defRPr>
            </a:lvl5pPr>
            <a:lvl6pPr marL="2743200" marR="0" lvl="5" indent="-330200" algn="l">
              <a:lnSpc>
                <a:spcPct val="115000"/>
              </a:lnSpc>
              <a:spcBef>
                <a:spcPts val="400"/>
              </a:spcBef>
              <a:spcAft>
                <a:spcPts val="0"/>
              </a:spcAft>
              <a:buClr>
                <a:schemeClr val="dk1"/>
              </a:buClr>
              <a:buSzPts val="1600"/>
              <a:buChar char="•"/>
              <a:defRPr sz="1600" i="0" u="none" strike="noStrike" cap="none">
                <a:solidFill>
                  <a:schemeClr val="dk1"/>
                </a:solidFill>
              </a:defRPr>
            </a:lvl6pPr>
            <a:lvl7pPr marL="3200400" marR="0" lvl="6" indent="-330200" algn="l">
              <a:lnSpc>
                <a:spcPct val="115000"/>
              </a:lnSpc>
              <a:spcBef>
                <a:spcPts val="400"/>
              </a:spcBef>
              <a:spcAft>
                <a:spcPts val="0"/>
              </a:spcAft>
              <a:buClr>
                <a:schemeClr val="dk1"/>
              </a:buClr>
              <a:buSzPts val="1600"/>
              <a:buChar char="•"/>
              <a:defRPr sz="1600" i="0" u="none" strike="noStrike" cap="none">
                <a:solidFill>
                  <a:schemeClr val="dk1"/>
                </a:solidFill>
              </a:defRPr>
            </a:lvl7pPr>
            <a:lvl8pPr marL="3657600" marR="0" lvl="7" indent="-330200" algn="l">
              <a:lnSpc>
                <a:spcPct val="115000"/>
              </a:lnSpc>
              <a:spcBef>
                <a:spcPts val="400"/>
              </a:spcBef>
              <a:spcAft>
                <a:spcPts val="0"/>
              </a:spcAft>
              <a:buClr>
                <a:schemeClr val="dk1"/>
              </a:buClr>
              <a:buSzPts val="1600"/>
              <a:buChar char="•"/>
              <a:defRPr sz="1600" i="0" u="none" strike="noStrike" cap="none">
                <a:solidFill>
                  <a:schemeClr val="dk1"/>
                </a:solidFill>
              </a:defRPr>
            </a:lvl8pPr>
            <a:lvl9pPr marL="4114800" marR="0" lvl="8" indent="-330200" algn="l">
              <a:lnSpc>
                <a:spcPct val="115000"/>
              </a:lnSpc>
              <a:spcBef>
                <a:spcPts val="400"/>
              </a:spcBef>
              <a:spcAft>
                <a:spcPts val="0"/>
              </a:spcAft>
              <a:buClr>
                <a:schemeClr val="dk1"/>
              </a:buClr>
              <a:buSzPts val="1600"/>
              <a:buChar char="•"/>
              <a:defRPr sz="1600" i="0" u="none" strike="noStrike" cap="none">
                <a:solidFill>
                  <a:schemeClr val="dk1"/>
                </a:solidFill>
              </a:defRPr>
            </a:lvl9pPr>
          </a:lstStyle>
          <a:p>
            <a:endParaRPr/>
          </a:p>
        </p:txBody>
      </p:sp>
      <p:sp>
        <p:nvSpPr>
          <p:cNvPr id="18" name="Google Shape;18;p3"/>
          <p:cNvSpPr txBox="1">
            <a:spLocks noGrp="1"/>
          </p:cNvSpPr>
          <p:nvPr>
            <p:ph type="sldNum" idx="12"/>
          </p:nvPr>
        </p:nvSpPr>
        <p:spPr>
          <a:xfrm>
            <a:off x="8868254" y="4937760"/>
            <a:ext cx="275746" cy="20574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2F2F2F"/>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2F2F2F"/>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2F2F2F"/>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2F2F2F"/>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2F2F2F"/>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2F2F2F"/>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2F2F2F"/>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2F2F2F"/>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2F2F2F"/>
                </a:solidFill>
                <a:latin typeface="Gill Sans"/>
                <a:ea typeface="Gill Sans"/>
                <a:cs typeface="Gill Sans"/>
                <a:sym typeface="Gill Sans"/>
              </a:defRPr>
            </a:lvl9pPr>
          </a:lstStyle>
          <a:p>
            <a:fld id="{00000000-1234-1234-1234-123412341234}" type="slidenum">
              <a:rPr lang="en"/>
              <a:pPr/>
              <a:t>‹N°›</a:t>
            </a:fld>
            <a:endParaRPr/>
          </a:p>
        </p:txBody>
      </p:sp>
    </p:spTree>
    <p:extLst>
      <p:ext uri="{BB962C8B-B14F-4D97-AF65-F5344CB8AC3E}">
        <p14:creationId xmlns:p14="http://schemas.microsoft.com/office/powerpoint/2010/main" val="3817097789"/>
      </p:ext>
    </p:extLst>
  </p:cSld>
  <p:clrMapOvr>
    <a:masterClrMapping/>
  </p:clrMapOvr>
  <p:transition spd="slow">
    <p:push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58857" y="273845"/>
            <a:ext cx="8585947" cy="604462"/>
          </a:xfrm>
          <a:prstGeom prst="rect">
            <a:avLst/>
          </a:prstGeom>
          <a:noFill/>
          <a:ln>
            <a:noFill/>
          </a:ln>
        </p:spPr>
        <p:txBody>
          <a:bodyPr spcFirstLastPara="1" wrap="square" lIns="91425" tIns="45700" rIns="91425" bIns="45700" anchor="ctr" anchorCtr="0"/>
          <a:lstStyle>
            <a:lvl1pPr marR="0" lvl="0" algn="l">
              <a:lnSpc>
                <a:spcPct val="90000"/>
              </a:lnSpc>
              <a:spcBef>
                <a:spcPts val="0"/>
              </a:spcBef>
              <a:spcAft>
                <a:spcPts val="0"/>
              </a:spcAft>
              <a:buClr>
                <a:schemeClr val="accent1"/>
              </a:buClr>
              <a:buSzPts val="3600"/>
              <a:buFont typeface="Arial"/>
              <a:buNone/>
              <a:defRPr sz="2700" b="0" i="0" u="none" strike="noStrike" cap="non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a:endParaRPr/>
          </a:p>
        </p:txBody>
      </p:sp>
      <p:sp>
        <p:nvSpPr>
          <p:cNvPr id="27" name="Google Shape;27;p6"/>
          <p:cNvSpPr txBox="1">
            <a:spLocks noGrp="1"/>
          </p:cNvSpPr>
          <p:nvPr>
            <p:ph type="body" idx="1"/>
          </p:nvPr>
        </p:nvSpPr>
        <p:spPr>
          <a:xfrm>
            <a:off x="258857" y="986589"/>
            <a:ext cx="8585947" cy="3646133"/>
          </a:xfrm>
          <a:prstGeom prst="rect">
            <a:avLst/>
          </a:prstGeom>
          <a:noFill/>
          <a:ln>
            <a:noFill/>
          </a:ln>
        </p:spPr>
        <p:txBody>
          <a:bodyPr spcFirstLastPara="1" wrap="square" lIns="91425" tIns="45700" rIns="91425" bIns="45700" anchor="t" anchorCtr="0"/>
          <a:lstStyle>
            <a:lvl1pPr marL="457189" marR="0" lvl="0" indent="-406390" algn="l">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Arial"/>
                <a:ea typeface="Arial"/>
                <a:cs typeface="Arial"/>
                <a:sym typeface="Arial"/>
              </a:defRPr>
            </a:lvl1pPr>
            <a:lvl2pPr marL="914378" marR="0" lvl="1" indent="-380990" algn="l">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Arial"/>
                <a:ea typeface="Arial"/>
                <a:cs typeface="Arial"/>
                <a:sym typeface="Arial"/>
              </a:defRPr>
            </a:lvl2pPr>
            <a:lvl3pPr marL="1371566" marR="0" lvl="2" indent="-355591" algn="l">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Arial"/>
                <a:ea typeface="Arial"/>
                <a:cs typeface="Arial"/>
                <a:sym typeface="Arial"/>
              </a:defRPr>
            </a:lvl3pPr>
            <a:lvl4pPr marL="1828754" marR="0" lvl="3"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4pPr>
            <a:lvl5pPr marL="2285943" marR="0" lvl="4"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5pPr>
            <a:lvl6pPr marL="2743132" marR="0" lvl="5"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320" marR="0" lvl="6"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509" marR="0" lvl="7"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697" marR="0" lvl="8"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dt" idx="10"/>
          </p:nvPr>
        </p:nvSpPr>
        <p:spPr>
          <a:xfrm>
            <a:off x="7009280" y="4733925"/>
            <a:ext cx="98835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90909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kern="0"/>
          </a:p>
        </p:txBody>
      </p:sp>
      <p:sp>
        <p:nvSpPr>
          <p:cNvPr id="29" name="Google Shape;29;p6"/>
          <p:cNvSpPr txBox="1">
            <a:spLocks noGrp="1"/>
          </p:cNvSpPr>
          <p:nvPr>
            <p:ph type="ftr" idx="11"/>
          </p:nvPr>
        </p:nvSpPr>
        <p:spPr>
          <a:xfrm>
            <a:off x="3923179" y="4733925"/>
            <a:ext cx="3086100" cy="273844"/>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90909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r>
              <a:rPr lang="en-US" kern="0"/>
              <a:t>© 2019 RTE, [add your company to the list when you contribute], licensed under Creative Commons Attribution 4.0 International (CC BY 4.0)</a:t>
            </a:r>
            <a:endParaRPr kern="0"/>
          </a:p>
        </p:txBody>
      </p:sp>
      <p:sp>
        <p:nvSpPr>
          <p:cNvPr id="30" name="Google Shape;30;p6"/>
          <p:cNvSpPr txBox="1">
            <a:spLocks noGrp="1"/>
          </p:cNvSpPr>
          <p:nvPr>
            <p:ph type="sldNum" idx="12"/>
          </p:nvPr>
        </p:nvSpPr>
        <p:spPr>
          <a:xfrm>
            <a:off x="7997639" y="4733925"/>
            <a:ext cx="847164"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1pPr>
            <a:lvl2pPr marL="0" marR="0" lvl="1"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2pPr>
            <a:lvl3pPr marL="0" marR="0" lvl="2"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3pPr>
            <a:lvl4pPr marL="0" marR="0" lvl="3"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4pPr>
            <a:lvl5pPr marL="0" marR="0" lvl="4"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5pPr>
            <a:lvl6pPr marL="0" marR="0" lvl="5"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6pPr>
            <a:lvl7pPr marL="0" marR="0" lvl="6"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7pPr>
            <a:lvl8pPr marL="0" marR="0" lvl="7"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8pPr>
            <a:lvl9pPr marL="0" marR="0" lvl="8"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9pPr>
          </a:lstStyle>
          <a:p>
            <a:fld id="{00000000-1234-1234-1234-123412341234}" type="slidenum">
              <a:rPr lang="en"/>
              <a:pPr/>
              <a:t>‹N°›</a:t>
            </a:fld>
            <a:endParaRPr/>
          </a:p>
        </p:txBody>
      </p:sp>
      <p:pic>
        <p:nvPicPr>
          <p:cNvPr id="31" name="Google Shape;31;p6"/>
          <p:cNvPicPr preferRelativeResize="0"/>
          <p:nvPr/>
        </p:nvPicPr>
        <p:blipFill rotWithShape="1">
          <a:blip r:embed="rId2">
            <a:alphaModFix/>
          </a:blip>
          <a:srcRect/>
          <a:stretch/>
        </p:blipFill>
        <p:spPr>
          <a:xfrm>
            <a:off x="194986" y="4791577"/>
            <a:ext cx="1598252" cy="250865"/>
          </a:xfrm>
          <a:prstGeom prst="rect">
            <a:avLst/>
          </a:prstGeom>
          <a:noFill/>
          <a:ln>
            <a:noFill/>
          </a:ln>
        </p:spPr>
      </p:pic>
    </p:spTree>
    <p:extLst>
      <p:ext uri="{BB962C8B-B14F-4D97-AF65-F5344CB8AC3E}">
        <p14:creationId xmlns:p14="http://schemas.microsoft.com/office/powerpoint/2010/main" val="121898315"/>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Image">
    <p:spTree>
      <p:nvGrpSpPr>
        <p:cNvPr id="1" name=""/>
        <p:cNvGrpSpPr/>
        <p:nvPr/>
      </p:nvGrpSpPr>
      <p:grpSpPr>
        <a:xfrm>
          <a:off x="0" y="0"/>
          <a:ext cx="0" cy="0"/>
          <a:chOff x="0" y="0"/>
          <a:chExt cx="0" cy="0"/>
        </a:xfrm>
      </p:grpSpPr>
      <p:pic>
        <p:nvPicPr>
          <p:cNvPr id="7" name="Google Shape;633;p56">
            <a:extLst>
              <a:ext uri="{FF2B5EF4-FFF2-40B4-BE49-F238E27FC236}">
                <a16:creationId xmlns:a16="http://schemas.microsoft.com/office/drawing/2014/main" id="{BEDC11D0-9A9E-C043-9B8B-5EB3C8ACC944}"/>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336193" y="1879272"/>
            <a:ext cx="4471615" cy="584529"/>
          </a:xfrm>
          <a:prstGeom prst="rect">
            <a:avLst/>
          </a:prstGeom>
          <a:noFill/>
          <a:ln>
            <a:noFill/>
          </a:ln>
        </p:spPr>
      </p:pic>
      <p:sp>
        <p:nvSpPr>
          <p:cNvPr id="8" name="Title 1">
            <a:extLst>
              <a:ext uri="{FF2B5EF4-FFF2-40B4-BE49-F238E27FC236}">
                <a16:creationId xmlns:a16="http://schemas.microsoft.com/office/drawing/2014/main" id="{4C903F75-E068-2A43-A207-0B7B200AA445}"/>
              </a:ext>
            </a:extLst>
          </p:cNvPr>
          <p:cNvSpPr>
            <a:spLocks noGrp="1"/>
          </p:cNvSpPr>
          <p:nvPr>
            <p:ph type="title"/>
          </p:nvPr>
        </p:nvSpPr>
        <p:spPr>
          <a:xfrm>
            <a:off x="342900" y="2753591"/>
            <a:ext cx="8435340" cy="1704108"/>
          </a:xfrm>
        </p:spPr>
        <p:txBody>
          <a:bodyPr anchor="t">
            <a:normAutofit/>
          </a:bodyPr>
          <a:lstStyle>
            <a:lvl1pPr algn="ctr">
              <a:lnSpc>
                <a:spcPct val="100000"/>
              </a:lnSpc>
              <a:defRPr sz="33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76422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9D0-9645-7543-BA9A-D21E51A40ABA}"/>
              </a:ext>
            </a:extLst>
          </p:cNvPr>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endParaRPr lang="en-US"/>
          </a:p>
        </p:txBody>
      </p:sp>
      <p:pic>
        <p:nvPicPr>
          <p:cNvPr id="4" name="Google Shape;633;p56">
            <a:extLst>
              <a:ext uri="{FF2B5EF4-FFF2-40B4-BE49-F238E27FC236}">
                <a16:creationId xmlns:a16="http://schemas.microsoft.com/office/drawing/2014/main" id="{2AEF252C-B15D-184A-A6DB-B87E48CC4EC8}"/>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3158302" y="2862961"/>
            <a:ext cx="2830736" cy="370034"/>
          </a:xfrm>
          <a:prstGeom prst="rect">
            <a:avLst/>
          </a:prstGeom>
          <a:noFill/>
          <a:ln>
            <a:noFill/>
          </a:ln>
        </p:spPr>
      </p:pic>
    </p:spTree>
    <p:extLst>
      <p:ext uri="{BB962C8B-B14F-4D97-AF65-F5344CB8AC3E}">
        <p14:creationId xmlns:p14="http://schemas.microsoft.com/office/powerpoint/2010/main" val="315266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7C04E6-5683-CC4A-9079-EE5A07FA541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F711CF4F-0468-ED4D-A10F-E55E3ACA8C64}"/>
              </a:ext>
            </a:extLst>
          </p:cNvPr>
          <p:cNvSpPr>
            <a:spLocks noGrp="1"/>
          </p:cNvSpPr>
          <p:nvPr>
            <p:ph type="title"/>
          </p:nvPr>
        </p:nvSpPr>
        <p:spPr>
          <a:xfrm>
            <a:off x="342900" y="685800"/>
            <a:ext cx="8435340" cy="3771900"/>
          </a:xfrm>
        </p:spPr>
        <p:txBody>
          <a:bodyPr anchor="ctr">
            <a:normAutofit/>
          </a:bodyPr>
          <a:lstStyle>
            <a:lvl1pPr algn="ctr">
              <a:lnSpc>
                <a:spcPct val="100000"/>
              </a:lnSpc>
              <a:defRPr sz="3300" b="0" i="0" cap="none" baseline="0">
                <a:solidFill>
                  <a:srgbClr val="0070C0"/>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331719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ingle 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
        <p:nvSpPr>
          <p:cNvPr id="3" name="Content Placeholder 2">
            <a:extLst>
              <a:ext uri="{FF2B5EF4-FFF2-40B4-BE49-F238E27FC236}">
                <a16:creationId xmlns:a16="http://schemas.microsoft.com/office/drawing/2014/main" id="{4E679C69-CED9-254C-B4DE-7DE9ED7A1614}"/>
              </a:ext>
            </a:extLst>
          </p:cNvPr>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1185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 Block/Imag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FDA9A72-A23C-434E-9474-45F23B87B313}"/>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4E679C69-CED9-254C-B4DE-7DE9ED7A161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812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82E7-89C2-594D-9C13-E0961F2E2827}"/>
              </a:ext>
            </a:extLst>
          </p:cNvPr>
          <p:cNvSpPr>
            <a:spLocks noGrp="1"/>
          </p:cNvSpPr>
          <p:nvPr>
            <p:ph type="title"/>
          </p:nvPr>
        </p:nvSpPr>
        <p:spPr/>
        <p:txBody>
          <a:bodyPr/>
          <a:lstStyle/>
          <a:p>
            <a:r>
              <a:rPr lang="fr-FR"/>
              <a:t>Modifiez le style du titre</a:t>
            </a:r>
            <a:endParaRPr lang="en-US"/>
          </a:p>
        </p:txBody>
      </p:sp>
      <p:sp>
        <p:nvSpPr>
          <p:cNvPr id="6" name="Content Placeholder 2">
            <a:extLst>
              <a:ext uri="{FF2B5EF4-FFF2-40B4-BE49-F238E27FC236}">
                <a16:creationId xmlns:a16="http://schemas.microsoft.com/office/drawing/2014/main" id="{6B10788E-EDB2-6741-B112-863C6CAD96B0}"/>
              </a:ext>
            </a:extLst>
          </p:cNvPr>
          <p:cNvSpPr>
            <a:spLocks noGrp="1"/>
          </p:cNvSpPr>
          <p:nvPr>
            <p:ph idx="1"/>
          </p:nvPr>
        </p:nvSpPr>
        <p:spPr>
          <a:xfrm>
            <a:off x="342899" y="1440180"/>
            <a:ext cx="397764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Content Placeholder 2">
            <a:extLst>
              <a:ext uri="{FF2B5EF4-FFF2-40B4-BE49-F238E27FC236}">
                <a16:creationId xmlns:a16="http://schemas.microsoft.com/office/drawing/2014/main" id="{DEA10BF3-6887-E243-B726-F324FB98248D}"/>
              </a:ext>
            </a:extLst>
          </p:cNvPr>
          <p:cNvSpPr>
            <a:spLocks noGrp="1"/>
          </p:cNvSpPr>
          <p:nvPr>
            <p:ph idx="10"/>
          </p:nvPr>
        </p:nvSpPr>
        <p:spPr>
          <a:xfrm>
            <a:off x="4821381" y="1440180"/>
            <a:ext cx="397764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6858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82E7-89C2-594D-9C13-E0961F2E2827}"/>
              </a:ext>
            </a:extLst>
          </p:cNvPr>
          <p:cNvSpPr>
            <a:spLocks noGrp="1"/>
          </p:cNvSpPr>
          <p:nvPr>
            <p:ph type="title"/>
          </p:nvPr>
        </p:nvSpPr>
        <p:spPr/>
        <p:txBody>
          <a:bodyPr/>
          <a:lstStyle/>
          <a:p>
            <a:r>
              <a:rPr lang="fr-FR"/>
              <a:t>Modifiez le style du titre</a:t>
            </a:r>
            <a:endParaRPr lang="en-US"/>
          </a:p>
        </p:txBody>
      </p:sp>
      <p:cxnSp>
        <p:nvCxnSpPr>
          <p:cNvPr id="6" name="Straight Connector 5">
            <a:extLst>
              <a:ext uri="{FF2B5EF4-FFF2-40B4-BE49-F238E27FC236}">
                <a16:creationId xmlns:a16="http://schemas.microsoft.com/office/drawing/2014/main" id="{14170702-4832-0F45-B2B6-496658F72F65}"/>
              </a:ext>
            </a:extLst>
          </p:cNvPr>
          <p:cNvCxnSpPr>
            <a:cxnSpLocks/>
          </p:cNvCxnSpPr>
          <p:nvPr/>
        </p:nvCxnSpPr>
        <p:spPr>
          <a:xfrm flipV="1">
            <a:off x="3066335" y="1440180"/>
            <a:ext cx="0" cy="33947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4B46D26-8B80-D54B-8A64-9B6CA8F98591}"/>
              </a:ext>
            </a:extLst>
          </p:cNvPr>
          <p:cNvCxnSpPr>
            <a:cxnSpLocks/>
          </p:cNvCxnSpPr>
          <p:nvPr/>
        </p:nvCxnSpPr>
        <p:spPr>
          <a:xfrm flipV="1">
            <a:off x="6077665" y="1440180"/>
            <a:ext cx="0" cy="33947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1F604BF-F541-D34B-A700-46E0483B33B5}"/>
              </a:ext>
            </a:extLst>
          </p:cNvPr>
          <p:cNvSpPr>
            <a:spLocks noGrp="1"/>
          </p:cNvSpPr>
          <p:nvPr>
            <p:ph idx="1"/>
          </p:nvPr>
        </p:nvSpPr>
        <p:spPr>
          <a:xfrm>
            <a:off x="342899"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2">
            <a:extLst>
              <a:ext uri="{FF2B5EF4-FFF2-40B4-BE49-F238E27FC236}">
                <a16:creationId xmlns:a16="http://schemas.microsoft.com/office/drawing/2014/main" id="{4C3CDEFE-59EC-1040-AE78-A1451D8A8169}"/>
              </a:ext>
            </a:extLst>
          </p:cNvPr>
          <p:cNvSpPr>
            <a:spLocks noGrp="1"/>
          </p:cNvSpPr>
          <p:nvPr>
            <p:ph idx="10"/>
          </p:nvPr>
        </p:nvSpPr>
        <p:spPr>
          <a:xfrm>
            <a:off x="3326130"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Content Placeholder 2">
            <a:extLst>
              <a:ext uri="{FF2B5EF4-FFF2-40B4-BE49-F238E27FC236}">
                <a16:creationId xmlns:a16="http://schemas.microsoft.com/office/drawing/2014/main" id="{01F49583-1C1D-D844-A0CC-110EA6666F01}"/>
              </a:ext>
            </a:extLst>
          </p:cNvPr>
          <p:cNvSpPr>
            <a:spLocks noGrp="1"/>
          </p:cNvSpPr>
          <p:nvPr>
            <p:ph idx="11"/>
          </p:nvPr>
        </p:nvSpPr>
        <p:spPr>
          <a:xfrm>
            <a:off x="6309360"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92012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lumn/Image">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5" name="Content Placeholder 2">
            <a:extLst>
              <a:ext uri="{FF2B5EF4-FFF2-40B4-BE49-F238E27FC236}">
                <a16:creationId xmlns:a16="http://schemas.microsoft.com/office/drawing/2014/main" id="{2A382715-6C5E-A24E-9C85-6F6FEE2E5D03}"/>
              </a:ext>
            </a:extLst>
          </p:cNvPr>
          <p:cNvSpPr>
            <a:spLocks noGrp="1"/>
          </p:cNvSpPr>
          <p:nvPr>
            <p:ph idx="1"/>
          </p:nvPr>
        </p:nvSpPr>
        <p:spPr>
          <a:xfrm>
            <a:off x="342899" y="1440180"/>
            <a:ext cx="3875810" cy="339471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Title 1">
            <a:extLst>
              <a:ext uri="{FF2B5EF4-FFF2-40B4-BE49-F238E27FC236}">
                <a16:creationId xmlns:a16="http://schemas.microsoft.com/office/drawing/2014/main" id="{23E2DFCB-021C-3C43-848E-9CF8E9FBAF20}"/>
              </a:ext>
            </a:extLst>
          </p:cNvPr>
          <p:cNvSpPr>
            <a:spLocks noGrp="1"/>
          </p:cNvSpPr>
          <p:nvPr>
            <p:ph type="title"/>
          </p:nvPr>
        </p:nvSpPr>
        <p:spPr>
          <a:xfrm>
            <a:off x="342900" y="342900"/>
            <a:ext cx="3875809" cy="960120"/>
          </a:xfrm>
        </p:spPr>
        <p:txBody>
          <a:bodyPr/>
          <a:lstStyle/>
          <a:p>
            <a:r>
              <a:rPr lang="fr-FR"/>
              <a:t>Modifiez le style du titre</a:t>
            </a:r>
            <a:endParaRPr lang="en-US"/>
          </a:p>
        </p:txBody>
      </p:sp>
    </p:spTree>
    <p:extLst>
      <p:ext uri="{BB962C8B-B14F-4D97-AF65-F5344CB8AC3E}">
        <p14:creationId xmlns:p14="http://schemas.microsoft.com/office/powerpoint/2010/main" val="6345798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8AA03-562A-3E4E-99F2-8BCBDD2A9D97}"/>
              </a:ext>
            </a:extLst>
          </p:cNvPr>
          <p:cNvSpPr>
            <a:spLocks noGrp="1"/>
          </p:cNvSpPr>
          <p:nvPr>
            <p:ph type="title"/>
          </p:nvPr>
        </p:nvSpPr>
        <p:spPr>
          <a:xfrm>
            <a:off x="342900" y="342900"/>
            <a:ext cx="8435340" cy="960120"/>
          </a:xfrm>
          <a:prstGeom prst="rect">
            <a:avLst/>
          </a:prstGeom>
        </p:spPr>
        <p:txBody>
          <a:bodyPr vert="horz" lIns="0" tIns="0" rIns="0" bIns="0" rtlCol="0" anchor="t">
            <a:noAutofit/>
          </a:bodyPr>
          <a:lstStyle/>
          <a:p>
            <a:r>
              <a:rPr lang="fr-FR"/>
              <a:t>Modifiez le style du titre</a:t>
            </a:r>
            <a:endParaRPr lang="en-US"/>
          </a:p>
        </p:txBody>
      </p:sp>
      <p:sp>
        <p:nvSpPr>
          <p:cNvPr id="3" name="Text Placeholder 2">
            <a:extLst>
              <a:ext uri="{FF2B5EF4-FFF2-40B4-BE49-F238E27FC236}">
                <a16:creationId xmlns:a16="http://schemas.microsoft.com/office/drawing/2014/main" id="{AE9EAAD0-B6CC-CD4D-91CA-63166193260E}"/>
              </a:ext>
            </a:extLst>
          </p:cNvPr>
          <p:cNvSpPr>
            <a:spLocks noGrp="1"/>
          </p:cNvSpPr>
          <p:nvPr>
            <p:ph type="body" idx="1"/>
          </p:nvPr>
        </p:nvSpPr>
        <p:spPr>
          <a:xfrm>
            <a:off x="342900" y="1440180"/>
            <a:ext cx="8435340" cy="3394710"/>
          </a:xfrm>
          <a:prstGeom prst="rect">
            <a:avLst/>
          </a:prstGeom>
        </p:spPr>
        <p:txBody>
          <a:bodyPr vert="horz" lIns="0" tIns="0" rIns="0" bIns="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42206198"/>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685800" rtl="0" eaLnBrk="1" latinLnBrk="0" hangingPunct="1">
        <a:lnSpc>
          <a:spcPct val="90000"/>
        </a:lnSpc>
        <a:spcBef>
          <a:spcPct val="0"/>
        </a:spcBef>
        <a:buNone/>
        <a:defRPr sz="3000" b="0" i="0" kern="1200">
          <a:solidFill>
            <a:srgbClr val="0070C0"/>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171450" indent="-171450" algn="l" defTabSz="685800" rtl="0" eaLnBrk="1" latinLnBrk="0" hangingPunct="1">
        <a:lnSpc>
          <a:spcPct val="100000"/>
        </a:lnSpc>
        <a:spcBef>
          <a:spcPts val="900"/>
        </a:spcBef>
        <a:buFont typeface="Arial" panose="020B0604020202020204" pitchFamily="34" charset="0"/>
        <a:buChar char="•"/>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5143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8572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5430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orient="horz" pos="288">
          <p15:clr>
            <a:srgbClr val="F26B43"/>
          </p15:clr>
        </p15:guide>
        <p15:guide id="5" pos="7392">
          <p15:clr>
            <a:srgbClr val="F26B43"/>
          </p15:clr>
        </p15:guide>
        <p15:guide id="6" orient="horz" pos="406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jpeg"/><Relationship Id="rId1" Type="http://schemas.openxmlformats.org/officeDocument/2006/relationships/slideLayout" Target="../slideLayouts/slideLayout1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hyperlink" Target="https://www.cip-project.org/"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ctrTitle"/>
          </p:nvPr>
        </p:nvSpPr>
        <p:spPr>
          <a:prstGeom prst="rect">
            <a:avLst/>
          </a:prstGeom>
          <a:noFill/>
          <a:ln>
            <a:noFill/>
          </a:ln>
        </p:spPr>
        <p:txBody>
          <a:bodyPr spcFirstLastPara="1" wrap="square" lIns="68575" tIns="68575" rIns="68575" bIns="68575" anchor="ctr" anchorCtr="0">
            <a:noAutofit/>
          </a:bodyPr>
          <a:lstStyle/>
          <a:p>
            <a:pPr marL="0" lvl="0" indent="0" algn="l" rtl="0">
              <a:lnSpc>
                <a:spcPct val="100000"/>
              </a:lnSpc>
              <a:spcBef>
                <a:spcPts val="0"/>
              </a:spcBef>
              <a:spcAft>
                <a:spcPts val="0"/>
              </a:spcAft>
              <a:buSzPts val="2400"/>
              <a:buNone/>
            </a:pPr>
            <a:r>
              <a:rPr lang="en-US" sz="3600"/>
              <a:t>LF Energy</a:t>
            </a:r>
          </a:p>
        </p:txBody>
      </p:sp>
      <p:sp>
        <p:nvSpPr>
          <p:cNvPr id="263" name="Google Shape;263;p44"/>
          <p:cNvSpPr txBox="1">
            <a:spLocks noGrp="1"/>
          </p:cNvSpPr>
          <p:nvPr>
            <p:ph type="subTitle" idx="1"/>
          </p:nvPr>
        </p:nvSpPr>
        <p:spPr>
          <a:prstGeom prst="rect">
            <a:avLst/>
          </a:prstGeom>
          <a:noFill/>
          <a:ln>
            <a:noFill/>
          </a:ln>
        </p:spPr>
        <p:txBody>
          <a:bodyPr spcFirstLastPara="1" wrap="square" lIns="68575" tIns="68575" rIns="68575" bIns="68575" anchor="ctr" anchorCtr="0">
            <a:noAutofit/>
          </a:bodyPr>
          <a:lstStyle/>
          <a:p>
            <a:pPr marL="0" lvl="0" indent="0" algn="l" rtl="0">
              <a:lnSpc>
                <a:spcPct val="100000"/>
              </a:lnSpc>
              <a:spcBef>
                <a:spcPts val="800"/>
              </a:spcBef>
              <a:spcAft>
                <a:spcPts val="0"/>
              </a:spcAft>
              <a:buSzPts val="1700"/>
              <a:buNone/>
            </a:pPr>
            <a:r>
              <a:rPr lang="en-US" dirty="0"/>
              <a:t>September, 2020</a:t>
            </a:r>
          </a:p>
        </p:txBody>
      </p:sp>
      <p:sp>
        <p:nvSpPr>
          <p:cNvPr id="264" name="Google Shape;264;p44"/>
          <p:cNvSpPr txBox="1"/>
          <p:nvPr/>
        </p:nvSpPr>
        <p:spPr>
          <a:xfrm>
            <a:off x="2389475" y="337352"/>
            <a:ext cx="6292886" cy="1893116"/>
          </a:xfrm>
          <a:prstGeom prst="rect">
            <a:avLst/>
          </a:prstGeom>
          <a:noFill/>
          <a:ln>
            <a:noFill/>
          </a:ln>
        </p:spPr>
        <p:txBody>
          <a:bodyPr spcFirstLastPara="1" wrap="square" lIns="91425" tIns="45700" rIns="91425" bIns="45700" anchor="t" anchorCtr="0">
            <a:noAutofit/>
          </a:bodyPr>
          <a:lstStyle/>
          <a:p>
            <a:pPr algn="ctr"/>
            <a:r>
              <a:rPr lang="en-US" sz="2800" dirty="0">
                <a:solidFill>
                  <a:srgbClr val="FFFFFF"/>
                </a:solidFill>
                <a:latin typeface="Open Sans"/>
                <a:ea typeface="Open Sans"/>
                <a:cs typeface="Open Sans"/>
                <a:sym typeface="Open Sans"/>
              </a:rPr>
              <a:t>Digital Substation - Design Team #2</a:t>
            </a:r>
          </a:p>
          <a:p>
            <a:pPr algn="ctr"/>
            <a:r>
              <a:rPr lang="en-US" sz="2800" dirty="0">
                <a:solidFill>
                  <a:srgbClr val="FFFFFF"/>
                </a:solidFill>
                <a:latin typeface="Open Sans"/>
                <a:ea typeface="Open Sans"/>
                <a:cs typeface="Open Sans"/>
                <a:sym typeface="Open Sans"/>
              </a:rPr>
              <a:t>(virtualization)</a:t>
            </a:r>
          </a:p>
          <a:p>
            <a:pPr algn="ctr"/>
            <a:endParaRPr lang="en-US" sz="2800" dirty="0">
              <a:solidFill>
                <a:srgbClr val="FFFFFF"/>
              </a:solidFill>
              <a:latin typeface="Open Sans"/>
              <a:ea typeface="Open Sans"/>
              <a:cs typeface="Open Sans"/>
              <a:sym typeface="Open Sans"/>
            </a:endParaRPr>
          </a:p>
          <a:p>
            <a:pPr algn="ctr"/>
            <a:r>
              <a:rPr lang="en-US" sz="2800" dirty="0">
                <a:solidFill>
                  <a:schemeClr val="accent4"/>
                </a:solidFill>
                <a:latin typeface="Open Sans"/>
                <a:ea typeface="Open Sans"/>
                <a:cs typeface="Open Sans"/>
                <a:sym typeface="Open Sans"/>
              </a:rPr>
              <a:t>SEAPATH project</a:t>
            </a:r>
          </a:p>
          <a:p>
            <a:pPr algn="ctr"/>
            <a:r>
              <a:rPr lang="en-US" sz="2800" dirty="0">
                <a:solidFill>
                  <a:schemeClr val="accent4"/>
                </a:solidFill>
                <a:latin typeface="Open Sans"/>
                <a:ea typeface="Open Sans"/>
                <a:cs typeface="Open Sans"/>
                <a:sym typeface="Open Sans"/>
              </a:rPr>
              <a:t>Roadmap</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t>Project activities</a:t>
            </a:r>
            <a:endParaRPr lang="fr-FR"/>
          </a:p>
        </p:txBody>
      </p:sp>
      <p:sp>
        <p:nvSpPr>
          <p:cNvPr id="5" name="Espace réservé du texte 4"/>
          <p:cNvSpPr>
            <a:spLocks noGrp="1"/>
          </p:cNvSpPr>
          <p:nvPr>
            <p:ph type="body" idx="1"/>
          </p:nvPr>
        </p:nvSpPr>
        <p:spPr>
          <a:xfrm>
            <a:off x="468630" y="1001315"/>
            <a:ext cx="8200415" cy="3680520"/>
          </a:xfrm>
        </p:spPr>
        <p:txBody>
          <a:bodyPr>
            <a:normAutofit fontScale="92500" lnSpcReduction="20000"/>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project will encompass the following activities:</a:t>
            </a:r>
          </a:p>
          <a:p>
            <a:pPr marL="913765" lvl="2">
              <a:spcBef>
                <a:spcPts val="800"/>
              </a:spcBef>
            </a:pPr>
            <a:r>
              <a:rPr lang="en-US" sz="1300" dirty="0">
                <a:solidFill>
                  <a:schemeClr val="tx1"/>
                </a:solidFill>
              </a:rPr>
              <a:t>Specifying the requirements to be fulfilled by the reference platform (see next slide)</a:t>
            </a:r>
          </a:p>
          <a:p>
            <a:pPr marL="913765" lvl="2">
              <a:spcBef>
                <a:spcPts val="800"/>
              </a:spcBef>
            </a:pPr>
            <a:r>
              <a:rPr lang="en-US" sz="1300" dirty="0">
                <a:solidFill>
                  <a:schemeClr val="tx1"/>
                </a:solidFill>
              </a:rPr>
              <a:t>Specifying the test procedures needed to assess the fulfillment of the requirements</a:t>
            </a:r>
          </a:p>
          <a:p>
            <a:pPr marL="913765" lvl="2">
              <a:spcBef>
                <a:spcPts val="800"/>
              </a:spcBef>
            </a:pPr>
            <a:r>
              <a:rPr lang="en-US" sz="1300" dirty="0">
                <a:solidFill>
                  <a:schemeClr val="tx1"/>
                </a:solidFill>
                <a:latin typeface="Open Sans"/>
              </a:rPr>
              <a:t>Building the appropriate system(s) architecture(s) for the software platform and specifying requirements for hardware architecture</a:t>
            </a:r>
            <a:endParaRPr lang="en-US" sz="1300" dirty="0">
              <a:solidFill>
                <a:schemeClr val="tx1"/>
              </a:solidFill>
            </a:endParaRPr>
          </a:p>
          <a:p>
            <a:pPr marL="913765" lvl="2">
              <a:spcBef>
                <a:spcPts val="800"/>
              </a:spcBef>
            </a:pPr>
            <a:r>
              <a:rPr lang="en-US" sz="1300" dirty="0">
                <a:solidFill>
                  <a:schemeClr val="tx1"/>
                </a:solidFill>
              </a:rPr>
              <a:t>Developing code for the specific functions and services to be delivered by the platform</a:t>
            </a:r>
          </a:p>
          <a:p>
            <a:pPr marL="913765" lvl="2">
              <a:spcBef>
                <a:spcPts val="800"/>
              </a:spcBef>
            </a:pPr>
            <a:r>
              <a:rPr lang="en-US" sz="1300" dirty="0">
                <a:solidFill>
                  <a:schemeClr val="tx1"/>
                </a:solidFill>
              </a:rPr>
              <a:t>Defining and implementing APIs to external applications</a:t>
            </a:r>
          </a:p>
          <a:p>
            <a:pPr marL="913765" lvl="2">
              <a:spcBef>
                <a:spcPts val="800"/>
              </a:spcBef>
            </a:pPr>
            <a:r>
              <a:rPr lang="en-US" sz="1300" dirty="0">
                <a:solidFill>
                  <a:schemeClr val="tx1"/>
                </a:solidFill>
              </a:rPr>
              <a:t>Performing the integration of the software platform</a:t>
            </a:r>
          </a:p>
          <a:p>
            <a:pPr marL="913765" lvl="2">
              <a:spcBef>
                <a:spcPts val="800"/>
              </a:spcBef>
            </a:pPr>
            <a:r>
              <a:rPr lang="en-US" sz="1300" dirty="0">
                <a:solidFill>
                  <a:schemeClr val="tx1"/>
                </a:solidFill>
              </a:rPr>
              <a:t>Testing the fulfillment of the requirements after the implementation, as a proof-of-concept, of a realistic protection and automation system on top of the integrated software platform [additionally each party may share with the project their internal test results based on proprietary implementations]</a:t>
            </a:r>
          </a:p>
          <a:p>
            <a:pPr marL="913765" lvl="2">
              <a:spcBef>
                <a:spcPts val="800"/>
              </a:spcBef>
            </a:pPr>
            <a:r>
              <a:rPr lang="en-US" sz="1300" dirty="0">
                <a:solidFill>
                  <a:schemeClr val="tx1"/>
                </a:solidFill>
              </a:rPr>
              <a:t>Defining guidelines and best practices to test, integrate, deploy, and maintain the applications on such platform</a:t>
            </a:r>
            <a:endParaRPr lang="en-US" sz="1300" dirty="0">
              <a:solidFill>
                <a:schemeClr val="tx1"/>
              </a:solidFill>
              <a:latin typeface="Arial" panose="020B0604020202020204" pitchFamily="34" charset="0"/>
              <a:cs typeface="Arial" panose="020B0604020202020204" pitchFamily="34" charset="0"/>
            </a:endParaRPr>
          </a:p>
        </p:txBody>
      </p:sp>
      <p:sp>
        <p:nvSpPr>
          <p:cNvPr id="9" name="Espace réservé du numéro de diapositive 3">
            <a:extLst>
              <a:ext uri="{FF2B5EF4-FFF2-40B4-BE49-F238E27FC236}">
                <a16:creationId xmlns:a16="http://schemas.microsoft.com/office/drawing/2014/main" id="{CC803349-FBCD-459F-A959-5A39CEBE640C}"/>
              </a:ext>
            </a:extLst>
          </p:cNvPr>
          <p:cNvSpPr>
            <a:spLocks noGrp="1"/>
          </p:cNvSpPr>
          <p:nvPr>
            <p:ph type="sldNum" idx="12"/>
          </p:nvPr>
        </p:nvSpPr>
        <p:spPr>
          <a:xfrm>
            <a:off x="8726161" y="4961220"/>
            <a:ext cx="417839" cy="182280"/>
          </a:xfrm>
        </p:spPr>
        <p:txBody>
          <a:bodyPr/>
          <a:lstStyle/>
          <a:p>
            <a:pPr defTabSz="914378"/>
            <a:fld id="{59894E3C-CCE6-F242-84E3-BCBDD257A1E1}" type="slidenum">
              <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10</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ZoneTexte 6">
            <a:extLst>
              <a:ext uri="{FF2B5EF4-FFF2-40B4-BE49-F238E27FC236}">
                <a16:creationId xmlns:a16="http://schemas.microsoft.com/office/drawing/2014/main" id="{A34ADDF5-5BFC-4378-A8C0-2BDB4D908712}"/>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3664894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sz="2800"/>
              <a:t>Functional requirements</a:t>
            </a:r>
            <a:br>
              <a:rPr lang="en-US" sz="2800"/>
            </a:br>
            <a:r>
              <a:rPr lang="en-US" sz="2800"/>
              <a:t>(for a first minimum viable product)</a:t>
            </a:r>
          </a:p>
        </p:txBody>
      </p:sp>
    </p:spTree>
    <p:extLst>
      <p:ext uri="{BB962C8B-B14F-4D97-AF65-F5344CB8AC3E}">
        <p14:creationId xmlns:p14="http://schemas.microsoft.com/office/powerpoint/2010/main" val="3666129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t>Examples of substation systems to be considered for a minimum viable product</a:t>
            </a:r>
            <a:endParaRPr lang="fr-FR"/>
          </a:p>
        </p:txBody>
      </p:sp>
      <p:sp>
        <p:nvSpPr>
          <p:cNvPr id="5" name="Espace réservé du texte 4"/>
          <p:cNvSpPr>
            <a:spLocks noGrp="1"/>
          </p:cNvSpPr>
          <p:nvPr>
            <p:ph type="body" idx="1"/>
          </p:nvPr>
        </p:nvSpPr>
        <p:spPr>
          <a:xfrm>
            <a:off x="468630" y="1001315"/>
            <a:ext cx="8200415" cy="3680520"/>
          </a:xfrm>
        </p:spPr>
        <p:txBody>
          <a:bodyPr>
            <a:normAutofit fontScale="70000" lnSpcReduction="20000"/>
          </a:bodyPr>
          <a:lstStyle/>
          <a:p>
            <a:pPr marL="127000" indent="0">
              <a:buNone/>
            </a:pP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 #1 (from RTE) - Typical 63kV substation</a:t>
            </a:r>
          </a:p>
          <a:p>
            <a:pPr marL="913765" lvl="2">
              <a:spcBef>
                <a:spcPts val="800"/>
              </a:spcBef>
            </a:pPr>
            <a:r>
              <a:rPr lang="en-US" sz="1300" dirty="0">
                <a:solidFill>
                  <a:schemeClr val="tx1"/>
                </a:solidFill>
              </a:rPr>
              <a:t>The typical substation includes feeders for up to 5 lines. The layout is one breaker per feeder. Disconnectors between feeders may be included. Each feeder implements the following functions :</a:t>
            </a:r>
          </a:p>
          <a:p>
            <a:pPr marL="1370965" lvl="3">
              <a:spcBef>
                <a:spcPts val="800"/>
              </a:spcBef>
            </a:pPr>
            <a:r>
              <a:rPr lang="en-US" sz="1300" dirty="0">
                <a:solidFill>
                  <a:schemeClr val="tx1"/>
                </a:solidFill>
              </a:rPr>
              <a:t>Distance protection A</a:t>
            </a:r>
          </a:p>
          <a:p>
            <a:pPr marL="1370965" lvl="3">
              <a:spcBef>
                <a:spcPts val="800"/>
              </a:spcBef>
            </a:pPr>
            <a:r>
              <a:rPr lang="en-US" sz="1300" dirty="0">
                <a:solidFill>
                  <a:schemeClr val="tx1"/>
                </a:solidFill>
              </a:rPr>
              <a:t>Distance protection B (different algorithm) or Line Differential B</a:t>
            </a:r>
          </a:p>
          <a:p>
            <a:pPr marL="1370965" lvl="3">
              <a:spcBef>
                <a:spcPts val="800"/>
              </a:spcBef>
            </a:pPr>
            <a:r>
              <a:rPr lang="en-US" sz="1300" dirty="0">
                <a:solidFill>
                  <a:schemeClr val="tx1"/>
                </a:solidFill>
              </a:rPr>
              <a:t>Recloser</a:t>
            </a:r>
          </a:p>
          <a:p>
            <a:pPr marL="1370965" lvl="3">
              <a:spcBef>
                <a:spcPts val="800"/>
              </a:spcBef>
            </a:pPr>
            <a:r>
              <a:rPr lang="en-US" sz="1300" dirty="0">
                <a:solidFill>
                  <a:schemeClr val="tx1"/>
                </a:solidFill>
              </a:rPr>
              <a:t>Breaker failure protection</a:t>
            </a:r>
          </a:p>
          <a:p>
            <a:pPr marL="1370965" lvl="3">
              <a:spcBef>
                <a:spcPts val="800"/>
              </a:spcBef>
            </a:pPr>
            <a:r>
              <a:rPr lang="en-US" sz="1300" dirty="0">
                <a:solidFill>
                  <a:schemeClr val="tx1"/>
                </a:solidFill>
              </a:rPr>
              <a:t>	Overloading protection</a:t>
            </a:r>
          </a:p>
          <a:p>
            <a:pPr marL="913765" lvl="2">
              <a:spcBef>
                <a:spcPts val="800"/>
              </a:spcBef>
            </a:pPr>
            <a:r>
              <a:rPr lang="en-US" sz="1300" dirty="0">
                <a:solidFill>
                  <a:schemeClr val="tx1"/>
                </a:solidFill>
              </a:rPr>
              <a:t>For each feeder, 2 (redundant) sampled value streams (electrical parameter measurements) up to 10 Mbit/s are collected</a:t>
            </a:r>
          </a:p>
          <a:p>
            <a:pPr marL="913765" lvl="2">
              <a:spcBef>
                <a:spcPts val="800"/>
              </a:spcBef>
            </a:pPr>
            <a:r>
              <a:rPr lang="en-US" sz="1300" dirty="0">
                <a:solidFill>
                  <a:schemeClr val="tx1"/>
                </a:solidFill>
              </a:rPr>
              <a:t>The following functions are implemented at the substation level :</a:t>
            </a:r>
          </a:p>
          <a:p>
            <a:pPr marL="1370965" lvl="3">
              <a:spcBef>
                <a:spcPts val="800"/>
              </a:spcBef>
            </a:pPr>
            <a:r>
              <a:rPr lang="en-US" sz="1300" dirty="0">
                <a:solidFill>
                  <a:schemeClr val="tx1"/>
                </a:solidFill>
              </a:rPr>
              <a:t>Gateway to external central or local systems (IEC 61850, 104, etc.)</a:t>
            </a:r>
          </a:p>
          <a:p>
            <a:pPr marL="1370965" lvl="3">
              <a:spcBef>
                <a:spcPts val="800"/>
              </a:spcBef>
            </a:pPr>
            <a:r>
              <a:rPr lang="en-US" sz="1300" dirty="0">
                <a:solidFill>
                  <a:schemeClr val="tx1"/>
                </a:solidFill>
              </a:rPr>
              <a:t>	Local control (HMI, recordings …)</a:t>
            </a:r>
          </a:p>
          <a:p>
            <a:pPr marL="1370965" lvl="3">
              <a:spcBef>
                <a:spcPts val="800"/>
              </a:spcBef>
            </a:pPr>
            <a:r>
              <a:rPr lang="en-US" sz="1300" dirty="0">
                <a:solidFill>
                  <a:schemeClr val="tx1"/>
                </a:solidFill>
              </a:rPr>
              <a:t>	IEC 61131 automation</a:t>
            </a:r>
          </a:p>
          <a:p>
            <a:pPr marL="1370965" lvl="3">
              <a:spcBef>
                <a:spcPts val="800"/>
              </a:spcBef>
            </a:pPr>
            <a:r>
              <a:rPr lang="en-US" sz="1300" dirty="0">
                <a:solidFill>
                  <a:schemeClr val="tx1"/>
                </a:solidFill>
              </a:rPr>
              <a:t>Phasor Measurement Unit</a:t>
            </a:r>
          </a:p>
          <a:p>
            <a:pPr marL="1370965" lvl="3">
              <a:spcBef>
                <a:spcPts val="800"/>
              </a:spcBef>
            </a:pPr>
            <a:r>
              <a:rPr lang="en-US" sz="1300" dirty="0">
                <a:solidFill>
                  <a:schemeClr val="tx1"/>
                </a:solidFill>
              </a:rPr>
              <a:t>Misc. (fault location algorithm, slow area automation)</a:t>
            </a:r>
          </a:p>
        </p:txBody>
      </p:sp>
      <p:sp>
        <p:nvSpPr>
          <p:cNvPr id="9" name="Espace réservé du numéro de diapositive 3">
            <a:extLst>
              <a:ext uri="{FF2B5EF4-FFF2-40B4-BE49-F238E27FC236}">
                <a16:creationId xmlns:a16="http://schemas.microsoft.com/office/drawing/2014/main" id="{CC803349-FBCD-459F-A959-5A39CEBE640C}"/>
              </a:ext>
            </a:extLst>
          </p:cNvPr>
          <p:cNvSpPr>
            <a:spLocks noGrp="1"/>
          </p:cNvSpPr>
          <p:nvPr>
            <p:ph type="sldNum" idx="12"/>
          </p:nvPr>
        </p:nvSpPr>
        <p:spPr>
          <a:xfrm>
            <a:off x="8726161" y="4961220"/>
            <a:ext cx="417839" cy="182280"/>
          </a:xfrm>
        </p:spPr>
        <p:txBody>
          <a:bodyPr/>
          <a:lstStyle/>
          <a:p>
            <a:pPr defTabSz="914378"/>
            <a:fld id="{59894E3C-CCE6-F242-84E3-BCBDD257A1E1}" type="slidenum">
              <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12</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ZoneTexte 6">
            <a:extLst>
              <a:ext uri="{FF2B5EF4-FFF2-40B4-BE49-F238E27FC236}">
                <a16:creationId xmlns:a16="http://schemas.microsoft.com/office/drawing/2014/main" id="{0D1D511C-5F73-4A9F-8073-D84CC2031712}"/>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1857385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t>Examples of substation systems to be considered for a minimum viable product</a:t>
            </a:r>
            <a:endParaRPr lang="fr-FR"/>
          </a:p>
        </p:txBody>
      </p:sp>
      <p:sp>
        <p:nvSpPr>
          <p:cNvPr id="5" name="Espace réservé du texte 4"/>
          <p:cNvSpPr>
            <a:spLocks noGrp="1"/>
          </p:cNvSpPr>
          <p:nvPr>
            <p:ph type="body" idx="1"/>
          </p:nvPr>
        </p:nvSpPr>
        <p:spPr>
          <a:xfrm>
            <a:off x="48410" y="973300"/>
            <a:ext cx="3676923" cy="3680520"/>
          </a:xfrm>
        </p:spPr>
        <p:txBody>
          <a:bodyPr>
            <a:normAutofit lnSpcReduction="10000"/>
          </a:bodyPr>
          <a:lstStyle/>
          <a:p>
            <a:pPr marL="127000" indent="0">
              <a:buNone/>
            </a:pPr>
            <a:r>
              <a:rPr lang="en-US" sz="1400" b="1">
                <a:latin typeface="Open Sans"/>
              </a:rPr>
              <a:t>Example #2 (from National Grid) –</a:t>
            </a:r>
            <a:br>
              <a:rPr lang="en-US" sz="1400" b="1">
                <a:latin typeface="Open Sans"/>
              </a:rPr>
            </a:br>
            <a:r>
              <a:rPr lang="en-US" sz="1400" b="1">
                <a:latin typeface="Open Sans"/>
              </a:rPr>
              <a:t>Typical 400kV substation</a:t>
            </a:r>
            <a:r>
              <a:rPr lang="en-US" sz="1500" b="1">
                <a:latin typeface="Open Sans"/>
              </a:rPr>
              <a:t> </a:t>
            </a:r>
          </a:p>
          <a:p>
            <a:pPr marL="913765" lvl="2">
              <a:lnSpc>
                <a:spcPct val="114999"/>
              </a:lnSpc>
              <a:spcBef>
                <a:spcPts val="800"/>
              </a:spcBef>
            </a:pPr>
            <a:r>
              <a:rPr lang="en-US" sz="1000">
                <a:solidFill>
                  <a:schemeClr val="tx1"/>
                </a:solidFill>
                <a:latin typeface="Open Sans"/>
              </a:rPr>
              <a:t>Typical substation may have 4+ feeders and 4 transformers</a:t>
            </a:r>
            <a:endParaRPr lang="en-US" sz="1000">
              <a:solidFill>
                <a:schemeClr val="tx1"/>
              </a:solidFill>
            </a:endParaRPr>
          </a:p>
          <a:p>
            <a:pPr marL="913765" lvl="2">
              <a:lnSpc>
                <a:spcPct val="114999"/>
              </a:lnSpc>
              <a:spcBef>
                <a:spcPts val="800"/>
              </a:spcBef>
            </a:pPr>
            <a:r>
              <a:rPr lang="en-US" sz="1000">
                <a:solidFill>
                  <a:schemeClr val="tx1"/>
                </a:solidFill>
                <a:latin typeface="Open Sans"/>
              </a:rPr>
              <a:t>Feeder bay functions:</a:t>
            </a:r>
          </a:p>
          <a:p>
            <a:pPr marL="1370965" lvl="3">
              <a:lnSpc>
                <a:spcPct val="114999"/>
              </a:lnSpc>
              <a:spcBef>
                <a:spcPts val="800"/>
              </a:spcBef>
            </a:pPr>
            <a:r>
              <a:rPr lang="en-US" sz="1000">
                <a:solidFill>
                  <a:schemeClr val="tx1"/>
                </a:solidFill>
                <a:latin typeface="Open Sans"/>
              </a:rPr>
              <a:t>Unit Protection</a:t>
            </a:r>
            <a:endParaRPr lang="en-US" sz="1000">
              <a:solidFill>
                <a:schemeClr val="tx1"/>
              </a:solidFill>
            </a:endParaRPr>
          </a:p>
          <a:p>
            <a:pPr marL="1370965" lvl="3">
              <a:spcBef>
                <a:spcPts val="800"/>
              </a:spcBef>
            </a:pPr>
            <a:r>
              <a:rPr lang="en-US" sz="1000">
                <a:solidFill>
                  <a:schemeClr val="tx1"/>
                </a:solidFill>
                <a:latin typeface="Open Sans"/>
              </a:rPr>
              <a:t>Distance protection or second unit protection</a:t>
            </a:r>
          </a:p>
          <a:p>
            <a:pPr marL="1370965" lvl="3">
              <a:spcBef>
                <a:spcPts val="800"/>
              </a:spcBef>
            </a:pPr>
            <a:r>
              <a:rPr lang="en-US" sz="1000">
                <a:solidFill>
                  <a:schemeClr val="tx1"/>
                </a:solidFill>
                <a:latin typeface="Open Sans"/>
              </a:rPr>
              <a:t>Delayed Auto Reclose (DAR)</a:t>
            </a:r>
            <a:endParaRPr lang="en-US" sz="1000">
              <a:solidFill>
                <a:schemeClr val="tx1"/>
              </a:solidFill>
            </a:endParaRPr>
          </a:p>
          <a:p>
            <a:pPr marL="1370965" lvl="3">
              <a:spcBef>
                <a:spcPts val="800"/>
              </a:spcBef>
            </a:pPr>
            <a:r>
              <a:rPr lang="en-US" sz="1000">
                <a:solidFill>
                  <a:schemeClr val="tx1"/>
                </a:solidFill>
                <a:latin typeface="Open Sans"/>
              </a:rPr>
              <a:t>Breaker failure protection</a:t>
            </a:r>
          </a:p>
          <a:p>
            <a:pPr marL="1370965" lvl="3">
              <a:spcBef>
                <a:spcPts val="800"/>
              </a:spcBef>
            </a:pPr>
            <a:r>
              <a:rPr lang="en-US" sz="1000">
                <a:solidFill>
                  <a:schemeClr val="tx1"/>
                </a:solidFill>
                <a:latin typeface="Open Sans"/>
              </a:rPr>
              <a:t>Backup protection (O/C, E/F, </a:t>
            </a:r>
            <a:r>
              <a:rPr lang="en-US" sz="1000" err="1">
                <a:solidFill>
                  <a:schemeClr val="tx1"/>
                </a:solidFill>
                <a:latin typeface="Open Sans"/>
              </a:rPr>
              <a:t>Dist</a:t>
            </a:r>
            <a:r>
              <a:rPr lang="en-US" sz="1000">
                <a:solidFill>
                  <a:schemeClr val="tx1"/>
                </a:solidFill>
                <a:latin typeface="Open Sans"/>
              </a:rPr>
              <a:t>)</a:t>
            </a:r>
            <a:endParaRPr lang="en-US" sz="1000">
              <a:solidFill>
                <a:schemeClr val="tx1"/>
              </a:solidFill>
            </a:endParaRPr>
          </a:p>
          <a:p>
            <a:pPr marL="1370965" lvl="3">
              <a:lnSpc>
                <a:spcPct val="114999"/>
              </a:lnSpc>
              <a:spcBef>
                <a:spcPts val="800"/>
              </a:spcBef>
            </a:pPr>
            <a:r>
              <a:rPr lang="en-US" sz="1000">
                <a:solidFill>
                  <a:schemeClr val="tx1"/>
                </a:solidFill>
                <a:latin typeface="Open Sans"/>
              </a:rPr>
              <a:t>Feeder end / stub protection</a:t>
            </a:r>
          </a:p>
          <a:p>
            <a:pPr marL="1370965" lvl="3">
              <a:lnSpc>
                <a:spcPct val="114999"/>
              </a:lnSpc>
              <a:spcBef>
                <a:spcPts val="800"/>
              </a:spcBef>
            </a:pPr>
            <a:r>
              <a:rPr lang="en-US" sz="1000">
                <a:solidFill>
                  <a:schemeClr val="tx1"/>
                </a:solidFill>
                <a:latin typeface="Open Sans"/>
              </a:rPr>
              <a:t>Phase unbalance alarm</a:t>
            </a:r>
            <a:endParaRPr lang="en-US" sz="1000">
              <a:solidFill>
                <a:schemeClr val="tx1"/>
              </a:solidFill>
            </a:endParaRPr>
          </a:p>
          <a:p>
            <a:pPr marL="1370965" lvl="3">
              <a:lnSpc>
                <a:spcPct val="114999"/>
              </a:lnSpc>
              <a:spcBef>
                <a:spcPts val="800"/>
              </a:spcBef>
            </a:pPr>
            <a:r>
              <a:rPr lang="en-US" sz="1000">
                <a:solidFill>
                  <a:schemeClr val="tx1"/>
                </a:solidFill>
                <a:latin typeface="Open Sans"/>
              </a:rPr>
              <a:t>BCU, CBU, synch and volt selection</a:t>
            </a:r>
            <a:endParaRPr lang="en-US" sz="1000">
              <a:solidFill>
                <a:schemeClr val="tx1"/>
              </a:solidFill>
            </a:endParaRPr>
          </a:p>
        </p:txBody>
      </p:sp>
      <p:sp>
        <p:nvSpPr>
          <p:cNvPr id="9" name="Espace réservé du numéro de diapositive 3">
            <a:extLst>
              <a:ext uri="{FF2B5EF4-FFF2-40B4-BE49-F238E27FC236}">
                <a16:creationId xmlns:a16="http://schemas.microsoft.com/office/drawing/2014/main" id="{CC803349-FBCD-459F-A959-5A39CEBE640C}"/>
              </a:ext>
            </a:extLst>
          </p:cNvPr>
          <p:cNvSpPr>
            <a:spLocks noGrp="1"/>
          </p:cNvSpPr>
          <p:nvPr>
            <p:ph type="sldNum" idx="12"/>
          </p:nvPr>
        </p:nvSpPr>
        <p:spPr>
          <a:xfrm>
            <a:off x="8726161" y="4961220"/>
            <a:ext cx="417839" cy="182280"/>
          </a:xfrm>
        </p:spPr>
        <p:txBody>
          <a:bodyPr/>
          <a:lstStyle/>
          <a:p>
            <a:pPr defTabSz="914378"/>
            <a:fld id="{59894E3C-CCE6-F242-84E3-BCBDD257A1E1}" type="slidenum">
              <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13</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4D0FB3EB-6302-4009-AF66-5058FE934DC0}"/>
              </a:ext>
            </a:extLst>
          </p:cNvPr>
          <p:cNvSpPr txBox="1"/>
          <p:nvPr/>
        </p:nvSpPr>
        <p:spPr>
          <a:xfrm>
            <a:off x="5266267" y="1401855"/>
            <a:ext cx="3829324" cy="282385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913765" lvl="2" indent="-330200" defTabSz="685800">
              <a:lnSpc>
                <a:spcPct val="94999"/>
              </a:lnSpc>
              <a:spcBef>
                <a:spcPts val="800"/>
              </a:spcBef>
              <a:buClr>
                <a:srgbClr val="168FDF"/>
              </a:buClr>
              <a:buSzPts val="1600"/>
              <a:buFont typeface="Arial" panose="020B0604020202020204" pitchFamily="34" charset="0"/>
              <a:buChar char="›"/>
            </a:pPr>
            <a:r>
              <a:rPr lang="en-US" sz="1000">
                <a:latin typeface="Open Sans" panose="020B0606030504020204" pitchFamily="34" charset="0"/>
                <a:ea typeface="Open Sans" panose="020B0606030504020204" pitchFamily="34" charset="0"/>
                <a:cs typeface="Open Sans" panose="020B0606030504020204" pitchFamily="34" charset="0"/>
              </a:rPr>
              <a:t>Other functions :​</a:t>
            </a:r>
          </a:p>
          <a:p>
            <a:pPr marL="1370965" lvl="3" indent="-330200" defTabSz="685800">
              <a:lnSpc>
                <a:spcPct val="94999"/>
              </a:lnSpc>
              <a:spcBef>
                <a:spcPts val="800"/>
              </a:spcBef>
              <a:buClr>
                <a:srgbClr val="168FDF"/>
              </a:buClr>
              <a:buSzPts val="1600"/>
              <a:buFont typeface="Arial" panose="020B0604020202020204" pitchFamily="34" charset="0"/>
              <a:buChar char="›"/>
            </a:pPr>
            <a:r>
              <a:rPr lang="en-US" sz="1000">
                <a:latin typeface="Open Sans" panose="020B0606030504020204" pitchFamily="34" charset="0"/>
                <a:ea typeface="Open Sans" panose="020B0606030504020204" pitchFamily="34" charset="0"/>
                <a:cs typeface="Open Sans" panose="020B0606030504020204" pitchFamily="34" charset="0"/>
              </a:rPr>
              <a:t>Gateway to external central or local systems (IEC 61850, 104, 101)​</a:t>
            </a:r>
          </a:p>
          <a:p>
            <a:pPr marL="1370965" lvl="3" indent="-330200" defTabSz="685800">
              <a:lnSpc>
                <a:spcPct val="94999"/>
              </a:lnSpc>
              <a:spcBef>
                <a:spcPts val="800"/>
              </a:spcBef>
              <a:buClr>
                <a:srgbClr val="168FDF"/>
              </a:buClr>
              <a:buSzPts val="1600"/>
              <a:buFont typeface="Arial" panose="020B0604020202020204" pitchFamily="34" charset="0"/>
              <a:buChar char="›"/>
            </a:pPr>
            <a:r>
              <a:rPr lang="en-US" sz="1000">
                <a:latin typeface="Open Sans" panose="020B0606030504020204" pitchFamily="34" charset="0"/>
                <a:ea typeface="Open Sans" panose="020B0606030504020204" pitchFamily="34" charset="0"/>
                <a:cs typeface="Open Sans" panose="020B0606030504020204" pitchFamily="34" charset="0"/>
              </a:rPr>
              <a:t>HMI, data recording and logging, health and diagnostic alarms</a:t>
            </a:r>
          </a:p>
          <a:p>
            <a:pPr marL="1370965" lvl="3" indent="-330200" defTabSz="685800">
              <a:lnSpc>
                <a:spcPct val="94999"/>
              </a:lnSpc>
              <a:spcBef>
                <a:spcPts val="800"/>
              </a:spcBef>
              <a:buClr>
                <a:srgbClr val="168FDF"/>
              </a:buClr>
              <a:buSzPts val="1600"/>
              <a:buFont typeface="Arial" panose="020B0604020202020204" pitchFamily="34" charset="0"/>
              <a:buChar char="›"/>
            </a:pPr>
            <a:r>
              <a:rPr lang="en-US" sz="1000">
                <a:latin typeface="Open Sans" panose="020B0606030504020204" pitchFamily="34" charset="0"/>
                <a:ea typeface="Open Sans" panose="020B0606030504020204" pitchFamily="34" charset="0"/>
                <a:cs typeface="Open Sans" panose="020B0606030504020204" pitchFamily="34" charset="0"/>
              </a:rPr>
              <a:t>Phasor Measurement Unit​</a:t>
            </a:r>
          </a:p>
          <a:p>
            <a:pPr marL="1370965" lvl="3" indent="-330200" defTabSz="685800">
              <a:lnSpc>
                <a:spcPct val="94999"/>
              </a:lnSpc>
              <a:spcBef>
                <a:spcPts val="800"/>
              </a:spcBef>
              <a:buClr>
                <a:srgbClr val="168FDF"/>
              </a:buClr>
              <a:buSzPts val="1600"/>
              <a:buFont typeface="Arial" panose="020B0604020202020204" pitchFamily="34" charset="0"/>
              <a:buChar char="›"/>
            </a:pPr>
            <a:r>
              <a:rPr lang="en-US" sz="1000">
                <a:latin typeface="Open Sans" panose="020B0606030504020204" pitchFamily="34" charset="0"/>
                <a:ea typeface="Open Sans" panose="020B0606030504020204" pitchFamily="34" charset="0"/>
                <a:cs typeface="Open Sans" panose="020B0606030504020204" pitchFamily="34" charset="0"/>
              </a:rPr>
              <a:t>Misc. (fault location, QoS, DSM)​</a:t>
            </a:r>
          </a:p>
          <a:p>
            <a:pPr marL="1370965" lvl="3" indent="-330200" defTabSz="685800">
              <a:lnSpc>
                <a:spcPct val="94999"/>
              </a:lnSpc>
              <a:spcBef>
                <a:spcPts val="800"/>
              </a:spcBef>
              <a:buClr>
                <a:srgbClr val="168FDF"/>
              </a:buClr>
              <a:buSzPts val="1600"/>
              <a:buFont typeface="Arial" panose="020B0604020202020204" pitchFamily="34" charset="0"/>
              <a:buChar char="›"/>
            </a:pPr>
            <a:r>
              <a:rPr lang="en-US" sz="1000">
                <a:latin typeface="Open Sans" panose="020B0606030504020204" pitchFamily="34" charset="0"/>
                <a:ea typeface="Open Sans" panose="020B0606030504020204" pitchFamily="34" charset="0"/>
                <a:cs typeface="Open Sans" panose="020B0606030504020204" pitchFamily="34" charset="0"/>
              </a:rPr>
              <a:t>ATCC (Automatic Tap Change Control)</a:t>
            </a:r>
          </a:p>
          <a:p>
            <a:pPr marL="1370965" lvl="3" indent="-330200" defTabSz="685800">
              <a:lnSpc>
                <a:spcPct val="94999"/>
              </a:lnSpc>
              <a:spcBef>
                <a:spcPts val="800"/>
              </a:spcBef>
              <a:buClr>
                <a:srgbClr val="168FDF"/>
              </a:buClr>
              <a:buSzPts val="1600"/>
              <a:buFont typeface="Arial" panose="020B0604020202020204" pitchFamily="34" charset="0"/>
              <a:buChar char="›"/>
            </a:pPr>
            <a:r>
              <a:rPr lang="en-US" sz="1000">
                <a:latin typeface="Open Sans" panose="020B0606030504020204" pitchFamily="34" charset="0"/>
                <a:ea typeface="Open Sans" panose="020B0606030504020204" pitchFamily="34" charset="0"/>
                <a:cs typeface="Open Sans" panose="020B0606030504020204" pitchFamily="34" charset="0"/>
              </a:rPr>
              <a:t>ARS (Automatic Reactive Switching where applicable)</a:t>
            </a:r>
          </a:p>
          <a:p>
            <a:pPr marL="1370965" lvl="3" indent="-330200" defTabSz="685800">
              <a:lnSpc>
                <a:spcPct val="94999"/>
              </a:lnSpc>
              <a:spcBef>
                <a:spcPts val="800"/>
              </a:spcBef>
              <a:buClr>
                <a:srgbClr val="168FDF"/>
              </a:buClr>
              <a:buSzPts val="1600"/>
              <a:buFont typeface="Arial" panose="020B0604020202020204" pitchFamily="34" charset="0"/>
              <a:buChar char="›"/>
            </a:pPr>
            <a:r>
              <a:rPr lang="en-US" sz="1000">
                <a:latin typeface="Open Sans" panose="020B0606030504020204" pitchFamily="34" charset="0"/>
                <a:ea typeface="Open Sans" panose="020B0606030504020204" pitchFamily="34" charset="0"/>
                <a:cs typeface="Open Sans" panose="020B0606030504020204" pitchFamily="34" charset="0"/>
              </a:rPr>
              <a:t>Busbar Protection</a:t>
            </a:r>
          </a:p>
          <a:p>
            <a:pPr marL="1370965" lvl="3" indent="-330200" defTabSz="685800">
              <a:lnSpc>
                <a:spcPct val="94999"/>
              </a:lnSpc>
              <a:spcBef>
                <a:spcPts val="800"/>
              </a:spcBef>
              <a:buClr>
                <a:srgbClr val="168FDF"/>
              </a:buClr>
              <a:buSzPts val="1600"/>
              <a:buFont typeface="Arial" panose="020B0604020202020204" pitchFamily="34" charset="0"/>
              <a:buChar char="›"/>
            </a:pPr>
            <a:r>
              <a:rPr lang="en-US" sz="1000">
                <a:latin typeface="Open Sans" panose="020B0606030504020204" pitchFamily="34" charset="0"/>
                <a:ea typeface="Open Sans" panose="020B0606030504020204" pitchFamily="34" charset="0"/>
                <a:cs typeface="Open Sans" panose="020B0606030504020204" pitchFamily="34" charset="0"/>
              </a:rPr>
              <a:t>Interlocking</a:t>
            </a:r>
          </a:p>
          <a:p>
            <a:pPr marL="1370965" lvl="3" indent="-330200" defTabSz="685800">
              <a:lnSpc>
                <a:spcPct val="94999"/>
              </a:lnSpc>
              <a:spcBef>
                <a:spcPts val="800"/>
              </a:spcBef>
              <a:buClr>
                <a:srgbClr val="168FDF"/>
              </a:buClr>
              <a:buSzPts val="1600"/>
              <a:buFont typeface="Arial" panose="020B0604020202020204" pitchFamily="34" charset="0"/>
              <a:buChar char="›"/>
            </a:pPr>
            <a:endParaRPr lang="en-GB" sz="1000">
              <a:latin typeface="Open Sans"/>
            </a:endParaRPr>
          </a:p>
        </p:txBody>
      </p:sp>
      <p:sp>
        <p:nvSpPr>
          <p:cNvPr id="8" name="TextBox 7">
            <a:extLst>
              <a:ext uri="{FF2B5EF4-FFF2-40B4-BE49-F238E27FC236}">
                <a16:creationId xmlns:a16="http://schemas.microsoft.com/office/drawing/2014/main" id="{7A76E3D9-CD61-47F4-89F0-1A5DE8D3DA59}"/>
              </a:ext>
            </a:extLst>
          </p:cNvPr>
          <p:cNvSpPr txBox="1"/>
          <p:nvPr/>
        </p:nvSpPr>
        <p:spPr>
          <a:xfrm>
            <a:off x="2925856" y="1401855"/>
            <a:ext cx="3000811" cy="308802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913765" lvl="2" indent="-330200" defTabSz="685800">
              <a:lnSpc>
                <a:spcPct val="104999"/>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TX bay</a:t>
            </a: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CB fail</a:t>
            </a: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Pole discrepancy / Phases not together</a:t>
            </a: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Phase unbalance alarm</a:t>
            </a: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connections </a:t>
            </a:r>
            <a:r>
              <a:rPr lang="en-GB" sz="1000" err="1">
                <a:latin typeface="Open Sans" panose="020B0606030504020204" pitchFamily="34" charset="0"/>
                <a:ea typeface="Open Sans" panose="020B0606030504020204" pitchFamily="34" charset="0"/>
                <a:cs typeface="Open Sans" panose="020B0606030504020204" pitchFamily="34" charset="0"/>
              </a:rPr>
              <a:t>prot</a:t>
            </a:r>
            <a:r>
              <a:rPr lang="en-GB" sz="1000">
                <a:latin typeface="Open Sans" panose="020B0606030504020204" pitchFamily="34" charset="0"/>
                <a:ea typeface="Open Sans" panose="020B0606030504020204" pitchFamily="34" charset="0"/>
                <a:cs typeface="Open Sans" panose="020B0606030504020204" pitchFamily="34" charset="0"/>
              </a:rPr>
              <a:t> (unit)</a:t>
            </a: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TX O/A </a:t>
            </a:r>
            <a:r>
              <a:rPr lang="en-GB" sz="1000" err="1">
                <a:latin typeface="Open Sans" panose="020B0606030504020204" pitchFamily="34" charset="0"/>
                <a:ea typeface="Open Sans" panose="020B0606030504020204" pitchFamily="34" charset="0"/>
                <a:cs typeface="Open Sans" panose="020B0606030504020204" pitchFamily="34" charset="0"/>
              </a:rPr>
              <a:t>prot</a:t>
            </a:r>
            <a:endParaRPr lang="en-GB" sz="1000">
              <a:latin typeface="Open Sans" panose="020B0606030504020204" pitchFamily="34" charset="0"/>
              <a:ea typeface="Open Sans" panose="020B0606030504020204" pitchFamily="34" charset="0"/>
              <a:cs typeface="Open Sans" panose="020B0606030504020204" pitchFamily="34" charset="0"/>
            </a:endParaRP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REF (restricted earth fault)</a:t>
            </a: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backup O/C</a:t>
            </a: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Interface for mechanical </a:t>
            </a:r>
            <a:r>
              <a:rPr lang="en-GB" sz="1000" err="1">
                <a:latin typeface="Open Sans" panose="020B0606030504020204" pitchFamily="34" charset="0"/>
                <a:ea typeface="Open Sans" panose="020B0606030504020204" pitchFamily="34" charset="0"/>
                <a:cs typeface="Open Sans" panose="020B0606030504020204" pitchFamily="34" charset="0"/>
              </a:rPr>
              <a:t>prot</a:t>
            </a:r>
            <a:r>
              <a:rPr lang="en-GB" sz="1000">
                <a:latin typeface="Open Sans" panose="020B0606030504020204" pitchFamily="34" charset="0"/>
                <a:ea typeface="Open Sans" panose="020B0606030504020204" pitchFamily="34" charset="0"/>
                <a:cs typeface="Open Sans" panose="020B0606030504020204" pitchFamily="34" charset="0"/>
              </a:rPr>
              <a:t> (gas, oil surge, winding temp etc.)</a:t>
            </a: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Trip </a:t>
            </a:r>
            <a:r>
              <a:rPr lang="en-GB" sz="1000" err="1">
                <a:latin typeface="Open Sans" panose="020B0606030504020204" pitchFamily="34" charset="0"/>
                <a:ea typeface="Open Sans" panose="020B0606030504020204" pitchFamily="34" charset="0"/>
                <a:cs typeface="Open Sans" panose="020B0606030504020204" pitchFamily="34" charset="0"/>
              </a:rPr>
              <a:t>cct</a:t>
            </a:r>
            <a:r>
              <a:rPr lang="en-GB" sz="1000">
                <a:latin typeface="Open Sans" panose="020B0606030504020204" pitchFamily="34" charset="0"/>
                <a:ea typeface="Open Sans" panose="020B0606030504020204" pitchFamily="34" charset="0"/>
                <a:cs typeface="Open Sans" panose="020B0606030504020204" pitchFamily="34" charset="0"/>
              </a:rPr>
              <a:t> supervision</a:t>
            </a:r>
          </a:p>
          <a:p>
            <a:pPr marL="1370965" lvl="3" indent="-330200" defTabSz="685800">
              <a:lnSpc>
                <a:spcPct val="95000"/>
              </a:lnSpc>
              <a:spcBef>
                <a:spcPts val="800"/>
              </a:spcBef>
              <a:buClr>
                <a:srgbClr val="168FDF"/>
              </a:buClr>
              <a:buSzPts val="1600"/>
              <a:buFont typeface="Arial" panose="020B0604020202020204" pitchFamily="34" charset="0"/>
              <a:buChar char="›"/>
            </a:pPr>
            <a:r>
              <a:rPr lang="en-GB" sz="1000">
                <a:latin typeface="Open Sans" panose="020B0606030504020204" pitchFamily="34" charset="0"/>
                <a:ea typeface="Open Sans" panose="020B0606030504020204" pitchFamily="34" charset="0"/>
                <a:cs typeface="Open Sans" panose="020B0606030504020204" pitchFamily="34" charset="0"/>
              </a:rPr>
              <a:t>Ferro resonance</a:t>
            </a:r>
            <a:endParaRPr lang="en-GB" sz="1000">
              <a:latin typeface="Avenir Next" panose="020B0503020202020204" pitchFamily="34" charset="0"/>
            </a:endParaRPr>
          </a:p>
        </p:txBody>
      </p:sp>
      <p:sp>
        <p:nvSpPr>
          <p:cNvPr id="10" name="ZoneTexte 9">
            <a:extLst>
              <a:ext uri="{FF2B5EF4-FFF2-40B4-BE49-F238E27FC236}">
                <a16:creationId xmlns:a16="http://schemas.microsoft.com/office/drawing/2014/main" id="{7370A140-09C5-4959-969E-717A65660DC2}"/>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783207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t>Examples of substation systems to be considered for a minimum viable product</a:t>
            </a:r>
            <a:endParaRPr lang="fr-FR"/>
          </a:p>
        </p:txBody>
      </p:sp>
      <p:sp>
        <p:nvSpPr>
          <p:cNvPr id="5" name="Espace réservé du texte 4"/>
          <p:cNvSpPr>
            <a:spLocks noGrp="1"/>
          </p:cNvSpPr>
          <p:nvPr>
            <p:ph type="body" idx="1"/>
          </p:nvPr>
        </p:nvSpPr>
        <p:spPr>
          <a:xfrm>
            <a:off x="468630" y="1001315"/>
            <a:ext cx="8200415" cy="3680520"/>
          </a:xfrm>
        </p:spPr>
        <p:txBody>
          <a:bodyPr numCol="3">
            <a:noAutofit/>
          </a:bodyPr>
          <a:lstStyle/>
          <a:p>
            <a:pPr marL="127000" indent="0">
              <a:lnSpc>
                <a:spcPct val="100000"/>
              </a:lnSpc>
              <a:buNone/>
            </a:pPr>
            <a:r>
              <a:rPr lang="en-US" sz="1300" b="1"/>
              <a:t>Example #3 (from </a:t>
            </a:r>
            <a:r>
              <a:rPr lang="en-US" sz="1300" b="1" err="1"/>
              <a:t>Liander</a:t>
            </a:r>
            <a:r>
              <a:rPr lang="en-US" sz="1300" b="1"/>
              <a:t>) -  This is a typical substation for </a:t>
            </a:r>
            <a:r>
              <a:rPr lang="en-US" sz="1300" b="1" err="1"/>
              <a:t>Liander</a:t>
            </a:r>
            <a:r>
              <a:rPr lang="en-US" sz="1300" b="1"/>
              <a:t> (exceptions are possible).</a:t>
            </a:r>
          </a:p>
          <a:p>
            <a:pPr marL="127000" indent="0">
              <a:lnSpc>
                <a:spcPct val="100000"/>
              </a:lnSpc>
              <a:buNone/>
            </a:pPr>
            <a:r>
              <a:rPr lang="en-US" sz="900" b="1">
                <a:latin typeface="Open Sans"/>
              </a:rPr>
              <a:t>Substation characteristics</a:t>
            </a:r>
            <a:endParaRPr lang="en-US" sz="900">
              <a:latin typeface="Open Sans"/>
            </a:endParaRPr>
          </a:p>
          <a:p>
            <a:pPr marL="127000" indent="0">
              <a:lnSpc>
                <a:spcPct val="100000"/>
              </a:lnSpc>
              <a:buNone/>
            </a:pPr>
            <a:r>
              <a:rPr lang="en-US" sz="900"/>
              <a:t>Substation size: </a:t>
            </a:r>
          </a:p>
          <a:p>
            <a:pPr marL="127000" indent="0">
              <a:lnSpc>
                <a:spcPct val="100000"/>
              </a:lnSpc>
              <a:buNone/>
            </a:pPr>
            <a:r>
              <a:rPr lang="en-US" sz="900"/>
              <a:t>Station voltage level up to 40 bays; usually around 15 to 25 bays of 10/20 kV</a:t>
            </a:r>
          </a:p>
          <a:p>
            <a:pPr marL="127000" indent="0">
              <a:lnSpc>
                <a:spcPct val="100000"/>
              </a:lnSpc>
              <a:buNone/>
            </a:pPr>
            <a:r>
              <a:rPr lang="en-US" sz="900"/>
              <a:t>Some stations contain 50 </a:t>
            </a:r>
            <a:r>
              <a:rPr lang="en-US" sz="900" err="1"/>
              <a:t>kv</a:t>
            </a:r>
            <a:r>
              <a:rPr lang="en-US" sz="900"/>
              <a:t> bays</a:t>
            </a:r>
          </a:p>
          <a:p>
            <a:pPr marL="127000" indent="0">
              <a:lnSpc>
                <a:spcPct val="100000"/>
              </a:lnSpc>
              <a:buNone/>
            </a:pPr>
            <a:r>
              <a:rPr lang="en-US" sz="900"/>
              <a:t>Voltage levels: 10kV, 20kV and 50 kV</a:t>
            </a:r>
          </a:p>
          <a:p>
            <a:pPr marL="127000" indent="0">
              <a:lnSpc>
                <a:spcPct val="100000"/>
              </a:lnSpc>
              <a:buNone/>
            </a:pPr>
            <a:r>
              <a:rPr lang="en-US" sz="900"/>
              <a:t> 2 to 3 transformers</a:t>
            </a:r>
          </a:p>
          <a:p>
            <a:pPr marL="127000" indent="0">
              <a:lnSpc>
                <a:spcPct val="100000"/>
              </a:lnSpc>
              <a:buNone/>
            </a:pPr>
            <a:endParaRPr lang="en-US" sz="900" b="1"/>
          </a:p>
          <a:p>
            <a:pPr marL="127000" indent="0">
              <a:lnSpc>
                <a:spcPct val="100000"/>
              </a:lnSpc>
              <a:buNone/>
            </a:pPr>
            <a:r>
              <a:rPr lang="en-US" sz="900" b="1">
                <a:latin typeface="Open Sans"/>
              </a:rPr>
              <a:t>Per typical bay</a:t>
            </a:r>
            <a:endParaRPr lang="en-US" sz="900">
              <a:latin typeface="Open Sans"/>
            </a:endParaRPr>
          </a:p>
          <a:p>
            <a:pPr marL="127000" indent="0">
              <a:lnSpc>
                <a:spcPct val="100000"/>
              </a:lnSpc>
              <a:buNone/>
            </a:pPr>
            <a:r>
              <a:rPr lang="en-US" sz="900"/>
              <a:t>Current measurement (Current measurement frequency: 1500 Hz)</a:t>
            </a:r>
          </a:p>
          <a:p>
            <a:pPr marL="127000" indent="0">
              <a:lnSpc>
                <a:spcPct val="100000"/>
              </a:lnSpc>
              <a:buNone/>
            </a:pPr>
            <a:r>
              <a:rPr lang="en-US" sz="900"/>
              <a:t> 2x overcurrent protection</a:t>
            </a:r>
          </a:p>
          <a:p>
            <a:pPr marL="127000" indent="0">
              <a:lnSpc>
                <a:spcPct val="100000"/>
              </a:lnSpc>
              <a:buNone/>
            </a:pPr>
            <a:r>
              <a:rPr lang="en-US" sz="900"/>
              <a:t>Voltage measurement</a:t>
            </a:r>
          </a:p>
          <a:p>
            <a:pPr marL="127000" indent="0">
              <a:lnSpc>
                <a:spcPct val="100000"/>
              </a:lnSpc>
              <a:buNone/>
            </a:pPr>
            <a:r>
              <a:rPr lang="en-US" sz="900"/>
              <a:t>Current measurement</a:t>
            </a:r>
          </a:p>
          <a:p>
            <a:pPr marL="127000" indent="0">
              <a:lnSpc>
                <a:spcPct val="100000"/>
              </a:lnSpc>
              <a:buNone/>
            </a:pPr>
            <a:r>
              <a:rPr lang="en-US" sz="900"/>
              <a:t>Functions below varies per substation</a:t>
            </a:r>
          </a:p>
          <a:p>
            <a:pPr marL="127000" indent="0">
              <a:lnSpc>
                <a:spcPct val="100000"/>
              </a:lnSpc>
              <a:buNone/>
            </a:pPr>
            <a:endParaRPr lang="en-US" sz="900" b="1"/>
          </a:p>
          <a:p>
            <a:pPr marL="127000" indent="0">
              <a:lnSpc>
                <a:spcPct val="100000"/>
              </a:lnSpc>
              <a:buNone/>
            </a:pPr>
            <a:r>
              <a:rPr lang="en-US" sz="900" b="1"/>
              <a:t>Protection</a:t>
            </a:r>
            <a:r>
              <a:rPr lang="en-US" sz="900"/>
              <a:t>:</a:t>
            </a:r>
          </a:p>
          <a:p>
            <a:pPr marL="127000" indent="0">
              <a:lnSpc>
                <a:spcPct val="100000"/>
              </a:lnSpc>
              <a:buNone/>
            </a:pPr>
            <a:r>
              <a:rPr lang="en-US" sz="900"/>
              <a:t>Transformer protection: Buchholz</a:t>
            </a:r>
          </a:p>
          <a:p>
            <a:pPr marL="127000" indent="0">
              <a:lnSpc>
                <a:spcPct val="100000"/>
              </a:lnSpc>
              <a:buNone/>
            </a:pPr>
            <a:r>
              <a:rPr lang="en-US" sz="900"/>
              <a:t>Distance Protection</a:t>
            </a:r>
          </a:p>
          <a:p>
            <a:pPr marL="127000" indent="0">
              <a:lnSpc>
                <a:spcPct val="100000"/>
              </a:lnSpc>
              <a:buNone/>
            </a:pPr>
            <a:r>
              <a:rPr lang="en-US" sz="900"/>
              <a:t>Line differential protection</a:t>
            </a:r>
          </a:p>
          <a:p>
            <a:pPr marL="127000" indent="0">
              <a:lnSpc>
                <a:spcPct val="100000"/>
              </a:lnSpc>
              <a:buNone/>
            </a:pPr>
            <a:r>
              <a:rPr lang="en-US" sz="900">
                <a:latin typeface="Open Sans"/>
              </a:rPr>
              <a:t>Busbar protection</a:t>
            </a:r>
          </a:p>
          <a:p>
            <a:pPr marL="127000" indent="0">
              <a:lnSpc>
                <a:spcPct val="100000"/>
              </a:lnSpc>
              <a:buNone/>
            </a:pPr>
            <a:r>
              <a:rPr lang="en-US" sz="900"/>
              <a:t>Frequency protection</a:t>
            </a:r>
          </a:p>
          <a:p>
            <a:pPr marL="127000" indent="0">
              <a:lnSpc>
                <a:spcPct val="100000"/>
              </a:lnSpc>
              <a:buNone/>
            </a:pPr>
            <a:r>
              <a:rPr lang="en-US" sz="900"/>
              <a:t>Earth fault protection</a:t>
            </a:r>
          </a:p>
          <a:p>
            <a:pPr marL="127000" indent="0">
              <a:lnSpc>
                <a:spcPct val="100000"/>
              </a:lnSpc>
              <a:buNone/>
            </a:pPr>
            <a:r>
              <a:rPr lang="en-US" sz="900"/>
              <a:t>Transformer differential protection</a:t>
            </a:r>
          </a:p>
          <a:p>
            <a:pPr marL="127000" indent="0">
              <a:lnSpc>
                <a:spcPct val="100000"/>
              </a:lnSpc>
              <a:buNone/>
            </a:pPr>
            <a:r>
              <a:rPr lang="en-US" sz="900"/>
              <a:t>Direction controlled overcurrent protection</a:t>
            </a:r>
          </a:p>
          <a:p>
            <a:pPr marL="127000" indent="0">
              <a:lnSpc>
                <a:spcPct val="100000"/>
              </a:lnSpc>
              <a:buNone/>
            </a:pPr>
            <a:endParaRPr lang="en-US" sz="900"/>
          </a:p>
          <a:p>
            <a:pPr marL="127000" indent="0">
              <a:lnSpc>
                <a:spcPct val="100000"/>
              </a:lnSpc>
              <a:buNone/>
            </a:pPr>
            <a:r>
              <a:rPr lang="en-US" sz="900" b="1"/>
              <a:t>General Functions</a:t>
            </a:r>
            <a:r>
              <a:rPr lang="en-US" sz="900"/>
              <a:t>:</a:t>
            </a:r>
          </a:p>
          <a:p>
            <a:pPr marL="127000" indent="0">
              <a:lnSpc>
                <a:spcPct val="100000"/>
              </a:lnSpc>
              <a:buNone/>
            </a:pPr>
            <a:r>
              <a:rPr lang="en-US" sz="900"/>
              <a:t>Voltage regulator</a:t>
            </a:r>
          </a:p>
          <a:p>
            <a:pPr marL="127000" indent="0">
              <a:lnSpc>
                <a:spcPct val="100000"/>
              </a:lnSpc>
              <a:buNone/>
            </a:pPr>
            <a:r>
              <a:rPr lang="en-US" sz="900"/>
              <a:t>Interlocking</a:t>
            </a:r>
          </a:p>
          <a:p>
            <a:pPr marL="127000" indent="0">
              <a:lnSpc>
                <a:spcPct val="100000"/>
              </a:lnSpc>
              <a:buNone/>
            </a:pPr>
            <a:r>
              <a:rPr lang="en-US" sz="900" err="1"/>
              <a:t>Synchrocheck</a:t>
            </a:r>
            <a:endParaRPr lang="en-US" sz="900"/>
          </a:p>
          <a:p>
            <a:pPr marL="127000" indent="0">
              <a:lnSpc>
                <a:spcPct val="100000"/>
              </a:lnSpc>
              <a:buNone/>
            </a:pPr>
            <a:r>
              <a:rPr lang="en-US" sz="900">
                <a:latin typeface="Open Sans"/>
              </a:rPr>
              <a:t>PQ measurement (not MVP)</a:t>
            </a:r>
            <a:endParaRPr lang="en-US" sz="900"/>
          </a:p>
          <a:p>
            <a:pPr marL="127000" indent="0">
              <a:lnSpc>
                <a:spcPct val="100000"/>
              </a:lnSpc>
              <a:buNone/>
            </a:pPr>
            <a:r>
              <a:rPr lang="en-US" sz="900"/>
              <a:t>Voltage measurement</a:t>
            </a:r>
          </a:p>
          <a:p>
            <a:pPr marL="127000" indent="0">
              <a:lnSpc>
                <a:spcPct val="100000"/>
              </a:lnSpc>
              <a:buNone/>
            </a:pPr>
            <a:r>
              <a:rPr lang="en-US" sz="900"/>
              <a:t>Frequency measurement</a:t>
            </a:r>
          </a:p>
          <a:p>
            <a:pPr marL="127000" indent="0">
              <a:lnSpc>
                <a:spcPct val="100000"/>
              </a:lnSpc>
              <a:buNone/>
            </a:pPr>
            <a:r>
              <a:rPr lang="en-US" sz="900">
                <a:latin typeface="Open Sans"/>
              </a:rPr>
              <a:t>Partial discharge measurement (not MVP)</a:t>
            </a:r>
            <a:endParaRPr lang="en-US" sz="900"/>
          </a:p>
          <a:p>
            <a:pPr marL="127000" indent="0">
              <a:lnSpc>
                <a:spcPct val="100000"/>
              </a:lnSpc>
              <a:buNone/>
            </a:pPr>
            <a:r>
              <a:rPr lang="en-US" sz="900"/>
              <a:t>Pressure measurements (Air/SF6)</a:t>
            </a:r>
          </a:p>
          <a:p>
            <a:pPr marL="127000" indent="0">
              <a:lnSpc>
                <a:spcPct val="100000"/>
              </a:lnSpc>
              <a:buNone/>
            </a:pPr>
            <a:r>
              <a:rPr lang="en-US" sz="900"/>
              <a:t>Transformer oil temperature measurement</a:t>
            </a:r>
          </a:p>
          <a:p>
            <a:pPr marL="127000" indent="0">
              <a:lnSpc>
                <a:spcPct val="100000"/>
              </a:lnSpc>
              <a:buNone/>
            </a:pPr>
            <a:r>
              <a:rPr lang="en-US" sz="900"/>
              <a:t>PMU</a:t>
            </a:r>
            <a:endParaRPr lang="en-US" sz="400">
              <a:solidFill>
                <a:schemeClr val="tx1"/>
              </a:solidFill>
            </a:endParaRPr>
          </a:p>
        </p:txBody>
      </p:sp>
      <p:sp>
        <p:nvSpPr>
          <p:cNvPr id="9" name="Espace réservé du numéro de diapositive 3">
            <a:extLst>
              <a:ext uri="{FF2B5EF4-FFF2-40B4-BE49-F238E27FC236}">
                <a16:creationId xmlns:a16="http://schemas.microsoft.com/office/drawing/2014/main" id="{CC803349-FBCD-459F-A959-5A39CEBE640C}"/>
              </a:ext>
            </a:extLst>
          </p:cNvPr>
          <p:cNvSpPr>
            <a:spLocks noGrp="1"/>
          </p:cNvSpPr>
          <p:nvPr>
            <p:ph type="sldNum" idx="12"/>
          </p:nvPr>
        </p:nvSpPr>
        <p:spPr>
          <a:xfrm>
            <a:off x="8726161" y="4961220"/>
            <a:ext cx="417839" cy="182280"/>
          </a:xfrm>
        </p:spPr>
        <p:txBody>
          <a:bodyPr/>
          <a:lstStyle/>
          <a:p>
            <a:pPr defTabSz="914378"/>
            <a:fld id="{59894E3C-CCE6-F242-84E3-BCBDD257A1E1}" type="slidenum">
              <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14</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ZoneTexte 6">
            <a:extLst>
              <a:ext uri="{FF2B5EF4-FFF2-40B4-BE49-F238E27FC236}">
                <a16:creationId xmlns:a16="http://schemas.microsoft.com/office/drawing/2014/main" id="{06FB1830-3857-40CA-9A2F-48EC9EF6359A}"/>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1149950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t>Requirement list</a:t>
            </a:r>
          </a:p>
        </p:txBody>
      </p:sp>
      <p:sp>
        <p:nvSpPr>
          <p:cNvPr id="5" name="Espace réservé du texte 4"/>
          <p:cNvSpPr>
            <a:spLocks noGrp="1"/>
          </p:cNvSpPr>
          <p:nvPr>
            <p:ph type="body" idx="1"/>
          </p:nvPr>
        </p:nvSpPr>
        <p:spPr/>
        <p:txBody>
          <a:bodyPr/>
          <a:lstStyle/>
          <a:p>
            <a:r>
              <a:rPr lang="en-US" sz="1800">
                <a:latin typeface="Open Sans" panose="020B0606030504020204" pitchFamily="34" charset="0"/>
                <a:ea typeface="Open Sans" panose="020B0606030504020204" pitchFamily="34" charset="0"/>
                <a:cs typeface="Open Sans" panose="020B0606030504020204" pitchFamily="34" charset="0"/>
              </a:rPr>
              <a:t>The project will specify the requirements to be fulfilled by the reference platform including:</a:t>
            </a:r>
            <a:endParaRPr lang="en-US" sz="3000">
              <a:latin typeface="Arial" panose="020B0604020202020204" pitchFamily="34" charset="0"/>
              <a:cs typeface="Arial" panose="020B0604020202020204" pitchFamily="34" charset="0"/>
            </a:endParaRPr>
          </a:p>
        </p:txBody>
      </p:sp>
      <p:sp>
        <p:nvSpPr>
          <p:cNvPr id="7" name="Espace réservé du texte 4">
            <a:extLst>
              <a:ext uri="{FF2B5EF4-FFF2-40B4-BE49-F238E27FC236}">
                <a16:creationId xmlns:a16="http://schemas.microsoft.com/office/drawing/2014/main" id="{BC6F6AA5-3A00-411F-A21F-14AEA618D031}"/>
              </a:ext>
            </a:extLst>
          </p:cNvPr>
          <p:cNvSpPr txBox="1">
            <a:spLocks/>
          </p:cNvSpPr>
          <p:nvPr/>
        </p:nvSpPr>
        <p:spPr>
          <a:xfrm>
            <a:off x="468629" y="1700507"/>
            <a:ext cx="8200415" cy="2676183"/>
          </a:xfrm>
          <a:prstGeom prst="rect">
            <a:avLst/>
          </a:prstGeom>
          <a:noFill/>
          <a:ln>
            <a:noFill/>
          </a:ln>
        </p:spPr>
        <p:txBody>
          <a:bodyPr spcFirstLastPara="1" wrap="square" lIns="68575" tIns="68575" rIns="68575" bIns="68575" numCol="2" anchor="t" anchorCtr="0"/>
          <a:lstStyle>
            <a:defPPr marR="0" lvl="0" algn="l" rtl="0">
              <a:lnSpc>
                <a:spcPct val="100000"/>
              </a:lnSpc>
              <a:spcBef>
                <a:spcPts val="0"/>
              </a:spcBef>
              <a:spcAft>
                <a:spcPts val="0"/>
              </a:spcAft>
            </a:defPPr>
            <a:lvl1pPr marL="457200" marR="0" lvl="0" indent="-330200" algn="l" rtl="0">
              <a:lnSpc>
                <a:spcPct val="115000"/>
              </a:lnSpc>
              <a:spcBef>
                <a:spcPts val="800"/>
              </a:spcBef>
              <a:spcAft>
                <a:spcPts val="0"/>
              </a:spcAft>
              <a:buClr>
                <a:srgbClr val="168FDF"/>
              </a:buClr>
              <a:buSzPts val="1600"/>
              <a:buFont typeface="Open Sans Light"/>
              <a:buChar char="›"/>
              <a:defRPr sz="1600" b="0" i="0" u="none" strike="noStrike" cap="none">
                <a:solidFill>
                  <a:srgbClr val="2F2F2F"/>
                </a:solidFill>
                <a:latin typeface="Open Sans Light"/>
                <a:ea typeface="Open Sans Light"/>
                <a:cs typeface="Open Sans Light"/>
                <a:sym typeface="Open Sans Light"/>
              </a:defRPr>
            </a:lvl1pPr>
            <a:lvl2pPr marL="914400" marR="0" lvl="1" indent="-330200" algn="l" rtl="0">
              <a:lnSpc>
                <a:spcPct val="115000"/>
              </a:lnSpc>
              <a:spcBef>
                <a:spcPts val="400"/>
              </a:spcBef>
              <a:spcAft>
                <a:spcPts val="0"/>
              </a:spcAft>
              <a:buClr>
                <a:srgbClr val="168FDF"/>
              </a:buClr>
              <a:buSzPts val="1600"/>
              <a:buFont typeface="Open Sans Light"/>
              <a:buChar char="›"/>
              <a:defRPr sz="1600" b="0" i="0" u="none" strike="noStrike" cap="none">
                <a:solidFill>
                  <a:srgbClr val="2F2F2F"/>
                </a:solidFill>
                <a:latin typeface="Open Sans Light"/>
                <a:ea typeface="Open Sans Light"/>
                <a:cs typeface="Open Sans Light"/>
                <a:sym typeface="Open Sans Light"/>
              </a:defRPr>
            </a:lvl2pPr>
            <a:lvl3pPr marL="1371600" marR="0" lvl="2" indent="-330200" algn="l" rtl="0">
              <a:lnSpc>
                <a:spcPct val="115000"/>
              </a:lnSpc>
              <a:spcBef>
                <a:spcPts val="400"/>
              </a:spcBef>
              <a:spcAft>
                <a:spcPts val="0"/>
              </a:spcAft>
              <a:buClr>
                <a:srgbClr val="168FDF"/>
              </a:buClr>
              <a:buSzPts val="1600"/>
              <a:buFont typeface="Open Sans Light"/>
              <a:buChar char="›"/>
              <a:defRPr sz="1600" b="0" i="0" u="none" strike="noStrike" cap="none">
                <a:solidFill>
                  <a:srgbClr val="2F2F2F"/>
                </a:solidFill>
                <a:latin typeface="Open Sans Light"/>
                <a:ea typeface="Open Sans Light"/>
                <a:cs typeface="Open Sans Light"/>
                <a:sym typeface="Open Sans Light"/>
              </a:defRPr>
            </a:lvl3pPr>
            <a:lvl4pPr marL="1828800" marR="0" lvl="3" indent="-330200" algn="l" rtl="0">
              <a:lnSpc>
                <a:spcPct val="115000"/>
              </a:lnSpc>
              <a:spcBef>
                <a:spcPts val="400"/>
              </a:spcBef>
              <a:spcAft>
                <a:spcPts val="0"/>
              </a:spcAft>
              <a:buClr>
                <a:srgbClr val="168FDF"/>
              </a:buClr>
              <a:buSzPts val="1600"/>
              <a:buFont typeface="Open Sans Light"/>
              <a:buChar char="›"/>
              <a:defRPr sz="1600" b="0" i="0" u="none" strike="noStrike" cap="none">
                <a:solidFill>
                  <a:srgbClr val="2F2F2F"/>
                </a:solidFill>
                <a:latin typeface="Open Sans Light"/>
                <a:ea typeface="Open Sans Light"/>
                <a:cs typeface="Open Sans Light"/>
                <a:sym typeface="Open Sans Light"/>
              </a:defRPr>
            </a:lvl4pPr>
            <a:lvl5pPr marL="2286000" marR="0" lvl="4" indent="-330200" algn="l" rtl="0">
              <a:lnSpc>
                <a:spcPct val="115000"/>
              </a:lnSpc>
              <a:spcBef>
                <a:spcPts val="400"/>
              </a:spcBef>
              <a:spcAft>
                <a:spcPts val="0"/>
              </a:spcAft>
              <a:buClr>
                <a:srgbClr val="168FDF"/>
              </a:buClr>
              <a:buSzPts val="1600"/>
              <a:buFont typeface="Open Sans Light"/>
              <a:buChar char="›"/>
              <a:defRPr sz="1600" b="0" i="0" u="none" strike="noStrike" cap="none">
                <a:solidFill>
                  <a:srgbClr val="2F2F2F"/>
                </a:solidFill>
                <a:latin typeface="Open Sans Light"/>
                <a:ea typeface="Open Sans Light"/>
                <a:cs typeface="Open Sans Light"/>
                <a:sym typeface="Open Sans Light"/>
              </a:defRPr>
            </a:lvl5pPr>
            <a:lvl6pPr marL="2743200" marR="0" lvl="5" indent="-330200" algn="l" rtl="0">
              <a:lnSpc>
                <a:spcPct val="115000"/>
              </a:lnSpc>
              <a:spcBef>
                <a:spcPts val="400"/>
              </a:spcBef>
              <a:spcAft>
                <a:spcPts val="0"/>
              </a:spcAft>
              <a:buClr>
                <a:schemeClr val="dk1"/>
              </a:buClr>
              <a:buSzPts val="1600"/>
              <a:buFont typeface="Open Sans Light"/>
              <a:buChar char="•"/>
              <a:defRPr sz="1600" b="0" i="0" u="none" strike="noStrike" cap="none">
                <a:solidFill>
                  <a:schemeClr val="dk1"/>
                </a:solidFill>
                <a:latin typeface="Open Sans Light"/>
                <a:ea typeface="Open Sans Light"/>
                <a:cs typeface="Open Sans Light"/>
                <a:sym typeface="Open Sans Light"/>
              </a:defRPr>
            </a:lvl6pPr>
            <a:lvl7pPr marL="3200400" marR="0" lvl="6" indent="-330200" algn="l" rtl="0">
              <a:lnSpc>
                <a:spcPct val="115000"/>
              </a:lnSpc>
              <a:spcBef>
                <a:spcPts val="400"/>
              </a:spcBef>
              <a:spcAft>
                <a:spcPts val="0"/>
              </a:spcAft>
              <a:buClr>
                <a:schemeClr val="dk1"/>
              </a:buClr>
              <a:buSzPts val="1600"/>
              <a:buFont typeface="Open Sans Light"/>
              <a:buChar char="•"/>
              <a:defRPr sz="1600" b="0" i="0" u="none" strike="noStrike" cap="none">
                <a:solidFill>
                  <a:schemeClr val="dk1"/>
                </a:solidFill>
                <a:latin typeface="Open Sans Light"/>
                <a:ea typeface="Open Sans Light"/>
                <a:cs typeface="Open Sans Light"/>
                <a:sym typeface="Open Sans Light"/>
              </a:defRPr>
            </a:lvl7pPr>
            <a:lvl8pPr marL="3657600" marR="0" lvl="7" indent="-330200" algn="l" rtl="0">
              <a:lnSpc>
                <a:spcPct val="115000"/>
              </a:lnSpc>
              <a:spcBef>
                <a:spcPts val="400"/>
              </a:spcBef>
              <a:spcAft>
                <a:spcPts val="0"/>
              </a:spcAft>
              <a:buClr>
                <a:schemeClr val="dk1"/>
              </a:buClr>
              <a:buSzPts val="1600"/>
              <a:buFont typeface="Open Sans Light"/>
              <a:buChar char="•"/>
              <a:defRPr sz="1600" b="0" i="0" u="none" strike="noStrike" cap="none">
                <a:solidFill>
                  <a:schemeClr val="dk1"/>
                </a:solidFill>
                <a:latin typeface="Open Sans Light"/>
                <a:ea typeface="Open Sans Light"/>
                <a:cs typeface="Open Sans Light"/>
                <a:sym typeface="Open Sans Light"/>
              </a:defRPr>
            </a:lvl8pPr>
            <a:lvl9pPr marL="4114800" marR="0" lvl="8" indent="-330200" algn="l" rtl="0">
              <a:lnSpc>
                <a:spcPct val="115000"/>
              </a:lnSpc>
              <a:spcBef>
                <a:spcPts val="400"/>
              </a:spcBef>
              <a:spcAft>
                <a:spcPts val="0"/>
              </a:spcAft>
              <a:buClr>
                <a:schemeClr val="dk1"/>
              </a:buClr>
              <a:buSzPts val="1600"/>
              <a:buFont typeface="Open Sans Light"/>
              <a:buChar char="•"/>
              <a:defRPr sz="1600" b="0" i="0" u="none" strike="noStrike" cap="none">
                <a:solidFill>
                  <a:schemeClr val="dk1"/>
                </a:solidFill>
                <a:latin typeface="Open Sans Light"/>
                <a:ea typeface="Open Sans Light"/>
                <a:cs typeface="Open Sans Light"/>
                <a:sym typeface="Open Sans Light"/>
              </a:defRPr>
            </a:lvl9pPr>
          </a:lstStyle>
          <a:p>
            <a:pPr marL="913765" lvl="2">
              <a:spcBef>
                <a:spcPts val="800"/>
              </a:spcBef>
            </a:pPr>
            <a:r>
              <a:rPr lang="en-US" sz="1400">
                <a:solidFill>
                  <a:schemeClr val="tx1"/>
                </a:solidFill>
              </a:rPr>
              <a:t>Application isolation</a:t>
            </a:r>
            <a:endParaRPr lang="en-US">
              <a:solidFill>
                <a:schemeClr val="tx1"/>
              </a:solidFill>
            </a:endParaRPr>
          </a:p>
          <a:p>
            <a:pPr marL="913765" lvl="2">
              <a:spcBef>
                <a:spcPts val="800"/>
              </a:spcBef>
            </a:pPr>
            <a:r>
              <a:rPr lang="en-US" sz="1400">
                <a:solidFill>
                  <a:schemeClr val="tx1"/>
                </a:solidFill>
              </a:rPr>
              <a:t>Performance &amp; accuracy </a:t>
            </a:r>
          </a:p>
          <a:p>
            <a:pPr marL="913765" lvl="2">
              <a:spcBef>
                <a:spcPts val="800"/>
              </a:spcBef>
            </a:pPr>
            <a:r>
              <a:rPr lang="en-US" sz="1400">
                <a:solidFill>
                  <a:schemeClr val="tx1"/>
                </a:solidFill>
              </a:rPr>
              <a:t>Availability / Redundancy</a:t>
            </a:r>
          </a:p>
          <a:p>
            <a:pPr marL="913765" lvl="2">
              <a:spcBef>
                <a:spcPts val="800"/>
              </a:spcBef>
            </a:pPr>
            <a:r>
              <a:rPr lang="en-US" sz="1400">
                <a:solidFill>
                  <a:schemeClr val="tx1"/>
                </a:solidFill>
              </a:rPr>
              <a:t>Scalability</a:t>
            </a:r>
          </a:p>
          <a:p>
            <a:pPr marL="913765" lvl="2">
              <a:spcBef>
                <a:spcPts val="800"/>
              </a:spcBef>
            </a:pPr>
            <a:r>
              <a:rPr lang="en-US" sz="1400">
                <a:solidFill>
                  <a:schemeClr val="tx1"/>
                </a:solidFill>
              </a:rPr>
              <a:t>Time synchronization</a:t>
            </a:r>
          </a:p>
          <a:p>
            <a:pPr marL="913765" lvl="2">
              <a:spcBef>
                <a:spcPts val="800"/>
              </a:spcBef>
            </a:pPr>
            <a:r>
              <a:rPr lang="en-US" sz="1400">
                <a:solidFill>
                  <a:schemeClr val="tx1"/>
                </a:solidFill>
              </a:rPr>
              <a:t>Data exchange</a:t>
            </a:r>
          </a:p>
          <a:p>
            <a:pPr marL="913765" lvl="2">
              <a:spcBef>
                <a:spcPts val="800"/>
              </a:spcBef>
            </a:pPr>
            <a:r>
              <a:rPr lang="en-US" sz="1400">
                <a:solidFill>
                  <a:schemeClr val="tx1"/>
                </a:solidFill>
              </a:rPr>
              <a:t>Supervision</a:t>
            </a:r>
          </a:p>
          <a:p>
            <a:pPr marL="913765" lvl="2">
              <a:spcBef>
                <a:spcPts val="800"/>
              </a:spcBef>
            </a:pPr>
            <a:r>
              <a:rPr lang="en-US" sz="1400">
                <a:solidFill>
                  <a:schemeClr val="tx1"/>
                </a:solidFill>
              </a:rPr>
              <a:t>Application deployment and orchestration</a:t>
            </a:r>
          </a:p>
          <a:p>
            <a:pPr marL="913765" lvl="2">
              <a:spcBef>
                <a:spcPts val="800"/>
              </a:spcBef>
            </a:pPr>
            <a:r>
              <a:rPr lang="en-US" sz="1400">
                <a:solidFill>
                  <a:schemeClr val="tx1"/>
                </a:solidFill>
              </a:rPr>
              <a:t>Configuration services</a:t>
            </a:r>
          </a:p>
          <a:p>
            <a:pPr marL="913765" lvl="2">
              <a:spcBef>
                <a:spcPts val="800"/>
              </a:spcBef>
            </a:pPr>
            <a:r>
              <a:rPr lang="en-US" sz="1400">
                <a:solidFill>
                  <a:schemeClr val="tx1"/>
                </a:solidFill>
              </a:rPr>
              <a:t>Cybersecurity services</a:t>
            </a:r>
          </a:p>
          <a:p>
            <a:pPr marL="913765" lvl="2">
              <a:spcBef>
                <a:spcPts val="800"/>
              </a:spcBef>
            </a:pPr>
            <a:r>
              <a:rPr lang="en-US" sz="1400">
                <a:solidFill>
                  <a:schemeClr val="tx1"/>
                </a:solidFill>
              </a:rPr>
              <a:t>Long Term Support and Lifecycle management</a:t>
            </a:r>
          </a:p>
          <a:p>
            <a:pPr marL="913765" lvl="2">
              <a:spcBef>
                <a:spcPts val="800"/>
              </a:spcBef>
            </a:pPr>
            <a:r>
              <a:rPr lang="en-US" sz="1400">
                <a:solidFill>
                  <a:schemeClr val="tx1"/>
                </a:solidFill>
              </a:rPr>
              <a:t>Coexistence with conventional devices (failover or hybrid deployment) </a:t>
            </a:r>
          </a:p>
        </p:txBody>
      </p:sp>
      <p:sp>
        <p:nvSpPr>
          <p:cNvPr id="9" name="Espace réservé du numéro de diapositive 3">
            <a:extLst>
              <a:ext uri="{FF2B5EF4-FFF2-40B4-BE49-F238E27FC236}">
                <a16:creationId xmlns:a16="http://schemas.microsoft.com/office/drawing/2014/main" id="{CBC9B4E0-1604-4169-A160-767606F46043}"/>
              </a:ext>
            </a:extLst>
          </p:cNvPr>
          <p:cNvSpPr txBox="1">
            <a:spLocks/>
          </p:cNvSpPr>
          <p:nvPr/>
        </p:nvSpPr>
        <p:spPr>
          <a:xfrm>
            <a:off x="8726161" y="4961220"/>
            <a:ext cx="417839" cy="182280"/>
          </a:xfrm>
          <a:prstGeom prst="rect">
            <a:avLst/>
          </a:prstGeom>
          <a:noFill/>
          <a:ln>
            <a:noFill/>
          </a:ln>
        </p:spPr>
        <p:txBody>
          <a:bodyPr spcFirstLastPara="1" wrap="square" lIns="68575" tIns="34275" rIns="68575" bIns="34275"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1pPr>
            <a:lvl2pPr marL="0" marR="0" lvl="1"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2pPr>
            <a:lvl3pPr marL="0" marR="0" lvl="2"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3pPr>
            <a:lvl4pPr marL="0" marR="0" lvl="3"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4pPr>
            <a:lvl5pPr marL="0" marR="0" lvl="4"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5pPr>
            <a:lvl6pPr marL="0" marR="0" lvl="5"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6pPr>
            <a:lvl7pPr marL="0" marR="0" lvl="6"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7pPr>
            <a:lvl8pPr marL="0" marR="0" lvl="7"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8pPr>
            <a:lvl9pPr marL="0" marR="0" lvl="8"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9pPr>
          </a:lstStyle>
          <a:p>
            <a:pPr defTabSz="914378"/>
            <a:fld id="{59894E3C-CCE6-F242-84E3-BCBDD257A1E1}" type="slidenum">
              <a:rPr lang="fr-FR" sz="1000" kern="0" smtClea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15</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ZoneTexte 7">
            <a:extLst>
              <a:ext uri="{FF2B5EF4-FFF2-40B4-BE49-F238E27FC236}">
                <a16:creationId xmlns:a16="http://schemas.microsoft.com/office/drawing/2014/main" id="{8FEE4F80-23E0-4F49-98A4-612A1BBF9C3E}"/>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3187292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363D-E6B0-4D63-B49A-2B7050B9CE19}"/>
              </a:ext>
            </a:extLst>
          </p:cNvPr>
          <p:cNvSpPr>
            <a:spLocks noGrp="1"/>
          </p:cNvSpPr>
          <p:nvPr>
            <p:ph type="title"/>
          </p:nvPr>
        </p:nvSpPr>
        <p:spPr/>
        <p:txBody>
          <a:bodyPr/>
          <a:lstStyle/>
          <a:p>
            <a:r>
              <a:rPr lang="en-US"/>
              <a:t>Functional Requirements References for the first MVP</a:t>
            </a:r>
          </a:p>
        </p:txBody>
      </p:sp>
      <p:sp>
        <p:nvSpPr>
          <p:cNvPr id="3" name="Text Placeholder 2">
            <a:extLst>
              <a:ext uri="{FF2B5EF4-FFF2-40B4-BE49-F238E27FC236}">
                <a16:creationId xmlns:a16="http://schemas.microsoft.com/office/drawing/2014/main" id="{766F5EEB-19D0-485B-A975-A0DBF6E6D4DF}"/>
              </a:ext>
            </a:extLst>
          </p:cNvPr>
          <p:cNvSpPr>
            <a:spLocks noGrp="1"/>
          </p:cNvSpPr>
          <p:nvPr>
            <p:ph type="body" idx="1"/>
          </p:nvPr>
        </p:nvSpPr>
        <p:spPr/>
        <p:txBody>
          <a:bodyPr>
            <a:normAutofit fontScale="85000" lnSpcReduction="10000"/>
          </a:bodyPr>
          <a:lstStyle/>
          <a:p>
            <a:pPr marL="127000" indent="0">
              <a:buNone/>
            </a:pPr>
            <a:r>
              <a:rPr lang="en-US" sz="1400"/>
              <a:t>Virtualized platform shall meet the following functional requirements for the first MVP.</a:t>
            </a:r>
            <a:endParaRPr lang="en-US" sz="1400" b="1"/>
          </a:p>
          <a:p>
            <a:r>
              <a:rPr lang="en-US" sz="1200"/>
              <a:t>Performance requirements</a:t>
            </a:r>
          </a:p>
          <a:p>
            <a:pPr lvl="1"/>
            <a:r>
              <a:rPr lang="en-US" sz="1200" b="1"/>
              <a:t>Message transfer time performance </a:t>
            </a:r>
            <a:r>
              <a:rPr lang="en-US" sz="1200"/>
              <a:t>shall meet IEC 61850-5 clause-11.2 to the corresponding application class</a:t>
            </a:r>
          </a:p>
          <a:p>
            <a:pPr lvl="2"/>
            <a:r>
              <a:rPr lang="en-US" sz="1200"/>
              <a:t>Protection-11.2.1 &amp; 11.2.4; Automation – 11.2.2; Operator-11.2.3; commands-11.2.6</a:t>
            </a:r>
          </a:p>
          <a:p>
            <a:pPr lvl="1"/>
            <a:r>
              <a:rPr lang="en-US" sz="1200" b="1"/>
              <a:t>Time synch performance </a:t>
            </a:r>
            <a:r>
              <a:rPr lang="en-US" sz="1200"/>
              <a:t>shall meet IEC 61850-5 clause-11.1.3.3 to the corresponding application class</a:t>
            </a:r>
          </a:p>
          <a:p>
            <a:pPr lvl="1"/>
            <a:r>
              <a:rPr lang="en-US" sz="1200" b="1"/>
              <a:t>Data integrity </a:t>
            </a:r>
            <a:r>
              <a:rPr lang="en-US" sz="1200"/>
              <a:t>with allowed residual error probability shall meet IEC 61850-5 clause-11.3.2 to the corresponding application class</a:t>
            </a:r>
          </a:p>
          <a:p>
            <a:pPr lvl="1"/>
            <a:r>
              <a:rPr lang="en-US" sz="1200" b="1"/>
              <a:t>Reliability</a:t>
            </a:r>
            <a:r>
              <a:rPr lang="en-US" sz="1200"/>
              <a:t> to the corresponding application class</a:t>
            </a:r>
          </a:p>
          <a:p>
            <a:pPr lvl="2"/>
            <a:r>
              <a:rPr lang="en-US" sz="1200" b="1"/>
              <a:t>Security</a:t>
            </a:r>
            <a:r>
              <a:rPr lang="en-US" sz="1200"/>
              <a:t> for protection scheme (e.g. unwanted trips of protection) shall meet clause-11.3.3.2 </a:t>
            </a:r>
          </a:p>
          <a:p>
            <a:pPr lvl="2"/>
            <a:r>
              <a:rPr lang="en-US" sz="1200" b="1"/>
              <a:t>Dependability</a:t>
            </a:r>
            <a:r>
              <a:rPr lang="en-US" sz="1200"/>
              <a:t> for protection scheme (e.g. missing trips of protection) shall meet clause-11.3.3.3</a:t>
            </a:r>
          </a:p>
          <a:p>
            <a:pPr lvl="1"/>
            <a:r>
              <a:rPr lang="en-US" sz="1200" b="1"/>
              <a:t>Availability</a:t>
            </a:r>
            <a:r>
              <a:rPr lang="en-US" sz="1200"/>
              <a:t> shall meet IEC 61850-5 clause-11.3.4</a:t>
            </a:r>
          </a:p>
          <a:p>
            <a:pPr lvl="1"/>
            <a:r>
              <a:rPr lang="en-US" sz="1200" b="1"/>
              <a:t>Communication system</a:t>
            </a:r>
            <a:r>
              <a:rPr lang="en-US" sz="1200"/>
              <a:t>: failures, station/bay level, process level, recovery delay, redundancy shall meet IEC 61850-5 clause-11.4</a:t>
            </a:r>
          </a:p>
          <a:p>
            <a:r>
              <a:rPr lang="en-US" sz="1200" b="1"/>
              <a:t>Data model </a:t>
            </a:r>
            <a:r>
              <a:rPr lang="en-US" sz="1200"/>
              <a:t>(semantics, addressing, self-description, admin) shall meet IEC 61850-5 clause-12</a:t>
            </a:r>
          </a:p>
          <a:p>
            <a:pPr lvl="1"/>
            <a:endParaRPr lang="en-US" sz="1200"/>
          </a:p>
          <a:p>
            <a:pPr lvl="1"/>
            <a:endParaRPr lang="en-US" sz="1200"/>
          </a:p>
          <a:p>
            <a:pPr lvl="1"/>
            <a:endParaRPr lang="en-US" sz="1200"/>
          </a:p>
          <a:p>
            <a:pPr lvl="1"/>
            <a:endParaRPr lang="en-US" sz="1200"/>
          </a:p>
          <a:p>
            <a:pPr lvl="2"/>
            <a:endParaRPr lang="en-US" sz="1200"/>
          </a:p>
          <a:p>
            <a:pPr lvl="1"/>
            <a:endParaRPr lang="en-US" sz="1200"/>
          </a:p>
        </p:txBody>
      </p:sp>
      <p:sp>
        <p:nvSpPr>
          <p:cNvPr id="5" name="TextBox 4">
            <a:extLst>
              <a:ext uri="{FF2B5EF4-FFF2-40B4-BE49-F238E27FC236}">
                <a16:creationId xmlns:a16="http://schemas.microsoft.com/office/drawing/2014/main" id="{C4104264-C725-442F-A9D9-F0611C613E37}"/>
              </a:ext>
            </a:extLst>
          </p:cNvPr>
          <p:cNvSpPr txBox="1"/>
          <p:nvPr/>
        </p:nvSpPr>
        <p:spPr>
          <a:xfrm>
            <a:off x="1183005" y="4435614"/>
            <a:ext cx="7486040" cy="246221"/>
          </a:xfrm>
          <a:prstGeom prst="rect">
            <a:avLst/>
          </a:prstGeom>
          <a:noFill/>
        </p:spPr>
        <p:txBody>
          <a:bodyPr wrap="square" rtlCol="0">
            <a:spAutoFit/>
          </a:bodyPr>
          <a:lstStyle/>
          <a:p>
            <a:r>
              <a:rPr lang="en-US" sz="1000"/>
              <a:t>NOTE: Above requirements are as per IEC 61850 Ed2.0; clauses number will be updated upon latest release of the standard</a:t>
            </a:r>
          </a:p>
        </p:txBody>
      </p:sp>
      <p:sp>
        <p:nvSpPr>
          <p:cNvPr id="6" name="ZoneTexte 5">
            <a:extLst>
              <a:ext uri="{FF2B5EF4-FFF2-40B4-BE49-F238E27FC236}">
                <a16:creationId xmlns:a16="http://schemas.microsoft.com/office/drawing/2014/main" id="{C207F334-3340-4381-9AD1-E0614A447906}"/>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1503276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sz="2800"/>
              <a:t>System architecture and technology stack</a:t>
            </a:r>
            <a:br>
              <a:rPr lang="en-US" sz="2800"/>
            </a:br>
            <a:r>
              <a:rPr lang="en-US" sz="2800"/>
              <a:t>(for a first minimum viable product)</a:t>
            </a:r>
          </a:p>
        </p:txBody>
      </p:sp>
    </p:spTree>
    <p:extLst>
      <p:ext uri="{BB962C8B-B14F-4D97-AF65-F5344CB8AC3E}">
        <p14:creationId xmlns:p14="http://schemas.microsoft.com/office/powerpoint/2010/main" val="1689296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D8760C-325B-47BC-9600-0B3AB480F327}"/>
              </a:ext>
            </a:extLst>
          </p:cNvPr>
          <p:cNvSpPr>
            <a:spLocks noGrp="1"/>
          </p:cNvSpPr>
          <p:nvPr>
            <p:ph type="title"/>
          </p:nvPr>
        </p:nvSpPr>
        <p:spPr>
          <a:xfrm>
            <a:off x="468630" y="273845"/>
            <a:ext cx="8200415" cy="701756"/>
          </a:xfrm>
        </p:spPr>
        <p:txBody>
          <a:bodyPr/>
          <a:lstStyle/>
          <a:p>
            <a:r>
              <a:rPr lang="en-US">
                <a:latin typeface="Open Sans"/>
              </a:rPr>
              <a:t>Virtualization architecture</a:t>
            </a:r>
            <a:endParaRPr lang="en-US"/>
          </a:p>
        </p:txBody>
      </p:sp>
      <p:sp>
        <p:nvSpPr>
          <p:cNvPr id="6" name="Textfeld 5">
            <a:extLst>
              <a:ext uri="{FF2B5EF4-FFF2-40B4-BE49-F238E27FC236}">
                <a16:creationId xmlns:a16="http://schemas.microsoft.com/office/drawing/2014/main" id="{83CB1853-484B-4148-8708-0CD321A7486D}"/>
              </a:ext>
            </a:extLst>
          </p:cNvPr>
          <p:cNvSpPr txBox="1"/>
          <p:nvPr/>
        </p:nvSpPr>
        <p:spPr>
          <a:xfrm>
            <a:off x="1939252" y="923741"/>
            <a:ext cx="685800" cy="685800"/>
          </a:xfrm>
          <a:prstGeom prst="rect">
            <a:avLst/>
          </a:prstGeom>
          <a:noFill/>
        </p:spPr>
        <p:txBody>
          <a:bodyPr vert="horz" wrap="none" lIns="0" tIns="0" rIns="0" bIns="0" rtlCol="0">
            <a:noAutofit/>
          </a:bodyPr>
          <a:lstStyle/>
          <a:p>
            <a:pPr fontAlgn="base">
              <a:lnSpc>
                <a:spcPct val="110000"/>
              </a:lnSpc>
              <a:spcAft>
                <a:spcPct val="0"/>
              </a:spcAft>
            </a:pPr>
            <a:endParaRPr lang="en-US" sz="10350">
              <a:solidFill>
                <a:srgbClr val="000000"/>
              </a:solidFill>
              <a:latin typeface="Arial"/>
              <a:ea typeface="Arial Unicode MS" panose="020B0604020202020204" pitchFamily="34" charset="-128"/>
              <a:cs typeface="Arial Unicode MS" panose="020B0604020202020204" pitchFamily="34" charset="-128"/>
            </a:endParaRPr>
          </a:p>
        </p:txBody>
      </p:sp>
      <p:sp>
        <p:nvSpPr>
          <p:cNvPr id="13" name="Content Placeholder 4">
            <a:extLst>
              <a:ext uri="{FF2B5EF4-FFF2-40B4-BE49-F238E27FC236}">
                <a16:creationId xmlns:a16="http://schemas.microsoft.com/office/drawing/2014/main" id="{21822B3B-CB67-4461-A8BC-2EFC21166848}"/>
              </a:ext>
            </a:extLst>
          </p:cNvPr>
          <p:cNvSpPr txBox="1">
            <a:spLocks/>
          </p:cNvSpPr>
          <p:nvPr/>
        </p:nvSpPr>
        <p:spPr>
          <a:xfrm>
            <a:off x="1144008" y="1012695"/>
            <a:ext cx="4680233" cy="317748"/>
          </a:xfrm>
          <a:prstGeom prst="rect">
            <a:avLst/>
          </a:prstGeom>
        </p:spPr>
        <p:txBody>
          <a:bodyPr lIns="72000" rIns="72000"/>
          <a:lstStyle>
            <a:defPPr>
              <a:defRPr lang="de-DE"/>
            </a:defPPr>
            <a:lvl1pPr marL="0" indent="0" eaLnBrk="1" hangingPunct="1">
              <a:lnSpc>
                <a:spcPct val="100000"/>
              </a:lnSpc>
              <a:spcBef>
                <a:spcPts val="300"/>
              </a:spcBef>
              <a:buClr>
                <a:schemeClr val="accent1"/>
              </a:buClr>
              <a:buFont typeface="Arial" pitchFamily="34" charset="0"/>
              <a:buNone/>
              <a:tabLst/>
              <a:defRPr>
                <a:solidFill>
                  <a:schemeClr val="tx1"/>
                </a:solidFill>
                <a:ea typeface="+mn-ea"/>
                <a:cs typeface="Arial" pitchFamily="34" charset="0"/>
              </a:defRPr>
            </a:lvl1pPr>
            <a:lvl2pPr marL="1588" lvl="1" indent="0" algn="ctr" eaLnBrk="1" hangingPunct="1">
              <a:lnSpc>
                <a:spcPct val="100000"/>
              </a:lnSpc>
              <a:spcBef>
                <a:spcPts val="300"/>
              </a:spcBef>
              <a:spcAft>
                <a:spcPts val="600"/>
              </a:spcAft>
              <a:buClr>
                <a:schemeClr val="accent1"/>
              </a:buClr>
              <a:buNone/>
              <a:tabLst/>
              <a:defRPr sz="1600" b="1" kern="0">
                <a:solidFill>
                  <a:schemeClr val="tx1"/>
                </a:solidFill>
                <a:ea typeface="+mn-ea"/>
                <a:cs typeface="Arial" pitchFamily="34" charset="0"/>
              </a:defRPr>
            </a:lvl2pPr>
            <a:lvl3pPr marL="358775" indent="-177800" eaLnBrk="1" hangingPunct="1">
              <a:lnSpc>
                <a:spcPct val="100000"/>
              </a:lnSpc>
              <a:spcBef>
                <a:spcPts val="300"/>
              </a:spcBef>
              <a:buClr>
                <a:schemeClr val="accent1"/>
              </a:buClr>
              <a:buChar char="•"/>
              <a:tabLst/>
              <a:defRPr>
                <a:solidFill>
                  <a:schemeClr val="tx1"/>
                </a:solidFill>
                <a:ea typeface="+mn-ea"/>
                <a:cs typeface="Arial" pitchFamily="34" charset="0"/>
              </a:defRPr>
            </a:lvl3pPr>
            <a:lvl4pPr marL="538163" indent="-177800" eaLnBrk="1" hangingPunct="1">
              <a:lnSpc>
                <a:spcPct val="100000"/>
              </a:lnSpc>
              <a:spcBef>
                <a:spcPts val="300"/>
              </a:spcBef>
              <a:buClr>
                <a:schemeClr val="accent1"/>
              </a:buClr>
              <a:buChar char="•"/>
              <a:tabLst/>
              <a:defRPr>
                <a:solidFill>
                  <a:schemeClr val="tx1"/>
                </a:solidFill>
                <a:ea typeface="+mn-ea"/>
                <a:cs typeface="Arial" pitchFamily="34" charset="0"/>
              </a:defRPr>
            </a:lvl4pPr>
            <a:lvl5pPr marL="717550" indent="-177800" eaLnBrk="1" hangingPunct="1">
              <a:lnSpc>
                <a:spcPct val="100000"/>
              </a:lnSpc>
              <a:spcBef>
                <a:spcPts val="300"/>
              </a:spcBef>
              <a:buClr>
                <a:schemeClr val="accent1"/>
              </a:buClr>
              <a:buChar char="•"/>
              <a:tabLst/>
              <a:defRPr baseline="0">
                <a:solidFill>
                  <a:schemeClr val="tx1"/>
                </a:solidFill>
                <a:ea typeface="+mn-ea"/>
                <a:cs typeface="Arial" pitchFamily="34" charset="0"/>
              </a:defRPr>
            </a:lvl5pPr>
            <a:lvl6pPr marL="12207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pPr lvl="1"/>
            <a:r>
              <a:rPr lang="en-US" sz="1200"/>
              <a:t>Hardware virtualization + OS-level virtualization</a:t>
            </a:r>
          </a:p>
        </p:txBody>
      </p:sp>
      <p:cxnSp>
        <p:nvCxnSpPr>
          <p:cNvPr id="24" name="Straight Connector 51">
            <a:extLst>
              <a:ext uri="{FF2B5EF4-FFF2-40B4-BE49-F238E27FC236}">
                <a16:creationId xmlns:a16="http://schemas.microsoft.com/office/drawing/2014/main" id="{39CCF3E1-F657-47EA-BB51-6344EEF7677D}"/>
              </a:ext>
            </a:extLst>
          </p:cNvPr>
          <p:cNvCxnSpPr/>
          <p:nvPr/>
        </p:nvCxnSpPr>
        <p:spPr bwMode="auto">
          <a:xfrm flipH="1">
            <a:off x="467774" y="3313874"/>
            <a:ext cx="8027906" cy="0"/>
          </a:xfrm>
          <a:prstGeom prst="line">
            <a:avLst/>
          </a:prstGeom>
          <a:noFill/>
          <a:ln w="15875">
            <a:solidFill>
              <a:schemeClr val="accent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Content Placeholder 4">
            <a:extLst>
              <a:ext uri="{FF2B5EF4-FFF2-40B4-BE49-F238E27FC236}">
                <a16:creationId xmlns:a16="http://schemas.microsoft.com/office/drawing/2014/main" id="{02A976C2-CBFC-4342-B3DD-B0446793F5D7}"/>
              </a:ext>
            </a:extLst>
          </p:cNvPr>
          <p:cNvSpPr txBox="1">
            <a:spLocks/>
          </p:cNvSpPr>
          <p:nvPr/>
        </p:nvSpPr>
        <p:spPr>
          <a:xfrm rot="16200000">
            <a:off x="-545784" y="1949803"/>
            <a:ext cx="1990166" cy="317748"/>
          </a:xfrm>
          <a:prstGeom prst="rect">
            <a:avLst/>
          </a:prstGeom>
        </p:spPr>
        <p:txBody>
          <a:bodyPr lIns="72000" rIns="72000"/>
          <a:lstStyle>
            <a:defPPr>
              <a:defRPr lang="de-DE"/>
            </a:defPPr>
            <a:lvl1pPr marL="0" indent="0" eaLnBrk="1" hangingPunct="1">
              <a:lnSpc>
                <a:spcPct val="100000"/>
              </a:lnSpc>
              <a:spcBef>
                <a:spcPts val="300"/>
              </a:spcBef>
              <a:buClr>
                <a:schemeClr val="accent1"/>
              </a:buClr>
              <a:buFont typeface="Arial" pitchFamily="34" charset="0"/>
              <a:buNone/>
              <a:tabLst/>
              <a:defRPr>
                <a:solidFill>
                  <a:schemeClr val="tx1"/>
                </a:solidFill>
                <a:ea typeface="+mn-ea"/>
                <a:cs typeface="Arial" pitchFamily="34" charset="0"/>
              </a:defRPr>
            </a:lvl1pPr>
            <a:lvl2pPr marL="1588" lvl="1" indent="0" algn="ctr" eaLnBrk="1" hangingPunct="1">
              <a:lnSpc>
                <a:spcPct val="100000"/>
              </a:lnSpc>
              <a:spcBef>
                <a:spcPts val="300"/>
              </a:spcBef>
              <a:spcAft>
                <a:spcPts val="600"/>
              </a:spcAft>
              <a:buClr>
                <a:schemeClr val="accent1"/>
              </a:buClr>
              <a:buNone/>
              <a:tabLst/>
              <a:defRPr sz="1600" b="1" kern="0">
                <a:solidFill>
                  <a:schemeClr val="tx1"/>
                </a:solidFill>
                <a:ea typeface="+mn-ea"/>
                <a:cs typeface="Arial" pitchFamily="34" charset="0"/>
              </a:defRPr>
            </a:lvl2pPr>
            <a:lvl3pPr marL="358775" indent="-177800" eaLnBrk="1" hangingPunct="1">
              <a:lnSpc>
                <a:spcPct val="100000"/>
              </a:lnSpc>
              <a:spcBef>
                <a:spcPts val="300"/>
              </a:spcBef>
              <a:buClr>
                <a:schemeClr val="accent1"/>
              </a:buClr>
              <a:buChar char="•"/>
              <a:tabLst/>
              <a:defRPr>
                <a:solidFill>
                  <a:schemeClr val="tx1"/>
                </a:solidFill>
                <a:ea typeface="+mn-ea"/>
                <a:cs typeface="Arial" pitchFamily="34" charset="0"/>
              </a:defRPr>
            </a:lvl3pPr>
            <a:lvl4pPr marL="538163" indent="-177800" eaLnBrk="1" hangingPunct="1">
              <a:lnSpc>
                <a:spcPct val="100000"/>
              </a:lnSpc>
              <a:spcBef>
                <a:spcPts val="300"/>
              </a:spcBef>
              <a:buClr>
                <a:schemeClr val="accent1"/>
              </a:buClr>
              <a:buChar char="•"/>
              <a:tabLst/>
              <a:defRPr>
                <a:solidFill>
                  <a:schemeClr val="tx1"/>
                </a:solidFill>
                <a:ea typeface="+mn-ea"/>
                <a:cs typeface="Arial" pitchFamily="34" charset="0"/>
              </a:defRPr>
            </a:lvl4pPr>
            <a:lvl5pPr marL="717550" indent="-177800" eaLnBrk="1" hangingPunct="1">
              <a:lnSpc>
                <a:spcPct val="100000"/>
              </a:lnSpc>
              <a:spcBef>
                <a:spcPts val="300"/>
              </a:spcBef>
              <a:buClr>
                <a:schemeClr val="accent1"/>
              </a:buClr>
              <a:buChar char="•"/>
              <a:tabLst/>
              <a:defRPr baseline="0">
                <a:solidFill>
                  <a:schemeClr val="tx1"/>
                </a:solidFill>
                <a:ea typeface="+mn-ea"/>
                <a:cs typeface="Arial" pitchFamily="34" charset="0"/>
              </a:defRPr>
            </a:lvl5pPr>
            <a:lvl6pPr marL="12207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pPr lvl="1" algn="l"/>
            <a:r>
              <a:rPr lang="en-US" sz="1050">
                <a:solidFill>
                  <a:schemeClr val="accent1"/>
                </a:solidFill>
              </a:rPr>
              <a:t>Software (SW)</a:t>
            </a:r>
          </a:p>
        </p:txBody>
      </p:sp>
      <p:sp>
        <p:nvSpPr>
          <p:cNvPr id="34" name="Content Placeholder 4">
            <a:extLst>
              <a:ext uri="{FF2B5EF4-FFF2-40B4-BE49-F238E27FC236}">
                <a16:creationId xmlns:a16="http://schemas.microsoft.com/office/drawing/2014/main" id="{6A8D8A4C-580D-45FE-9EE7-49882DBCFAFD}"/>
              </a:ext>
            </a:extLst>
          </p:cNvPr>
          <p:cNvSpPr txBox="1">
            <a:spLocks/>
          </p:cNvSpPr>
          <p:nvPr/>
        </p:nvSpPr>
        <p:spPr>
          <a:xfrm rot="16200000">
            <a:off x="-39938" y="3723035"/>
            <a:ext cx="981638" cy="317748"/>
          </a:xfrm>
          <a:prstGeom prst="rect">
            <a:avLst/>
          </a:prstGeom>
        </p:spPr>
        <p:txBody>
          <a:bodyPr lIns="72000" rIns="72000"/>
          <a:lstStyle>
            <a:defPPr>
              <a:defRPr lang="de-DE"/>
            </a:defPPr>
            <a:lvl1pPr marL="0" indent="0" eaLnBrk="1" hangingPunct="1">
              <a:lnSpc>
                <a:spcPct val="100000"/>
              </a:lnSpc>
              <a:spcBef>
                <a:spcPts val="300"/>
              </a:spcBef>
              <a:buClr>
                <a:schemeClr val="accent1"/>
              </a:buClr>
              <a:buFont typeface="Arial" pitchFamily="34" charset="0"/>
              <a:buNone/>
              <a:tabLst/>
              <a:defRPr>
                <a:solidFill>
                  <a:schemeClr val="tx1"/>
                </a:solidFill>
                <a:ea typeface="+mn-ea"/>
                <a:cs typeface="Arial" pitchFamily="34" charset="0"/>
              </a:defRPr>
            </a:lvl1pPr>
            <a:lvl2pPr marL="1588" lvl="1" indent="0" algn="ctr" eaLnBrk="1" hangingPunct="1">
              <a:lnSpc>
                <a:spcPct val="100000"/>
              </a:lnSpc>
              <a:spcBef>
                <a:spcPts val="300"/>
              </a:spcBef>
              <a:spcAft>
                <a:spcPts val="600"/>
              </a:spcAft>
              <a:buClr>
                <a:schemeClr val="accent1"/>
              </a:buClr>
              <a:buNone/>
              <a:tabLst/>
              <a:defRPr sz="1600" b="1" kern="0">
                <a:solidFill>
                  <a:schemeClr val="tx1"/>
                </a:solidFill>
                <a:ea typeface="+mn-ea"/>
                <a:cs typeface="Arial" pitchFamily="34" charset="0"/>
              </a:defRPr>
            </a:lvl2pPr>
            <a:lvl3pPr marL="358775" indent="-177800" eaLnBrk="1" hangingPunct="1">
              <a:lnSpc>
                <a:spcPct val="100000"/>
              </a:lnSpc>
              <a:spcBef>
                <a:spcPts val="300"/>
              </a:spcBef>
              <a:buClr>
                <a:schemeClr val="accent1"/>
              </a:buClr>
              <a:buChar char="•"/>
              <a:tabLst/>
              <a:defRPr>
                <a:solidFill>
                  <a:schemeClr val="tx1"/>
                </a:solidFill>
                <a:ea typeface="+mn-ea"/>
                <a:cs typeface="Arial" pitchFamily="34" charset="0"/>
              </a:defRPr>
            </a:lvl3pPr>
            <a:lvl4pPr marL="538163" indent="-177800" eaLnBrk="1" hangingPunct="1">
              <a:lnSpc>
                <a:spcPct val="100000"/>
              </a:lnSpc>
              <a:spcBef>
                <a:spcPts val="300"/>
              </a:spcBef>
              <a:buClr>
                <a:schemeClr val="accent1"/>
              </a:buClr>
              <a:buChar char="•"/>
              <a:tabLst/>
              <a:defRPr>
                <a:solidFill>
                  <a:schemeClr val="tx1"/>
                </a:solidFill>
                <a:ea typeface="+mn-ea"/>
                <a:cs typeface="Arial" pitchFamily="34" charset="0"/>
              </a:defRPr>
            </a:lvl4pPr>
            <a:lvl5pPr marL="717550" indent="-177800" eaLnBrk="1" hangingPunct="1">
              <a:lnSpc>
                <a:spcPct val="100000"/>
              </a:lnSpc>
              <a:spcBef>
                <a:spcPts val="300"/>
              </a:spcBef>
              <a:buClr>
                <a:schemeClr val="accent1"/>
              </a:buClr>
              <a:buChar char="•"/>
              <a:tabLst/>
              <a:defRPr baseline="0">
                <a:solidFill>
                  <a:schemeClr val="tx1"/>
                </a:solidFill>
                <a:ea typeface="+mn-ea"/>
                <a:cs typeface="Arial" pitchFamily="34" charset="0"/>
              </a:defRPr>
            </a:lvl5pPr>
            <a:lvl6pPr marL="12207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fontAlgn="base">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pPr lvl="1"/>
            <a:r>
              <a:rPr lang="en-US" sz="1050">
                <a:solidFill>
                  <a:schemeClr val="accent1"/>
                </a:solidFill>
              </a:rPr>
              <a:t>Hardware (HW)</a:t>
            </a:r>
          </a:p>
        </p:txBody>
      </p:sp>
      <p:grpSp>
        <p:nvGrpSpPr>
          <p:cNvPr id="3" name="Groupe 2">
            <a:extLst>
              <a:ext uri="{FF2B5EF4-FFF2-40B4-BE49-F238E27FC236}">
                <a16:creationId xmlns:a16="http://schemas.microsoft.com/office/drawing/2014/main" id="{562FA53E-9C01-4D85-B50C-7BAC4721CD73}"/>
              </a:ext>
            </a:extLst>
          </p:cNvPr>
          <p:cNvGrpSpPr/>
          <p:nvPr/>
        </p:nvGrpSpPr>
        <p:grpSpPr>
          <a:xfrm>
            <a:off x="871471" y="1367537"/>
            <a:ext cx="5379720" cy="2876535"/>
            <a:chOff x="1267795" y="1393227"/>
            <a:chExt cx="6155503" cy="2706509"/>
          </a:xfrm>
        </p:grpSpPr>
        <p:sp>
          <p:nvSpPr>
            <p:cNvPr id="8" name="Rectangle 45">
              <a:extLst>
                <a:ext uri="{FF2B5EF4-FFF2-40B4-BE49-F238E27FC236}">
                  <a16:creationId xmlns:a16="http://schemas.microsoft.com/office/drawing/2014/main" id="{42D196A7-F599-4FD5-81A7-E5D753F36691}"/>
                </a:ext>
              </a:extLst>
            </p:cNvPr>
            <p:cNvSpPr/>
            <p:nvPr/>
          </p:nvSpPr>
          <p:spPr bwMode="auto">
            <a:xfrm>
              <a:off x="1267797" y="1393227"/>
              <a:ext cx="1181448" cy="1376119"/>
            </a:xfrm>
            <a:prstGeom prst="rect">
              <a:avLst/>
            </a:prstGeom>
            <a:noFill/>
            <a:ln w="15875">
              <a:solidFill>
                <a:schemeClr val="accent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72000" rIns="72000" rtlCol="0" anchor="ctr"/>
            <a:lstStyle/>
            <a:p>
              <a:pPr algn="ctr"/>
              <a:endParaRPr lang="en-US" sz="700"/>
            </a:p>
          </p:txBody>
        </p:sp>
        <p:sp>
          <p:nvSpPr>
            <p:cNvPr id="9" name="Rectangle 46">
              <a:extLst>
                <a:ext uri="{FF2B5EF4-FFF2-40B4-BE49-F238E27FC236}">
                  <a16:creationId xmlns:a16="http://schemas.microsoft.com/office/drawing/2014/main" id="{F0C54F21-60D7-4CFE-9BF6-DEFD3D99FE32}"/>
                </a:ext>
              </a:extLst>
            </p:cNvPr>
            <p:cNvSpPr/>
            <p:nvPr/>
          </p:nvSpPr>
          <p:spPr bwMode="auto">
            <a:xfrm>
              <a:off x="1343278" y="2361321"/>
              <a:ext cx="472780" cy="315841"/>
            </a:xfrm>
            <a:prstGeom prst="rect">
              <a:avLst/>
            </a:prstGeom>
            <a:solidFill>
              <a:schemeClr val="accent6">
                <a:lumMod val="40000"/>
                <a:lumOff val="60000"/>
              </a:schemeClr>
            </a:solidFill>
            <a:ln w="19050">
              <a:solidFill>
                <a:schemeClr val="tx1"/>
              </a:solidFill>
              <a:miter lim="800000"/>
              <a:headEnd/>
              <a:tailEnd/>
            </a:ln>
            <a:effectLst/>
          </p:spPr>
          <p:txBody>
            <a:bodyPr lIns="72000" rIns="72000" rtlCol="0" anchor="ctr"/>
            <a:lstStyle/>
            <a:p>
              <a:pPr algn="ctr"/>
              <a:r>
                <a:rPr lang="en-US" sz="700"/>
                <a:t>RT OS</a:t>
              </a:r>
            </a:p>
          </p:txBody>
        </p:sp>
        <p:sp>
          <p:nvSpPr>
            <p:cNvPr id="10" name="Rectangle 49">
              <a:extLst>
                <a:ext uri="{FF2B5EF4-FFF2-40B4-BE49-F238E27FC236}">
                  <a16:creationId xmlns:a16="http://schemas.microsoft.com/office/drawing/2014/main" id="{CBC259F6-DF98-4A04-A513-24E35F1B3DAA}"/>
                </a:ext>
              </a:extLst>
            </p:cNvPr>
            <p:cNvSpPr/>
            <p:nvPr/>
          </p:nvSpPr>
          <p:spPr bwMode="auto">
            <a:xfrm>
              <a:off x="6896416" y="1977300"/>
              <a:ext cx="439764" cy="211935"/>
            </a:xfrm>
            <a:prstGeom prst="rect">
              <a:avLst/>
            </a:prstGeom>
            <a:solidFill>
              <a:schemeClr val="accent3">
                <a:lumMod val="40000"/>
                <a:lumOff val="60000"/>
              </a:schemeClr>
            </a:solidFill>
            <a:ln w="9525">
              <a:solidFill>
                <a:schemeClr val="accent3"/>
              </a:solidFill>
              <a:miter lim="800000"/>
              <a:headEnd/>
              <a:tailEnd/>
            </a:ln>
            <a:effectLst/>
          </p:spPr>
          <p:txBody>
            <a:bodyPr lIns="72000" rIns="72000" rtlCol="0" anchor="ctr"/>
            <a:lstStyle/>
            <a:p>
              <a:pPr algn="ctr"/>
              <a:r>
                <a:rPr lang="en-US" sz="700"/>
                <a:t>App </a:t>
              </a:r>
              <a:r>
                <a:rPr lang="en-US" sz="700" i="1"/>
                <a:t>m</a:t>
              </a:r>
            </a:p>
          </p:txBody>
        </p:sp>
        <p:sp>
          <p:nvSpPr>
            <p:cNvPr id="11" name="Rectangle 50">
              <a:extLst>
                <a:ext uri="{FF2B5EF4-FFF2-40B4-BE49-F238E27FC236}">
                  <a16:creationId xmlns:a16="http://schemas.microsoft.com/office/drawing/2014/main" id="{09E450D4-0619-4E9F-B081-3FD7EB34640D}"/>
                </a:ext>
              </a:extLst>
            </p:cNvPr>
            <p:cNvSpPr/>
            <p:nvPr/>
          </p:nvSpPr>
          <p:spPr bwMode="auto">
            <a:xfrm>
              <a:off x="6417017" y="2230212"/>
              <a:ext cx="919163" cy="230486"/>
            </a:xfrm>
            <a:prstGeom prst="rect">
              <a:avLst/>
            </a:prstGeom>
            <a:solidFill>
              <a:schemeClr val="accent3">
                <a:lumMod val="40000"/>
                <a:lumOff val="60000"/>
              </a:schemeClr>
            </a:solidFill>
            <a:ln w="9525">
              <a:solidFill>
                <a:schemeClr val="accent3"/>
              </a:solidFill>
              <a:miter lim="800000"/>
              <a:headEnd/>
              <a:tailEnd/>
            </a:ln>
            <a:effectLst/>
          </p:spPr>
          <p:txBody>
            <a:bodyPr lIns="72000" rIns="72000" rtlCol="0" anchor="ctr"/>
            <a:lstStyle/>
            <a:p>
              <a:pPr algn="ctr"/>
              <a:r>
                <a:rPr lang="en-US" sz="700"/>
                <a:t>App Services </a:t>
              </a:r>
            </a:p>
          </p:txBody>
        </p:sp>
        <p:sp>
          <p:nvSpPr>
            <p:cNvPr id="12" name="Rectangle 59">
              <a:extLst>
                <a:ext uri="{FF2B5EF4-FFF2-40B4-BE49-F238E27FC236}">
                  <a16:creationId xmlns:a16="http://schemas.microsoft.com/office/drawing/2014/main" id="{0A41DBC8-730D-45BD-B459-1448FF266F94}"/>
                </a:ext>
              </a:extLst>
            </p:cNvPr>
            <p:cNvSpPr/>
            <p:nvPr/>
          </p:nvSpPr>
          <p:spPr bwMode="auto">
            <a:xfrm>
              <a:off x="1267795" y="2791003"/>
              <a:ext cx="6155503" cy="318590"/>
            </a:xfrm>
            <a:prstGeom prst="rect">
              <a:avLst/>
            </a:prstGeom>
            <a:solidFill>
              <a:srgbClr val="0F8287">
                <a:alpha val="60000"/>
              </a:srgbClr>
            </a:solidFill>
            <a:ln w="15875">
              <a:solidFill>
                <a:srgbClr val="0F8287"/>
              </a:solidFill>
              <a:miter lim="800000"/>
              <a:headEnd/>
              <a:tailEnd/>
            </a:ln>
            <a:effectLst/>
          </p:spPr>
          <p:txBody>
            <a:bodyPr lIns="72000" rIns="72000" rtlCol="0" anchor="ctr"/>
            <a:lstStyle/>
            <a:p>
              <a:pPr algn="ctr"/>
              <a:r>
                <a:rPr lang="en-US" sz="700"/>
                <a:t>Type-1 Hypervisor + Linux (real-time) + container daemon</a:t>
              </a:r>
            </a:p>
          </p:txBody>
        </p:sp>
        <p:grpSp>
          <p:nvGrpSpPr>
            <p:cNvPr id="14" name="Gruppieren 57">
              <a:extLst>
                <a:ext uri="{FF2B5EF4-FFF2-40B4-BE49-F238E27FC236}">
                  <a16:creationId xmlns:a16="http://schemas.microsoft.com/office/drawing/2014/main" id="{BDBF5D80-7532-47C6-9C2C-C33FFE0652CC}"/>
                </a:ext>
              </a:extLst>
            </p:cNvPr>
            <p:cNvGrpSpPr/>
            <p:nvPr/>
          </p:nvGrpSpPr>
          <p:grpSpPr>
            <a:xfrm>
              <a:off x="1267795" y="3482200"/>
              <a:ext cx="6155502" cy="617536"/>
              <a:chOff x="5307933" y="5024661"/>
              <a:chExt cx="3911052" cy="823381"/>
            </a:xfrm>
          </p:grpSpPr>
          <p:sp>
            <p:nvSpPr>
              <p:cNvPr id="15" name="Rectangle 84">
                <a:extLst>
                  <a:ext uri="{FF2B5EF4-FFF2-40B4-BE49-F238E27FC236}">
                    <a16:creationId xmlns:a16="http://schemas.microsoft.com/office/drawing/2014/main" id="{85384AD3-A514-4EFE-A8BF-DF14D550AA44}"/>
                  </a:ext>
                </a:extLst>
              </p:cNvPr>
              <p:cNvSpPr/>
              <p:nvPr/>
            </p:nvSpPr>
            <p:spPr bwMode="auto">
              <a:xfrm>
                <a:off x="5307933" y="5024661"/>
                <a:ext cx="3911052" cy="823381"/>
              </a:xfrm>
              <a:prstGeom prst="rect">
                <a:avLst/>
              </a:prstGeom>
              <a:noFill/>
              <a:ln w="15875">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72000" rIns="72000" rtlCol="0" anchor="t"/>
              <a:lstStyle/>
              <a:p>
                <a:pPr algn="ctr"/>
                <a:endParaRPr lang="en-US" sz="700"/>
              </a:p>
            </p:txBody>
          </p:sp>
          <p:sp>
            <p:nvSpPr>
              <p:cNvPr id="16" name="Rectangle 85">
                <a:extLst>
                  <a:ext uri="{FF2B5EF4-FFF2-40B4-BE49-F238E27FC236}">
                    <a16:creationId xmlns:a16="http://schemas.microsoft.com/office/drawing/2014/main" id="{397740F0-EA96-4A34-88E1-96E1298EE385}"/>
                  </a:ext>
                </a:extLst>
              </p:cNvPr>
              <p:cNvSpPr/>
              <p:nvPr/>
            </p:nvSpPr>
            <p:spPr bwMode="auto">
              <a:xfrm>
                <a:off x="5385176" y="5161920"/>
                <a:ext cx="389512" cy="548861"/>
              </a:xfrm>
              <a:prstGeom prst="rect">
                <a:avLst/>
              </a:prstGeom>
              <a:solidFill>
                <a:schemeClr val="accent6">
                  <a:lumMod val="40000"/>
                  <a:lumOff val="60000"/>
                </a:schemeClr>
              </a:solidFill>
              <a:ln w="19050">
                <a:solidFill>
                  <a:srgbClr val="465F19"/>
                </a:solidFill>
                <a:miter lim="800000"/>
                <a:headEnd/>
                <a:tailEnd/>
              </a:ln>
              <a:effectLst/>
            </p:spPr>
            <p:txBody>
              <a:bodyPr lIns="72000" rIns="72000" rtlCol="0" anchor="ctr"/>
              <a:lstStyle/>
              <a:p>
                <a:pPr algn="ctr"/>
                <a:r>
                  <a:rPr lang="en-US" sz="700"/>
                  <a:t>CPU</a:t>
                </a:r>
              </a:p>
            </p:txBody>
          </p:sp>
          <p:sp>
            <p:nvSpPr>
              <p:cNvPr id="17" name="Rectangle 87">
                <a:extLst>
                  <a:ext uri="{FF2B5EF4-FFF2-40B4-BE49-F238E27FC236}">
                    <a16:creationId xmlns:a16="http://schemas.microsoft.com/office/drawing/2014/main" id="{7EA9C815-5014-4ECE-9AAB-190EF4BF3635}"/>
                  </a:ext>
                </a:extLst>
              </p:cNvPr>
              <p:cNvSpPr/>
              <p:nvPr/>
            </p:nvSpPr>
            <p:spPr bwMode="auto">
              <a:xfrm>
                <a:off x="5870583" y="5163695"/>
                <a:ext cx="389512" cy="548861"/>
              </a:xfrm>
              <a:prstGeom prst="rect">
                <a:avLst/>
              </a:prstGeom>
              <a:solidFill>
                <a:schemeClr val="accent6">
                  <a:lumMod val="40000"/>
                  <a:lumOff val="60000"/>
                </a:schemeClr>
              </a:solidFill>
              <a:ln w="19050">
                <a:solidFill>
                  <a:srgbClr val="465F19"/>
                </a:solidFill>
                <a:miter lim="800000"/>
                <a:headEnd/>
                <a:tailEnd/>
              </a:ln>
              <a:effectLst/>
            </p:spPr>
            <p:txBody>
              <a:bodyPr lIns="72000" rIns="72000" rtlCol="0" anchor="ctr"/>
              <a:lstStyle/>
              <a:p>
                <a:pPr algn="ctr"/>
                <a:r>
                  <a:rPr lang="en-US" sz="700"/>
                  <a:t>DRAM</a:t>
                </a:r>
              </a:p>
            </p:txBody>
          </p:sp>
          <p:sp>
            <p:nvSpPr>
              <p:cNvPr id="18" name="Rectangle 88">
                <a:extLst>
                  <a:ext uri="{FF2B5EF4-FFF2-40B4-BE49-F238E27FC236}">
                    <a16:creationId xmlns:a16="http://schemas.microsoft.com/office/drawing/2014/main" id="{8443871E-2804-4DB2-9214-77C9FDD7CDEF}"/>
                  </a:ext>
                </a:extLst>
              </p:cNvPr>
              <p:cNvSpPr/>
              <p:nvPr/>
            </p:nvSpPr>
            <p:spPr bwMode="auto">
              <a:xfrm>
                <a:off x="7321177" y="5161919"/>
                <a:ext cx="389512" cy="548861"/>
              </a:xfrm>
              <a:prstGeom prst="rect">
                <a:avLst/>
              </a:prstGeom>
              <a:solidFill>
                <a:schemeClr val="accent5">
                  <a:lumMod val="40000"/>
                  <a:lumOff val="60000"/>
                </a:schemeClr>
              </a:solidFill>
              <a:ln w="19050">
                <a:solidFill>
                  <a:srgbClr val="41AAC8"/>
                </a:solidFill>
                <a:miter lim="800000"/>
                <a:headEnd/>
                <a:tailEnd/>
              </a:ln>
              <a:effectLst/>
            </p:spPr>
            <p:txBody>
              <a:bodyPr lIns="72000" rIns="72000" rtlCol="0" anchor="ctr"/>
              <a:lstStyle/>
              <a:p>
                <a:pPr algn="ctr"/>
                <a:r>
                  <a:rPr lang="en-US" sz="700"/>
                  <a:t>NIC</a:t>
                </a:r>
                <a:endParaRPr lang="en-US" sz="400"/>
              </a:p>
            </p:txBody>
          </p:sp>
          <p:sp>
            <p:nvSpPr>
              <p:cNvPr id="19" name="Rectangle 88">
                <a:extLst>
                  <a:ext uri="{FF2B5EF4-FFF2-40B4-BE49-F238E27FC236}">
                    <a16:creationId xmlns:a16="http://schemas.microsoft.com/office/drawing/2014/main" id="{40B6EC1D-81D4-447B-AC85-C8B7065B1472}"/>
                  </a:ext>
                </a:extLst>
              </p:cNvPr>
              <p:cNvSpPr/>
              <p:nvPr/>
            </p:nvSpPr>
            <p:spPr bwMode="auto">
              <a:xfrm>
                <a:off x="7787932" y="5163675"/>
                <a:ext cx="389513" cy="548861"/>
              </a:xfrm>
              <a:prstGeom prst="rect">
                <a:avLst/>
              </a:prstGeom>
              <a:solidFill>
                <a:srgbClr val="0F8287">
                  <a:alpha val="60000"/>
                </a:srgbClr>
              </a:solidFill>
              <a:ln w="15875">
                <a:solidFill>
                  <a:srgbClr val="0F8287"/>
                </a:solidFill>
                <a:miter lim="800000"/>
                <a:headEnd/>
                <a:tailEnd/>
              </a:ln>
              <a:effectLst/>
            </p:spPr>
            <p:txBody>
              <a:bodyPr lIns="72000" rIns="72000" rtlCol="0" anchor="ctr"/>
              <a:lstStyle/>
              <a:p>
                <a:pPr algn="ctr"/>
                <a:r>
                  <a:rPr lang="en-US" sz="700"/>
                  <a:t>Storage</a:t>
                </a:r>
              </a:p>
            </p:txBody>
          </p:sp>
          <p:sp>
            <p:nvSpPr>
              <p:cNvPr id="20" name="Rectangle 85">
                <a:extLst>
                  <a:ext uri="{FF2B5EF4-FFF2-40B4-BE49-F238E27FC236}">
                    <a16:creationId xmlns:a16="http://schemas.microsoft.com/office/drawing/2014/main" id="{25AFC7BD-6AFA-4D99-9378-CFB391A7AAD8}"/>
                  </a:ext>
                </a:extLst>
              </p:cNvPr>
              <p:cNvSpPr/>
              <p:nvPr/>
            </p:nvSpPr>
            <p:spPr bwMode="auto">
              <a:xfrm>
                <a:off x="8254688" y="5163675"/>
                <a:ext cx="389513" cy="548861"/>
              </a:xfrm>
              <a:prstGeom prst="rect">
                <a:avLst/>
              </a:prstGeom>
              <a:solidFill>
                <a:schemeClr val="accent3">
                  <a:lumMod val="40000"/>
                  <a:lumOff val="60000"/>
                </a:schemeClr>
              </a:solidFill>
              <a:ln w="19050">
                <a:solidFill>
                  <a:schemeClr val="accent3">
                    <a:lumMod val="60000"/>
                    <a:lumOff val="40000"/>
                  </a:schemeClr>
                </a:solidFill>
                <a:miter lim="800000"/>
                <a:headEnd/>
                <a:tailEnd/>
              </a:ln>
              <a:effectLst/>
            </p:spPr>
            <p:txBody>
              <a:bodyPr lIns="72000" rIns="72000" rtlCol="0" anchor="ctr"/>
              <a:lstStyle/>
              <a:p>
                <a:pPr algn="ctr"/>
                <a:r>
                  <a:rPr lang="en-US" sz="700"/>
                  <a:t>CPU</a:t>
                </a:r>
              </a:p>
            </p:txBody>
          </p:sp>
          <p:sp>
            <p:nvSpPr>
              <p:cNvPr id="21" name="Rectangle 87">
                <a:extLst>
                  <a:ext uri="{FF2B5EF4-FFF2-40B4-BE49-F238E27FC236}">
                    <a16:creationId xmlns:a16="http://schemas.microsoft.com/office/drawing/2014/main" id="{13E5E5D8-8B3A-4473-84AD-C5D4306D29FC}"/>
                  </a:ext>
                </a:extLst>
              </p:cNvPr>
              <p:cNvSpPr/>
              <p:nvPr/>
            </p:nvSpPr>
            <p:spPr bwMode="auto">
              <a:xfrm>
                <a:off x="8724452" y="5171525"/>
                <a:ext cx="389513" cy="548861"/>
              </a:xfrm>
              <a:prstGeom prst="rect">
                <a:avLst/>
              </a:prstGeom>
              <a:solidFill>
                <a:schemeClr val="accent3">
                  <a:lumMod val="40000"/>
                  <a:lumOff val="60000"/>
                </a:schemeClr>
              </a:solidFill>
              <a:ln w="19050">
                <a:solidFill>
                  <a:schemeClr val="accent3">
                    <a:lumMod val="60000"/>
                    <a:lumOff val="40000"/>
                  </a:schemeClr>
                </a:solidFill>
                <a:miter lim="800000"/>
                <a:headEnd/>
                <a:tailEnd/>
              </a:ln>
              <a:effectLst/>
            </p:spPr>
            <p:txBody>
              <a:bodyPr lIns="72000" rIns="72000" rtlCol="0" anchor="ctr"/>
              <a:lstStyle/>
              <a:p>
                <a:pPr algn="ctr"/>
                <a:r>
                  <a:rPr lang="en-US" sz="700"/>
                  <a:t>DRAM</a:t>
                </a:r>
              </a:p>
            </p:txBody>
          </p:sp>
          <p:sp>
            <p:nvSpPr>
              <p:cNvPr id="22" name="Rectangle 85">
                <a:extLst>
                  <a:ext uri="{FF2B5EF4-FFF2-40B4-BE49-F238E27FC236}">
                    <a16:creationId xmlns:a16="http://schemas.microsoft.com/office/drawing/2014/main" id="{E75CFED7-6735-454E-8CEC-9EC0C74D3430}"/>
                  </a:ext>
                </a:extLst>
              </p:cNvPr>
              <p:cNvSpPr/>
              <p:nvPr/>
            </p:nvSpPr>
            <p:spPr bwMode="auto">
              <a:xfrm>
                <a:off x="6354330" y="5173320"/>
                <a:ext cx="389512" cy="548861"/>
              </a:xfrm>
              <a:prstGeom prst="rect">
                <a:avLst/>
              </a:prstGeom>
              <a:solidFill>
                <a:schemeClr val="accent5">
                  <a:lumMod val="40000"/>
                  <a:lumOff val="60000"/>
                </a:schemeClr>
              </a:solidFill>
              <a:ln w="19050">
                <a:solidFill>
                  <a:srgbClr val="41AAC8"/>
                </a:solidFill>
                <a:miter lim="800000"/>
                <a:headEnd/>
                <a:tailEnd/>
              </a:ln>
              <a:effectLst/>
            </p:spPr>
            <p:txBody>
              <a:bodyPr lIns="72000" rIns="72000" rtlCol="0" anchor="ctr"/>
              <a:lstStyle/>
              <a:p>
                <a:pPr algn="ctr"/>
                <a:r>
                  <a:rPr lang="en-US" sz="700"/>
                  <a:t>CPU</a:t>
                </a:r>
              </a:p>
            </p:txBody>
          </p:sp>
          <p:sp>
            <p:nvSpPr>
              <p:cNvPr id="23" name="Rectangle 87">
                <a:extLst>
                  <a:ext uri="{FF2B5EF4-FFF2-40B4-BE49-F238E27FC236}">
                    <a16:creationId xmlns:a16="http://schemas.microsoft.com/office/drawing/2014/main" id="{CD7627B8-5FF3-4FA9-8CD8-C85872346FEB}"/>
                  </a:ext>
                </a:extLst>
              </p:cNvPr>
              <p:cNvSpPr/>
              <p:nvPr/>
            </p:nvSpPr>
            <p:spPr bwMode="auto">
              <a:xfrm>
                <a:off x="6837753" y="5171525"/>
                <a:ext cx="389513" cy="548861"/>
              </a:xfrm>
              <a:prstGeom prst="rect">
                <a:avLst/>
              </a:prstGeom>
              <a:solidFill>
                <a:schemeClr val="accent5">
                  <a:lumMod val="40000"/>
                  <a:lumOff val="60000"/>
                </a:schemeClr>
              </a:solidFill>
              <a:ln w="19050">
                <a:solidFill>
                  <a:srgbClr val="41AAC8"/>
                </a:solidFill>
                <a:miter lim="800000"/>
                <a:headEnd/>
                <a:tailEnd/>
              </a:ln>
              <a:effectLst/>
            </p:spPr>
            <p:txBody>
              <a:bodyPr lIns="72000" rIns="72000" rtlCol="0" anchor="ctr"/>
              <a:lstStyle/>
              <a:p>
                <a:pPr algn="ctr"/>
                <a:r>
                  <a:rPr lang="en-US" sz="700"/>
                  <a:t>DRAM</a:t>
                </a:r>
              </a:p>
            </p:txBody>
          </p:sp>
        </p:grpSp>
        <p:sp>
          <p:nvSpPr>
            <p:cNvPr id="25" name="Rectangle 57">
              <a:extLst>
                <a:ext uri="{FF2B5EF4-FFF2-40B4-BE49-F238E27FC236}">
                  <a16:creationId xmlns:a16="http://schemas.microsoft.com/office/drawing/2014/main" id="{D3E5966D-D4CD-4C3A-9FED-8A58B6F03529}"/>
                </a:ext>
              </a:extLst>
            </p:cNvPr>
            <p:cNvSpPr/>
            <p:nvPr/>
          </p:nvSpPr>
          <p:spPr bwMode="auto">
            <a:xfrm>
              <a:off x="1343154" y="1485732"/>
              <a:ext cx="473499" cy="853621"/>
            </a:xfrm>
            <a:prstGeom prst="rect">
              <a:avLst/>
            </a:prstGeom>
            <a:solidFill>
              <a:schemeClr val="accent6">
                <a:lumMod val="40000"/>
                <a:lumOff val="60000"/>
              </a:schemeClr>
            </a:solidFill>
            <a:ln w="9525">
              <a:solidFill>
                <a:schemeClr val="accent6"/>
              </a:solidFill>
              <a:miter lim="800000"/>
              <a:headEnd/>
              <a:tailEnd/>
            </a:ln>
            <a:effectLst/>
          </p:spPr>
          <p:txBody>
            <a:bodyPr lIns="72000" rIns="72000" rtlCol="0" anchor="ctr"/>
            <a:lstStyle/>
            <a:p>
              <a:pPr algn="ctr"/>
              <a:r>
                <a:rPr lang="en-US" sz="700"/>
                <a:t>Prot. Device 1</a:t>
              </a:r>
            </a:p>
          </p:txBody>
        </p:sp>
        <p:sp>
          <p:nvSpPr>
            <p:cNvPr id="26" name="Rectangle 57">
              <a:extLst>
                <a:ext uri="{FF2B5EF4-FFF2-40B4-BE49-F238E27FC236}">
                  <a16:creationId xmlns:a16="http://schemas.microsoft.com/office/drawing/2014/main" id="{647F0CAA-BB66-475F-A710-7619FC32A6F9}"/>
                </a:ext>
              </a:extLst>
            </p:cNvPr>
            <p:cNvSpPr/>
            <p:nvPr/>
          </p:nvSpPr>
          <p:spPr bwMode="auto">
            <a:xfrm>
              <a:off x="2547519" y="1840399"/>
              <a:ext cx="461142" cy="745512"/>
            </a:xfrm>
            <a:prstGeom prst="rect">
              <a:avLst/>
            </a:prstGeom>
            <a:solidFill>
              <a:schemeClr val="accent6">
                <a:lumMod val="40000"/>
                <a:lumOff val="60000"/>
              </a:schemeClr>
            </a:solidFill>
            <a:ln w="9525">
              <a:solidFill>
                <a:schemeClr val="accent6"/>
              </a:solidFill>
              <a:miter lim="800000"/>
              <a:headEnd/>
              <a:tailEnd/>
            </a:ln>
            <a:effectLst/>
          </p:spPr>
          <p:txBody>
            <a:bodyPr lIns="72000" rIns="72000" rtlCol="0" anchor="ctr"/>
            <a:lstStyle/>
            <a:p>
              <a:pPr algn="ctr"/>
              <a:r>
                <a:rPr lang="en-US" sz="700"/>
                <a:t>Prot. Device 1</a:t>
              </a:r>
            </a:p>
          </p:txBody>
        </p:sp>
        <p:sp>
          <p:nvSpPr>
            <p:cNvPr id="27" name="Rectangle 57">
              <a:extLst>
                <a:ext uri="{FF2B5EF4-FFF2-40B4-BE49-F238E27FC236}">
                  <a16:creationId xmlns:a16="http://schemas.microsoft.com/office/drawing/2014/main" id="{1E6EDE2E-C623-4EFD-A53F-B89D475C5E86}"/>
                </a:ext>
              </a:extLst>
            </p:cNvPr>
            <p:cNvSpPr/>
            <p:nvPr/>
          </p:nvSpPr>
          <p:spPr bwMode="auto">
            <a:xfrm>
              <a:off x="3090744" y="1840399"/>
              <a:ext cx="490977" cy="745512"/>
            </a:xfrm>
            <a:prstGeom prst="rect">
              <a:avLst/>
            </a:prstGeom>
            <a:solidFill>
              <a:schemeClr val="accent6">
                <a:lumMod val="40000"/>
                <a:lumOff val="60000"/>
              </a:schemeClr>
            </a:solidFill>
            <a:ln w="9525">
              <a:solidFill>
                <a:schemeClr val="accent6"/>
              </a:solidFill>
              <a:miter lim="800000"/>
              <a:headEnd/>
              <a:tailEnd/>
            </a:ln>
            <a:effectLst/>
          </p:spPr>
          <p:txBody>
            <a:bodyPr lIns="72000" rIns="72000" rtlCol="0" anchor="ctr"/>
            <a:lstStyle/>
            <a:p>
              <a:pPr algn="ctr"/>
              <a:r>
                <a:rPr lang="en-US" sz="700"/>
                <a:t>Prot. Device n</a:t>
              </a:r>
            </a:p>
          </p:txBody>
        </p:sp>
        <p:sp>
          <p:nvSpPr>
            <p:cNvPr id="28" name="Rectangle 46">
              <a:extLst>
                <a:ext uri="{FF2B5EF4-FFF2-40B4-BE49-F238E27FC236}">
                  <a16:creationId xmlns:a16="http://schemas.microsoft.com/office/drawing/2014/main" id="{4C2889F3-DB1F-4A7A-B5F0-DF29D1CD0602}"/>
                </a:ext>
              </a:extLst>
            </p:cNvPr>
            <p:cNvSpPr/>
            <p:nvPr/>
          </p:nvSpPr>
          <p:spPr bwMode="auto">
            <a:xfrm>
              <a:off x="1909420" y="2358058"/>
              <a:ext cx="472779" cy="323791"/>
            </a:xfrm>
            <a:prstGeom prst="rect">
              <a:avLst/>
            </a:prstGeom>
            <a:solidFill>
              <a:schemeClr val="accent6">
                <a:lumMod val="40000"/>
                <a:lumOff val="60000"/>
              </a:schemeClr>
            </a:solidFill>
            <a:ln w="19050">
              <a:solidFill>
                <a:schemeClr val="tx1"/>
              </a:solidFill>
              <a:miter lim="800000"/>
              <a:headEnd/>
              <a:tailEnd/>
            </a:ln>
            <a:effectLst/>
          </p:spPr>
          <p:txBody>
            <a:bodyPr lIns="72000" rIns="72000" rtlCol="0" anchor="ctr"/>
            <a:lstStyle/>
            <a:p>
              <a:pPr algn="ctr"/>
              <a:r>
                <a:rPr lang="en-US" sz="700"/>
                <a:t>RT OS</a:t>
              </a:r>
            </a:p>
          </p:txBody>
        </p:sp>
        <p:sp>
          <p:nvSpPr>
            <p:cNvPr id="29" name="Rectangle 58">
              <a:extLst>
                <a:ext uri="{FF2B5EF4-FFF2-40B4-BE49-F238E27FC236}">
                  <a16:creationId xmlns:a16="http://schemas.microsoft.com/office/drawing/2014/main" id="{D3BAB6AD-77D3-4849-9FAE-74B264BF4294}"/>
                </a:ext>
              </a:extLst>
            </p:cNvPr>
            <p:cNvSpPr/>
            <p:nvPr/>
          </p:nvSpPr>
          <p:spPr bwMode="auto">
            <a:xfrm>
              <a:off x="6396325" y="1754077"/>
              <a:ext cx="1015574" cy="1015853"/>
            </a:xfrm>
            <a:prstGeom prst="rect">
              <a:avLst/>
            </a:prstGeom>
            <a:noFill/>
            <a:ln w="19050">
              <a:solidFill>
                <a:srgbClr val="EB780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72000" rIns="72000" rtlCol="0" anchor="b" anchorCtr="1"/>
            <a:lstStyle/>
            <a:p>
              <a:pPr algn="ctr"/>
              <a:r>
                <a:rPr lang="en-US" sz="700"/>
                <a:t>Container technology</a:t>
              </a:r>
            </a:p>
          </p:txBody>
        </p:sp>
        <p:sp>
          <p:nvSpPr>
            <p:cNvPr id="30" name="Rectangle 49">
              <a:extLst>
                <a:ext uri="{FF2B5EF4-FFF2-40B4-BE49-F238E27FC236}">
                  <a16:creationId xmlns:a16="http://schemas.microsoft.com/office/drawing/2014/main" id="{633D35BA-B36B-4805-B167-B151A657848C}"/>
                </a:ext>
              </a:extLst>
            </p:cNvPr>
            <p:cNvSpPr/>
            <p:nvPr/>
          </p:nvSpPr>
          <p:spPr bwMode="auto">
            <a:xfrm>
              <a:off x="6415404" y="1977300"/>
              <a:ext cx="439764" cy="211935"/>
            </a:xfrm>
            <a:prstGeom prst="rect">
              <a:avLst/>
            </a:prstGeom>
            <a:solidFill>
              <a:schemeClr val="accent3">
                <a:lumMod val="40000"/>
                <a:lumOff val="60000"/>
              </a:schemeClr>
            </a:solidFill>
            <a:ln w="9525">
              <a:solidFill>
                <a:schemeClr val="accent3"/>
              </a:solidFill>
              <a:miter lim="800000"/>
              <a:headEnd/>
              <a:tailEnd/>
            </a:ln>
            <a:effectLst/>
          </p:spPr>
          <p:txBody>
            <a:bodyPr lIns="72000" rIns="72000" rtlCol="0" anchor="ctr"/>
            <a:lstStyle/>
            <a:p>
              <a:pPr algn="ctr"/>
              <a:r>
                <a:rPr lang="en-US" sz="700"/>
                <a:t>App 1</a:t>
              </a:r>
            </a:p>
          </p:txBody>
        </p:sp>
        <p:sp>
          <p:nvSpPr>
            <p:cNvPr id="31" name="Rectangle 58">
              <a:extLst>
                <a:ext uri="{FF2B5EF4-FFF2-40B4-BE49-F238E27FC236}">
                  <a16:creationId xmlns:a16="http://schemas.microsoft.com/office/drawing/2014/main" id="{5A2E5BE5-35A3-4E41-A27B-16544D42409A}"/>
                </a:ext>
              </a:extLst>
            </p:cNvPr>
            <p:cNvSpPr/>
            <p:nvPr/>
          </p:nvSpPr>
          <p:spPr bwMode="auto">
            <a:xfrm>
              <a:off x="2479780" y="1756413"/>
              <a:ext cx="1181448" cy="1015853"/>
            </a:xfrm>
            <a:prstGeom prst="rect">
              <a:avLst/>
            </a:prstGeom>
            <a:noFill/>
            <a:ln w="15875">
              <a:solidFill>
                <a:schemeClr val="accent6"/>
              </a:solidFill>
              <a:miter lim="800000"/>
              <a:headEnd/>
              <a:tailEnd/>
            </a:ln>
            <a:effectLst/>
          </p:spPr>
          <p:txBody>
            <a:bodyPr lIns="72000" rIns="72000" rtlCol="0" anchor="b" anchorCtr="1"/>
            <a:lstStyle/>
            <a:p>
              <a:pPr algn="ctr"/>
              <a:r>
                <a:rPr lang="en-US" sz="700"/>
                <a:t>Container technology</a:t>
              </a:r>
            </a:p>
          </p:txBody>
        </p:sp>
        <p:sp>
          <p:nvSpPr>
            <p:cNvPr id="32" name="Rectangle 57">
              <a:extLst>
                <a:ext uri="{FF2B5EF4-FFF2-40B4-BE49-F238E27FC236}">
                  <a16:creationId xmlns:a16="http://schemas.microsoft.com/office/drawing/2014/main" id="{885C31C1-00E5-4DD9-AD9B-E9492D26781A}"/>
                </a:ext>
              </a:extLst>
            </p:cNvPr>
            <p:cNvSpPr/>
            <p:nvPr/>
          </p:nvSpPr>
          <p:spPr bwMode="auto">
            <a:xfrm>
              <a:off x="1909296" y="1488708"/>
              <a:ext cx="473499" cy="853621"/>
            </a:xfrm>
            <a:prstGeom prst="rect">
              <a:avLst/>
            </a:prstGeom>
            <a:solidFill>
              <a:schemeClr val="accent6">
                <a:lumMod val="40000"/>
                <a:lumOff val="60000"/>
              </a:schemeClr>
            </a:solidFill>
            <a:ln w="9525">
              <a:solidFill>
                <a:schemeClr val="accent6"/>
              </a:solidFill>
              <a:miter lim="800000"/>
              <a:headEnd/>
              <a:tailEnd/>
            </a:ln>
            <a:effectLst/>
          </p:spPr>
          <p:txBody>
            <a:bodyPr lIns="72000" rIns="72000" rtlCol="0" anchor="ctr"/>
            <a:lstStyle/>
            <a:p>
              <a:pPr algn="ctr"/>
              <a:r>
                <a:rPr lang="en-US" sz="700"/>
                <a:t>Prot. Device n</a:t>
              </a:r>
            </a:p>
          </p:txBody>
        </p:sp>
        <p:sp>
          <p:nvSpPr>
            <p:cNvPr id="35" name="Rectangle 45">
              <a:extLst>
                <a:ext uri="{FF2B5EF4-FFF2-40B4-BE49-F238E27FC236}">
                  <a16:creationId xmlns:a16="http://schemas.microsoft.com/office/drawing/2014/main" id="{B65F5FC3-19C8-4981-AFFF-05852FF32E8D}"/>
                </a:ext>
              </a:extLst>
            </p:cNvPr>
            <p:cNvSpPr/>
            <p:nvPr/>
          </p:nvSpPr>
          <p:spPr bwMode="auto">
            <a:xfrm>
              <a:off x="5175897" y="1396415"/>
              <a:ext cx="1181448" cy="1376119"/>
            </a:xfrm>
            <a:prstGeom prst="rect">
              <a:avLst/>
            </a:prstGeom>
            <a:noFill/>
            <a:ln w="15875">
              <a:solidFill>
                <a:srgbClr val="EB780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72000" rIns="72000" rtlCol="0" anchor="ctr"/>
            <a:lstStyle/>
            <a:p>
              <a:pPr algn="ctr"/>
              <a:endParaRPr lang="en-US" sz="700">
                <a:solidFill>
                  <a:srgbClr val="EB780A"/>
                </a:solidFill>
              </a:endParaRPr>
            </a:p>
          </p:txBody>
        </p:sp>
        <p:sp>
          <p:nvSpPr>
            <p:cNvPr id="36" name="Rectangle 46">
              <a:extLst>
                <a:ext uri="{FF2B5EF4-FFF2-40B4-BE49-F238E27FC236}">
                  <a16:creationId xmlns:a16="http://schemas.microsoft.com/office/drawing/2014/main" id="{9E70978F-C659-4332-A339-D56303D7E309}"/>
                </a:ext>
              </a:extLst>
            </p:cNvPr>
            <p:cNvSpPr/>
            <p:nvPr/>
          </p:nvSpPr>
          <p:spPr bwMode="auto">
            <a:xfrm>
              <a:off x="5258521" y="2356559"/>
              <a:ext cx="451124" cy="323791"/>
            </a:xfrm>
            <a:prstGeom prst="rect">
              <a:avLst/>
            </a:prstGeom>
            <a:solidFill>
              <a:schemeClr val="accent3">
                <a:lumMod val="40000"/>
                <a:lumOff val="60000"/>
              </a:schemeClr>
            </a:solidFill>
            <a:ln w="19050">
              <a:solidFill>
                <a:schemeClr val="tx1"/>
              </a:solidFill>
              <a:miter lim="800000"/>
              <a:headEnd/>
              <a:tailEnd/>
            </a:ln>
            <a:effectLst/>
          </p:spPr>
          <p:txBody>
            <a:bodyPr lIns="72000" rIns="72000" rtlCol="0" anchor="ctr"/>
            <a:lstStyle/>
            <a:p>
              <a:pPr algn="ctr"/>
              <a:r>
                <a:rPr lang="en-US" sz="700"/>
                <a:t>OS</a:t>
              </a:r>
            </a:p>
          </p:txBody>
        </p:sp>
        <p:sp>
          <p:nvSpPr>
            <p:cNvPr id="37" name="Rectangle 57">
              <a:extLst>
                <a:ext uri="{FF2B5EF4-FFF2-40B4-BE49-F238E27FC236}">
                  <a16:creationId xmlns:a16="http://schemas.microsoft.com/office/drawing/2014/main" id="{0C01E84A-A8A2-4354-B39F-2C322F0F02DD}"/>
                </a:ext>
              </a:extLst>
            </p:cNvPr>
            <p:cNvSpPr/>
            <p:nvPr/>
          </p:nvSpPr>
          <p:spPr bwMode="auto">
            <a:xfrm>
              <a:off x="5258397" y="1488920"/>
              <a:ext cx="451843" cy="853621"/>
            </a:xfrm>
            <a:prstGeom prst="rect">
              <a:avLst/>
            </a:prstGeom>
            <a:solidFill>
              <a:schemeClr val="accent3">
                <a:lumMod val="40000"/>
                <a:lumOff val="60000"/>
              </a:schemeClr>
            </a:solidFill>
            <a:ln w="9525">
              <a:solidFill>
                <a:schemeClr val="accent3"/>
              </a:solidFill>
              <a:miter lim="800000"/>
              <a:headEnd/>
              <a:tailEnd/>
            </a:ln>
            <a:effectLst/>
          </p:spPr>
          <p:txBody>
            <a:bodyPr lIns="72000" rIns="72000" rtlCol="0" anchor="ctr"/>
            <a:lstStyle/>
            <a:p>
              <a:pPr algn="ctr"/>
              <a:r>
                <a:rPr lang="en-US" sz="700"/>
                <a:t>App 1</a:t>
              </a:r>
            </a:p>
          </p:txBody>
        </p:sp>
        <p:sp>
          <p:nvSpPr>
            <p:cNvPr id="38" name="Rectangle 46">
              <a:extLst>
                <a:ext uri="{FF2B5EF4-FFF2-40B4-BE49-F238E27FC236}">
                  <a16:creationId xmlns:a16="http://schemas.microsoft.com/office/drawing/2014/main" id="{8EE73908-C66F-4BAD-BC8A-76093CA878E8}"/>
                </a:ext>
              </a:extLst>
            </p:cNvPr>
            <p:cNvSpPr/>
            <p:nvPr/>
          </p:nvSpPr>
          <p:spPr bwMode="auto">
            <a:xfrm>
              <a:off x="5824663" y="2361321"/>
              <a:ext cx="451124" cy="323791"/>
            </a:xfrm>
            <a:prstGeom prst="rect">
              <a:avLst/>
            </a:prstGeom>
            <a:solidFill>
              <a:schemeClr val="accent3">
                <a:lumMod val="40000"/>
                <a:lumOff val="60000"/>
              </a:schemeClr>
            </a:solidFill>
            <a:ln w="19050">
              <a:solidFill>
                <a:schemeClr val="tx1"/>
              </a:solidFill>
              <a:miter lim="800000"/>
              <a:headEnd/>
              <a:tailEnd/>
            </a:ln>
            <a:effectLst/>
          </p:spPr>
          <p:txBody>
            <a:bodyPr lIns="72000" rIns="72000" rtlCol="0" anchor="ctr"/>
            <a:lstStyle/>
            <a:p>
              <a:pPr algn="ctr"/>
              <a:r>
                <a:rPr lang="en-US" sz="700"/>
                <a:t>OS</a:t>
              </a:r>
            </a:p>
          </p:txBody>
        </p:sp>
        <p:sp>
          <p:nvSpPr>
            <p:cNvPr id="39" name="Rectangle 57">
              <a:extLst>
                <a:ext uri="{FF2B5EF4-FFF2-40B4-BE49-F238E27FC236}">
                  <a16:creationId xmlns:a16="http://schemas.microsoft.com/office/drawing/2014/main" id="{67FD163E-63BD-4DFE-909B-6F97CA940BF8}"/>
                </a:ext>
              </a:extLst>
            </p:cNvPr>
            <p:cNvSpPr/>
            <p:nvPr/>
          </p:nvSpPr>
          <p:spPr bwMode="auto">
            <a:xfrm>
              <a:off x="5824539" y="1491897"/>
              <a:ext cx="451843" cy="853621"/>
            </a:xfrm>
            <a:prstGeom prst="rect">
              <a:avLst/>
            </a:prstGeom>
            <a:solidFill>
              <a:schemeClr val="accent3">
                <a:lumMod val="40000"/>
                <a:lumOff val="60000"/>
              </a:schemeClr>
            </a:solidFill>
            <a:ln w="9525">
              <a:solidFill>
                <a:schemeClr val="accent3"/>
              </a:solidFill>
              <a:miter lim="800000"/>
              <a:headEnd/>
              <a:tailEnd/>
            </a:ln>
            <a:effectLst/>
          </p:spPr>
          <p:txBody>
            <a:bodyPr lIns="72000" rIns="72000" rtlCol="0" anchor="ctr"/>
            <a:lstStyle/>
            <a:p>
              <a:pPr algn="ctr"/>
              <a:r>
                <a:rPr lang="en-US" sz="700"/>
                <a:t>App m</a:t>
              </a:r>
            </a:p>
          </p:txBody>
        </p:sp>
        <p:sp>
          <p:nvSpPr>
            <p:cNvPr id="40" name="Rectangle 58">
              <a:extLst>
                <a:ext uri="{FF2B5EF4-FFF2-40B4-BE49-F238E27FC236}">
                  <a16:creationId xmlns:a16="http://schemas.microsoft.com/office/drawing/2014/main" id="{D5688C6F-00AD-44C4-A9F4-58EBD3E7D898}"/>
                </a:ext>
              </a:extLst>
            </p:cNvPr>
            <p:cNvSpPr/>
            <p:nvPr/>
          </p:nvSpPr>
          <p:spPr bwMode="auto">
            <a:xfrm>
              <a:off x="3691330" y="1754077"/>
              <a:ext cx="1443318" cy="1015853"/>
            </a:xfrm>
            <a:prstGeom prst="rect">
              <a:avLst/>
            </a:prstGeom>
            <a:noFill/>
            <a:ln w="15875">
              <a:solidFill>
                <a:schemeClr val="accent5">
                  <a:lumMod val="60000"/>
                  <a:lumOff val="40000"/>
                </a:schemeClr>
              </a:solidFill>
              <a:miter lim="800000"/>
              <a:headEnd/>
              <a:tailEnd/>
            </a:ln>
            <a:effectLst/>
          </p:spPr>
          <p:txBody>
            <a:bodyPr lIns="72000" rIns="72000" rtlCol="0" anchor="b" anchorCtr="1"/>
            <a:lstStyle/>
            <a:p>
              <a:pPr algn="ctr"/>
              <a:r>
                <a:rPr lang="en-US" sz="700"/>
                <a:t>Network management</a:t>
              </a:r>
            </a:p>
          </p:txBody>
        </p:sp>
        <p:sp>
          <p:nvSpPr>
            <p:cNvPr id="41" name="Rectangle 57">
              <a:extLst>
                <a:ext uri="{FF2B5EF4-FFF2-40B4-BE49-F238E27FC236}">
                  <a16:creationId xmlns:a16="http://schemas.microsoft.com/office/drawing/2014/main" id="{C9943F73-AC76-459D-8666-0CC0D265D958}"/>
                </a:ext>
              </a:extLst>
            </p:cNvPr>
            <p:cNvSpPr/>
            <p:nvPr/>
          </p:nvSpPr>
          <p:spPr bwMode="auto">
            <a:xfrm>
              <a:off x="3741115" y="1816547"/>
              <a:ext cx="1319763" cy="745512"/>
            </a:xfrm>
            <a:prstGeom prst="rect">
              <a:avLst/>
            </a:prstGeom>
            <a:solidFill>
              <a:schemeClr val="accent5">
                <a:lumMod val="40000"/>
                <a:lumOff val="60000"/>
              </a:schemeClr>
            </a:solidFill>
            <a:ln w="9525">
              <a:solidFill>
                <a:srgbClr val="41AAC8"/>
              </a:solidFill>
              <a:miter lim="800000"/>
              <a:headEnd/>
              <a:tailEnd/>
            </a:ln>
            <a:effectLst/>
          </p:spPr>
          <p:txBody>
            <a:bodyPr lIns="72000" rIns="72000" rtlCol="0" anchor="ctr"/>
            <a:lstStyle/>
            <a:p>
              <a:pPr algn="ctr"/>
              <a:r>
                <a:rPr lang="en-US" sz="700"/>
                <a:t>Network drivers + devices</a:t>
              </a:r>
            </a:p>
          </p:txBody>
        </p:sp>
      </p:grpSp>
      <p:grpSp>
        <p:nvGrpSpPr>
          <p:cNvPr id="53" name="Groupe 52">
            <a:extLst>
              <a:ext uri="{FF2B5EF4-FFF2-40B4-BE49-F238E27FC236}">
                <a16:creationId xmlns:a16="http://schemas.microsoft.com/office/drawing/2014/main" id="{8340A133-E872-4DDD-8DA5-3D8CC83E53A6}"/>
              </a:ext>
            </a:extLst>
          </p:cNvPr>
          <p:cNvGrpSpPr/>
          <p:nvPr/>
        </p:nvGrpSpPr>
        <p:grpSpPr>
          <a:xfrm>
            <a:off x="6384891" y="1126024"/>
            <a:ext cx="2687988" cy="1536211"/>
            <a:chOff x="6391242" y="1138409"/>
            <a:chExt cx="2687988" cy="1536211"/>
          </a:xfrm>
        </p:grpSpPr>
        <p:sp>
          <p:nvSpPr>
            <p:cNvPr id="52" name="Rectangle 51">
              <a:extLst>
                <a:ext uri="{FF2B5EF4-FFF2-40B4-BE49-F238E27FC236}">
                  <a16:creationId xmlns:a16="http://schemas.microsoft.com/office/drawing/2014/main" id="{AEA42B2A-5D3A-42C4-AD0C-E26FDDBF8029}"/>
                </a:ext>
              </a:extLst>
            </p:cNvPr>
            <p:cNvSpPr/>
            <p:nvPr/>
          </p:nvSpPr>
          <p:spPr>
            <a:xfrm>
              <a:off x="6391242" y="1138409"/>
              <a:ext cx="2687988" cy="15362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fr-FR">
                <a:solidFill>
                  <a:schemeClr val="tx1"/>
                </a:solidFill>
                <a:latin typeface="Avenir Next" panose="020B0503020202020204" pitchFamily="34" charset="0"/>
              </a:endParaRPr>
            </a:p>
          </p:txBody>
        </p:sp>
        <p:grpSp>
          <p:nvGrpSpPr>
            <p:cNvPr id="51" name="Groupe 50">
              <a:extLst>
                <a:ext uri="{FF2B5EF4-FFF2-40B4-BE49-F238E27FC236}">
                  <a16:creationId xmlns:a16="http://schemas.microsoft.com/office/drawing/2014/main" id="{3478DEA5-5248-432E-80F3-836545A018F7}"/>
                </a:ext>
              </a:extLst>
            </p:cNvPr>
            <p:cNvGrpSpPr/>
            <p:nvPr/>
          </p:nvGrpSpPr>
          <p:grpSpPr>
            <a:xfrm>
              <a:off x="6449720" y="1171569"/>
              <a:ext cx="2595220" cy="1471865"/>
              <a:chOff x="6514490" y="1083079"/>
              <a:chExt cx="2945086" cy="1471865"/>
            </a:xfrm>
          </p:grpSpPr>
          <p:sp>
            <p:nvSpPr>
              <p:cNvPr id="4" name="Rectangle 3">
                <a:extLst>
                  <a:ext uri="{FF2B5EF4-FFF2-40B4-BE49-F238E27FC236}">
                    <a16:creationId xmlns:a16="http://schemas.microsoft.com/office/drawing/2014/main" id="{E7E7E38C-08C6-44B5-83B6-D1C46D44BA5E}"/>
                  </a:ext>
                </a:extLst>
              </p:cNvPr>
              <p:cNvSpPr/>
              <p:nvPr/>
            </p:nvSpPr>
            <p:spPr>
              <a:xfrm>
                <a:off x="6518950" y="1083079"/>
                <a:ext cx="951718" cy="274315"/>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fr-FR">
                  <a:solidFill>
                    <a:schemeClr val="tx1"/>
                  </a:solidFill>
                  <a:latin typeface="Avenir Next" panose="020B0503020202020204" pitchFamily="34" charset="0"/>
                </a:endParaRPr>
              </a:p>
            </p:txBody>
          </p:sp>
          <p:sp>
            <p:nvSpPr>
              <p:cNvPr id="7" name="ZoneTexte 6">
                <a:extLst>
                  <a:ext uri="{FF2B5EF4-FFF2-40B4-BE49-F238E27FC236}">
                    <a16:creationId xmlns:a16="http://schemas.microsoft.com/office/drawing/2014/main" id="{B5C56DCB-DB32-4976-802A-90D71A9A65C9}"/>
                  </a:ext>
                </a:extLst>
              </p:cNvPr>
              <p:cNvSpPr txBox="1"/>
              <p:nvPr/>
            </p:nvSpPr>
            <p:spPr>
              <a:xfrm>
                <a:off x="7572653" y="1159318"/>
                <a:ext cx="1886923" cy="161583"/>
              </a:xfrm>
              <a:prstGeom prst="rect">
                <a:avLst/>
              </a:prstGeom>
              <a:noFill/>
            </p:spPr>
            <p:txBody>
              <a:bodyPr wrap="square" lIns="0" tIns="0" rIns="0" bIns="0" rtlCol="0">
                <a:spAutoFit/>
              </a:bodyPr>
              <a:lstStyle/>
              <a:p>
                <a:pPr algn="l"/>
                <a:r>
                  <a:rPr lang="fr-FR" sz="1050">
                    <a:latin typeface="Avenir Next" panose="020B0503020202020204" pitchFamily="34" charset="0"/>
                  </a:rPr>
                  <a:t>RT applications ; </a:t>
                </a:r>
                <a:r>
                  <a:rPr lang="fr-FR" sz="1050" err="1">
                    <a:latin typeface="Avenir Next" panose="020B0503020202020204" pitchFamily="34" charset="0"/>
                  </a:rPr>
                  <a:t>jitter</a:t>
                </a:r>
                <a:r>
                  <a:rPr lang="fr-FR" sz="1050">
                    <a:latin typeface="Avenir Next" panose="020B0503020202020204" pitchFamily="34" charset="0"/>
                  </a:rPr>
                  <a:t> &lt; 1ms</a:t>
                </a:r>
              </a:p>
            </p:txBody>
          </p:sp>
          <p:sp>
            <p:nvSpPr>
              <p:cNvPr id="44" name="Rectangle 43">
                <a:extLst>
                  <a:ext uri="{FF2B5EF4-FFF2-40B4-BE49-F238E27FC236}">
                    <a16:creationId xmlns:a16="http://schemas.microsoft.com/office/drawing/2014/main" id="{3843E503-4EB0-49B6-B63A-188735F9D2CE}"/>
                  </a:ext>
                </a:extLst>
              </p:cNvPr>
              <p:cNvSpPr/>
              <p:nvPr/>
            </p:nvSpPr>
            <p:spPr>
              <a:xfrm>
                <a:off x="6518950" y="1458615"/>
                <a:ext cx="951718" cy="274315"/>
              </a:xfrm>
              <a:prstGeom prst="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fr-FR">
                  <a:solidFill>
                    <a:schemeClr val="tx1"/>
                  </a:solidFill>
                  <a:latin typeface="Avenir Next" panose="020B0503020202020204" pitchFamily="34" charset="0"/>
                </a:endParaRPr>
              </a:p>
            </p:txBody>
          </p:sp>
          <p:sp>
            <p:nvSpPr>
              <p:cNvPr id="45" name="ZoneTexte 44">
                <a:extLst>
                  <a:ext uri="{FF2B5EF4-FFF2-40B4-BE49-F238E27FC236}">
                    <a16:creationId xmlns:a16="http://schemas.microsoft.com/office/drawing/2014/main" id="{1757394B-75B0-4403-8504-4C28684CFB33}"/>
                  </a:ext>
                </a:extLst>
              </p:cNvPr>
              <p:cNvSpPr txBox="1"/>
              <p:nvPr/>
            </p:nvSpPr>
            <p:spPr>
              <a:xfrm>
                <a:off x="7572653" y="1517519"/>
                <a:ext cx="1668780" cy="161583"/>
              </a:xfrm>
              <a:prstGeom prst="rect">
                <a:avLst/>
              </a:prstGeom>
              <a:noFill/>
            </p:spPr>
            <p:txBody>
              <a:bodyPr wrap="square" lIns="0" tIns="0" rIns="0" bIns="0" rtlCol="0">
                <a:spAutoFit/>
              </a:bodyPr>
              <a:lstStyle/>
              <a:p>
                <a:pPr algn="l"/>
                <a:r>
                  <a:rPr lang="fr-FR" sz="1050">
                    <a:latin typeface="Avenir Next" panose="020B0503020202020204" pitchFamily="34" charset="0"/>
                  </a:rPr>
                  <a:t>RT network ; </a:t>
                </a:r>
                <a:r>
                  <a:rPr lang="fr-FR" sz="1050" err="1">
                    <a:latin typeface="Avenir Next" panose="020B0503020202020204" pitchFamily="34" charset="0"/>
                  </a:rPr>
                  <a:t>jitter</a:t>
                </a:r>
                <a:r>
                  <a:rPr lang="fr-FR" sz="1050">
                    <a:latin typeface="Avenir Next" panose="020B0503020202020204" pitchFamily="34" charset="0"/>
                  </a:rPr>
                  <a:t> &lt; 100µs</a:t>
                </a:r>
              </a:p>
            </p:txBody>
          </p:sp>
          <p:sp>
            <p:nvSpPr>
              <p:cNvPr id="46" name="Rectangle 45">
                <a:extLst>
                  <a:ext uri="{FF2B5EF4-FFF2-40B4-BE49-F238E27FC236}">
                    <a16:creationId xmlns:a16="http://schemas.microsoft.com/office/drawing/2014/main" id="{0AA83B3C-1960-4722-A04D-F00C1F0CF773}"/>
                  </a:ext>
                </a:extLst>
              </p:cNvPr>
              <p:cNvSpPr/>
              <p:nvPr/>
            </p:nvSpPr>
            <p:spPr>
              <a:xfrm>
                <a:off x="6514490" y="1834362"/>
                <a:ext cx="951718" cy="274315"/>
              </a:xfrm>
              <a:prstGeom prst="rect">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fr-FR">
                  <a:solidFill>
                    <a:schemeClr val="tx1"/>
                  </a:solidFill>
                  <a:latin typeface="Avenir Next" panose="020B0503020202020204" pitchFamily="34" charset="0"/>
                </a:endParaRPr>
              </a:p>
            </p:txBody>
          </p:sp>
          <p:sp>
            <p:nvSpPr>
              <p:cNvPr id="47" name="ZoneTexte 46">
                <a:extLst>
                  <a:ext uri="{FF2B5EF4-FFF2-40B4-BE49-F238E27FC236}">
                    <a16:creationId xmlns:a16="http://schemas.microsoft.com/office/drawing/2014/main" id="{AB6447C5-90CB-4CE2-A2F0-FB9EF07CD60C}"/>
                  </a:ext>
                </a:extLst>
              </p:cNvPr>
              <p:cNvSpPr txBox="1"/>
              <p:nvPr/>
            </p:nvSpPr>
            <p:spPr>
              <a:xfrm>
                <a:off x="7572653" y="1805640"/>
                <a:ext cx="1411969" cy="323165"/>
              </a:xfrm>
              <a:prstGeom prst="rect">
                <a:avLst/>
              </a:prstGeom>
              <a:noFill/>
            </p:spPr>
            <p:txBody>
              <a:bodyPr wrap="square" lIns="0" tIns="0" rIns="0" bIns="0" rtlCol="0">
                <a:spAutoFit/>
              </a:bodyPr>
              <a:lstStyle/>
              <a:p>
                <a:pPr algn="l"/>
                <a:r>
                  <a:rPr lang="fr-FR" sz="1050">
                    <a:latin typeface="Avenir Next" panose="020B0503020202020204" pitchFamily="34" charset="0"/>
                  </a:rPr>
                  <a:t>Applications </a:t>
                </a:r>
                <a:r>
                  <a:rPr lang="fr-FR" sz="1050" err="1">
                    <a:latin typeface="Avenir Next" panose="020B0503020202020204" pitchFamily="34" charset="0"/>
                  </a:rPr>
                  <a:t>with</a:t>
                </a:r>
                <a:r>
                  <a:rPr lang="fr-FR" sz="1050">
                    <a:latin typeface="Avenir Next" panose="020B0503020202020204" pitchFamily="34" charset="0"/>
                  </a:rPr>
                  <a:t> no RT </a:t>
                </a:r>
                <a:r>
                  <a:rPr lang="fr-FR" sz="1050" err="1">
                    <a:latin typeface="Avenir Next" panose="020B0503020202020204" pitchFamily="34" charset="0"/>
                  </a:rPr>
                  <a:t>requirements</a:t>
                </a:r>
                <a:endParaRPr lang="fr-FR" sz="1050">
                  <a:latin typeface="Avenir Next" panose="020B0503020202020204" pitchFamily="34" charset="0"/>
                </a:endParaRPr>
              </a:p>
            </p:txBody>
          </p:sp>
          <p:sp>
            <p:nvSpPr>
              <p:cNvPr id="48" name="Rectangle 47">
                <a:extLst>
                  <a:ext uri="{FF2B5EF4-FFF2-40B4-BE49-F238E27FC236}">
                    <a16:creationId xmlns:a16="http://schemas.microsoft.com/office/drawing/2014/main" id="{7178294D-93FC-4035-BF28-CB13FA78FCB5}"/>
                  </a:ext>
                </a:extLst>
              </p:cNvPr>
              <p:cNvSpPr/>
              <p:nvPr/>
            </p:nvSpPr>
            <p:spPr>
              <a:xfrm>
                <a:off x="6520253" y="2241107"/>
                <a:ext cx="436868" cy="27431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r>
                  <a:rPr lang="fr-FR" sz="1200">
                    <a:solidFill>
                      <a:schemeClr val="tx1"/>
                    </a:solidFill>
                    <a:latin typeface="Avenir Next" panose="020B0503020202020204" pitchFamily="34" charset="0"/>
                  </a:rPr>
                  <a:t>OS</a:t>
                </a:r>
              </a:p>
            </p:txBody>
          </p:sp>
          <p:sp>
            <p:nvSpPr>
              <p:cNvPr id="49" name="Rectangle 48">
                <a:extLst>
                  <a:ext uri="{FF2B5EF4-FFF2-40B4-BE49-F238E27FC236}">
                    <a16:creationId xmlns:a16="http://schemas.microsoft.com/office/drawing/2014/main" id="{52723ECF-3322-4529-B128-882020E1CD79}"/>
                  </a:ext>
                </a:extLst>
              </p:cNvPr>
              <p:cNvSpPr/>
              <p:nvPr/>
            </p:nvSpPr>
            <p:spPr>
              <a:xfrm>
                <a:off x="7035103" y="2239712"/>
                <a:ext cx="436868" cy="27431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fr-FR" sz="1000">
                    <a:solidFill>
                      <a:schemeClr val="tx1"/>
                    </a:solidFill>
                    <a:latin typeface="Avenir Next" panose="020B0503020202020204" pitchFamily="34" charset="0"/>
                  </a:rPr>
                  <a:t>RT OS</a:t>
                </a:r>
              </a:p>
            </p:txBody>
          </p:sp>
          <p:sp>
            <p:nvSpPr>
              <p:cNvPr id="50" name="ZoneTexte 49">
                <a:extLst>
                  <a:ext uri="{FF2B5EF4-FFF2-40B4-BE49-F238E27FC236}">
                    <a16:creationId xmlns:a16="http://schemas.microsoft.com/office/drawing/2014/main" id="{61C17B8F-1833-45F5-920E-41BAB5D595FA}"/>
                  </a:ext>
                </a:extLst>
              </p:cNvPr>
              <p:cNvSpPr txBox="1"/>
              <p:nvPr/>
            </p:nvSpPr>
            <p:spPr>
              <a:xfrm>
                <a:off x="7563231" y="2231779"/>
                <a:ext cx="1886923" cy="323165"/>
              </a:xfrm>
              <a:prstGeom prst="rect">
                <a:avLst/>
              </a:prstGeom>
              <a:noFill/>
            </p:spPr>
            <p:txBody>
              <a:bodyPr wrap="square" lIns="0" tIns="0" rIns="0" bIns="0" rtlCol="0">
                <a:spAutoFit/>
              </a:bodyPr>
              <a:lstStyle/>
              <a:p>
                <a:pPr algn="l"/>
                <a:r>
                  <a:rPr lang="fr-FR" sz="1050">
                    <a:latin typeface="Avenir Next" panose="020B0503020202020204" pitchFamily="34" charset="0"/>
                  </a:rPr>
                  <a:t>Virtual machines </a:t>
                </a:r>
                <a:r>
                  <a:rPr lang="fr-FR" sz="1050" err="1">
                    <a:latin typeface="Avenir Next" panose="020B0503020202020204" pitchFamily="34" charset="0"/>
                  </a:rPr>
                  <a:t>that</a:t>
                </a:r>
                <a:r>
                  <a:rPr lang="fr-FR" sz="1050">
                    <a:latin typeface="Avenir Next" panose="020B0503020202020204" pitchFamily="34" charset="0"/>
                  </a:rPr>
                  <a:t> can host applications (RT or not RT)</a:t>
                </a:r>
              </a:p>
            </p:txBody>
          </p:sp>
        </p:grpSp>
      </p:grpSp>
      <p:sp>
        <p:nvSpPr>
          <p:cNvPr id="54" name="ZoneTexte 53">
            <a:extLst>
              <a:ext uri="{FF2B5EF4-FFF2-40B4-BE49-F238E27FC236}">
                <a16:creationId xmlns:a16="http://schemas.microsoft.com/office/drawing/2014/main" id="{ED52D64A-7CCD-48E5-9FB1-D8F8C0515018}"/>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211488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ZoneTexte 62">
            <a:extLst>
              <a:ext uri="{FF2B5EF4-FFF2-40B4-BE49-F238E27FC236}">
                <a16:creationId xmlns:a16="http://schemas.microsoft.com/office/drawing/2014/main" id="{89B215D2-6101-49BB-AC34-282AF93C946D}"/>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
        <p:nvSpPr>
          <p:cNvPr id="2" name="Titre 1">
            <a:extLst>
              <a:ext uri="{FF2B5EF4-FFF2-40B4-BE49-F238E27FC236}">
                <a16:creationId xmlns:a16="http://schemas.microsoft.com/office/drawing/2014/main" id="{4F85FF4B-87FE-4C28-A297-8097F6A29A89}"/>
              </a:ext>
            </a:extLst>
          </p:cNvPr>
          <p:cNvSpPr>
            <a:spLocks noGrp="1"/>
          </p:cNvSpPr>
          <p:nvPr>
            <p:ph type="title"/>
          </p:nvPr>
        </p:nvSpPr>
        <p:spPr/>
        <p:txBody>
          <a:bodyPr/>
          <a:lstStyle/>
          <a:p>
            <a:r>
              <a:rPr lang="en-US"/>
              <a:t>Technical architecture and stack</a:t>
            </a:r>
          </a:p>
        </p:txBody>
      </p:sp>
      <p:sp>
        <p:nvSpPr>
          <p:cNvPr id="185" name="Rectangle 184">
            <a:extLst>
              <a:ext uri="{FF2B5EF4-FFF2-40B4-BE49-F238E27FC236}">
                <a16:creationId xmlns:a16="http://schemas.microsoft.com/office/drawing/2014/main" id="{4A3A716F-E025-445A-BDBA-1D8E59174F88}"/>
              </a:ext>
            </a:extLst>
          </p:cNvPr>
          <p:cNvSpPr/>
          <p:nvPr/>
        </p:nvSpPr>
        <p:spPr>
          <a:xfrm>
            <a:off x="405254" y="862833"/>
            <a:ext cx="2030795" cy="1990772"/>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500" b="1" i="1" u="sng" strike="noStrike" kern="1200" cap="none" spc="0" normalizeH="0" baseline="0">
                <a:ln>
                  <a:noFill/>
                </a:ln>
                <a:solidFill>
                  <a:prstClr val="black"/>
                </a:solidFill>
                <a:effectLst/>
                <a:uLnTx/>
                <a:uFillTx/>
                <a:latin typeface="Calibri" panose="020F0502020204030204"/>
                <a:ea typeface="+mn-ea"/>
                <a:cs typeface="+mn-cs"/>
              </a:rPr>
              <a:t>Platform services</a:t>
            </a:r>
          </a:p>
        </p:txBody>
      </p:sp>
      <p:sp>
        <p:nvSpPr>
          <p:cNvPr id="186" name="Rectangle 185">
            <a:extLst>
              <a:ext uri="{FF2B5EF4-FFF2-40B4-BE49-F238E27FC236}">
                <a16:creationId xmlns:a16="http://schemas.microsoft.com/office/drawing/2014/main" id="{07630593-78FB-430E-A0A5-C99DC53BB51E}"/>
              </a:ext>
            </a:extLst>
          </p:cNvPr>
          <p:cNvSpPr/>
          <p:nvPr/>
        </p:nvSpPr>
        <p:spPr>
          <a:xfrm>
            <a:off x="405255" y="2894910"/>
            <a:ext cx="6271242" cy="914862"/>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500" b="1" i="1" u="sng" strike="noStrike" kern="1200" cap="none" spc="0" normalizeH="0" baseline="0">
                <a:ln>
                  <a:noFill/>
                </a:ln>
                <a:solidFill>
                  <a:prstClr val="black"/>
                </a:solidFill>
                <a:effectLst/>
                <a:uLnTx/>
                <a:uFillTx/>
                <a:latin typeface="Calibri" panose="020F0502020204030204"/>
                <a:ea typeface="+mn-ea"/>
                <a:cs typeface="+mn-cs"/>
              </a:rPr>
              <a:t>Firmware</a:t>
            </a:r>
          </a:p>
        </p:txBody>
      </p:sp>
      <p:pic>
        <p:nvPicPr>
          <p:cNvPr id="187" name="Image 186">
            <a:extLst>
              <a:ext uri="{FF2B5EF4-FFF2-40B4-BE49-F238E27FC236}">
                <a16:creationId xmlns:a16="http://schemas.microsoft.com/office/drawing/2014/main" id="{A9AF27F7-3976-4DA0-B72E-2E3F378AC2ED}"/>
              </a:ext>
            </a:extLst>
          </p:cNvPr>
          <p:cNvPicPr>
            <a:picLocks noChangeAspect="1"/>
          </p:cNvPicPr>
          <p:nvPr/>
        </p:nvPicPr>
        <p:blipFill rotWithShape="1">
          <a:blip r:embed="rId2" cstate="print">
            <a:clrChange>
              <a:clrFrom>
                <a:srgbClr val="F5F5F5"/>
              </a:clrFrom>
              <a:clrTo>
                <a:srgbClr val="F5F5F5">
                  <a:alpha val="0"/>
                </a:srgbClr>
              </a:clrTo>
            </a:clrChange>
            <a:extLst>
              <a:ext uri="{28A0092B-C50C-407E-A947-70E740481C1C}">
                <a14:useLocalDpi xmlns:a14="http://schemas.microsoft.com/office/drawing/2010/main" val="0"/>
              </a:ext>
            </a:extLst>
          </a:blip>
          <a:srcRect l="11033" t="11860" r="10857" b="14238"/>
          <a:stretch/>
        </p:blipFill>
        <p:spPr>
          <a:xfrm>
            <a:off x="6043148" y="2928831"/>
            <a:ext cx="308410" cy="341837"/>
          </a:xfrm>
          <a:prstGeom prst="rect">
            <a:avLst/>
          </a:prstGeom>
        </p:spPr>
      </p:pic>
      <p:pic>
        <p:nvPicPr>
          <p:cNvPr id="188" name="Image 187">
            <a:extLst>
              <a:ext uri="{FF2B5EF4-FFF2-40B4-BE49-F238E27FC236}">
                <a16:creationId xmlns:a16="http://schemas.microsoft.com/office/drawing/2014/main" id="{FBB5F601-D040-4821-9AE2-F69B8B4A35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8142" y="3233542"/>
            <a:ext cx="743654" cy="535871"/>
          </a:xfrm>
          <a:prstGeom prst="rect">
            <a:avLst/>
          </a:prstGeom>
        </p:spPr>
      </p:pic>
      <p:pic>
        <p:nvPicPr>
          <p:cNvPr id="189" name="Image 188">
            <a:extLst>
              <a:ext uri="{FF2B5EF4-FFF2-40B4-BE49-F238E27FC236}">
                <a16:creationId xmlns:a16="http://schemas.microsoft.com/office/drawing/2014/main" id="{AADD47F1-AA12-4157-AFD4-A4846667CE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5149" y="3284664"/>
            <a:ext cx="1468264" cy="425247"/>
          </a:xfrm>
          <a:prstGeom prst="rect">
            <a:avLst/>
          </a:prstGeom>
        </p:spPr>
      </p:pic>
      <p:pic>
        <p:nvPicPr>
          <p:cNvPr id="190" name="Image 189">
            <a:extLst>
              <a:ext uri="{FF2B5EF4-FFF2-40B4-BE49-F238E27FC236}">
                <a16:creationId xmlns:a16="http://schemas.microsoft.com/office/drawing/2014/main" id="{B13AD1B1-310A-48E8-9C32-3BE866324A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8850" y="3309627"/>
            <a:ext cx="1219472" cy="425669"/>
          </a:xfrm>
          <a:prstGeom prst="rect">
            <a:avLst/>
          </a:prstGeom>
        </p:spPr>
      </p:pic>
      <p:pic>
        <p:nvPicPr>
          <p:cNvPr id="191" name="Image 190">
            <a:extLst>
              <a:ext uri="{FF2B5EF4-FFF2-40B4-BE49-F238E27FC236}">
                <a16:creationId xmlns:a16="http://schemas.microsoft.com/office/drawing/2014/main" id="{422796EA-962B-42FD-89BD-EE7C3DB723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18998" y="3094305"/>
            <a:ext cx="756059" cy="789761"/>
          </a:xfrm>
          <a:prstGeom prst="rect">
            <a:avLst/>
          </a:prstGeom>
        </p:spPr>
      </p:pic>
      <p:pic>
        <p:nvPicPr>
          <p:cNvPr id="192" name="Image 191">
            <a:extLst>
              <a:ext uri="{FF2B5EF4-FFF2-40B4-BE49-F238E27FC236}">
                <a16:creationId xmlns:a16="http://schemas.microsoft.com/office/drawing/2014/main" id="{7837F847-EB14-457C-BF7F-B9A855FFD2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1306" y="3094305"/>
            <a:ext cx="698421" cy="818192"/>
          </a:xfrm>
          <a:prstGeom prst="rect">
            <a:avLst/>
          </a:prstGeom>
        </p:spPr>
      </p:pic>
      <p:sp>
        <p:nvSpPr>
          <p:cNvPr id="193" name="Rectangle 192">
            <a:extLst>
              <a:ext uri="{FF2B5EF4-FFF2-40B4-BE49-F238E27FC236}">
                <a16:creationId xmlns:a16="http://schemas.microsoft.com/office/drawing/2014/main" id="{4E58712A-7C10-40BE-91FF-2387E2A947FA}"/>
              </a:ext>
            </a:extLst>
          </p:cNvPr>
          <p:cNvSpPr/>
          <p:nvPr/>
        </p:nvSpPr>
        <p:spPr>
          <a:xfrm>
            <a:off x="417839" y="3874465"/>
            <a:ext cx="6258658" cy="1006853"/>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500" b="1" i="1" u="sng" strike="noStrike" kern="1200" cap="none" spc="0" normalizeH="0" baseline="0">
                <a:ln>
                  <a:noFill/>
                </a:ln>
                <a:solidFill>
                  <a:prstClr val="black"/>
                </a:solidFill>
                <a:effectLst/>
                <a:uLnTx/>
                <a:uFillTx/>
                <a:latin typeface="Calibri" panose="020F0502020204030204"/>
                <a:ea typeface="+mn-ea"/>
                <a:cs typeface="+mn-cs"/>
              </a:rPr>
              <a:t>Hardware</a:t>
            </a:r>
          </a:p>
        </p:txBody>
      </p:sp>
      <p:grpSp>
        <p:nvGrpSpPr>
          <p:cNvPr id="194" name="Groupe 193">
            <a:extLst>
              <a:ext uri="{FF2B5EF4-FFF2-40B4-BE49-F238E27FC236}">
                <a16:creationId xmlns:a16="http://schemas.microsoft.com/office/drawing/2014/main" id="{CC47DF74-37AE-459B-8732-A3A50363EE9A}"/>
              </a:ext>
            </a:extLst>
          </p:cNvPr>
          <p:cNvGrpSpPr/>
          <p:nvPr/>
        </p:nvGrpSpPr>
        <p:grpSpPr>
          <a:xfrm>
            <a:off x="464535" y="4152801"/>
            <a:ext cx="2094924" cy="670163"/>
            <a:chOff x="2845837" y="1259633"/>
            <a:chExt cx="3256383" cy="1137249"/>
          </a:xfrm>
        </p:grpSpPr>
        <p:sp>
          <p:nvSpPr>
            <p:cNvPr id="195" name="Rectangle 194">
              <a:extLst>
                <a:ext uri="{FF2B5EF4-FFF2-40B4-BE49-F238E27FC236}">
                  <a16:creationId xmlns:a16="http://schemas.microsoft.com/office/drawing/2014/main" id="{F512685B-F2EC-4353-92B0-E69B42E1B571}"/>
                </a:ext>
              </a:extLst>
            </p:cNvPr>
            <p:cNvSpPr/>
            <p:nvPr/>
          </p:nvSpPr>
          <p:spPr>
            <a:xfrm>
              <a:off x="2845837" y="1259633"/>
              <a:ext cx="3256383" cy="1137249"/>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a:ln>
                  <a:noFill/>
                </a:ln>
                <a:solidFill>
                  <a:prstClr val="white"/>
                </a:solidFill>
                <a:effectLst/>
                <a:uLnTx/>
                <a:uFillTx/>
                <a:latin typeface="Calibri" panose="020F0502020204030204"/>
                <a:ea typeface="+mn-ea"/>
                <a:cs typeface="+mn-cs"/>
              </a:endParaRPr>
            </a:p>
          </p:txBody>
        </p:sp>
        <p:pic>
          <p:nvPicPr>
            <p:cNvPr id="196" name="Image 195">
              <a:extLst>
                <a:ext uri="{FF2B5EF4-FFF2-40B4-BE49-F238E27FC236}">
                  <a16:creationId xmlns:a16="http://schemas.microsoft.com/office/drawing/2014/main" id="{DEED1D67-2D9C-4B92-839B-CC7DD6B59F1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20482" y="1833918"/>
              <a:ext cx="456477" cy="425426"/>
            </a:xfrm>
            <a:prstGeom prst="rect">
              <a:avLst/>
            </a:prstGeom>
          </p:spPr>
        </p:pic>
        <p:pic>
          <p:nvPicPr>
            <p:cNvPr id="197" name="Image 196">
              <a:extLst>
                <a:ext uri="{FF2B5EF4-FFF2-40B4-BE49-F238E27FC236}">
                  <a16:creationId xmlns:a16="http://schemas.microsoft.com/office/drawing/2014/main" id="{D71F69A0-E874-4F5A-89C2-1EB88DF16AE8}"/>
                </a:ext>
              </a:extLst>
            </p:cNvPr>
            <p:cNvPicPr>
              <a:picLocks noChangeAspect="1"/>
            </p:cNvPicPr>
            <p:nvPr/>
          </p:nvPicPr>
          <p:blipFill>
            <a:blip r:embed="rId9"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5079635" y="1833918"/>
              <a:ext cx="425426" cy="425426"/>
            </a:xfrm>
            <a:prstGeom prst="rect">
              <a:avLst/>
            </a:prstGeom>
          </p:spPr>
        </p:pic>
        <p:sp>
          <p:nvSpPr>
            <p:cNvPr id="198" name="Rectangle 197">
              <a:extLst>
                <a:ext uri="{FF2B5EF4-FFF2-40B4-BE49-F238E27FC236}">
                  <a16:creationId xmlns:a16="http://schemas.microsoft.com/office/drawing/2014/main" id="{BF207C35-E0E3-444A-B779-43894246D14D}"/>
                </a:ext>
              </a:extLst>
            </p:cNvPr>
            <p:cNvSpPr/>
            <p:nvPr/>
          </p:nvSpPr>
          <p:spPr>
            <a:xfrm>
              <a:off x="2920482" y="1314765"/>
              <a:ext cx="2011078" cy="438539"/>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a:ln>
                    <a:noFill/>
                  </a:ln>
                  <a:solidFill>
                    <a:prstClr val="white"/>
                  </a:solidFill>
                  <a:effectLst/>
                  <a:uLnTx/>
                  <a:uFillTx/>
                  <a:latin typeface="Calibri" panose="020F0502020204030204"/>
                  <a:ea typeface="+mn-ea"/>
                  <a:cs typeface="+mn-cs"/>
                </a:rPr>
                <a:t>Best effort  CPUs</a:t>
              </a:r>
            </a:p>
          </p:txBody>
        </p:sp>
        <p:sp>
          <p:nvSpPr>
            <p:cNvPr id="199" name="Rectangle 198">
              <a:extLst>
                <a:ext uri="{FF2B5EF4-FFF2-40B4-BE49-F238E27FC236}">
                  <a16:creationId xmlns:a16="http://schemas.microsoft.com/office/drawing/2014/main" id="{AEAE2355-64E8-49A6-8F81-525E1EE3C904}"/>
                </a:ext>
              </a:extLst>
            </p:cNvPr>
            <p:cNvSpPr/>
            <p:nvPr/>
          </p:nvSpPr>
          <p:spPr>
            <a:xfrm>
              <a:off x="5079267" y="1331307"/>
              <a:ext cx="923426" cy="438539"/>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a:ln>
                    <a:noFill/>
                  </a:ln>
                  <a:solidFill>
                    <a:prstClr val="white"/>
                  </a:solidFill>
                  <a:effectLst/>
                  <a:uLnTx/>
                  <a:uFillTx/>
                  <a:latin typeface="Calibri" panose="020F0502020204030204"/>
                  <a:ea typeface="+mn-ea"/>
                  <a:cs typeface="+mn-cs"/>
                </a:rPr>
                <a:t>Real time CPUs</a:t>
              </a:r>
            </a:p>
          </p:txBody>
        </p:sp>
        <p:pic>
          <p:nvPicPr>
            <p:cNvPr id="200" name="Image 199">
              <a:extLst>
                <a:ext uri="{FF2B5EF4-FFF2-40B4-BE49-F238E27FC236}">
                  <a16:creationId xmlns:a16="http://schemas.microsoft.com/office/drawing/2014/main" id="{A98B7199-D466-4B9F-ABEC-BDCA23499628}"/>
                </a:ext>
              </a:extLst>
            </p:cNvPr>
            <p:cNvPicPr>
              <a:picLocks noChangeAspect="1"/>
            </p:cNvPicPr>
            <p:nvPr/>
          </p:nvPicPr>
          <p:blipFill>
            <a:blip r:embed="rId9"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5577267" y="1833918"/>
              <a:ext cx="425426" cy="425426"/>
            </a:xfrm>
            <a:prstGeom prst="rect">
              <a:avLst/>
            </a:prstGeom>
          </p:spPr>
        </p:pic>
        <p:pic>
          <p:nvPicPr>
            <p:cNvPr id="201" name="Image 200">
              <a:extLst>
                <a:ext uri="{FF2B5EF4-FFF2-40B4-BE49-F238E27FC236}">
                  <a16:creationId xmlns:a16="http://schemas.microsoft.com/office/drawing/2014/main" id="{5F70A5C0-3422-4424-85A0-B8E668E74FC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2510" y="1833918"/>
              <a:ext cx="456477" cy="425426"/>
            </a:xfrm>
            <a:prstGeom prst="rect">
              <a:avLst/>
            </a:prstGeom>
          </p:spPr>
        </p:pic>
        <p:pic>
          <p:nvPicPr>
            <p:cNvPr id="202" name="Image 201">
              <a:extLst>
                <a:ext uri="{FF2B5EF4-FFF2-40B4-BE49-F238E27FC236}">
                  <a16:creationId xmlns:a16="http://schemas.microsoft.com/office/drawing/2014/main" id="{189F829C-BBD7-4679-B6E8-6FD2A93CA4F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51897" y="1834243"/>
              <a:ext cx="456477" cy="425426"/>
            </a:xfrm>
            <a:prstGeom prst="rect">
              <a:avLst/>
            </a:prstGeom>
          </p:spPr>
        </p:pic>
        <p:pic>
          <p:nvPicPr>
            <p:cNvPr id="203" name="Image 202">
              <a:extLst>
                <a:ext uri="{FF2B5EF4-FFF2-40B4-BE49-F238E27FC236}">
                  <a16:creationId xmlns:a16="http://schemas.microsoft.com/office/drawing/2014/main" id="{7DED96BE-94E9-4386-A1F2-CC68AA219EB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75083" y="1834243"/>
              <a:ext cx="456477" cy="425426"/>
            </a:xfrm>
            <a:prstGeom prst="rect">
              <a:avLst/>
            </a:prstGeom>
          </p:spPr>
        </p:pic>
      </p:grpSp>
      <p:grpSp>
        <p:nvGrpSpPr>
          <p:cNvPr id="204" name="Groupe 203">
            <a:extLst>
              <a:ext uri="{FF2B5EF4-FFF2-40B4-BE49-F238E27FC236}">
                <a16:creationId xmlns:a16="http://schemas.microsoft.com/office/drawing/2014/main" id="{5E3E4973-6838-4674-8EFD-96634101531D}"/>
              </a:ext>
            </a:extLst>
          </p:cNvPr>
          <p:cNvGrpSpPr/>
          <p:nvPr/>
        </p:nvGrpSpPr>
        <p:grpSpPr>
          <a:xfrm>
            <a:off x="2612494" y="4149480"/>
            <a:ext cx="2263139" cy="673484"/>
            <a:chOff x="1699259" y="1402236"/>
            <a:chExt cx="3051110" cy="961493"/>
          </a:xfrm>
        </p:grpSpPr>
        <p:sp>
          <p:nvSpPr>
            <p:cNvPr id="205" name="Rectangle 204">
              <a:extLst>
                <a:ext uri="{FF2B5EF4-FFF2-40B4-BE49-F238E27FC236}">
                  <a16:creationId xmlns:a16="http://schemas.microsoft.com/office/drawing/2014/main" id="{D85FBE6A-698F-4A3F-9D80-2C809EE52D0C}"/>
                </a:ext>
              </a:extLst>
            </p:cNvPr>
            <p:cNvSpPr/>
            <p:nvPr/>
          </p:nvSpPr>
          <p:spPr>
            <a:xfrm>
              <a:off x="1699259" y="1402236"/>
              <a:ext cx="3051110" cy="961493"/>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a:ln>
                  <a:noFill/>
                </a:ln>
                <a:solidFill>
                  <a:prstClr val="white"/>
                </a:solidFill>
                <a:effectLst/>
                <a:uLnTx/>
                <a:uFillTx/>
                <a:latin typeface="Calibri" panose="020F0502020204030204"/>
                <a:ea typeface="+mn-ea"/>
                <a:cs typeface="+mn-cs"/>
              </a:endParaRPr>
            </a:p>
          </p:txBody>
        </p:sp>
        <p:pic>
          <p:nvPicPr>
            <p:cNvPr id="206" name="Image 205">
              <a:extLst>
                <a:ext uri="{FF2B5EF4-FFF2-40B4-BE49-F238E27FC236}">
                  <a16:creationId xmlns:a16="http://schemas.microsoft.com/office/drawing/2014/main" id="{9E419C00-C052-42DB-BF09-5D25DC37AA3E}"/>
                </a:ext>
              </a:extLst>
            </p:cNvPr>
            <p:cNvPicPr>
              <a:picLocks noChangeAspect="1"/>
            </p:cNvPicPr>
            <p:nvPr/>
          </p:nvPicPr>
          <p:blipFill rotWithShape="1">
            <a:blip r:embed="rId10" cstate="print">
              <a:duotone>
                <a:srgbClr val="70AD47">
                  <a:shade val="45000"/>
                  <a:satMod val="135000"/>
                </a:srgbClr>
                <a:prstClr val="white"/>
              </a:duotone>
              <a:extLst>
                <a:ext uri="{28A0092B-C50C-407E-A947-70E740481C1C}">
                  <a14:useLocalDpi xmlns:a14="http://schemas.microsoft.com/office/drawing/2010/main" val="0"/>
                </a:ext>
              </a:extLst>
            </a:blip>
            <a:srcRect l="9555" t="23938" r="8642" b="21384"/>
            <a:stretch/>
          </p:blipFill>
          <p:spPr>
            <a:xfrm>
              <a:off x="3383691" y="1870579"/>
              <a:ext cx="1286782" cy="465202"/>
            </a:xfrm>
            <a:prstGeom prst="rect">
              <a:avLst/>
            </a:prstGeom>
          </p:spPr>
        </p:pic>
        <p:pic>
          <p:nvPicPr>
            <p:cNvPr id="207" name="Image 206">
              <a:extLst>
                <a:ext uri="{FF2B5EF4-FFF2-40B4-BE49-F238E27FC236}">
                  <a16:creationId xmlns:a16="http://schemas.microsoft.com/office/drawing/2014/main" id="{E519533A-A237-4DAA-A6CC-CFB9C6581A57}"/>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9555" t="23938" r="8642" b="21384"/>
            <a:stretch/>
          </p:blipFill>
          <p:spPr>
            <a:xfrm>
              <a:off x="1800609" y="1834826"/>
              <a:ext cx="1518585" cy="497289"/>
            </a:xfrm>
            <a:prstGeom prst="rect">
              <a:avLst/>
            </a:prstGeom>
          </p:spPr>
        </p:pic>
        <p:sp>
          <p:nvSpPr>
            <p:cNvPr id="208" name="Rectangle 207">
              <a:extLst>
                <a:ext uri="{FF2B5EF4-FFF2-40B4-BE49-F238E27FC236}">
                  <a16:creationId xmlns:a16="http://schemas.microsoft.com/office/drawing/2014/main" id="{FAA254A5-7BDE-4C4E-8060-172F8BA0FCAF}"/>
                </a:ext>
              </a:extLst>
            </p:cNvPr>
            <p:cNvSpPr/>
            <p:nvPr/>
          </p:nvSpPr>
          <p:spPr>
            <a:xfrm>
              <a:off x="3383692" y="1455728"/>
              <a:ext cx="1286781" cy="33534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a:ln>
                    <a:noFill/>
                  </a:ln>
                  <a:solidFill>
                    <a:prstClr val="white"/>
                  </a:solidFill>
                  <a:effectLst/>
                  <a:uLnTx/>
                  <a:uFillTx/>
                  <a:latin typeface="Calibri" panose="020F0502020204030204"/>
                  <a:ea typeface="+mn-ea"/>
                  <a:cs typeface="+mn-cs"/>
                </a:rPr>
                <a:t>Real time purpose memory</a:t>
              </a:r>
            </a:p>
          </p:txBody>
        </p:sp>
        <p:sp>
          <p:nvSpPr>
            <p:cNvPr id="209" name="Rectangle 208">
              <a:extLst>
                <a:ext uri="{FF2B5EF4-FFF2-40B4-BE49-F238E27FC236}">
                  <a16:creationId xmlns:a16="http://schemas.microsoft.com/office/drawing/2014/main" id="{AB95DCB6-3888-457B-B997-5FFF469AA584}"/>
                </a:ext>
              </a:extLst>
            </p:cNvPr>
            <p:cNvSpPr/>
            <p:nvPr/>
          </p:nvSpPr>
          <p:spPr>
            <a:xfrm>
              <a:off x="1800609" y="1455728"/>
              <a:ext cx="1518587" cy="33534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a:ln>
                    <a:noFill/>
                  </a:ln>
                  <a:solidFill>
                    <a:prstClr val="white"/>
                  </a:solidFill>
                  <a:effectLst/>
                  <a:uLnTx/>
                  <a:uFillTx/>
                  <a:latin typeface="Calibri" panose="020F0502020204030204"/>
                  <a:ea typeface="+mn-ea"/>
                  <a:cs typeface="+mn-cs"/>
                </a:rPr>
                <a:t>General purpose memory</a:t>
              </a:r>
            </a:p>
          </p:txBody>
        </p:sp>
      </p:grpSp>
      <p:grpSp>
        <p:nvGrpSpPr>
          <p:cNvPr id="210" name="Groupe 209">
            <a:extLst>
              <a:ext uri="{FF2B5EF4-FFF2-40B4-BE49-F238E27FC236}">
                <a16:creationId xmlns:a16="http://schemas.microsoft.com/office/drawing/2014/main" id="{B14325DF-BC6F-40B2-A6A5-1C9135721AFA}"/>
              </a:ext>
            </a:extLst>
          </p:cNvPr>
          <p:cNvGrpSpPr/>
          <p:nvPr/>
        </p:nvGrpSpPr>
        <p:grpSpPr>
          <a:xfrm>
            <a:off x="4925658" y="4149481"/>
            <a:ext cx="1738254" cy="671428"/>
            <a:chOff x="2119819" y="1511559"/>
            <a:chExt cx="2317672" cy="895237"/>
          </a:xfrm>
        </p:grpSpPr>
        <p:sp>
          <p:nvSpPr>
            <p:cNvPr id="211" name="Rectangle 210">
              <a:extLst>
                <a:ext uri="{FF2B5EF4-FFF2-40B4-BE49-F238E27FC236}">
                  <a16:creationId xmlns:a16="http://schemas.microsoft.com/office/drawing/2014/main" id="{80C98908-E78C-4D95-8396-B78F6D9DF98D}"/>
                </a:ext>
              </a:extLst>
            </p:cNvPr>
            <p:cNvSpPr/>
            <p:nvPr/>
          </p:nvSpPr>
          <p:spPr>
            <a:xfrm>
              <a:off x="2119819" y="1511559"/>
              <a:ext cx="2317672" cy="895235"/>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a:ln>
                  <a:noFill/>
                </a:ln>
                <a:solidFill>
                  <a:prstClr val="white"/>
                </a:solidFill>
                <a:effectLst/>
                <a:uLnTx/>
                <a:uFillTx/>
                <a:latin typeface="Calibri" panose="020F0502020204030204"/>
                <a:ea typeface="+mn-ea"/>
                <a:cs typeface="+mn-cs"/>
              </a:endParaRPr>
            </a:p>
          </p:txBody>
        </p:sp>
        <p:pic>
          <p:nvPicPr>
            <p:cNvPr id="212" name="Image 211">
              <a:extLst>
                <a:ext uri="{FF2B5EF4-FFF2-40B4-BE49-F238E27FC236}">
                  <a16:creationId xmlns:a16="http://schemas.microsoft.com/office/drawing/2014/main" id="{B5852AF4-4C0B-4F0A-972D-07212070DB8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19819" y="1898797"/>
              <a:ext cx="507999" cy="507999"/>
            </a:xfrm>
            <a:prstGeom prst="rect">
              <a:avLst/>
            </a:prstGeom>
          </p:spPr>
        </p:pic>
        <p:pic>
          <p:nvPicPr>
            <p:cNvPr id="213" name="Image 212">
              <a:extLst>
                <a:ext uri="{FF2B5EF4-FFF2-40B4-BE49-F238E27FC236}">
                  <a16:creationId xmlns:a16="http://schemas.microsoft.com/office/drawing/2014/main" id="{6E0CDFCB-7E02-427B-A232-46ED76E4B01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80151" y="1898797"/>
              <a:ext cx="507999" cy="507999"/>
            </a:xfrm>
            <a:prstGeom prst="rect">
              <a:avLst/>
            </a:prstGeom>
          </p:spPr>
        </p:pic>
        <p:pic>
          <p:nvPicPr>
            <p:cNvPr id="214" name="Image 213">
              <a:extLst>
                <a:ext uri="{FF2B5EF4-FFF2-40B4-BE49-F238E27FC236}">
                  <a16:creationId xmlns:a16="http://schemas.microsoft.com/office/drawing/2014/main" id="{BE926CF0-1B22-4C58-A858-A9152CC42D0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13019" y="1898796"/>
              <a:ext cx="507999" cy="507999"/>
            </a:xfrm>
            <a:prstGeom prst="rect">
              <a:avLst/>
            </a:prstGeom>
          </p:spPr>
        </p:pic>
        <p:pic>
          <p:nvPicPr>
            <p:cNvPr id="215" name="Image 214">
              <a:extLst>
                <a:ext uri="{FF2B5EF4-FFF2-40B4-BE49-F238E27FC236}">
                  <a16:creationId xmlns:a16="http://schemas.microsoft.com/office/drawing/2014/main" id="{48047EAC-6612-419F-B3E8-551859A7094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29492" y="1898795"/>
              <a:ext cx="507999" cy="507999"/>
            </a:xfrm>
            <a:prstGeom prst="rect">
              <a:avLst/>
            </a:prstGeom>
          </p:spPr>
        </p:pic>
        <p:sp>
          <p:nvSpPr>
            <p:cNvPr id="216" name="Rectangle 215">
              <a:extLst>
                <a:ext uri="{FF2B5EF4-FFF2-40B4-BE49-F238E27FC236}">
                  <a16:creationId xmlns:a16="http://schemas.microsoft.com/office/drawing/2014/main" id="{5AA2645C-6A96-434B-B580-AD34DB035517}"/>
                </a:ext>
              </a:extLst>
            </p:cNvPr>
            <p:cNvSpPr/>
            <p:nvPr/>
          </p:nvSpPr>
          <p:spPr>
            <a:xfrm>
              <a:off x="2148033" y="1567541"/>
              <a:ext cx="880776" cy="28911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a:ln>
                    <a:noFill/>
                  </a:ln>
                  <a:solidFill>
                    <a:prstClr val="white"/>
                  </a:solidFill>
                  <a:effectLst/>
                  <a:uLnTx/>
                  <a:uFillTx/>
                  <a:latin typeface="Calibri" panose="020F0502020204030204"/>
                  <a:ea typeface="+mn-ea"/>
                  <a:cs typeface="+mn-cs"/>
                </a:rPr>
                <a:t>Process NIC</a:t>
              </a:r>
            </a:p>
          </p:txBody>
        </p:sp>
        <p:sp>
          <p:nvSpPr>
            <p:cNvPr id="217" name="Rectangle 216">
              <a:extLst>
                <a:ext uri="{FF2B5EF4-FFF2-40B4-BE49-F238E27FC236}">
                  <a16:creationId xmlns:a16="http://schemas.microsoft.com/office/drawing/2014/main" id="{6BF7638F-915D-40A3-9097-5583850E3F50}"/>
                </a:ext>
              </a:extLst>
            </p:cNvPr>
            <p:cNvSpPr/>
            <p:nvPr/>
          </p:nvSpPr>
          <p:spPr>
            <a:xfrm>
              <a:off x="3129990" y="1572359"/>
              <a:ext cx="1274059" cy="28911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a:ln>
                    <a:noFill/>
                  </a:ln>
                  <a:solidFill>
                    <a:prstClr val="white"/>
                  </a:solidFill>
                  <a:effectLst/>
                  <a:uLnTx/>
                  <a:uFillTx/>
                  <a:latin typeface="Calibri" panose="020F0502020204030204"/>
                  <a:ea typeface="+mn-ea"/>
                  <a:cs typeface="+mn-cs"/>
                </a:rPr>
                <a:t>Administration NIC</a:t>
              </a:r>
            </a:p>
          </p:txBody>
        </p:sp>
        <p:pic>
          <p:nvPicPr>
            <p:cNvPr id="218" name="Image 217">
              <a:extLst>
                <a:ext uri="{FF2B5EF4-FFF2-40B4-BE49-F238E27FC236}">
                  <a16:creationId xmlns:a16="http://schemas.microsoft.com/office/drawing/2014/main" id="{B8953403-F64B-4772-9DDD-C32A7BE498F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49024" y="1888883"/>
              <a:ext cx="507999" cy="507999"/>
            </a:xfrm>
            <a:prstGeom prst="rect">
              <a:avLst/>
            </a:prstGeom>
          </p:spPr>
        </p:pic>
      </p:grpSp>
      <p:sp>
        <p:nvSpPr>
          <p:cNvPr id="219" name="Rectangle 218">
            <a:extLst>
              <a:ext uri="{FF2B5EF4-FFF2-40B4-BE49-F238E27FC236}">
                <a16:creationId xmlns:a16="http://schemas.microsoft.com/office/drawing/2014/main" id="{5CA305D0-E10B-4125-ADC0-0EE37713ED99}"/>
              </a:ext>
            </a:extLst>
          </p:cNvPr>
          <p:cNvSpPr/>
          <p:nvPr/>
        </p:nvSpPr>
        <p:spPr>
          <a:xfrm>
            <a:off x="458098" y="2642722"/>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Lo</a:t>
            </a:r>
            <a:r>
              <a:rPr kumimoji="0" lang="en-US" sz="1000" b="0" i="0" u="none" strike="noStrike" kern="1200" cap="none" spc="0" normalizeH="0" baseline="0">
                <a:ln>
                  <a:noFill/>
                </a:ln>
                <a:solidFill>
                  <a:prstClr val="white"/>
                </a:solidFill>
                <a:effectLst/>
                <a:uLnTx/>
                <a:uFillTx/>
                <a:latin typeface="Calibri" panose="020F0502020204030204"/>
                <a:ea typeface="+mn-ea"/>
                <a:cs typeface="+mn-cs"/>
              </a:rPr>
              <a:t>w latency 61850 stack (100µs)</a:t>
            </a:r>
          </a:p>
        </p:txBody>
      </p:sp>
      <p:sp>
        <p:nvSpPr>
          <p:cNvPr id="220" name="Rectangle 219">
            <a:extLst>
              <a:ext uri="{FF2B5EF4-FFF2-40B4-BE49-F238E27FC236}">
                <a16:creationId xmlns:a16="http://schemas.microsoft.com/office/drawing/2014/main" id="{68D21A1F-6920-481F-BBD2-3E6E38CD6211}"/>
              </a:ext>
            </a:extLst>
          </p:cNvPr>
          <p:cNvSpPr/>
          <p:nvPr/>
        </p:nvSpPr>
        <p:spPr>
          <a:xfrm>
            <a:off x="458097" y="2277457"/>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VM administration </a:t>
            </a:r>
          </a:p>
        </p:txBody>
      </p:sp>
      <p:pic>
        <p:nvPicPr>
          <p:cNvPr id="221" name="Image 220">
            <a:extLst>
              <a:ext uri="{FF2B5EF4-FFF2-40B4-BE49-F238E27FC236}">
                <a16:creationId xmlns:a16="http://schemas.microsoft.com/office/drawing/2014/main" id="{8EBBD450-F2E7-4904-BFE7-FAA065E83F0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29093" y="2934654"/>
            <a:ext cx="919757" cy="459879"/>
          </a:xfrm>
          <a:prstGeom prst="rect">
            <a:avLst/>
          </a:prstGeom>
        </p:spPr>
      </p:pic>
      <p:sp>
        <p:nvSpPr>
          <p:cNvPr id="222" name="Rectangle 221">
            <a:extLst>
              <a:ext uri="{FF2B5EF4-FFF2-40B4-BE49-F238E27FC236}">
                <a16:creationId xmlns:a16="http://schemas.microsoft.com/office/drawing/2014/main" id="{0FA356DB-7ADB-4B19-98DF-3EBF80E08D86}"/>
              </a:ext>
            </a:extLst>
          </p:cNvPr>
          <p:cNvSpPr/>
          <p:nvPr/>
        </p:nvSpPr>
        <p:spPr>
          <a:xfrm>
            <a:off x="458097" y="2094824"/>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synchronization (</a:t>
            </a:r>
            <a:r>
              <a:rPr kumimoji="0" lang="en-US" sz="1050" b="0" i="0" u="none" strike="noStrike" kern="1200" cap="none" spc="0" normalizeH="0" baseline="0" err="1">
                <a:ln>
                  <a:noFill/>
                </a:ln>
                <a:solidFill>
                  <a:prstClr val="white"/>
                </a:solidFill>
                <a:effectLst/>
                <a:uLnTx/>
                <a:uFillTx/>
                <a:latin typeface="Calibri" panose="020F0502020204030204"/>
                <a:ea typeface="+mn-ea"/>
                <a:cs typeface="+mn-cs"/>
              </a:rPr>
              <a:t>ptp</a:t>
            </a: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a:t>
            </a:r>
          </a:p>
        </p:txBody>
      </p:sp>
      <p:sp>
        <p:nvSpPr>
          <p:cNvPr id="223" name="Rectangle 222">
            <a:extLst>
              <a:ext uri="{FF2B5EF4-FFF2-40B4-BE49-F238E27FC236}">
                <a16:creationId xmlns:a16="http://schemas.microsoft.com/office/drawing/2014/main" id="{77185173-EED5-4B7C-B585-C1F2C73D702E}"/>
              </a:ext>
            </a:extLst>
          </p:cNvPr>
          <p:cNvSpPr/>
          <p:nvPr/>
        </p:nvSpPr>
        <p:spPr>
          <a:xfrm>
            <a:off x="458097" y="1912191"/>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Redundancy (cluster)</a:t>
            </a:r>
          </a:p>
        </p:txBody>
      </p:sp>
      <p:sp>
        <p:nvSpPr>
          <p:cNvPr id="224" name="Rectangle 223">
            <a:extLst>
              <a:ext uri="{FF2B5EF4-FFF2-40B4-BE49-F238E27FC236}">
                <a16:creationId xmlns:a16="http://schemas.microsoft.com/office/drawing/2014/main" id="{56189A4D-8D73-4DC7-8080-4AD34BA24EE2}"/>
              </a:ext>
            </a:extLst>
          </p:cNvPr>
          <p:cNvSpPr/>
          <p:nvPr/>
        </p:nvSpPr>
        <p:spPr>
          <a:xfrm>
            <a:off x="458097" y="2460090"/>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Container administration </a:t>
            </a:r>
          </a:p>
        </p:txBody>
      </p:sp>
      <p:sp>
        <p:nvSpPr>
          <p:cNvPr id="225" name="Rectangle 224">
            <a:extLst>
              <a:ext uri="{FF2B5EF4-FFF2-40B4-BE49-F238E27FC236}">
                <a16:creationId xmlns:a16="http://schemas.microsoft.com/office/drawing/2014/main" id="{FF82C46D-5507-41E9-8DEA-67D2D23E7EB6}"/>
              </a:ext>
            </a:extLst>
          </p:cNvPr>
          <p:cNvSpPr/>
          <p:nvPr/>
        </p:nvSpPr>
        <p:spPr>
          <a:xfrm>
            <a:off x="458097" y="1729558"/>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Network administration</a:t>
            </a:r>
          </a:p>
        </p:txBody>
      </p:sp>
      <p:sp>
        <p:nvSpPr>
          <p:cNvPr id="226" name="Rectangle 225">
            <a:extLst>
              <a:ext uri="{FF2B5EF4-FFF2-40B4-BE49-F238E27FC236}">
                <a16:creationId xmlns:a16="http://schemas.microsoft.com/office/drawing/2014/main" id="{F81DA5C0-B142-4209-8D83-F3B3B1CE045E}"/>
              </a:ext>
            </a:extLst>
          </p:cNvPr>
          <p:cNvSpPr/>
          <p:nvPr/>
        </p:nvSpPr>
        <p:spPr>
          <a:xfrm>
            <a:off x="2495431" y="859023"/>
            <a:ext cx="4181065" cy="1989457"/>
          </a:xfrm>
          <a:prstGeom prst="rect">
            <a:avLst/>
          </a:prstGeom>
          <a:solidFill>
            <a:srgbClr val="70AD47">
              <a:lumMod val="20000"/>
              <a:lumOff val="80000"/>
            </a:srgbClr>
          </a:solidFill>
          <a:ln w="12700" cap="flat" cmpd="sng" algn="ctr">
            <a:solidFill>
              <a:srgbClr val="5B9BD5">
                <a:shade val="50000"/>
              </a:srgbClr>
            </a:solidFill>
            <a:prstDash val="solid"/>
            <a:miter lim="800000"/>
          </a:ln>
          <a:effectLst/>
        </p:spPr>
        <p:txBody>
          <a:bodyPr rtlCol="0" anchor="t"/>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500" b="1" i="1" u="sng" strike="noStrike" kern="1200" cap="none" spc="0" normalizeH="0" baseline="0">
                <a:ln>
                  <a:noFill/>
                </a:ln>
                <a:solidFill>
                  <a:prstClr val="black"/>
                </a:solidFill>
                <a:effectLst/>
                <a:uLnTx/>
                <a:uFillTx/>
                <a:latin typeface="Calibri" panose="020F0502020204030204"/>
                <a:ea typeface="+mn-ea"/>
                <a:cs typeface="+mn-cs"/>
              </a:rPr>
              <a:t>Non-platform / Third party services</a:t>
            </a:r>
          </a:p>
        </p:txBody>
      </p:sp>
      <p:sp>
        <p:nvSpPr>
          <p:cNvPr id="227" name="Rectangle 226">
            <a:extLst>
              <a:ext uri="{FF2B5EF4-FFF2-40B4-BE49-F238E27FC236}">
                <a16:creationId xmlns:a16="http://schemas.microsoft.com/office/drawing/2014/main" id="{51DA023E-FA6F-44F6-A544-ABEB8DCC2B4F}"/>
              </a:ext>
            </a:extLst>
          </p:cNvPr>
          <p:cNvSpPr/>
          <p:nvPr/>
        </p:nvSpPr>
        <p:spPr>
          <a:xfrm>
            <a:off x="2551025" y="2108873"/>
            <a:ext cx="1260000" cy="540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a:ln>
                  <a:noFill/>
                </a:ln>
                <a:solidFill>
                  <a:prstClr val="white"/>
                </a:solidFill>
                <a:effectLst/>
                <a:uLnTx/>
                <a:uFillTx/>
                <a:latin typeface="Calibri" panose="020F0502020204030204"/>
                <a:ea typeface="+mn-ea"/>
                <a:cs typeface="+mn-cs"/>
              </a:rPr>
              <a:t>Gateway</a:t>
            </a:r>
          </a:p>
        </p:txBody>
      </p:sp>
      <p:sp>
        <p:nvSpPr>
          <p:cNvPr id="228" name="Rectangle 227">
            <a:extLst>
              <a:ext uri="{FF2B5EF4-FFF2-40B4-BE49-F238E27FC236}">
                <a16:creationId xmlns:a16="http://schemas.microsoft.com/office/drawing/2014/main" id="{19FCB509-21CA-471B-A98B-50180F7B6BC9}"/>
              </a:ext>
            </a:extLst>
          </p:cNvPr>
          <p:cNvSpPr/>
          <p:nvPr/>
        </p:nvSpPr>
        <p:spPr>
          <a:xfrm>
            <a:off x="3964037" y="1482788"/>
            <a:ext cx="1260000" cy="540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a:ln>
                  <a:noFill/>
                </a:ln>
                <a:solidFill>
                  <a:prstClr val="white"/>
                </a:solidFill>
                <a:effectLst/>
                <a:uLnTx/>
                <a:uFillTx/>
                <a:latin typeface="Calibri" panose="020F0502020204030204"/>
                <a:ea typeface="+mn-ea"/>
                <a:cs typeface="+mn-cs"/>
              </a:rPr>
              <a:t>Automation App</a:t>
            </a:r>
          </a:p>
        </p:txBody>
      </p:sp>
      <p:sp>
        <p:nvSpPr>
          <p:cNvPr id="229" name="Rectangle 228">
            <a:extLst>
              <a:ext uri="{FF2B5EF4-FFF2-40B4-BE49-F238E27FC236}">
                <a16:creationId xmlns:a16="http://schemas.microsoft.com/office/drawing/2014/main" id="{3F4EE6EE-75C3-40A9-9B69-A3085A487C6F}"/>
              </a:ext>
            </a:extLst>
          </p:cNvPr>
          <p:cNvSpPr/>
          <p:nvPr/>
        </p:nvSpPr>
        <p:spPr>
          <a:xfrm>
            <a:off x="2551025" y="1482788"/>
            <a:ext cx="1260000" cy="540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a:ln>
                  <a:noFill/>
                </a:ln>
                <a:solidFill>
                  <a:prstClr val="white"/>
                </a:solidFill>
                <a:effectLst/>
                <a:uLnTx/>
                <a:uFillTx/>
                <a:latin typeface="Calibri" panose="020F0502020204030204"/>
                <a:ea typeface="+mn-ea"/>
                <a:cs typeface="+mn-cs"/>
              </a:rPr>
              <a:t>Protection App</a:t>
            </a:r>
          </a:p>
        </p:txBody>
      </p:sp>
      <p:sp>
        <p:nvSpPr>
          <p:cNvPr id="230" name="Rectangle 229">
            <a:extLst>
              <a:ext uri="{FF2B5EF4-FFF2-40B4-BE49-F238E27FC236}">
                <a16:creationId xmlns:a16="http://schemas.microsoft.com/office/drawing/2014/main" id="{B112EBF4-F5AC-4029-9EAD-E42E1F7EDF78}"/>
              </a:ext>
            </a:extLst>
          </p:cNvPr>
          <p:cNvSpPr/>
          <p:nvPr/>
        </p:nvSpPr>
        <p:spPr>
          <a:xfrm>
            <a:off x="5377047" y="1482788"/>
            <a:ext cx="1260000" cy="540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algn="ctr" defTabSz="685800">
              <a:buClrTx/>
              <a:defRPr/>
            </a:pPr>
            <a:r>
              <a:rPr lang="en-US" sz="1350" kern="1200">
                <a:solidFill>
                  <a:prstClr val="white"/>
                </a:solidFill>
                <a:latin typeface="Calibri" panose="020F0502020204030204"/>
              </a:rPr>
              <a:t>OT monitoring </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a:ln>
                  <a:noFill/>
                </a:ln>
                <a:solidFill>
                  <a:prstClr val="white"/>
                </a:solidFill>
                <a:effectLst/>
                <a:uLnTx/>
                <a:uFillTx/>
                <a:latin typeface="Calibri" panose="020F0502020204030204"/>
                <a:ea typeface="+mn-ea"/>
                <a:cs typeface="+mn-cs"/>
              </a:rPr>
              <a:t>App</a:t>
            </a:r>
          </a:p>
        </p:txBody>
      </p:sp>
      <p:sp>
        <p:nvSpPr>
          <p:cNvPr id="231" name="Rectangle 230">
            <a:extLst>
              <a:ext uri="{FF2B5EF4-FFF2-40B4-BE49-F238E27FC236}">
                <a16:creationId xmlns:a16="http://schemas.microsoft.com/office/drawing/2014/main" id="{077E6723-4D27-4C31-81CB-8C87E959926B}"/>
              </a:ext>
            </a:extLst>
          </p:cNvPr>
          <p:cNvSpPr/>
          <p:nvPr/>
        </p:nvSpPr>
        <p:spPr>
          <a:xfrm>
            <a:off x="5377047" y="2125172"/>
            <a:ext cx="1260000" cy="540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a:ln>
                  <a:noFill/>
                </a:ln>
                <a:solidFill>
                  <a:prstClr val="white"/>
                </a:solidFill>
                <a:effectLst/>
                <a:uLnTx/>
                <a:uFillTx/>
                <a:latin typeface="Calibri" panose="020F0502020204030204"/>
                <a:ea typeface="+mn-ea"/>
                <a:cs typeface="+mn-cs"/>
              </a:rPr>
              <a:t>…</a:t>
            </a:r>
          </a:p>
        </p:txBody>
      </p:sp>
      <p:sp>
        <p:nvSpPr>
          <p:cNvPr id="232" name="Rectangle 231">
            <a:extLst>
              <a:ext uri="{FF2B5EF4-FFF2-40B4-BE49-F238E27FC236}">
                <a16:creationId xmlns:a16="http://schemas.microsoft.com/office/drawing/2014/main" id="{C8D82B16-BEA1-43D9-9647-4234E2EA764D}"/>
              </a:ext>
            </a:extLst>
          </p:cNvPr>
          <p:cNvSpPr/>
          <p:nvPr/>
        </p:nvSpPr>
        <p:spPr>
          <a:xfrm>
            <a:off x="3964037" y="2125172"/>
            <a:ext cx="1260000" cy="540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algn="ctr" defTabSz="685800">
              <a:buClrTx/>
              <a:defRPr/>
            </a:pPr>
            <a:r>
              <a:rPr lang="en-US" sz="1350" kern="1200">
                <a:solidFill>
                  <a:prstClr val="white"/>
                </a:solidFill>
                <a:latin typeface="Calibri" panose="020F0502020204030204"/>
              </a:rPr>
              <a:t>…</a:t>
            </a:r>
          </a:p>
        </p:txBody>
      </p:sp>
      <p:sp>
        <p:nvSpPr>
          <p:cNvPr id="234" name="Rectangle 233">
            <a:extLst>
              <a:ext uri="{FF2B5EF4-FFF2-40B4-BE49-F238E27FC236}">
                <a16:creationId xmlns:a16="http://schemas.microsoft.com/office/drawing/2014/main" id="{3F01AA37-978A-48D3-B95F-E0C1D20FAE6A}"/>
              </a:ext>
            </a:extLst>
          </p:cNvPr>
          <p:cNvSpPr/>
          <p:nvPr/>
        </p:nvSpPr>
        <p:spPr>
          <a:xfrm>
            <a:off x="458097" y="1546925"/>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Fault detection &amp; recovery</a:t>
            </a:r>
          </a:p>
        </p:txBody>
      </p:sp>
      <p:sp>
        <p:nvSpPr>
          <p:cNvPr id="53" name="Rectangle 52">
            <a:extLst>
              <a:ext uri="{FF2B5EF4-FFF2-40B4-BE49-F238E27FC236}">
                <a16:creationId xmlns:a16="http://schemas.microsoft.com/office/drawing/2014/main" id="{FDAEBBAC-376E-43E8-B8E4-2F8A286A86EE}"/>
              </a:ext>
            </a:extLst>
          </p:cNvPr>
          <p:cNvSpPr/>
          <p:nvPr/>
        </p:nvSpPr>
        <p:spPr>
          <a:xfrm>
            <a:off x="458097" y="1181659"/>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Platform monitoring</a:t>
            </a:r>
          </a:p>
        </p:txBody>
      </p:sp>
      <p:sp>
        <p:nvSpPr>
          <p:cNvPr id="54" name="Rectangle 53">
            <a:extLst>
              <a:ext uri="{FF2B5EF4-FFF2-40B4-BE49-F238E27FC236}">
                <a16:creationId xmlns:a16="http://schemas.microsoft.com/office/drawing/2014/main" id="{1779CB3D-1F28-467C-BA50-93F2A59C3FFF}"/>
              </a:ext>
            </a:extLst>
          </p:cNvPr>
          <p:cNvSpPr/>
          <p:nvPr/>
        </p:nvSpPr>
        <p:spPr>
          <a:xfrm>
            <a:off x="458097" y="1364292"/>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Cybersecurity</a:t>
            </a:r>
          </a:p>
        </p:txBody>
      </p:sp>
      <p:sp>
        <p:nvSpPr>
          <p:cNvPr id="56" name="Espace réservé du numéro de diapositive 3">
            <a:extLst>
              <a:ext uri="{FF2B5EF4-FFF2-40B4-BE49-F238E27FC236}">
                <a16:creationId xmlns:a16="http://schemas.microsoft.com/office/drawing/2014/main" id="{880676A8-89E6-43F2-82D8-BD262B02D8A0}"/>
              </a:ext>
            </a:extLst>
          </p:cNvPr>
          <p:cNvSpPr>
            <a:spLocks noGrp="1"/>
          </p:cNvSpPr>
          <p:nvPr>
            <p:ph type="sldNum" idx="12"/>
          </p:nvPr>
        </p:nvSpPr>
        <p:spPr>
          <a:xfrm>
            <a:off x="8726161" y="4961220"/>
            <a:ext cx="417839" cy="182280"/>
          </a:xfrm>
        </p:spPr>
        <p:txBody>
          <a:bodyPr/>
          <a:lstStyle/>
          <a:p>
            <a:pPr defTabSz="914378"/>
            <a:fld id="{59894E3C-CCE6-F242-84E3-BCBDD257A1E1}" type="slidenum">
              <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19</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e 4">
            <a:extLst>
              <a:ext uri="{FF2B5EF4-FFF2-40B4-BE49-F238E27FC236}">
                <a16:creationId xmlns:a16="http://schemas.microsoft.com/office/drawing/2014/main" id="{FDE553B8-3F79-4412-AE8B-7134FCD5B5F0}"/>
              </a:ext>
            </a:extLst>
          </p:cNvPr>
          <p:cNvGrpSpPr/>
          <p:nvPr/>
        </p:nvGrpSpPr>
        <p:grpSpPr>
          <a:xfrm>
            <a:off x="6043148" y="304092"/>
            <a:ext cx="2865904" cy="1520221"/>
            <a:chOff x="6043148" y="348482"/>
            <a:chExt cx="2865904" cy="1520221"/>
          </a:xfrm>
        </p:grpSpPr>
        <p:sp>
          <p:nvSpPr>
            <p:cNvPr id="233" name="Nuage 232">
              <a:extLst>
                <a:ext uri="{FF2B5EF4-FFF2-40B4-BE49-F238E27FC236}">
                  <a16:creationId xmlns:a16="http://schemas.microsoft.com/office/drawing/2014/main" id="{B23E194F-B126-4D55-A13C-635EA96C3116}"/>
                </a:ext>
              </a:extLst>
            </p:cNvPr>
            <p:cNvSpPr/>
            <p:nvPr/>
          </p:nvSpPr>
          <p:spPr>
            <a:xfrm>
              <a:off x="6043148" y="348482"/>
              <a:ext cx="2865904" cy="1520221"/>
            </a:xfrm>
            <a:prstGeom prst="cloud">
              <a:avLst/>
            </a:prstGeom>
            <a:solidFill>
              <a:srgbClr val="5B9BD5"/>
            </a:solidFill>
            <a:ln w="12700" cap="flat" cmpd="sng" algn="ctr">
              <a:solidFill>
                <a:srgbClr val="5B9BD5">
                  <a:shade val="50000"/>
                </a:srgbClr>
              </a:solidFill>
              <a:prstDash val="solid"/>
              <a:miter lim="800000"/>
            </a:ln>
            <a:effectLst/>
          </p:spPr>
          <p:txBody>
            <a:bodyPr rtlCol="0" anchor="t"/>
            <a:lstStyle/>
            <a:p>
              <a:pPr algn="ctr" defTabSz="685800"/>
              <a:r>
                <a:rPr lang="en-US" sz="1500" b="1" i="1" u="sng">
                  <a:solidFill>
                    <a:prstClr val="black"/>
                  </a:solidFill>
                  <a:latin typeface="Calibri" panose="020F0502020204030204"/>
                </a:rPr>
                <a:t>Data center services</a:t>
              </a:r>
            </a:p>
          </p:txBody>
        </p:sp>
        <p:sp>
          <p:nvSpPr>
            <p:cNvPr id="59" name="Rectangle 58">
              <a:extLst>
                <a:ext uri="{FF2B5EF4-FFF2-40B4-BE49-F238E27FC236}">
                  <a16:creationId xmlns:a16="http://schemas.microsoft.com/office/drawing/2014/main" id="{96E3D628-8D57-42B5-832B-6CF5F18EEC84}"/>
                </a:ext>
              </a:extLst>
            </p:cNvPr>
            <p:cNvSpPr/>
            <p:nvPr/>
          </p:nvSpPr>
          <p:spPr>
            <a:xfrm>
              <a:off x="6376868" y="905706"/>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a:ln>
                    <a:noFill/>
                  </a:ln>
                  <a:solidFill>
                    <a:prstClr val="white"/>
                  </a:solidFill>
                  <a:effectLst/>
                  <a:uLnTx/>
                  <a:uFillTx/>
                  <a:latin typeface="Calibri" panose="020F0502020204030204"/>
                  <a:ea typeface="+mn-ea"/>
                  <a:cs typeface="+mn-cs"/>
                </a:rPr>
                <a:t>Deployment</a:t>
              </a:r>
            </a:p>
          </p:txBody>
        </p:sp>
        <p:sp>
          <p:nvSpPr>
            <p:cNvPr id="60" name="Rectangle 59">
              <a:extLst>
                <a:ext uri="{FF2B5EF4-FFF2-40B4-BE49-F238E27FC236}">
                  <a16:creationId xmlns:a16="http://schemas.microsoft.com/office/drawing/2014/main" id="{2689106B-2168-4785-8E7F-8A5A1D202A0D}"/>
                </a:ext>
              </a:extLst>
            </p:cNvPr>
            <p:cNvSpPr/>
            <p:nvPr/>
          </p:nvSpPr>
          <p:spPr>
            <a:xfrm>
              <a:off x="6376868" y="1084708"/>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50">
                  <a:solidFill>
                    <a:prstClr val="white"/>
                  </a:solidFill>
                  <a:latin typeface="Calibri" panose="020F0502020204030204"/>
                </a:rPr>
                <a:t>Monitoring</a:t>
              </a:r>
              <a:endParaRPr kumimoji="0" lang="en-US" sz="105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5DB2719D-DA7E-40DD-8119-DA795C0218B0}"/>
                </a:ext>
              </a:extLst>
            </p:cNvPr>
            <p:cNvSpPr/>
            <p:nvPr/>
          </p:nvSpPr>
          <p:spPr>
            <a:xfrm>
              <a:off x="6376868" y="1442711"/>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50">
                  <a:solidFill>
                    <a:prstClr val="white"/>
                  </a:solidFill>
                  <a:latin typeface="Calibri" panose="020F0502020204030204"/>
                </a:rPr>
                <a:t>Cybersecurity</a:t>
              </a:r>
              <a:endParaRPr kumimoji="0" lang="en-US" sz="105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A5C2AB31-382E-4564-A662-3145C0B80CA4}"/>
                </a:ext>
              </a:extLst>
            </p:cNvPr>
            <p:cNvSpPr/>
            <p:nvPr/>
          </p:nvSpPr>
          <p:spPr>
            <a:xfrm>
              <a:off x="6376868" y="1263710"/>
              <a:ext cx="1908000" cy="14400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1050">
                  <a:solidFill>
                    <a:prstClr val="white"/>
                  </a:solidFill>
                  <a:latin typeface="Calibri" panose="020F0502020204030204"/>
                </a:rPr>
                <a:t>Orchestration</a:t>
              </a:r>
              <a:endParaRPr kumimoji="0" lang="en-US" sz="1050" b="0" i="0" u="none" strike="noStrike" kern="1200" cap="none" spc="0" normalizeH="0" baseline="0">
                <a:ln>
                  <a:noFill/>
                </a:ln>
                <a:solidFill>
                  <a:prstClr val="white"/>
                </a:solidFill>
                <a:effectLst/>
                <a:uLnTx/>
                <a:uFillTx/>
                <a:latin typeface="Calibri" panose="020F0502020204030204"/>
                <a:ea typeface="+mn-ea"/>
                <a:cs typeface="+mn-cs"/>
              </a:endParaRPr>
            </a:p>
          </p:txBody>
        </p:sp>
      </p:grpSp>
      <p:pic>
        <p:nvPicPr>
          <p:cNvPr id="4" name="Image 3">
            <a:extLst>
              <a:ext uri="{FF2B5EF4-FFF2-40B4-BE49-F238E27FC236}">
                <a16:creationId xmlns:a16="http://schemas.microsoft.com/office/drawing/2014/main" id="{9E3812D5-6560-451C-AF37-A6732D2980B7}"/>
              </a:ext>
            </a:extLst>
          </p:cNvPr>
          <p:cNvPicPr>
            <a:picLocks noChangeAspect="1"/>
          </p:cNvPicPr>
          <p:nvPr/>
        </p:nvPicPr>
        <p:blipFill>
          <a:blip r:embed="rId13"/>
          <a:stretch>
            <a:fillRect/>
          </a:stretch>
        </p:blipFill>
        <p:spPr>
          <a:xfrm flipH="1">
            <a:off x="8310291" y="763429"/>
            <a:ext cx="527233" cy="511563"/>
          </a:xfrm>
          <a:prstGeom prst="rect">
            <a:avLst/>
          </a:prstGeom>
        </p:spPr>
      </p:pic>
    </p:spTree>
    <p:extLst>
      <p:ext uri="{BB962C8B-B14F-4D97-AF65-F5344CB8AC3E}">
        <p14:creationId xmlns:p14="http://schemas.microsoft.com/office/powerpoint/2010/main" val="1391207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sz="2800"/>
              <a:t>Context and motivations</a:t>
            </a:r>
          </a:p>
        </p:txBody>
      </p:sp>
    </p:spTree>
    <p:extLst>
      <p:ext uri="{BB962C8B-B14F-4D97-AF65-F5344CB8AC3E}">
        <p14:creationId xmlns:p14="http://schemas.microsoft.com/office/powerpoint/2010/main" val="342837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D8760C-325B-47BC-9600-0B3AB480F327}"/>
              </a:ext>
            </a:extLst>
          </p:cNvPr>
          <p:cNvSpPr>
            <a:spLocks noGrp="1"/>
          </p:cNvSpPr>
          <p:nvPr>
            <p:ph type="title"/>
          </p:nvPr>
        </p:nvSpPr>
        <p:spPr/>
        <p:txBody>
          <a:bodyPr/>
          <a:lstStyle/>
          <a:p>
            <a:r>
              <a:rPr lang="en-US">
                <a:latin typeface="Open Sans"/>
              </a:rPr>
              <a:t>Technology options</a:t>
            </a:r>
            <a:endParaRPr lang="en-US"/>
          </a:p>
        </p:txBody>
      </p:sp>
      <p:sp>
        <p:nvSpPr>
          <p:cNvPr id="3" name="Tijdelijke aanduiding voor tekst 2">
            <a:extLst>
              <a:ext uri="{FF2B5EF4-FFF2-40B4-BE49-F238E27FC236}">
                <a16:creationId xmlns:a16="http://schemas.microsoft.com/office/drawing/2014/main" id="{E7755D46-941C-4F50-832B-1A76E2F26B57}"/>
              </a:ext>
            </a:extLst>
          </p:cNvPr>
          <p:cNvSpPr>
            <a:spLocks noGrp="1"/>
          </p:cNvSpPr>
          <p:nvPr>
            <p:ph type="body" idx="1"/>
          </p:nvPr>
        </p:nvSpPr>
        <p:spPr>
          <a:xfrm>
            <a:off x="468630" y="1001315"/>
            <a:ext cx="8200415" cy="3552929"/>
          </a:xfrm>
        </p:spPr>
        <p:txBody>
          <a:bodyPr>
            <a:normAutofit fontScale="70000" lnSpcReduction="20000"/>
          </a:bodyPr>
          <a:lstStyle/>
          <a:p>
            <a:r>
              <a:rPr lang="en-US" dirty="0">
                <a:solidFill>
                  <a:schemeClr val="tx1"/>
                </a:solidFill>
                <a:latin typeface="Open Sans"/>
              </a:rPr>
              <a:t>Hardware/chip architecture options:</a:t>
            </a:r>
          </a:p>
          <a:p>
            <a:pPr lvl="1">
              <a:lnSpc>
                <a:spcPct val="114999"/>
              </a:lnSpc>
            </a:pPr>
            <a:r>
              <a:rPr lang="en-US" dirty="0">
                <a:solidFill>
                  <a:schemeClr val="tx1"/>
                </a:solidFill>
                <a:latin typeface="Open Sans"/>
              </a:rPr>
              <a:t>x86 is retained as the reference chip architecture for the MVP</a:t>
            </a:r>
          </a:p>
          <a:p>
            <a:pPr lvl="1">
              <a:lnSpc>
                <a:spcPct val="114999"/>
              </a:lnSpc>
            </a:pPr>
            <a:r>
              <a:rPr lang="en-US" dirty="0">
                <a:solidFill>
                  <a:schemeClr val="tx1"/>
                </a:solidFill>
                <a:latin typeface="Open Sans"/>
              </a:rPr>
              <a:t>The project should nevertheless consider that the platform should support ARM architecture in a second stage</a:t>
            </a:r>
            <a:endParaRPr lang="en-US" dirty="0">
              <a:solidFill>
                <a:schemeClr val="tx1"/>
              </a:solidFill>
            </a:endParaRPr>
          </a:p>
          <a:p>
            <a:pPr>
              <a:lnSpc>
                <a:spcPct val="114999"/>
              </a:lnSpc>
            </a:pPr>
            <a:r>
              <a:rPr lang="en-US" dirty="0">
                <a:solidFill>
                  <a:schemeClr val="tx1"/>
                </a:solidFill>
                <a:latin typeface="Open Sans"/>
              </a:rPr>
              <a:t>Hypervisor options:</a:t>
            </a:r>
            <a:endParaRPr lang="en-US" dirty="0">
              <a:solidFill>
                <a:schemeClr val="tx1"/>
              </a:solidFill>
            </a:endParaRPr>
          </a:p>
          <a:p>
            <a:pPr lvl="1">
              <a:lnSpc>
                <a:spcPct val="114999"/>
              </a:lnSpc>
            </a:pPr>
            <a:r>
              <a:rPr lang="en-US" dirty="0">
                <a:solidFill>
                  <a:schemeClr val="tx1"/>
                </a:solidFill>
                <a:latin typeface="Open Sans"/>
              </a:rPr>
              <a:t>Linux / PREEMPT_RT is retained as the reference kernel for the MVP</a:t>
            </a:r>
          </a:p>
          <a:p>
            <a:pPr lvl="1">
              <a:lnSpc>
                <a:spcPct val="114999"/>
              </a:lnSpc>
            </a:pPr>
            <a:r>
              <a:rPr lang="en-US" dirty="0">
                <a:solidFill>
                  <a:schemeClr val="tx1"/>
                </a:solidFill>
                <a:latin typeface="Open Sans"/>
              </a:rPr>
              <a:t>Other options are discarded for the time being: </a:t>
            </a:r>
            <a:r>
              <a:rPr lang="en-US" dirty="0" err="1">
                <a:solidFill>
                  <a:schemeClr val="tx1"/>
                </a:solidFill>
                <a:latin typeface="Open Sans"/>
              </a:rPr>
              <a:t>Xenomai</a:t>
            </a:r>
            <a:r>
              <a:rPr lang="en-US" dirty="0">
                <a:solidFill>
                  <a:schemeClr val="tx1"/>
                </a:solidFill>
                <a:latin typeface="Open Sans"/>
              </a:rPr>
              <a:t> seems to have little industrial support, ACRN is not mature enough to date though promising (thus it should be kept in the radar for a later stage)</a:t>
            </a:r>
          </a:p>
          <a:p>
            <a:pPr>
              <a:lnSpc>
                <a:spcPct val="114999"/>
              </a:lnSpc>
            </a:pPr>
            <a:r>
              <a:rPr lang="en-US" dirty="0">
                <a:latin typeface="Open Sans"/>
              </a:rPr>
              <a:t>Linux distribution:</a:t>
            </a:r>
          </a:p>
          <a:p>
            <a:pPr lvl="1">
              <a:lnSpc>
                <a:spcPct val="114999"/>
              </a:lnSpc>
            </a:pPr>
            <a:r>
              <a:rPr lang="en-US" dirty="0" err="1">
                <a:solidFill>
                  <a:schemeClr val="tx1"/>
                </a:solidFill>
                <a:latin typeface="Open Sans"/>
              </a:rPr>
              <a:t>Yocto</a:t>
            </a:r>
            <a:r>
              <a:rPr lang="en-US" dirty="0">
                <a:solidFill>
                  <a:schemeClr val="tx1"/>
                </a:solidFill>
                <a:latin typeface="Open Sans"/>
              </a:rPr>
              <a:t> provides a reference set of tools to build Linux distributions for embedded critical systems</a:t>
            </a:r>
          </a:p>
          <a:p>
            <a:pPr lvl="1">
              <a:lnSpc>
                <a:spcPct val="114999"/>
              </a:lnSpc>
            </a:pPr>
            <a:r>
              <a:rPr lang="en-US" dirty="0">
                <a:solidFill>
                  <a:schemeClr val="tx1"/>
                </a:solidFill>
                <a:latin typeface="Open Sans"/>
              </a:rPr>
              <a:t>Two options are identified for the core distribution of the project: building a specific distribution using </a:t>
            </a:r>
            <a:r>
              <a:rPr lang="en-US" dirty="0" err="1">
                <a:solidFill>
                  <a:schemeClr val="tx1"/>
                </a:solidFill>
                <a:latin typeface="Open Sans"/>
              </a:rPr>
              <a:t>Yocto</a:t>
            </a:r>
            <a:r>
              <a:rPr lang="en-US" dirty="0">
                <a:solidFill>
                  <a:schemeClr val="tx1"/>
                </a:solidFill>
                <a:latin typeface="Open Sans"/>
              </a:rPr>
              <a:t> tools or reusing the core distribution from CIP (</a:t>
            </a:r>
            <a:r>
              <a:rPr lang="en-US" dirty="0">
                <a:solidFill>
                  <a:schemeClr val="tx1"/>
                </a:solidFill>
                <a:latin typeface="Open Sans"/>
                <a:hlinkClick r:id="rId3">
                  <a:extLst>
                    <a:ext uri="{A12FA001-AC4F-418D-AE19-62706E023703}">
                      <ahyp:hlinkClr xmlns:ahyp="http://schemas.microsoft.com/office/drawing/2018/hyperlinkcolor" val="tx"/>
                    </a:ext>
                  </a:extLst>
                </a:hlinkClick>
              </a:rPr>
              <a:t>https://www.cip-project.org/</a:t>
            </a:r>
            <a:r>
              <a:rPr lang="en-US" dirty="0">
                <a:solidFill>
                  <a:schemeClr val="tx1"/>
                </a:solidFill>
                <a:latin typeface="Open Sans"/>
              </a:rPr>
              <a:t>) which relies on </a:t>
            </a:r>
            <a:r>
              <a:rPr lang="en-US" dirty="0" err="1">
                <a:solidFill>
                  <a:schemeClr val="tx1"/>
                </a:solidFill>
                <a:latin typeface="Open Sans"/>
              </a:rPr>
              <a:t>Yocto</a:t>
            </a:r>
            <a:r>
              <a:rPr lang="en-US" dirty="0">
                <a:solidFill>
                  <a:schemeClr val="tx1"/>
                </a:solidFill>
                <a:latin typeface="Open Sans"/>
              </a:rPr>
              <a:t> </a:t>
            </a:r>
            <a:r>
              <a:rPr lang="en-US" dirty="0">
                <a:solidFill>
                  <a:schemeClr val="tx1"/>
                </a:solidFill>
                <a:latin typeface="Open Sans"/>
                <a:sym typeface="Wingdings" panose="05000000000000000000" pitchFamily="2" charset="2"/>
              </a:rPr>
              <a:t> The decision is to start with </a:t>
            </a:r>
            <a:r>
              <a:rPr lang="en-US" dirty="0" err="1">
                <a:solidFill>
                  <a:schemeClr val="tx1"/>
                </a:solidFill>
                <a:latin typeface="Open Sans"/>
                <a:sym typeface="Wingdings" panose="05000000000000000000" pitchFamily="2" charset="2"/>
              </a:rPr>
              <a:t>Yocto</a:t>
            </a:r>
            <a:r>
              <a:rPr lang="en-US" dirty="0">
                <a:solidFill>
                  <a:schemeClr val="tx1"/>
                </a:solidFill>
                <a:latin typeface="Open Sans"/>
                <a:sym typeface="Wingdings" panose="05000000000000000000" pitchFamily="2" charset="2"/>
              </a:rPr>
              <a:t> for prototyping the MVP and to engage a discussion with CIP in parallel in order to assess the possibility of reusing CIP.</a:t>
            </a:r>
            <a:endParaRPr lang="en-US" dirty="0">
              <a:solidFill>
                <a:schemeClr val="tx1"/>
              </a:solidFill>
              <a:latin typeface="Open Sans"/>
            </a:endParaRPr>
          </a:p>
          <a:p>
            <a:pPr>
              <a:lnSpc>
                <a:spcPct val="114999"/>
              </a:lnSpc>
            </a:pPr>
            <a:r>
              <a:rPr lang="en-US" dirty="0">
                <a:solidFill>
                  <a:schemeClr val="tx1"/>
                </a:solidFill>
                <a:latin typeface="Open Sans"/>
              </a:rPr>
              <a:t>Platform and application orchestration:</a:t>
            </a:r>
          </a:p>
          <a:p>
            <a:pPr lvl="1">
              <a:lnSpc>
                <a:spcPct val="114999"/>
              </a:lnSpc>
            </a:pPr>
            <a:r>
              <a:rPr lang="en-US" dirty="0">
                <a:solidFill>
                  <a:schemeClr val="tx1"/>
                </a:solidFill>
              </a:rPr>
              <a:t>Kubernetes is considered as the reference choice for container orchestration</a:t>
            </a:r>
            <a:endParaRPr lang="en-US" dirty="0"/>
          </a:p>
        </p:txBody>
      </p:sp>
      <p:sp>
        <p:nvSpPr>
          <p:cNvPr id="6" name="ZoneTexte 5">
            <a:extLst>
              <a:ext uri="{FF2B5EF4-FFF2-40B4-BE49-F238E27FC236}">
                <a16:creationId xmlns:a16="http://schemas.microsoft.com/office/drawing/2014/main" id="{93FA5FC5-4440-4581-AD0C-1EB13046B599}"/>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759815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t>Configuration and test</a:t>
            </a:r>
          </a:p>
        </p:txBody>
      </p:sp>
      <p:sp>
        <p:nvSpPr>
          <p:cNvPr id="5" name="Espace réservé du texte 4"/>
          <p:cNvSpPr>
            <a:spLocks noGrp="1"/>
          </p:cNvSpPr>
          <p:nvPr>
            <p:ph type="body" idx="1"/>
          </p:nvPr>
        </p:nvSpPr>
        <p:spPr>
          <a:xfrm>
            <a:off x="468630" y="841516"/>
            <a:ext cx="8200415" cy="2159133"/>
          </a:xfrm>
        </p:spPr>
        <p:txBody>
          <a:bodyPr numCol="2">
            <a:normAutofit fontScale="85000" lnSpcReduction="20000"/>
          </a:bodyPr>
          <a:lstStyle/>
          <a:p>
            <a:r>
              <a:rPr lang="en-US">
                <a:latin typeface="Open Sans" panose="020B0606030504020204" pitchFamily="34" charset="0"/>
                <a:ea typeface="Open Sans" panose="020B0606030504020204" pitchFamily="34" charset="0"/>
                <a:cs typeface="Open Sans" panose="020B0606030504020204" pitchFamily="34" charset="0"/>
              </a:rPr>
              <a:t>Configuration tools needed to:</a:t>
            </a:r>
            <a:endParaRPr lang="en-US" sz="1800">
              <a:latin typeface="Open Sans" panose="020B0606030504020204" pitchFamily="34" charset="0"/>
              <a:ea typeface="Open Sans" panose="020B0606030504020204" pitchFamily="34" charset="0"/>
              <a:cs typeface="Open Sans" panose="020B0606030504020204" pitchFamily="34" charset="0"/>
            </a:endParaRPr>
          </a:p>
          <a:p>
            <a:pPr marL="913765" lvl="2">
              <a:spcBef>
                <a:spcPts val="800"/>
              </a:spcBef>
            </a:pPr>
            <a:r>
              <a:rPr lang="en-US" sz="1400"/>
              <a:t>set up the platform</a:t>
            </a:r>
          </a:p>
          <a:p>
            <a:pPr marL="913765" lvl="2">
              <a:spcBef>
                <a:spcPts val="800"/>
              </a:spcBef>
            </a:pPr>
            <a:r>
              <a:rPr lang="en-US" sz="1400"/>
              <a:t>build the firmware</a:t>
            </a:r>
          </a:p>
          <a:p>
            <a:pPr marL="913765" lvl="2">
              <a:spcBef>
                <a:spcPts val="800"/>
              </a:spcBef>
            </a:pPr>
            <a:r>
              <a:rPr lang="en-US" sz="1400"/>
              <a:t>integrate real time and best effort applications (VM or container)</a:t>
            </a:r>
          </a:p>
          <a:p>
            <a:pPr marL="127000" indent="0">
              <a:buNone/>
            </a:pPr>
            <a:endParaRPr lang="en-US">
              <a:latin typeface="Open Sans" panose="020B0606030504020204" pitchFamily="34" charset="0"/>
              <a:ea typeface="Open Sans" panose="020B0606030504020204" pitchFamily="34" charset="0"/>
              <a:cs typeface="Open Sans" panose="020B0606030504020204" pitchFamily="34" charset="0"/>
            </a:endParaRPr>
          </a:p>
          <a:p>
            <a:endParaRPr lang="en-US">
              <a:latin typeface="Open Sans" panose="020B0606030504020204" pitchFamily="34" charset="0"/>
              <a:ea typeface="Open Sans" panose="020B0606030504020204" pitchFamily="34" charset="0"/>
              <a:cs typeface="Open Sans" panose="020B0606030504020204" pitchFamily="34" charset="0"/>
            </a:endParaRPr>
          </a:p>
          <a:p>
            <a:r>
              <a:rPr lang="en-US">
                <a:latin typeface="Open Sans" panose="020B0606030504020204" pitchFamily="34" charset="0"/>
                <a:ea typeface="Open Sans" panose="020B0606030504020204" pitchFamily="34" charset="0"/>
                <a:cs typeface="Open Sans" panose="020B0606030504020204" pitchFamily="34" charset="0"/>
              </a:rPr>
              <a:t>Testing tools to : </a:t>
            </a:r>
          </a:p>
          <a:p>
            <a:pPr marL="913765" lvl="2">
              <a:spcBef>
                <a:spcPts val="800"/>
              </a:spcBef>
            </a:pPr>
            <a:r>
              <a:rPr lang="en-US" sz="1400"/>
              <a:t>assess the performance of the platform</a:t>
            </a:r>
          </a:p>
          <a:p>
            <a:pPr marL="913765" lvl="2">
              <a:spcBef>
                <a:spcPts val="800"/>
              </a:spcBef>
            </a:pPr>
            <a:r>
              <a:rPr lang="en-US" sz="1400"/>
              <a:t>achieve function tests</a:t>
            </a:r>
          </a:p>
          <a:p>
            <a:r>
              <a:rPr lang="en-US">
                <a:latin typeface="Open Sans" panose="020B0606030504020204" pitchFamily="34" charset="0"/>
                <a:ea typeface="Open Sans" panose="020B0606030504020204" pitchFamily="34" charset="0"/>
                <a:cs typeface="Open Sans" panose="020B0606030504020204" pitchFamily="34" charset="0"/>
              </a:rPr>
              <a:t>Automatic tests based on common </a:t>
            </a:r>
            <a:r>
              <a:rPr lang="en-US" err="1">
                <a:latin typeface="Open Sans" panose="020B0606030504020204" pitchFamily="34" charset="0"/>
                <a:ea typeface="Open Sans" panose="020B0606030504020204" pitchFamily="34" charset="0"/>
                <a:cs typeface="Open Sans" panose="020B0606030504020204" pitchFamily="34" charset="0"/>
              </a:rPr>
              <a:t>scenarii</a:t>
            </a:r>
            <a:endParaRPr lang="en-US">
              <a:latin typeface="Open Sans" panose="020B0606030504020204" pitchFamily="34" charset="0"/>
              <a:ea typeface="Open Sans" panose="020B0606030504020204" pitchFamily="34" charset="0"/>
              <a:cs typeface="Open Sans" panose="020B0606030504020204" pitchFamily="34" charset="0"/>
            </a:endParaRPr>
          </a:p>
          <a:p>
            <a:pPr>
              <a:lnSpc>
                <a:spcPct val="114999"/>
              </a:lnSpc>
            </a:pPr>
            <a:r>
              <a:rPr lang="en-US">
                <a:latin typeface="Open Sans"/>
                <a:cs typeface="Arial"/>
              </a:rPr>
              <a:t>Development of new </a:t>
            </a:r>
            <a:r>
              <a:rPr lang="en-US" err="1">
                <a:latin typeface="Open Sans"/>
                <a:cs typeface="Arial"/>
              </a:rPr>
              <a:t>scenarii</a:t>
            </a:r>
            <a:r>
              <a:rPr lang="en-US">
                <a:latin typeface="Open Sans"/>
                <a:cs typeface="Arial"/>
              </a:rPr>
              <a:t> and automation of commissioning and maintenance routines</a:t>
            </a:r>
            <a:endParaRPr lang="en-US" sz="3000">
              <a:latin typeface="Arial" panose="020B0604020202020204" pitchFamily="34" charset="0"/>
              <a:cs typeface="Arial" panose="020B0604020202020204" pitchFamily="34" charset="0"/>
            </a:endParaRPr>
          </a:p>
        </p:txBody>
      </p:sp>
      <p:pic>
        <p:nvPicPr>
          <p:cNvPr id="8" name="Image 7">
            <a:extLst>
              <a:ext uri="{FF2B5EF4-FFF2-40B4-BE49-F238E27FC236}">
                <a16:creationId xmlns:a16="http://schemas.microsoft.com/office/drawing/2014/main" id="{46E19B97-4F92-4D5F-B2CB-0FF302FAB4D8}"/>
              </a:ext>
            </a:extLst>
          </p:cNvPr>
          <p:cNvPicPr>
            <a:picLocks noChangeAspect="1"/>
          </p:cNvPicPr>
          <p:nvPr/>
        </p:nvPicPr>
        <p:blipFill rotWithShape="1">
          <a:blip r:embed="rId3">
            <a:extLst>
              <a:ext uri="{28A0092B-C50C-407E-A947-70E740481C1C}">
                <a14:useLocalDpi xmlns:a14="http://schemas.microsoft.com/office/drawing/2010/main" val="0"/>
              </a:ext>
            </a:extLst>
          </a:blip>
          <a:srcRect l="11471" t="22683" r="10909" b="21535"/>
          <a:stretch/>
        </p:blipFill>
        <p:spPr>
          <a:xfrm>
            <a:off x="794981" y="2900349"/>
            <a:ext cx="3950713" cy="1771727"/>
          </a:xfrm>
          <a:prstGeom prst="rect">
            <a:avLst/>
          </a:prstGeom>
        </p:spPr>
      </p:pic>
      <p:pic>
        <p:nvPicPr>
          <p:cNvPr id="9" name="Image 8">
            <a:extLst>
              <a:ext uri="{FF2B5EF4-FFF2-40B4-BE49-F238E27FC236}">
                <a16:creationId xmlns:a16="http://schemas.microsoft.com/office/drawing/2014/main" id="{1F8878A0-8413-4E15-AC4B-66141DF51B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1810" y="3347266"/>
            <a:ext cx="986171" cy="877892"/>
          </a:xfrm>
          <a:prstGeom prst="rect">
            <a:avLst/>
          </a:prstGeom>
        </p:spPr>
      </p:pic>
      <p:pic>
        <p:nvPicPr>
          <p:cNvPr id="10" name="Image 9">
            <a:extLst>
              <a:ext uri="{FF2B5EF4-FFF2-40B4-BE49-F238E27FC236}">
                <a16:creationId xmlns:a16="http://schemas.microsoft.com/office/drawing/2014/main" id="{B15E8DBB-987A-4408-A367-134F9E1BFB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81524" y="3350870"/>
            <a:ext cx="978075" cy="870684"/>
          </a:xfrm>
          <a:prstGeom prst="rect">
            <a:avLst/>
          </a:prstGeom>
        </p:spPr>
      </p:pic>
      <p:pic>
        <p:nvPicPr>
          <p:cNvPr id="11" name="Image 10">
            <a:extLst>
              <a:ext uri="{FF2B5EF4-FFF2-40B4-BE49-F238E27FC236}">
                <a16:creationId xmlns:a16="http://schemas.microsoft.com/office/drawing/2014/main" id="{B08607EE-F688-4E46-8B80-D8210FEF82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0619" y="3568936"/>
            <a:ext cx="805448" cy="434552"/>
          </a:xfrm>
          <a:prstGeom prst="rect">
            <a:avLst/>
          </a:prstGeom>
        </p:spPr>
      </p:pic>
      <p:pic>
        <p:nvPicPr>
          <p:cNvPr id="12" name="Image 11">
            <a:extLst>
              <a:ext uri="{FF2B5EF4-FFF2-40B4-BE49-F238E27FC236}">
                <a16:creationId xmlns:a16="http://schemas.microsoft.com/office/drawing/2014/main" id="{40CC04E3-8F74-481E-AF39-C5ABECF1B5F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77174" y="3540998"/>
            <a:ext cx="619414" cy="490429"/>
          </a:xfrm>
          <a:prstGeom prst="rect">
            <a:avLst/>
          </a:prstGeom>
        </p:spPr>
      </p:pic>
      <p:pic>
        <p:nvPicPr>
          <p:cNvPr id="13" name="Image 12">
            <a:extLst>
              <a:ext uri="{FF2B5EF4-FFF2-40B4-BE49-F238E27FC236}">
                <a16:creationId xmlns:a16="http://schemas.microsoft.com/office/drawing/2014/main" id="{96134096-95D4-4D66-BDE1-43ACDE4251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31950" y="3462188"/>
            <a:ext cx="717562" cy="648049"/>
          </a:xfrm>
          <a:prstGeom prst="rect">
            <a:avLst/>
          </a:prstGeom>
        </p:spPr>
      </p:pic>
      <p:sp>
        <p:nvSpPr>
          <p:cNvPr id="15" name="Espace réservé du numéro de diapositive 3">
            <a:extLst>
              <a:ext uri="{FF2B5EF4-FFF2-40B4-BE49-F238E27FC236}">
                <a16:creationId xmlns:a16="http://schemas.microsoft.com/office/drawing/2014/main" id="{ED7DA778-6292-4627-933C-B51DF4F5CD6B}"/>
              </a:ext>
            </a:extLst>
          </p:cNvPr>
          <p:cNvSpPr>
            <a:spLocks noGrp="1"/>
          </p:cNvSpPr>
          <p:nvPr>
            <p:ph type="sldNum" idx="12"/>
          </p:nvPr>
        </p:nvSpPr>
        <p:spPr>
          <a:xfrm>
            <a:off x="8726161" y="4961220"/>
            <a:ext cx="417839" cy="182280"/>
          </a:xfrm>
        </p:spPr>
        <p:txBody>
          <a:bodyPr/>
          <a:lstStyle/>
          <a:p>
            <a:pPr defTabSz="914378"/>
            <a:fld id="{59894E3C-CCE6-F242-84E3-BCBDD257A1E1}" type="slidenum">
              <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21</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ZoneTexte 13">
            <a:extLst>
              <a:ext uri="{FF2B5EF4-FFF2-40B4-BE49-F238E27FC236}">
                <a16:creationId xmlns:a16="http://schemas.microsoft.com/office/drawing/2014/main" id="{A3BDBE92-BED7-447F-BBED-14711E895670}"/>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62882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sz="2800"/>
              <a:t>Priorities and contributions</a:t>
            </a:r>
            <a:br>
              <a:rPr lang="en-US" sz="2800"/>
            </a:br>
            <a:r>
              <a:rPr lang="en-US" sz="2800"/>
              <a:t>(to reach the minimum viable product)</a:t>
            </a:r>
          </a:p>
        </p:txBody>
      </p:sp>
    </p:spTree>
    <p:extLst>
      <p:ext uri="{BB962C8B-B14F-4D97-AF65-F5344CB8AC3E}">
        <p14:creationId xmlns:p14="http://schemas.microsoft.com/office/powerpoint/2010/main" val="4170896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r>
              <a:rPr lang="en-US"/>
              <a:t>Priorities at the launch of the project for the development of a Minimum Viable Product</a:t>
            </a:r>
          </a:p>
        </p:txBody>
      </p:sp>
      <p:graphicFrame>
        <p:nvGraphicFramePr>
          <p:cNvPr id="3" name="Tableau 2"/>
          <p:cNvGraphicFramePr>
            <a:graphicFrameLocks noGrp="1"/>
          </p:cNvGraphicFramePr>
          <p:nvPr>
            <p:extLst>
              <p:ext uri="{D42A27DB-BD31-4B8C-83A1-F6EECF244321}">
                <p14:modId xmlns:p14="http://schemas.microsoft.com/office/powerpoint/2010/main" val="2578853518"/>
              </p:ext>
            </p:extLst>
          </p:nvPr>
        </p:nvGraphicFramePr>
        <p:xfrm>
          <a:off x="412812" y="1164495"/>
          <a:ext cx="8318376" cy="3322320"/>
        </p:xfrm>
        <a:graphic>
          <a:graphicData uri="http://schemas.openxmlformats.org/drawingml/2006/table">
            <a:tbl>
              <a:tblPr firstRow="1" bandRow="1">
                <a:tableStyleId>{5C22544A-7EE6-4342-B048-85BDC9FD1C3A}</a:tableStyleId>
              </a:tblPr>
              <a:tblGrid>
                <a:gridCol w="4944115">
                  <a:extLst>
                    <a:ext uri="{9D8B030D-6E8A-4147-A177-3AD203B41FA5}">
                      <a16:colId xmlns:a16="http://schemas.microsoft.com/office/drawing/2014/main" val="20001"/>
                    </a:ext>
                  </a:extLst>
                </a:gridCol>
                <a:gridCol w="1108609">
                  <a:extLst>
                    <a:ext uri="{9D8B030D-6E8A-4147-A177-3AD203B41FA5}">
                      <a16:colId xmlns:a16="http://schemas.microsoft.com/office/drawing/2014/main" val="3775905649"/>
                    </a:ext>
                  </a:extLst>
                </a:gridCol>
                <a:gridCol w="2265652">
                  <a:extLst>
                    <a:ext uri="{9D8B030D-6E8A-4147-A177-3AD203B41FA5}">
                      <a16:colId xmlns:a16="http://schemas.microsoft.com/office/drawing/2014/main" val="306372139"/>
                    </a:ext>
                  </a:extLst>
                </a:gridCol>
              </a:tblGrid>
              <a:tr h="222384">
                <a:tc>
                  <a:txBody>
                    <a:bodyPr/>
                    <a:lstStyle/>
                    <a:p>
                      <a:r>
                        <a:rPr lang="en-US" sz="1200" noProof="0" dirty="0">
                          <a:solidFill>
                            <a:schemeClr val="tx1"/>
                          </a:solidFill>
                          <a:latin typeface="Arial" panose="020B0604020202020204" pitchFamily="34" charset="0"/>
                          <a:cs typeface="Arial" panose="020B0604020202020204" pitchFamily="34" charset="0"/>
                        </a:rPr>
                        <a:t>Project activity / topic</a:t>
                      </a:r>
                    </a:p>
                  </a:txBody>
                  <a:tcPr marL="68580" marR="68580" marT="34290" marB="34290"/>
                </a:tc>
                <a:tc>
                  <a:txBody>
                    <a:bodyPr/>
                    <a:lstStyle/>
                    <a:p>
                      <a:r>
                        <a:rPr lang="en-US" sz="1200" noProof="0" dirty="0">
                          <a:solidFill>
                            <a:schemeClr val="tx1"/>
                          </a:solidFill>
                          <a:latin typeface="Arial" panose="020B0604020202020204" pitchFamily="34" charset="0"/>
                          <a:cs typeface="Arial" panose="020B0604020202020204" pitchFamily="34" charset="0"/>
                        </a:rPr>
                        <a:t>Priority rank</a:t>
                      </a:r>
                    </a:p>
                  </a:txBody>
                  <a:tcPr marL="68580" marR="68580" marT="34290" marB="34290"/>
                </a:tc>
                <a:tc>
                  <a:txBody>
                    <a:bodyPr/>
                    <a:lstStyle/>
                    <a:p>
                      <a:r>
                        <a:rPr lang="en-US" sz="1200" noProof="0">
                          <a:solidFill>
                            <a:schemeClr val="tx1"/>
                          </a:solidFill>
                          <a:latin typeface="Arial" panose="020B0604020202020204" pitchFamily="34" charset="0"/>
                          <a:cs typeface="Arial" panose="020B0604020202020204" pitchFamily="34" charset="0"/>
                        </a:rPr>
                        <a:t>Comment</a:t>
                      </a:r>
                    </a:p>
                  </a:txBody>
                  <a:tcPr marL="68580" marR="68580" marT="34290" marB="34290"/>
                </a:tc>
                <a:extLst>
                  <a:ext uri="{0D108BD9-81ED-4DB2-BD59-A6C34878D82A}">
                    <a16:rowId xmlns:a16="http://schemas.microsoft.com/office/drawing/2014/main" val="10000"/>
                  </a:ext>
                </a:extLst>
              </a:tr>
              <a:tr h="1954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a:solidFill>
                            <a:schemeClr val="tx1"/>
                          </a:solidFill>
                          <a:latin typeface="Arial" panose="020B0604020202020204" pitchFamily="34" charset="0"/>
                          <a:cs typeface="Arial" panose="020B0604020202020204" pitchFamily="34" charset="0"/>
                        </a:rPr>
                        <a:t>Specifying the requirements to be fulfilled by the reference platform</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1</a:t>
                      </a:r>
                      <a:r>
                        <a:rPr lang="en-US" sz="1000" baseline="30000" noProof="0" dirty="0">
                          <a:solidFill>
                            <a:schemeClr val="tx1"/>
                          </a:solidFill>
                          <a:latin typeface="Arial" panose="020B0604020202020204" pitchFamily="34" charset="0"/>
                          <a:cs typeface="Arial" panose="020B0604020202020204" pitchFamily="34" charset="0"/>
                        </a:rPr>
                        <a:t>st</a:t>
                      </a:r>
                      <a:r>
                        <a:rPr lang="en-US" sz="1000" noProof="0" dirty="0">
                          <a:solidFill>
                            <a:schemeClr val="tx1"/>
                          </a:solidFill>
                          <a:latin typeface="Arial" panose="020B0604020202020204" pitchFamily="34" charset="0"/>
                          <a:cs typeface="Arial" panose="020B0604020202020204" pitchFamily="34" charset="0"/>
                        </a:rPr>
                        <a:t> priority</a:t>
                      </a:r>
                    </a:p>
                  </a:txBody>
                  <a:tcPr marL="68580" marR="68580" marT="34290" marB="34290" anchor="ctr"/>
                </a:tc>
                <a:tc rowSpan="3">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noProof="0" dirty="0">
                          <a:solidFill>
                            <a:schemeClr val="tx1"/>
                          </a:solidFill>
                          <a:latin typeface="Arial" panose="020B0604020202020204" pitchFamily="34" charset="0"/>
                          <a:cs typeface="Arial" panose="020B0604020202020204" pitchFamily="34" charset="0"/>
                        </a:rPr>
                        <a:t>0.7 FTEs of expert and architect contribution</a:t>
                      </a:r>
                    </a:p>
                  </a:txBody>
                  <a:tcPr marL="68580" marR="68580" marT="34290" marB="34290" anchor="ctr"/>
                </a:tc>
                <a:extLst>
                  <a:ext uri="{0D108BD9-81ED-4DB2-BD59-A6C34878D82A}">
                    <a16:rowId xmlns:a16="http://schemas.microsoft.com/office/drawing/2014/main" val="10001"/>
                  </a:ext>
                </a:extLst>
              </a:tr>
              <a:tr h="1954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Specifying the test procedures needed to assess the fulfillment of the requirements</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1</a:t>
                      </a:r>
                      <a:r>
                        <a:rPr lang="en-US" sz="1000" baseline="30000" noProof="0" dirty="0">
                          <a:solidFill>
                            <a:schemeClr val="tx1"/>
                          </a:solidFill>
                          <a:latin typeface="Arial" panose="020B0604020202020204" pitchFamily="34" charset="0"/>
                          <a:cs typeface="Arial" panose="020B0604020202020204" pitchFamily="34" charset="0"/>
                        </a:rPr>
                        <a:t>st</a:t>
                      </a:r>
                      <a:r>
                        <a:rPr lang="en-US" sz="1000" noProof="0" dirty="0">
                          <a:solidFill>
                            <a:schemeClr val="tx1"/>
                          </a:solidFill>
                          <a:latin typeface="Arial" panose="020B0604020202020204" pitchFamily="34" charset="0"/>
                          <a:cs typeface="Arial" panose="020B0604020202020204" pitchFamily="34" charset="0"/>
                        </a:rPr>
                        <a:t> priority</a:t>
                      </a:r>
                    </a:p>
                  </a:txBody>
                  <a:tcPr marL="68580" marR="68580" marT="34290" marB="34290" anchor="ctr"/>
                </a:tc>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000" noProof="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10002"/>
                  </a:ext>
                </a:extLst>
              </a:tr>
              <a:tr h="3302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a:solidFill>
                            <a:schemeClr val="tx1"/>
                          </a:solidFill>
                          <a:latin typeface="Arial" panose="020B0604020202020204" pitchFamily="34" charset="0"/>
                          <a:cs typeface="Arial" panose="020B0604020202020204" pitchFamily="34" charset="0"/>
                        </a:rPr>
                        <a:t>Building the appropriate system(s) architecture(s) for the software platform and specifying requirements for hardware architecture</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1</a:t>
                      </a:r>
                      <a:r>
                        <a:rPr lang="en-US" sz="1000" baseline="30000" noProof="0" dirty="0">
                          <a:solidFill>
                            <a:schemeClr val="tx1"/>
                          </a:solidFill>
                          <a:latin typeface="Arial" panose="020B0604020202020204" pitchFamily="34" charset="0"/>
                          <a:cs typeface="Arial" panose="020B0604020202020204" pitchFamily="34" charset="0"/>
                        </a:rPr>
                        <a:t>st</a:t>
                      </a:r>
                      <a:r>
                        <a:rPr lang="en-US" sz="1000" noProof="0" dirty="0">
                          <a:solidFill>
                            <a:schemeClr val="tx1"/>
                          </a:solidFill>
                          <a:latin typeface="Arial" panose="020B0604020202020204" pitchFamily="34" charset="0"/>
                          <a:cs typeface="Arial" panose="020B0604020202020204" pitchFamily="34" charset="0"/>
                        </a:rPr>
                        <a:t> priority</a:t>
                      </a:r>
                    </a:p>
                  </a:txBody>
                  <a:tcPr marL="68580" marR="68580" marT="34290" marB="34290" anchor="ctr"/>
                </a:tc>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000" noProof="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10003"/>
                  </a:ext>
                </a:extLst>
              </a:tr>
              <a:tr h="1954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a:solidFill>
                            <a:schemeClr val="tx1"/>
                          </a:solidFill>
                          <a:latin typeface="Arial" panose="020B0604020202020204" pitchFamily="34" charset="0"/>
                          <a:cs typeface="Arial" panose="020B0604020202020204" pitchFamily="34" charset="0"/>
                        </a:rPr>
                        <a:t>Developing code for the specific functions and services to be delivered by the platform</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2</a:t>
                      </a:r>
                      <a:r>
                        <a:rPr lang="en-US" sz="1000" baseline="30000" noProof="0" dirty="0">
                          <a:solidFill>
                            <a:schemeClr val="tx1"/>
                          </a:solidFill>
                          <a:latin typeface="Arial" panose="020B0604020202020204" pitchFamily="34" charset="0"/>
                          <a:cs typeface="Arial" panose="020B0604020202020204" pitchFamily="34" charset="0"/>
                        </a:rPr>
                        <a:t>nd</a:t>
                      </a:r>
                      <a:r>
                        <a:rPr lang="en-US" sz="1000" noProof="0" dirty="0">
                          <a:solidFill>
                            <a:schemeClr val="tx1"/>
                          </a:solidFill>
                          <a:latin typeface="Arial" panose="020B0604020202020204" pitchFamily="34" charset="0"/>
                          <a:cs typeface="Arial" panose="020B0604020202020204" pitchFamily="34" charset="0"/>
                        </a:rPr>
                        <a:t> priority</a:t>
                      </a:r>
                    </a:p>
                  </a:txBody>
                  <a:tcPr marL="68580" marR="68580" marT="34290" marB="3429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000" noProof="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3382451759"/>
                  </a:ext>
                </a:extLst>
              </a:tr>
              <a:tr h="3302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Defining and implementing APIs to external applications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00" noProof="0" dirty="0">
                        <a:solidFill>
                          <a:schemeClr val="tx1"/>
                        </a:solidFill>
                        <a:latin typeface="Arial" panose="020B0604020202020204" pitchFamily="34" charset="0"/>
                        <a:cs typeface="Arial" panose="020B0604020202020204" pitchFamily="34" charset="0"/>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2</a:t>
                      </a:r>
                      <a:r>
                        <a:rPr lang="en-US" sz="1000" baseline="30000" noProof="0" dirty="0">
                          <a:solidFill>
                            <a:schemeClr val="tx1"/>
                          </a:solidFill>
                          <a:latin typeface="Arial" panose="020B0604020202020204" pitchFamily="34" charset="0"/>
                          <a:cs typeface="Arial" panose="020B0604020202020204" pitchFamily="34" charset="0"/>
                        </a:rPr>
                        <a:t>nd</a:t>
                      </a:r>
                      <a:r>
                        <a:rPr lang="en-US" sz="1000" noProof="0" dirty="0">
                          <a:solidFill>
                            <a:schemeClr val="tx1"/>
                          </a:solidFill>
                          <a:latin typeface="Arial" panose="020B0604020202020204" pitchFamily="34" charset="0"/>
                          <a:cs typeface="Arial" panose="020B0604020202020204" pitchFamily="34" charset="0"/>
                        </a:rPr>
                        <a:t> priority</a:t>
                      </a:r>
                    </a:p>
                  </a:txBody>
                  <a:tcPr marL="68580" marR="68580" marT="34290" marB="3429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000" noProof="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280354267"/>
                  </a:ext>
                </a:extLst>
              </a:tr>
              <a:tr h="1954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Performing the integration of the software platform</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1</a:t>
                      </a:r>
                      <a:r>
                        <a:rPr lang="en-US" sz="1000" baseline="30000" noProof="0" dirty="0">
                          <a:solidFill>
                            <a:schemeClr val="tx1"/>
                          </a:solidFill>
                          <a:latin typeface="Arial" panose="020B0604020202020204" pitchFamily="34" charset="0"/>
                          <a:cs typeface="Arial" panose="020B0604020202020204" pitchFamily="34" charset="0"/>
                        </a:rPr>
                        <a:t>st</a:t>
                      </a:r>
                      <a:r>
                        <a:rPr lang="en-US" sz="1000" noProof="0" dirty="0">
                          <a:solidFill>
                            <a:schemeClr val="tx1"/>
                          </a:solidFill>
                          <a:latin typeface="Arial" panose="020B0604020202020204" pitchFamily="34" charset="0"/>
                          <a:cs typeface="Arial" panose="020B0604020202020204" pitchFamily="34" charset="0"/>
                        </a:rPr>
                        <a:t> priority</a:t>
                      </a:r>
                    </a:p>
                  </a:txBody>
                  <a:tcPr marL="68580" marR="68580" marT="34290" marB="34290" anchor="ctr"/>
                </a:tc>
                <a:tc rowSpan="3">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noProof="0" dirty="0">
                          <a:solidFill>
                            <a:schemeClr val="tx1"/>
                          </a:solidFill>
                          <a:latin typeface="Arial" panose="020B0604020202020204" pitchFamily="34" charset="0"/>
                          <a:cs typeface="Arial" panose="020B0604020202020204" pitchFamily="34" charset="0"/>
                        </a:rPr>
                        <a:t>Contribution of a preliminary integrated platform (packaged Linux distribution and associated building scripts, including also generic performance testing tools)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noProof="0" dirty="0">
                          <a:solidFill>
                            <a:schemeClr val="tx1"/>
                          </a:solidFill>
                          <a:latin typeface="Arial" panose="020B0604020202020204" pitchFamily="34" charset="0"/>
                          <a:cs typeface="Arial" panose="020B0604020202020204" pitchFamily="34" charset="0"/>
                        </a:rPr>
                        <a:t>2 FTEs contributing to the integration and testing of the platform.</a:t>
                      </a:r>
                    </a:p>
                  </a:txBody>
                  <a:tcPr marL="68580" marR="68580" marT="34290" marB="34290" anchor="ctr"/>
                </a:tc>
                <a:extLst>
                  <a:ext uri="{0D108BD9-81ED-4DB2-BD59-A6C34878D82A}">
                    <a16:rowId xmlns:a16="http://schemas.microsoft.com/office/drawing/2014/main" val="4048414625"/>
                  </a:ext>
                </a:extLst>
              </a:tr>
              <a:tr h="4649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Testing the fulfillment of the requirements for automation applications after the implementation, as a proof-of-concept, of a realistic automation system on top of the integrated software platform</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1</a:t>
                      </a:r>
                      <a:r>
                        <a:rPr lang="en-US" sz="1000" baseline="30000" noProof="0" dirty="0">
                          <a:solidFill>
                            <a:schemeClr val="tx1"/>
                          </a:solidFill>
                          <a:latin typeface="Arial" panose="020B0604020202020204" pitchFamily="34" charset="0"/>
                          <a:cs typeface="Arial" panose="020B0604020202020204" pitchFamily="34" charset="0"/>
                        </a:rPr>
                        <a:t>st</a:t>
                      </a:r>
                      <a:r>
                        <a:rPr lang="en-US" sz="1000" noProof="0" dirty="0">
                          <a:solidFill>
                            <a:schemeClr val="tx1"/>
                          </a:solidFill>
                          <a:latin typeface="Arial" panose="020B0604020202020204" pitchFamily="34" charset="0"/>
                          <a:cs typeface="Arial" panose="020B0604020202020204" pitchFamily="34" charset="0"/>
                        </a:rPr>
                        <a:t> priority (*)</a:t>
                      </a:r>
                    </a:p>
                  </a:txBody>
                  <a:tcPr marL="68580" marR="68580" marT="34290" marB="34290" anchor="ctr"/>
                </a:tc>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000" noProof="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338213780"/>
                  </a:ext>
                </a:extLst>
              </a:tr>
              <a:tr h="4784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Testing the fulfillment of the requirements for </a:t>
                      </a:r>
                      <a:r>
                        <a:rPr lang="en-US" sz="1000" noProof="0">
                          <a:solidFill>
                            <a:schemeClr val="tx1"/>
                          </a:solidFill>
                          <a:latin typeface="Arial" panose="020B0604020202020204" pitchFamily="34" charset="0"/>
                          <a:cs typeface="Arial" panose="020B0604020202020204" pitchFamily="34" charset="0"/>
                        </a:rPr>
                        <a:t>protection applications </a:t>
                      </a:r>
                      <a:r>
                        <a:rPr lang="en-US" sz="1000" noProof="0" dirty="0">
                          <a:solidFill>
                            <a:schemeClr val="tx1"/>
                          </a:solidFill>
                          <a:latin typeface="Arial" panose="020B0604020202020204" pitchFamily="34" charset="0"/>
                          <a:cs typeface="Arial" panose="020B0604020202020204" pitchFamily="34" charset="0"/>
                        </a:rPr>
                        <a:t>after the implementation, as a proof-of-concept, of a realistic protection and automation system on top of the integrated software platform</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2</a:t>
                      </a:r>
                      <a:r>
                        <a:rPr lang="en-US" sz="1000" baseline="30000" noProof="0" dirty="0">
                          <a:solidFill>
                            <a:schemeClr val="tx1"/>
                          </a:solidFill>
                          <a:latin typeface="Arial" panose="020B0604020202020204" pitchFamily="34" charset="0"/>
                          <a:cs typeface="Arial" panose="020B0604020202020204" pitchFamily="34" charset="0"/>
                        </a:rPr>
                        <a:t>nd</a:t>
                      </a:r>
                      <a:r>
                        <a:rPr lang="en-US" sz="1000" noProof="0" dirty="0">
                          <a:solidFill>
                            <a:schemeClr val="tx1"/>
                          </a:solidFill>
                          <a:latin typeface="Arial" panose="020B0604020202020204" pitchFamily="34" charset="0"/>
                          <a:cs typeface="Arial" panose="020B0604020202020204" pitchFamily="34" charset="0"/>
                        </a:rPr>
                        <a:t> priority</a:t>
                      </a:r>
                    </a:p>
                  </a:txBody>
                  <a:tcPr marL="68580" marR="68580" marT="34290" marB="34290" anchor="ctr"/>
                </a:tc>
                <a:tc vMerge="1">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000" noProof="0" dirty="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2509134446"/>
                  </a:ext>
                </a:extLst>
              </a:tr>
              <a:tr h="3302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a:solidFill>
                            <a:schemeClr val="tx1"/>
                          </a:solidFill>
                          <a:latin typeface="Arial" panose="020B0604020202020204" pitchFamily="34" charset="0"/>
                          <a:cs typeface="Arial" panose="020B0604020202020204" pitchFamily="34" charset="0"/>
                        </a:rPr>
                        <a:t>Defining guidelines and best practices to test, integrate, deploy, and maintain the applications on such platform</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solidFill>
                            <a:schemeClr val="tx1"/>
                          </a:solidFill>
                          <a:latin typeface="Arial" panose="020B0604020202020204" pitchFamily="34" charset="0"/>
                          <a:cs typeface="Arial" panose="020B0604020202020204" pitchFamily="34" charset="0"/>
                        </a:rPr>
                        <a:t>2</a:t>
                      </a:r>
                      <a:r>
                        <a:rPr lang="en-US" sz="1000" baseline="30000" noProof="0" dirty="0">
                          <a:solidFill>
                            <a:schemeClr val="tx1"/>
                          </a:solidFill>
                          <a:latin typeface="Arial" panose="020B0604020202020204" pitchFamily="34" charset="0"/>
                          <a:cs typeface="Arial" panose="020B0604020202020204" pitchFamily="34" charset="0"/>
                        </a:rPr>
                        <a:t>nd</a:t>
                      </a:r>
                      <a:r>
                        <a:rPr lang="en-US" sz="1000" noProof="0" dirty="0">
                          <a:solidFill>
                            <a:schemeClr val="tx1"/>
                          </a:solidFill>
                          <a:latin typeface="Arial" panose="020B0604020202020204" pitchFamily="34" charset="0"/>
                          <a:cs typeface="Arial" panose="020B0604020202020204" pitchFamily="34" charset="0"/>
                        </a:rPr>
                        <a:t> priority</a:t>
                      </a:r>
                    </a:p>
                  </a:txBody>
                  <a:tcPr marL="68580" marR="68580" marT="34290" marB="3429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000" noProof="0" dirty="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3925563309"/>
                  </a:ext>
                </a:extLst>
              </a:tr>
            </a:tbl>
          </a:graphicData>
        </a:graphic>
      </p:graphicFrame>
      <p:sp>
        <p:nvSpPr>
          <p:cNvPr id="6" name="ZoneTexte 5">
            <a:extLst>
              <a:ext uri="{FF2B5EF4-FFF2-40B4-BE49-F238E27FC236}">
                <a16:creationId xmlns:a16="http://schemas.microsoft.com/office/drawing/2014/main" id="{3F27B4E1-9DB7-43AE-9204-AA5D8AF7E70B}"/>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2058667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t>Context</a:t>
            </a:r>
            <a:endParaRPr lang="fr-FR"/>
          </a:p>
        </p:txBody>
      </p:sp>
      <p:sp>
        <p:nvSpPr>
          <p:cNvPr id="5" name="Espace réservé du texte 4"/>
          <p:cNvSpPr>
            <a:spLocks noGrp="1"/>
          </p:cNvSpPr>
          <p:nvPr>
            <p:ph type="body" idx="1"/>
          </p:nvPr>
        </p:nvSpPr>
        <p:spPr>
          <a:xfrm>
            <a:off x="468631" y="1001316"/>
            <a:ext cx="5506042" cy="3263504"/>
          </a:xfrm>
        </p:spPr>
        <p:txBody>
          <a:bodyPr>
            <a:normAutofit lnSpcReduction="10000"/>
          </a:bodyPr>
          <a:lstStyle/>
          <a:p>
            <a:pPr marL="127000" indent="0">
              <a:buNone/>
            </a:pPr>
            <a:r>
              <a:rPr lang="en-US" sz="1400" dirty="0"/>
              <a:t>Energy Transition drives change in power transmission and distribution grids. Grid control architecture should adapt swiftly to manage infeed at lower grid voltage levels and greater dynamics in current flow patterns. They should operate more distributed controls in the grids together with </a:t>
            </a:r>
            <a:r>
              <a:rPr lang="en-US" sz="1400"/>
              <a:t>a wide </a:t>
            </a:r>
            <a:r>
              <a:rPr lang="en-US" sz="1400" dirty="0"/>
              <a:t>range of flexibility services from third-parties.</a:t>
            </a:r>
          </a:p>
          <a:p>
            <a:pPr marL="127000" indent="0">
              <a:buNone/>
            </a:pPr>
            <a:r>
              <a:rPr lang="en-US" sz="1400" dirty="0"/>
              <a:t>In this context, TSOs and DSOs require a new generation of Digital Substation Automation Systems (DSAS) that allow more dynamic protection settings and adaptative automation functions. Moreover data management becomes a significant function in itself, both for administration of deployed automation and protection functions, as well as operational grid data.</a:t>
            </a:r>
          </a:p>
        </p:txBody>
      </p:sp>
      <p:pic>
        <p:nvPicPr>
          <p:cNvPr id="8" name="Image 7">
            <a:extLst>
              <a:ext uri="{FF2B5EF4-FFF2-40B4-BE49-F238E27FC236}">
                <a16:creationId xmlns:a16="http://schemas.microsoft.com/office/drawing/2014/main" id="{8101DFF9-414A-455C-8C44-1EF4E5502F2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069273" y="1259448"/>
            <a:ext cx="2702226" cy="1225362"/>
          </a:xfrm>
          <a:prstGeom prst="rect">
            <a:avLst/>
          </a:prstGeom>
          <a:ln w="12700">
            <a:solidFill>
              <a:schemeClr val="bg1"/>
            </a:solidFill>
          </a:ln>
        </p:spPr>
      </p:pic>
      <p:pic>
        <p:nvPicPr>
          <p:cNvPr id="9" name="Picture 2" descr="image003">
            <a:extLst>
              <a:ext uri="{FF2B5EF4-FFF2-40B4-BE49-F238E27FC236}">
                <a16:creationId xmlns:a16="http://schemas.microsoft.com/office/drawing/2014/main" id="{CCAB5AA6-4621-4A3F-8249-CCA8D6C6A7A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069273" y="2669921"/>
            <a:ext cx="2702226" cy="123625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Espace réservé du numéro de diapositive 3">
            <a:extLst>
              <a:ext uri="{FF2B5EF4-FFF2-40B4-BE49-F238E27FC236}">
                <a16:creationId xmlns:a16="http://schemas.microsoft.com/office/drawing/2014/main" id="{C02A8209-D638-4737-A2B2-7C2308C17E70}"/>
              </a:ext>
            </a:extLst>
          </p:cNvPr>
          <p:cNvSpPr>
            <a:spLocks noGrp="1"/>
          </p:cNvSpPr>
          <p:nvPr>
            <p:ph type="sldNum" idx="12"/>
          </p:nvPr>
        </p:nvSpPr>
        <p:spPr>
          <a:xfrm>
            <a:off x="8726161" y="4961220"/>
            <a:ext cx="417839" cy="182280"/>
          </a:xfrm>
        </p:spPr>
        <p:txBody>
          <a:bodyPr/>
          <a:lstStyle/>
          <a:p>
            <a:pPr defTabSz="914378"/>
            <a:fld id="{59894E3C-CCE6-F242-84E3-BCBDD257A1E1}" type="slidenum">
              <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3</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ZoneTexte 9">
            <a:extLst>
              <a:ext uri="{FF2B5EF4-FFF2-40B4-BE49-F238E27FC236}">
                <a16:creationId xmlns:a16="http://schemas.microsoft.com/office/drawing/2014/main" id="{34A7D5CC-50B1-43CB-8C02-C33985C3FFEA}"/>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56575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B3525AC5-A35F-4332-BF99-9A5F7E2CFC5F}"/>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grpSp>
        <p:nvGrpSpPr>
          <p:cNvPr id="50" name="Group 49">
            <a:extLst>
              <a:ext uri="{FF2B5EF4-FFF2-40B4-BE49-F238E27FC236}">
                <a16:creationId xmlns:a16="http://schemas.microsoft.com/office/drawing/2014/main" id="{56E87F8E-68FD-2F43-8EA9-C315A192270B}"/>
              </a:ext>
            </a:extLst>
          </p:cNvPr>
          <p:cNvGrpSpPr/>
          <p:nvPr/>
        </p:nvGrpSpPr>
        <p:grpSpPr>
          <a:xfrm>
            <a:off x="2619376" y="989611"/>
            <a:ext cx="3914774" cy="3914774"/>
            <a:chOff x="-536180" y="3494119"/>
            <a:chExt cx="3417578" cy="3417578"/>
          </a:xfrm>
        </p:grpSpPr>
        <p:sp>
          <p:nvSpPr>
            <p:cNvPr id="51" name="Arc 50">
              <a:extLst>
                <a:ext uri="{FF2B5EF4-FFF2-40B4-BE49-F238E27FC236}">
                  <a16:creationId xmlns:a16="http://schemas.microsoft.com/office/drawing/2014/main" id="{930E268C-42A7-BB44-84AD-6CD6A2BCF44C}"/>
                </a:ext>
              </a:extLst>
            </p:cNvPr>
            <p:cNvSpPr/>
            <p:nvPr/>
          </p:nvSpPr>
          <p:spPr>
            <a:xfrm>
              <a:off x="-427591" y="3602708"/>
              <a:ext cx="3200400" cy="3200400"/>
            </a:xfrm>
            <a:prstGeom prst="arc">
              <a:avLst/>
            </a:prstGeom>
            <a:ln w="76200">
              <a:solidFill>
                <a:schemeClr val="bg1">
                  <a:alpha val="51000"/>
                </a:schemeClr>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50"/>
            </a:p>
          </p:txBody>
        </p:sp>
        <p:sp>
          <p:nvSpPr>
            <p:cNvPr id="52" name="Oval 51">
              <a:extLst>
                <a:ext uri="{FF2B5EF4-FFF2-40B4-BE49-F238E27FC236}">
                  <a16:creationId xmlns:a16="http://schemas.microsoft.com/office/drawing/2014/main" id="{B4ADDCCD-1BDC-EE4E-A025-4643F2486ACF}"/>
                </a:ext>
              </a:extLst>
            </p:cNvPr>
            <p:cNvSpPr/>
            <p:nvPr/>
          </p:nvSpPr>
          <p:spPr>
            <a:xfrm>
              <a:off x="-536180" y="3494119"/>
              <a:ext cx="3417578" cy="341757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tx1"/>
                </a:solidFill>
                <a:latin typeface="Arial" charset="0"/>
                <a:ea typeface="Arial" charset="0"/>
                <a:cs typeface="Arial" charset="0"/>
              </a:endParaRPr>
            </a:p>
          </p:txBody>
        </p:sp>
      </p:grpSp>
      <p:grpSp>
        <p:nvGrpSpPr>
          <p:cNvPr id="54" name="Group 53">
            <a:extLst>
              <a:ext uri="{FF2B5EF4-FFF2-40B4-BE49-F238E27FC236}">
                <a16:creationId xmlns:a16="http://schemas.microsoft.com/office/drawing/2014/main" id="{10DB8719-3E19-6A40-BCD3-B8B01F2BC4C9}"/>
              </a:ext>
            </a:extLst>
          </p:cNvPr>
          <p:cNvGrpSpPr/>
          <p:nvPr/>
        </p:nvGrpSpPr>
        <p:grpSpPr>
          <a:xfrm>
            <a:off x="2619376" y="989611"/>
            <a:ext cx="3914774" cy="3914774"/>
            <a:chOff x="-607755" y="3435996"/>
            <a:chExt cx="3417578" cy="3417578"/>
          </a:xfrm>
        </p:grpSpPr>
        <p:sp>
          <p:nvSpPr>
            <p:cNvPr id="56" name="Arc 55">
              <a:extLst>
                <a:ext uri="{FF2B5EF4-FFF2-40B4-BE49-F238E27FC236}">
                  <a16:creationId xmlns:a16="http://schemas.microsoft.com/office/drawing/2014/main" id="{9EFDA591-6799-EE4B-B12A-55BAECFC97B2}"/>
                </a:ext>
              </a:extLst>
            </p:cNvPr>
            <p:cNvSpPr/>
            <p:nvPr/>
          </p:nvSpPr>
          <p:spPr>
            <a:xfrm rot="10800000">
              <a:off x="-356015" y="3687736"/>
              <a:ext cx="2914098" cy="2914098"/>
            </a:xfrm>
            <a:prstGeom prst="arc">
              <a:avLst/>
            </a:prstGeom>
            <a:ln w="38100">
              <a:solidFill>
                <a:schemeClr val="bg1"/>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50"/>
            </a:p>
          </p:txBody>
        </p:sp>
        <p:sp>
          <p:nvSpPr>
            <p:cNvPr id="57" name="Oval 56">
              <a:extLst>
                <a:ext uri="{FF2B5EF4-FFF2-40B4-BE49-F238E27FC236}">
                  <a16:creationId xmlns:a16="http://schemas.microsoft.com/office/drawing/2014/main" id="{F74CCD85-437D-404C-90D1-085F43EF2009}"/>
                </a:ext>
              </a:extLst>
            </p:cNvPr>
            <p:cNvSpPr/>
            <p:nvPr/>
          </p:nvSpPr>
          <p:spPr>
            <a:xfrm>
              <a:off x="-607755" y="3435996"/>
              <a:ext cx="3417578" cy="3417578"/>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tx1"/>
                </a:solidFill>
                <a:latin typeface="Arial" charset="0"/>
                <a:ea typeface="Arial" charset="0"/>
                <a:cs typeface="Arial" charset="0"/>
              </a:endParaRPr>
            </a:p>
          </p:txBody>
        </p:sp>
      </p:grpSp>
      <p:sp>
        <p:nvSpPr>
          <p:cNvPr id="26" name="Espace réservé du contenu 1 format margin gutterc"/>
          <p:cNvSpPr txBox="1">
            <a:spLocks/>
          </p:cNvSpPr>
          <p:nvPr/>
        </p:nvSpPr>
        <p:spPr>
          <a:xfrm>
            <a:off x="228600" y="3771900"/>
            <a:ext cx="2514600" cy="800100"/>
          </a:xfrm>
          <a:prstGeom prst="roundRect">
            <a:avLst/>
          </a:prstGeom>
          <a:solidFill>
            <a:schemeClr val="bg1"/>
          </a:solidFill>
          <a:ln w="25400">
            <a:solidFill>
              <a:schemeClr val="accent5"/>
            </a:solidFill>
          </a:ln>
        </p:spPr>
        <p:txBody>
          <a:bodyPr vert="horz" wrap="square" lIns="38100" tIns="38100" rIns="38100" bIns="38100" rtlCol="0" anchor="ctr">
            <a:noAutofit/>
          </a:bodyPr>
          <a:lstStyle>
            <a:lvl1pPr marL="0" indent="0" algn="l" defTabSz="457200" rtl="0" eaLnBrk="1" latinLnBrk="0" hangingPunct="1">
              <a:lnSpc>
                <a:spcPts val="1500"/>
              </a:lnSpc>
              <a:spcBef>
                <a:spcPts val="0"/>
              </a:spcBef>
              <a:spcAft>
                <a:spcPts val="200"/>
              </a:spcAft>
              <a:buFont typeface="Arial"/>
              <a:buNone/>
              <a:defRPr lang="fr-FR" sz="1400" b="1" kern="1200" cap="all" spc="-100" smtClean="0">
                <a:solidFill>
                  <a:schemeClr val="tx1"/>
                </a:solidFill>
                <a:latin typeface="Verdana"/>
                <a:ea typeface="+mn-ea"/>
                <a:cs typeface="Verdana"/>
              </a:defRPr>
            </a:lvl1pPr>
            <a:lvl2pPr marL="0" indent="0" algn="just" defTabSz="457200" rtl="0" eaLnBrk="1" latinLnBrk="0" hangingPunct="1">
              <a:spcBef>
                <a:spcPts val="0"/>
              </a:spcBef>
              <a:spcAft>
                <a:spcPts val="1200"/>
              </a:spcAft>
              <a:buFont typeface="Arial"/>
              <a:buNone/>
              <a:defRPr sz="1200" kern="1200" spc="-100">
                <a:solidFill>
                  <a:schemeClr val="tx1"/>
                </a:solidFill>
                <a:latin typeface="Verdana"/>
                <a:ea typeface="+mn-ea"/>
                <a:cs typeface="Verdana"/>
              </a:defRPr>
            </a:lvl2pPr>
            <a:lvl3pPr marL="0" indent="0" algn="just" defTabSz="457200" rtl="0" eaLnBrk="1" latinLnBrk="0" hangingPunct="1">
              <a:spcBef>
                <a:spcPts val="0"/>
              </a:spcBef>
              <a:spcAft>
                <a:spcPts val="600"/>
              </a:spcAft>
              <a:buFont typeface="Arial"/>
              <a:buNone/>
              <a:defRPr sz="1400" kern="1200" spc="-100">
                <a:solidFill>
                  <a:schemeClr val="tx1"/>
                </a:solidFill>
                <a:latin typeface="Verdana"/>
                <a:ea typeface="+mn-ea"/>
                <a:cs typeface="Verdana"/>
              </a:defRPr>
            </a:lvl3pPr>
            <a:lvl4pPr marL="0" indent="0" algn="just" defTabSz="457200" rtl="0" eaLnBrk="1" latinLnBrk="0" hangingPunct="1">
              <a:spcBef>
                <a:spcPts val="0"/>
              </a:spcBef>
              <a:spcAft>
                <a:spcPts val="400"/>
              </a:spcAft>
              <a:buFont typeface="Arial"/>
              <a:buNone/>
              <a:defRPr sz="1400" kern="1200" spc="-100">
                <a:solidFill>
                  <a:schemeClr val="tx1"/>
                </a:solidFill>
                <a:latin typeface="Verdana"/>
                <a:ea typeface="+mn-ea"/>
                <a:cs typeface="Verdana"/>
              </a:defRPr>
            </a:lvl4pPr>
            <a:lvl5pPr marL="0" indent="0" algn="just" defTabSz="457200" rtl="0" eaLnBrk="1" latinLnBrk="0" hangingPunct="1">
              <a:spcBef>
                <a:spcPts val="0"/>
              </a:spcBef>
              <a:buFont typeface="Arial"/>
              <a:buNone/>
              <a:defRPr sz="1000" kern="1200" spc="-1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sz="1200" dirty="0">
                <a:solidFill>
                  <a:schemeClr val="accent5"/>
                </a:solidFill>
                <a:sym typeface="Wingdings" panose="05000000000000000000" pitchFamily="2" charset="2"/>
              </a:rPr>
              <a:t>Achieve An “industrial</a:t>
            </a:r>
            <a:br>
              <a:rPr lang="en-US" sz="1200" dirty="0">
                <a:solidFill>
                  <a:schemeClr val="accent5"/>
                </a:solidFill>
                <a:sym typeface="Wingdings" panose="05000000000000000000" pitchFamily="2" charset="2"/>
              </a:rPr>
            </a:br>
            <a:r>
              <a:rPr lang="en-US" sz="1200" dirty="0">
                <a:solidFill>
                  <a:schemeClr val="accent5"/>
                </a:solidFill>
                <a:sym typeface="Wingdings" panose="05000000000000000000" pitchFamily="2" charset="2"/>
              </a:rPr>
              <a:t>tailor-made” solution</a:t>
            </a:r>
          </a:p>
        </p:txBody>
      </p:sp>
      <p:sp>
        <p:nvSpPr>
          <p:cNvPr id="31" name="Espace réservé du contenu 1 format margin gutterc"/>
          <p:cNvSpPr txBox="1">
            <a:spLocks/>
          </p:cNvSpPr>
          <p:nvPr/>
        </p:nvSpPr>
        <p:spPr>
          <a:xfrm>
            <a:off x="228600" y="1257300"/>
            <a:ext cx="2414886" cy="800100"/>
          </a:xfrm>
          <a:prstGeom prst="roundRect">
            <a:avLst/>
          </a:prstGeom>
          <a:solidFill>
            <a:schemeClr val="bg1"/>
          </a:solidFill>
          <a:ln w="25400">
            <a:solidFill>
              <a:schemeClr val="accent2"/>
            </a:solidFill>
          </a:ln>
        </p:spPr>
        <p:txBody>
          <a:bodyPr vert="horz" wrap="square" lIns="38100" tIns="38100" rIns="38100" bIns="38100" rtlCol="0" anchor="ctr">
            <a:noAutofit/>
          </a:bodyPr>
          <a:lstStyle>
            <a:lvl1pPr marL="0" indent="0" algn="l" defTabSz="457200" rtl="0" eaLnBrk="1" latinLnBrk="0" hangingPunct="1">
              <a:lnSpc>
                <a:spcPts val="1500"/>
              </a:lnSpc>
              <a:spcBef>
                <a:spcPts val="0"/>
              </a:spcBef>
              <a:spcAft>
                <a:spcPts val="200"/>
              </a:spcAft>
              <a:buFont typeface="Arial"/>
              <a:buNone/>
              <a:defRPr lang="fr-FR" sz="1400" b="1" kern="1200" cap="all" spc="-100" smtClean="0">
                <a:solidFill>
                  <a:schemeClr val="tx1"/>
                </a:solidFill>
                <a:latin typeface="Verdana"/>
                <a:ea typeface="+mn-ea"/>
                <a:cs typeface="Verdana"/>
              </a:defRPr>
            </a:lvl1pPr>
            <a:lvl2pPr marL="0" indent="0" algn="just" defTabSz="457200" rtl="0" eaLnBrk="1" latinLnBrk="0" hangingPunct="1">
              <a:spcBef>
                <a:spcPts val="0"/>
              </a:spcBef>
              <a:spcAft>
                <a:spcPts val="1200"/>
              </a:spcAft>
              <a:buFont typeface="Arial"/>
              <a:buNone/>
              <a:defRPr sz="1200" kern="1200" spc="-100">
                <a:solidFill>
                  <a:schemeClr val="tx1"/>
                </a:solidFill>
                <a:latin typeface="Verdana"/>
                <a:ea typeface="+mn-ea"/>
                <a:cs typeface="Verdana"/>
              </a:defRPr>
            </a:lvl2pPr>
            <a:lvl3pPr marL="0" indent="0" algn="just" defTabSz="457200" rtl="0" eaLnBrk="1" latinLnBrk="0" hangingPunct="1">
              <a:spcBef>
                <a:spcPts val="0"/>
              </a:spcBef>
              <a:spcAft>
                <a:spcPts val="600"/>
              </a:spcAft>
              <a:buFont typeface="Arial"/>
              <a:buNone/>
              <a:defRPr sz="1400" kern="1200" spc="-100">
                <a:solidFill>
                  <a:schemeClr val="tx1"/>
                </a:solidFill>
                <a:latin typeface="Verdana"/>
                <a:ea typeface="+mn-ea"/>
                <a:cs typeface="Verdana"/>
              </a:defRPr>
            </a:lvl3pPr>
            <a:lvl4pPr marL="0" indent="0" algn="just" defTabSz="457200" rtl="0" eaLnBrk="1" latinLnBrk="0" hangingPunct="1">
              <a:spcBef>
                <a:spcPts val="0"/>
              </a:spcBef>
              <a:spcAft>
                <a:spcPts val="400"/>
              </a:spcAft>
              <a:buFont typeface="Arial"/>
              <a:buNone/>
              <a:defRPr sz="1400" kern="1200" spc="-100">
                <a:solidFill>
                  <a:schemeClr val="tx1"/>
                </a:solidFill>
                <a:latin typeface="Verdana"/>
                <a:ea typeface="+mn-ea"/>
                <a:cs typeface="Verdana"/>
              </a:defRPr>
            </a:lvl4pPr>
            <a:lvl5pPr marL="0" indent="0" algn="just" defTabSz="457200" rtl="0" eaLnBrk="1" latinLnBrk="0" hangingPunct="1">
              <a:spcBef>
                <a:spcPts val="0"/>
              </a:spcBef>
              <a:buFont typeface="Arial"/>
              <a:buNone/>
              <a:defRPr sz="1000" kern="1200" spc="-1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sz="1200" dirty="0">
                <a:solidFill>
                  <a:schemeClr val="accent2"/>
                </a:solidFill>
                <a:sym typeface="Wingdings" panose="05000000000000000000" pitchFamily="2" charset="2"/>
              </a:rPr>
              <a:t>Integrate new </a:t>
            </a:r>
          </a:p>
          <a:p>
            <a:pPr>
              <a:lnSpc>
                <a:spcPct val="100000"/>
              </a:lnSpc>
            </a:pPr>
            <a:r>
              <a:rPr lang="en-US" sz="1200" dirty="0">
                <a:solidFill>
                  <a:schemeClr val="accent2"/>
                </a:solidFill>
                <a:sym typeface="Wingdings" panose="05000000000000000000" pitchFamily="2" charset="2"/>
              </a:rPr>
              <a:t>Functions and technologies</a:t>
            </a:r>
          </a:p>
        </p:txBody>
      </p:sp>
      <p:sp>
        <p:nvSpPr>
          <p:cNvPr id="37" name="Espace réservé du contenu 1 format margin gutterc"/>
          <p:cNvSpPr txBox="1">
            <a:spLocks/>
          </p:cNvSpPr>
          <p:nvPr/>
        </p:nvSpPr>
        <p:spPr>
          <a:xfrm>
            <a:off x="6400800" y="1257300"/>
            <a:ext cx="2514600" cy="800100"/>
          </a:xfrm>
          <a:prstGeom prst="roundRect">
            <a:avLst/>
          </a:prstGeom>
          <a:solidFill>
            <a:schemeClr val="bg1"/>
          </a:solidFill>
          <a:ln w="25400">
            <a:solidFill>
              <a:schemeClr val="accent3"/>
            </a:solidFill>
          </a:ln>
        </p:spPr>
        <p:txBody>
          <a:bodyPr vert="horz" wrap="square" lIns="38100" tIns="38100" rIns="38100" bIns="38100" rtlCol="0" anchor="ctr">
            <a:noAutofit/>
          </a:bodyPr>
          <a:lstStyle>
            <a:lvl1pPr marL="0" indent="0" algn="l" defTabSz="457200" rtl="0" eaLnBrk="1" latinLnBrk="0" hangingPunct="1">
              <a:lnSpc>
                <a:spcPts val="1500"/>
              </a:lnSpc>
              <a:spcBef>
                <a:spcPts val="0"/>
              </a:spcBef>
              <a:spcAft>
                <a:spcPts val="200"/>
              </a:spcAft>
              <a:buFont typeface="Arial"/>
              <a:buNone/>
              <a:defRPr lang="fr-FR" sz="1400" b="1" kern="1200" cap="all" spc="-100" smtClean="0">
                <a:solidFill>
                  <a:schemeClr val="tx1"/>
                </a:solidFill>
                <a:latin typeface="Verdana"/>
                <a:ea typeface="+mn-ea"/>
                <a:cs typeface="Verdana"/>
              </a:defRPr>
            </a:lvl1pPr>
            <a:lvl2pPr marL="0" indent="0" algn="just" defTabSz="457200" rtl="0" eaLnBrk="1" latinLnBrk="0" hangingPunct="1">
              <a:spcBef>
                <a:spcPts val="0"/>
              </a:spcBef>
              <a:spcAft>
                <a:spcPts val="1200"/>
              </a:spcAft>
              <a:buFont typeface="Arial"/>
              <a:buNone/>
              <a:defRPr sz="1200" kern="1200" spc="-100">
                <a:solidFill>
                  <a:schemeClr val="tx1"/>
                </a:solidFill>
                <a:latin typeface="Verdana"/>
                <a:ea typeface="+mn-ea"/>
                <a:cs typeface="Verdana"/>
              </a:defRPr>
            </a:lvl2pPr>
            <a:lvl3pPr marL="0" indent="0" algn="just" defTabSz="457200" rtl="0" eaLnBrk="1" latinLnBrk="0" hangingPunct="1">
              <a:spcBef>
                <a:spcPts val="0"/>
              </a:spcBef>
              <a:spcAft>
                <a:spcPts val="600"/>
              </a:spcAft>
              <a:buFont typeface="Arial"/>
              <a:buNone/>
              <a:defRPr sz="1400" kern="1200" spc="-100">
                <a:solidFill>
                  <a:schemeClr val="tx1"/>
                </a:solidFill>
                <a:latin typeface="Verdana"/>
                <a:ea typeface="+mn-ea"/>
                <a:cs typeface="Verdana"/>
              </a:defRPr>
            </a:lvl3pPr>
            <a:lvl4pPr marL="0" indent="0" algn="just" defTabSz="457200" rtl="0" eaLnBrk="1" latinLnBrk="0" hangingPunct="1">
              <a:spcBef>
                <a:spcPts val="0"/>
              </a:spcBef>
              <a:spcAft>
                <a:spcPts val="400"/>
              </a:spcAft>
              <a:buFont typeface="Arial"/>
              <a:buNone/>
              <a:defRPr sz="1400" kern="1200" spc="-100">
                <a:solidFill>
                  <a:schemeClr val="tx1"/>
                </a:solidFill>
                <a:latin typeface="Verdana"/>
                <a:ea typeface="+mn-ea"/>
                <a:cs typeface="Verdana"/>
              </a:defRPr>
            </a:lvl4pPr>
            <a:lvl5pPr marL="0" indent="0" algn="just" defTabSz="457200" rtl="0" eaLnBrk="1" latinLnBrk="0" hangingPunct="1">
              <a:spcBef>
                <a:spcPts val="0"/>
              </a:spcBef>
              <a:buFont typeface="Arial"/>
              <a:buNone/>
              <a:defRPr sz="1000" kern="1200" spc="-1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lnSpc>
                <a:spcPct val="100000"/>
              </a:lnSpc>
            </a:pPr>
            <a:r>
              <a:rPr lang="en-US" sz="1200" dirty="0">
                <a:solidFill>
                  <a:schemeClr val="accent3"/>
                </a:solidFill>
                <a:sym typeface="Wingdings" panose="05000000000000000000" pitchFamily="2" charset="2"/>
              </a:rPr>
              <a:t>Keep pace with the changes of grid uses </a:t>
            </a:r>
            <a:br>
              <a:rPr lang="en-US" sz="1200" dirty="0">
                <a:solidFill>
                  <a:schemeClr val="accent3"/>
                </a:solidFill>
                <a:sym typeface="Wingdings" panose="05000000000000000000" pitchFamily="2" charset="2"/>
              </a:rPr>
            </a:br>
            <a:r>
              <a:rPr lang="en-US" sz="1200" dirty="0">
                <a:solidFill>
                  <a:schemeClr val="accent3"/>
                </a:solidFill>
                <a:sym typeface="Wingdings" panose="05000000000000000000" pitchFamily="2" charset="2"/>
              </a:rPr>
              <a:t>at reasonable cost</a:t>
            </a:r>
          </a:p>
        </p:txBody>
      </p:sp>
      <p:sp>
        <p:nvSpPr>
          <p:cNvPr id="44" name="Espace réservé du contenu 1 format margin gutterc"/>
          <p:cNvSpPr txBox="1">
            <a:spLocks/>
          </p:cNvSpPr>
          <p:nvPr/>
        </p:nvSpPr>
        <p:spPr>
          <a:xfrm>
            <a:off x="6400799" y="3771900"/>
            <a:ext cx="2514600" cy="800100"/>
          </a:xfrm>
          <a:prstGeom prst="roundRect">
            <a:avLst/>
          </a:prstGeom>
          <a:solidFill>
            <a:schemeClr val="bg1"/>
          </a:solidFill>
          <a:ln w="25400">
            <a:solidFill>
              <a:schemeClr val="accent4"/>
            </a:solidFill>
          </a:ln>
        </p:spPr>
        <p:txBody>
          <a:bodyPr vert="horz" wrap="square" lIns="38100" tIns="38100" rIns="38100" bIns="38100" rtlCol="0" anchor="ctr">
            <a:noAutofit/>
          </a:bodyPr>
          <a:lstStyle>
            <a:lvl1pPr marL="0" indent="0" algn="l" defTabSz="457200" rtl="0" eaLnBrk="1" latinLnBrk="0" hangingPunct="1">
              <a:lnSpc>
                <a:spcPts val="1500"/>
              </a:lnSpc>
              <a:spcBef>
                <a:spcPts val="0"/>
              </a:spcBef>
              <a:spcAft>
                <a:spcPts val="200"/>
              </a:spcAft>
              <a:buFont typeface="Arial"/>
              <a:buNone/>
              <a:defRPr lang="fr-FR" sz="1400" b="1" kern="1200" cap="all" spc="-100" smtClean="0">
                <a:solidFill>
                  <a:schemeClr val="tx1"/>
                </a:solidFill>
                <a:latin typeface="Verdana"/>
                <a:ea typeface="+mn-ea"/>
                <a:cs typeface="Verdana"/>
              </a:defRPr>
            </a:lvl1pPr>
            <a:lvl2pPr marL="0" indent="0" algn="just" defTabSz="457200" rtl="0" eaLnBrk="1" latinLnBrk="0" hangingPunct="1">
              <a:spcBef>
                <a:spcPts val="0"/>
              </a:spcBef>
              <a:spcAft>
                <a:spcPts val="1200"/>
              </a:spcAft>
              <a:buFont typeface="Arial"/>
              <a:buNone/>
              <a:defRPr sz="1200" kern="1200" spc="-100">
                <a:solidFill>
                  <a:schemeClr val="tx1"/>
                </a:solidFill>
                <a:latin typeface="Verdana"/>
                <a:ea typeface="+mn-ea"/>
                <a:cs typeface="Verdana"/>
              </a:defRPr>
            </a:lvl2pPr>
            <a:lvl3pPr marL="0" indent="0" algn="just" defTabSz="457200" rtl="0" eaLnBrk="1" latinLnBrk="0" hangingPunct="1">
              <a:spcBef>
                <a:spcPts val="0"/>
              </a:spcBef>
              <a:spcAft>
                <a:spcPts val="600"/>
              </a:spcAft>
              <a:buFont typeface="Arial"/>
              <a:buNone/>
              <a:defRPr sz="1400" kern="1200" spc="-100">
                <a:solidFill>
                  <a:schemeClr val="tx1"/>
                </a:solidFill>
                <a:latin typeface="Verdana"/>
                <a:ea typeface="+mn-ea"/>
                <a:cs typeface="Verdana"/>
              </a:defRPr>
            </a:lvl3pPr>
            <a:lvl4pPr marL="0" indent="0" algn="just" defTabSz="457200" rtl="0" eaLnBrk="1" latinLnBrk="0" hangingPunct="1">
              <a:spcBef>
                <a:spcPts val="0"/>
              </a:spcBef>
              <a:spcAft>
                <a:spcPts val="400"/>
              </a:spcAft>
              <a:buFont typeface="Arial"/>
              <a:buNone/>
              <a:defRPr sz="1400" kern="1200" spc="-100">
                <a:solidFill>
                  <a:schemeClr val="tx1"/>
                </a:solidFill>
                <a:latin typeface="Verdana"/>
                <a:ea typeface="+mn-ea"/>
                <a:cs typeface="Verdana"/>
              </a:defRPr>
            </a:lvl4pPr>
            <a:lvl5pPr marL="0" indent="0" algn="just" defTabSz="457200" rtl="0" eaLnBrk="1" latinLnBrk="0" hangingPunct="1">
              <a:spcBef>
                <a:spcPts val="0"/>
              </a:spcBef>
              <a:buFont typeface="Arial"/>
              <a:buNone/>
              <a:defRPr sz="1000" kern="1200" spc="-1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lnSpc>
                <a:spcPct val="100000"/>
              </a:lnSpc>
            </a:pPr>
            <a:r>
              <a:rPr lang="en-US" sz="1200" dirty="0">
                <a:solidFill>
                  <a:schemeClr val="accent4"/>
                </a:solidFill>
                <a:sym typeface="Wingdings" panose="05000000000000000000" pitchFamily="2" charset="2"/>
              </a:rPr>
              <a:t> vendor-agnostic implementation</a:t>
            </a:r>
            <a:br>
              <a:rPr lang="en-US" sz="1200" dirty="0">
                <a:solidFill>
                  <a:schemeClr val="accent4"/>
                </a:solidFill>
                <a:sym typeface="Wingdings" panose="05000000000000000000" pitchFamily="2" charset="2"/>
              </a:rPr>
            </a:br>
            <a:r>
              <a:rPr lang="en-US" sz="1200" dirty="0">
                <a:solidFill>
                  <a:schemeClr val="accent4"/>
                </a:solidFill>
                <a:sym typeface="Wingdings" panose="05000000000000000000" pitchFamily="2" charset="2"/>
              </a:rPr>
              <a:t>and convergence of utility practices</a:t>
            </a:r>
          </a:p>
        </p:txBody>
      </p:sp>
      <p:sp>
        <p:nvSpPr>
          <p:cNvPr id="7" name="Ellipse 6 format margin gutterc"/>
          <p:cNvSpPr>
            <a:spLocks/>
          </p:cNvSpPr>
          <p:nvPr/>
        </p:nvSpPr>
        <p:spPr>
          <a:xfrm>
            <a:off x="2971800" y="1371600"/>
            <a:ext cx="3200400" cy="32004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1800"/>
          </a:p>
        </p:txBody>
      </p:sp>
      <p:sp>
        <p:nvSpPr>
          <p:cNvPr id="5" name="Title 4">
            <a:extLst>
              <a:ext uri="{FF2B5EF4-FFF2-40B4-BE49-F238E27FC236}">
                <a16:creationId xmlns:a16="http://schemas.microsoft.com/office/drawing/2014/main" id="{12FCCC5C-697E-794A-89A0-BDBC15911B32}"/>
              </a:ext>
            </a:extLst>
          </p:cNvPr>
          <p:cNvSpPr>
            <a:spLocks noGrp="1"/>
          </p:cNvSpPr>
          <p:nvPr>
            <p:ph type="title"/>
          </p:nvPr>
        </p:nvSpPr>
        <p:spPr>
          <a:xfrm>
            <a:off x="468630" y="273845"/>
            <a:ext cx="8200415" cy="701756"/>
          </a:xfrm>
        </p:spPr>
        <p:txBody>
          <a:bodyPr>
            <a:noAutofit/>
          </a:bodyPr>
          <a:lstStyle/>
          <a:p>
            <a:r>
              <a:rPr lang="en-US" sz="2400"/>
              <a:t>Stakes and mainstays of the next DSAS generation</a:t>
            </a:r>
          </a:p>
        </p:txBody>
      </p:sp>
      <p:sp>
        <p:nvSpPr>
          <p:cNvPr id="6" name="Espace réservé du texte 6"/>
          <p:cNvSpPr txBox="1">
            <a:spLocks/>
          </p:cNvSpPr>
          <p:nvPr/>
        </p:nvSpPr>
        <p:spPr>
          <a:xfrm>
            <a:off x="-249303" y="1288864"/>
            <a:ext cx="7715345" cy="633991"/>
          </a:xfrm>
          <a:prstGeom prst="rect">
            <a:avLst/>
          </a:prstGeom>
        </p:spPr>
        <p:txBody>
          <a:bodyPr>
            <a:noAutofit/>
          </a:bodyPr>
          <a:lstStyle>
            <a:lvl1pPr marL="0" indent="0" algn="l" defTabSz="457200" rtl="0" eaLnBrk="1" latinLnBrk="0" hangingPunct="1">
              <a:spcBef>
                <a:spcPts val="0"/>
              </a:spcBef>
              <a:spcAft>
                <a:spcPts val="500"/>
              </a:spcAft>
              <a:buFont typeface="Arial"/>
              <a:buNone/>
              <a:defRPr sz="2000" b="1" kern="1200" cap="all" spc="-100">
                <a:solidFill>
                  <a:schemeClr val="tx1"/>
                </a:solidFill>
                <a:latin typeface="Verdana"/>
                <a:ea typeface="+mn-ea"/>
                <a:cs typeface="Verdana"/>
              </a:defRPr>
            </a:lvl1pPr>
            <a:lvl2pPr marL="0" indent="0" algn="just" defTabSz="457200" rtl="0" eaLnBrk="1" latinLnBrk="0" hangingPunct="1">
              <a:spcBef>
                <a:spcPts val="0"/>
              </a:spcBef>
              <a:spcAft>
                <a:spcPts val="800"/>
              </a:spcAft>
              <a:buFont typeface="Arial"/>
              <a:buNone/>
              <a:defRPr sz="1700" kern="1200" spc="-100">
                <a:solidFill>
                  <a:schemeClr val="tx1"/>
                </a:solidFill>
                <a:latin typeface="Verdana"/>
                <a:ea typeface="+mn-ea"/>
                <a:cs typeface="Verdana"/>
              </a:defRPr>
            </a:lvl2pPr>
            <a:lvl3pPr marL="0" indent="0" algn="just" defTabSz="457200" rtl="0" eaLnBrk="1" latinLnBrk="0" hangingPunct="1">
              <a:spcBef>
                <a:spcPts val="0"/>
              </a:spcBef>
              <a:spcAft>
                <a:spcPts val="600"/>
              </a:spcAft>
              <a:buFont typeface="Arial"/>
              <a:buNone/>
              <a:defRPr sz="1400" kern="1200" spc="-100">
                <a:solidFill>
                  <a:schemeClr val="tx1"/>
                </a:solidFill>
                <a:latin typeface="Verdana"/>
                <a:ea typeface="+mn-ea"/>
                <a:cs typeface="Verdana"/>
              </a:defRPr>
            </a:lvl3pPr>
            <a:lvl4pPr marL="0" indent="0" algn="just" defTabSz="457200" rtl="0" eaLnBrk="1" latinLnBrk="0" hangingPunct="1">
              <a:spcBef>
                <a:spcPts val="0"/>
              </a:spcBef>
              <a:spcAft>
                <a:spcPts val="400"/>
              </a:spcAft>
              <a:buFont typeface="Arial"/>
              <a:buNone/>
              <a:defRPr sz="1400" kern="1200" spc="-100">
                <a:solidFill>
                  <a:schemeClr val="tx1"/>
                </a:solidFill>
                <a:latin typeface="Verdana"/>
                <a:ea typeface="+mn-ea"/>
                <a:cs typeface="Verdana"/>
              </a:defRPr>
            </a:lvl4pPr>
            <a:lvl5pPr marL="0" indent="0" algn="just" defTabSz="457200" rtl="0" eaLnBrk="1" latinLnBrk="0" hangingPunct="1">
              <a:spcBef>
                <a:spcPts val="0"/>
              </a:spcBef>
              <a:buFont typeface="Arial"/>
              <a:buNone/>
              <a:defRPr sz="1000" kern="1200" spc="-1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050"/>
          </a:p>
        </p:txBody>
      </p:sp>
      <p:grpSp>
        <p:nvGrpSpPr>
          <p:cNvPr id="11" name="Groupe 10 format margin gutterc"/>
          <p:cNvGrpSpPr>
            <a:grpSpLocks noChangeAspect="1"/>
          </p:cNvGrpSpPr>
          <p:nvPr/>
        </p:nvGrpSpPr>
        <p:grpSpPr>
          <a:xfrm>
            <a:off x="4610100" y="2150249"/>
            <a:ext cx="1143000" cy="1275908"/>
            <a:chOff x="1822742" y="1192"/>
            <a:chExt cx="938465" cy="1078694"/>
          </a:xfrm>
        </p:grpSpPr>
        <p:sp>
          <p:nvSpPr>
            <p:cNvPr id="18" name="Hexagone 17"/>
            <p:cNvSpPr/>
            <p:nvPr/>
          </p:nvSpPr>
          <p:spPr>
            <a:xfrm rot="5400000">
              <a:off x="1752628" y="71307"/>
              <a:ext cx="1078694" cy="938464"/>
            </a:xfrm>
            <a:prstGeom prst="hexagon">
              <a:avLst>
                <a:gd name="adj" fmla="val 25000"/>
                <a:gd name="vf" fmla="val 115470"/>
              </a:avLst>
            </a:prstGeom>
            <a:ln w="254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Hexagone 4"/>
            <p:cNvSpPr/>
            <p:nvPr/>
          </p:nvSpPr>
          <p:spPr>
            <a:xfrm>
              <a:off x="1822742" y="169289"/>
              <a:ext cx="929313" cy="742502"/>
            </a:xfrm>
            <a:prstGeom prst="rect">
              <a:avLst/>
            </a:prstGeom>
            <a:ln w="25400">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400040">
                <a:lnSpc>
                  <a:spcPct val="90000"/>
                </a:lnSpc>
                <a:spcBef>
                  <a:spcPct val="0"/>
                </a:spcBef>
                <a:spcAft>
                  <a:spcPct val="35000"/>
                </a:spcAft>
              </a:pPr>
              <a:r>
                <a:rPr lang="en-US" sz="1200"/>
                <a:t>Virtualization</a:t>
              </a:r>
            </a:p>
          </p:txBody>
        </p:sp>
      </p:grpSp>
      <p:grpSp>
        <p:nvGrpSpPr>
          <p:cNvPr id="12" name="Groupe 11 format margin gutterc"/>
          <p:cNvGrpSpPr>
            <a:grpSpLocks noChangeAspect="1"/>
          </p:cNvGrpSpPr>
          <p:nvPr/>
        </p:nvGrpSpPr>
        <p:grpSpPr>
          <a:xfrm>
            <a:off x="3409950" y="2150249"/>
            <a:ext cx="1143000" cy="1275908"/>
            <a:chOff x="1314030" y="916788"/>
            <a:chExt cx="938464" cy="1078694"/>
          </a:xfrm>
        </p:grpSpPr>
        <p:sp>
          <p:nvSpPr>
            <p:cNvPr id="16" name="Hexagone 15"/>
            <p:cNvSpPr/>
            <p:nvPr/>
          </p:nvSpPr>
          <p:spPr>
            <a:xfrm rot="5400000">
              <a:off x="1243915" y="986903"/>
              <a:ext cx="1078694" cy="938464"/>
            </a:xfrm>
            <a:prstGeom prst="hexagon">
              <a:avLst>
                <a:gd name="adj" fmla="val 25000"/>
                <a:gd name="vf" fmla="val 115470"/>
              </a:avLst>
            </a:prstGeom>
            <a:ln w="254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Hexagone 6"/>
            <p:cNvSpPr/>
            <p:nvPr/>
          </p:nvSpPr>
          <p:spPr>
            <a:xfrm>
              <a:off x="1314030" y="1084885"/>
              <a:ext cx="938464" cy="742502"/>
            </a:xfrm>
            <a:prstGeom prst="rect">
              <a:avLst/>
            </a:prstGeom>
            <a:ln w="25400">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400040">
                <a:lnSpc>
                  <a:spcPct val="90000"/>
                </a:lnSpc>
                <a:spcBef>
                  <a:spcPct val="0"/>
                </a:spcBef>
                <a:spcAft>
                  <a:spcPct val="35000"/>
                </a:spcAft>
              </a:pPr>
              <a:r>
                <a:rPr lang="en-US" sz="1200"/>
                <a:t>Modular &amp; interoperable architecture (IEC61850)</a:t>
              </a:r>
            </a:p>
          </p:txBody>
        </p:sp>
      </p:grpSp>
      <p:grpSp>
        <p:nvGrpSpPr>
          <p:cNvPr id="13" name="Groupe 12 format margin gutterc"/>
          <p:cNvGrpSpPr>
            <a:grpSpLocks noChangeAspect="1"/>
          </p:cNvGrpSpPr>
          <p:nvPr/>
        </p:nvGrpSpPr>
        <p:grpSpPr>
          <a:xfrm>
            <a:off x="4006292" y="3197999"/>
            <a:ext cx="1143000" cy="1275908"/>
            <a:chOff x="1822743" y="1832384"/>
            <a:chExt cx="938465" cy="1078694"/>
          </a:xfrm>
        </p:grpSpPr>
        <p:sp>
          <p:nvSpPr>
            <p:cNvPr id="14" name="Hexagone 13"/>
            <p:cNvSpPr/>
            <p:nvPr/>
          </p:nvSpPr>
          <p:spPr>
            <a:xfrm rot="5400000">
              <a:off x="1752628" y="1902499"/>
              <a:ext cx="1078694" cy="938464"/>
            </a:xfrm>
            <a:prstGeom prst="hexagon">
              <a:avLst>
                <a:gd name="adj" fmla="val 25000"/>
                <a:gd name="vf" fmla="val 115470"/>
              </a:avLst>
            </a:prstGeom>
            <a:ln w="254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Hexagone 8"/>
            <p:cNvSpPr/>
            <p:nvPr/>
          </p:nvSpPr>
          <p:spPr>
            <a:xfrm>
              <a:off x="1822743" y="2000481"/>
              <a:ext cx="938465" cy="742502"/>
            </a:xfrm>
            <a:prstGeom prst="rect">
              <a:avLst/>
            </a:prstGeom>
            <a:ln w="25400">
              <a:noFill/>
            </a:ln>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400040">
                <a:lnSpc>
                  <a:spcPct val="90000"/>
                </a:lnSpc>
                <a:spcBef>
                  <a:spcPct val="0"/>
                </a:spcBef>
                <a:spcAft>
                  <a:spcPct val="35000"/>
                </a:spcAft>
              </a:pPr>
              <a:r>
                <a:rPr lang="en-US" sz="1200"/>
                <a:t>Open Source</a:t>
              </a:r>
            </a:p>
          </p:txBody>
        </p:sp>
      </p:grpSp>
      <p:sp>
        <p:nvSpPr>
          <p:cNvPr id="22" name="Hexagone 6 format margin gutterc"/>
          <p:cNvSpPr>
            <a:spLocks/>
          </p:cNvSpPr>
          <p:nvPr/>
        </p:nvSpPr>
        <p:spPr>
          <a:xfrm>
            <a:off x="2357226" y="3429000"/>
            <a:ext cx="1485900" cy="14859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0" vert="horz" wrap="none" lIns="34290" tIns="34290" rIns="34290" bIns="34290" numCol="1" spcCol="1270" anchor="ctr" anchorCtr="0">
            <a:noAutofit/>
          </a:bodyPr>
          <a:lstStyle/>
          <a:p>
            <a:pPr algn="ctr" defTabSz="400040">
              <a:lnSpc>
                <a:spcPct val="90000"/>
              </a:lnSpc>
              <a:spcBef>
                <a:spcPct val="0"/>
              </a:spcBef>
              <a:spcAft>
                <a:spcPct val="35000"/>
              </a:spcAft>
            </a:pPr>
            <a:r>
              <a:rPr lang="en-US" sz="1200" b="1">
                <a:solidFill>
                  <a:schemeClr val="bg1"/>
                </a:solidFill>
              </a:rPr>
              <a:t>Scalability &amp; </a:t>
            </a:r>
            <a:br>
              <a:rPr lang="en-US" sz="1200" b="1">
                <a:solidFill>
                  <a:schemeClr val="bg1"/>
                </a:solidFill>
              </a:rPr>
            </a:br>
            <a:r>
              <a:rPr lang="en-US" sz="1200" b="1">
                <a:solidFill>
                  <a:schemeClr val="bg1"/>
                </a:solidFill>
              </a:rPr>
              <a:t>Flexibility</a:t>
            </a:r>
          </a:p>
        </p:txBody>
      </p:sp>
      <p:sp>
        <p:nvSpPr>
          <p:cNvPr id="29" name="Hexagone 6 format margin gutterc"/>
          <p:cNvSpPr>
            <a:spLocks/>
          </p:cNvSpPr>
          <p:nvPr/>
        </p:nvSpPr>
        <p:spPr>
          <a:xfrm>
            <a:off x="2308286" y="914400"/>
            <a:ext cx="1485900" cy="14859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spcFirstLastPara="0" vert="horz" wrap="none" lIns="34290" tIns="34290" rIns="34290" bIns="34290" numCol="1" spcCol="1270" anchor="ctr" anchorCtr="0">
            <a:noAutofit/>
          </a:bodyPr>
          <a:lstStyle/>
          <a:p>
            <a:pPr algn="ctr" defTabSz="400040">
              <a:lnSpc>
                <a:spcPct val="90000"/>
              </a:lnSpc>
              <a:spcBef>
                <a:spcPct val="0"/>
              </a:spcBef>
              <a:spcAft>
                <a:spcPct val="35000"/>
              </a:spcAft>
            </a:pPr>
            <a:r>
              <a:rPr lang="en-US" sz="1200" b="1">
                <a:solidFill>
                  <a:schemeClr val="bg1"/>
                </a:solidFill>
              </a:rPr>
              <a:t>Innovation</a:t>
            </a:r>
          </a:p>
        </p:txBody>
      </p:sp>
      <p:sp>
        <p:nvSpPr>
          <p:cNvPr id="35" name="Hexagone 6 format margin gutterc"/>
          <p:cNvSpPr>
            <a:spLocks/>
          </p:cNvSpPr>
          <p:nvPr/>
        </p:nvSpPr>
        <p:spPr>
          <a:xfrm>
            <a:off x="5410070" y="914400"/>
            <a:ext cx="1485900" cy="148590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0" vert="horz" wrap="none" lIns="34290" tIns="34290" rIns="34290" bIns="34290" numCol="1" spcCol="1270" anchor="ctr" anchorCtr="0">
            <a:noAutofit/>
          </a:bodyPr>
          <a:lstStyle/>
          <a:p>
            <a:pPr algn="ctr" defTabSz="400040">
              <a:lnSpc>
                <a:spcPct val="90000"/>
              </a:lnSpc>
              <a:spcBef>
                <a:spcPct val="0"/>
              </a:spcBef>
              <a:spcAft>
                <a:spcPct val="35000"/>
              </a:spcAft>
            </a:pPr>
            <a:r>
              <a:rPr lang="en-US" sz="1200" b="1" dirty="0">
                <a:solidFill>
                  <a:schemeClr val="bg1"/>
                </a:solidFill>
              </a:rPr>
              <a:t>Time &amp;</a:t>
            </a:r>
            <a:br>
              <a:rPr lang="en-US" sz="1200" b="1" dirty="0">
                <a:solidFill>
                  <a:schemeClr val="bg1"/>
                </a:solidFill>
              </a:rPr>
            </a:br>
            <a:r>
              <a:rPr lang="en-US" sz="1200" b="1" dirty="0">
                <a:solidFill>
                  <a:schemeClr val="bg1"/>
                </a:solidFill>
              </a:rPr>
              <a:t>cost-efficiency</a:t>
            </a:r>
          </a:p>
        </p:txBody>
      </p:sp>
      <p:sp>
        <p:nvSpPr>
          <p:cNvPr id="42" name="Hexagone 6 format margin gutterc"/>
          <p:cNvSpPr>
            <a:spLocks/>
          </p:cNvSpPr>
          <p:nvPr/>
        </p:nvSpPr>
        <p:spPr>
          <a:xfrm>
            <a:off x="5372100" y="3429000"/>
            <a:ext cx="1485900" cy="14859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0" vert="horz" wrap="none" lIns="34290" tIns="34290" rIns="34290" bIns="34290" numCol="1" spcCol="1270" anchor="ctr" anchorCtr="0">
            <a:noAutofit/>
          </a:bodyPr>
          <a:lstStyle/>
          <a:p>
            <a:pPr algn="ctr" defTabSz="400040">
              <a:lnSpc>
                <a:spcPct val="90000"/>
              </a:lnSpc>
              <a:spcBef>
                <a:spcPct val="0"/>
              </a:spcBef>
              <a:spcAft>
                <a:spcPct val="35000"/>
              </a:spcAft>
            </a:pPr>
            <a:r>
              <a:rPr lang="en-US" sz="1200" b="1">
                <a:solidFill>
                  <a:schemeClr val="bg1"/>
                </a:solidFill>
              </a:rPr>
              <a:t>Cross-industry</a:t>
            </a:r>
            <a:br>
              <a:rPr lang="en-US" sz="1200" b="1">
                <a:solidFill>
                  <a:schemeClr val="bg1"/>
                </a:solidFill>
              </a:rPr>
            </a:br>
            <a:r>
              <a:rPr lang="en-US" sz="1200" b="1">
                <a:solidFill>
                  <a:schemeClr val="bg1"/>
                </a:solidFill>
              </a:rPr>
              <a:t>collaboration</a:t>
            </a:r>
          </a:p>
        </p:txBody>
      </p:sp>
      <p:sp>
        <p:nvSpPr>
          <p:cNvPr id="2" name="ZoneTexte 1 format margin gutterc"/>
          <p:cNvSpPr txBox="1"/>
          <p:nvPr/>
        </p:nvSpPr>
        <p:spPr>
          <a:xfrm>
            <a:off x="3747538" y="1587496"/>
            <a:ext cx="1693232" cy="692498"/>
          </a:xfrm>
          <a:prstGeom prst="rect">
            <a:avLst/>
          </a:prstGeom>
          <a:noFill/>
        </p:spPr>
        <p:txBody>
          <a:bodyPr wrap="square" rtlCol="0">
            <a:noAutofit/>
          </a:bodyPr>
          <a:lstStyle/>
          <a:p>
            <a:pPr algn="ctr"/>
            <a:r>
              <a:rPr lang="en-US" sz="1800">
                <a:solidFill>
                  <a:schemeClr val="bg1"/>
                </a:solidFill>
              </a:rPr>
              <a:t>Mainstays</a:t>
            </a:r>
          </a:p>
        </p:txBody>
      </p:sp>
      <p:sp>
        <p:nvSpPr>
          <p:cNvPr id="39" name="Espace réservé du numéro de diapositive 3">
            <a:extLst>
              <a:ext uri="{FF2B5EF4-FFF2-40B4-BE49-F238E27FC236}">
                <a16:creationId xmlns:a16="http://schemas.microsoft.com/office/drawing/2014/main" id="{C0AB5A29-A6E2-40D9-B52B-D9ACC823B91D}"/>
              </a:ext>
            </a:extLst>
          </p:cNvPr>
          <p:cNvSpPr>
            <a:spLocks noGrp="1"/>
          </p:cNvSpPr>
          <p:nvPr>
            <p:ph type="sldNum" idx="12"/>
          </p:nvPr>
        </p:nvSpPr>
        <p:spPr>
          <a:xfrm>
            <a:off x="8726161" y="4961220"/>
            <a:ext cx="417839" cy="182280"/>
          </a:xfrm>
        </p:spPr>
        <p:txBody>
          <a:bodyPr/>
          <a:lstStyle/>
          <a:p>
            <a:pPr defTabSz="914378"/>
            <a:fld id="{59894E3C-CCE6-F242-84E3-BCBDD257A1E1}" type="slidenum">
              <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4</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894916627"/>
      </p:ext>
    </p:extLst>
  </p:cSld>
  <p:clrMapOvr>
    <a:masterClrMapping/>
  </p:clrMapOvr>
  <mc:AlternateContent xmlns:mc="http://schemas.openxmlformats.org/markup-compatibility/2006" xmlns:p14="http://schemas.microsoft.com/office/powerpoint/2010/main">
    <mc:Choice Requires="p14">
      <p:transition spd="slow" p14:dur="2000" advTm="60994"/>
    </mc:Choice>
    <mc:Fallback xmlns="">
      <p:transition spd="slow" advTm="6099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latin typeface="Open Sans"/>
              </a:rPr>
              <a:t>Motivations</a:t>
            </a:r>
            <a:endParaRPr lang="en-US"/>
          </a:p>
        </p:txBody>
      </p:sp>
      <p:sp>
        <p:nvSpPr>
          <p:cNvPr id="9" name="Espace réservé du numéro de diapositive 3">
            <a:extLst>
              <a:ext uri="{FF2B5EF4-FFF2-40B4-BE49-F238E27FC236}">
                <a16:creationId xmlns:a16="http://schemas.microsoft.com/office/drawing/2014/main" id="{CBC9B4E0-1604-4169-A160-767606F46043}"/>
              </a:ext>
            </a:extLst>
          </p:cNvPr>
          <p:cNvSpPr txBox="1">
            <a:spLocks/>
          </p:cNvSpPr>
          <p:nvPr/>
        </p:nvSpPr>
        <p:spPr>
          <a:xfrm>
            <a:off x="8726161" y="4961220"/>
            <a:ext cx="417839" cy="182280"/>
          </a:xfrm>
          <a:prstGeom prst="rect">
            <a:avLst/>
          </a:prstGeom>
          <a:noFill/>
          <a:ln>
            <a:noFill/>
          </a:ln>
        </p:spPr>
        <p:txBody>
          <a:bodyPr spcFirstLastPara="1" wrap="square" lIns="68575" tIns="34275" rIns="68575" bIns="34275"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1pPr>
            <a:lvl2pPr marL="0" marR="0" lvl="1"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2pPr>
            <a:lvl3pPr marL="0" marR="0" lvl="2"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3pPr>
            <a:lvl4pPr marL="0" marR="0" lvl="3"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4pPr>
            <a:lvl5pPr marL="0" marR="0" lvl="4"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5pPr>
            <a:lvl6pPr marL="0" marR="0" lvl="5"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6pPr>
            <a:lvl7pPr marL="0" marR="0" lvl="6"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7pPr>
            <a:lvl8pPr marL="0" marR="0" lvl="7"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8pPr>
            <a:lvl9pPr marL="0" marR="0" lvl="8"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9pPr>
          </a:lstStyle>
          <a:p>
            <a:pPr defTabSz="914378"/>
            <a:fld id="{59894E3C-CCE6-F242-84E3-BCBDD257A1E1}" type="slidenum">
              <a:rPr lang="en-US" sz="1000" kern="0" smtClea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5</a:t>
            </a:fld>
            <a:endParaRPr lang="en-US"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ZoneTexte 6">
            <a:extLst>
              <a:ext uri="{FF2B5EF4-FFF2-40B4-BE49-F238E27FC236}">
                <a16:creationId xmlns:a16="http://schemas.microsoft.com/office/drawing/2014/main" id="{3FE9D329-01C7-4FC2-9B3D-E75AEEF16B3C}"/>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graphicFrame>
        <p:nvGraphicFramePr>
          <p:cNvPr id="4" name="Tabel 3">
            <a:extLst>
              <a:ext uri="{FF2B5EF4-FFF2-40B4-BE49-F238E27FC236}">
                <a16:creationId xmlns:a16="http://schemas.microsoft.com/office/drawing/2014/main" id="{CCA3E7CD-C1E3-478C-B5E8-7A0C4E179527}"/>
              </a:ext>
            </a:extLst>
          </p:cNvPr>
          <p:cNvGraphicFramePr>
            <a:graphicFrameLocks noGrp="1"/>
          </p:cNvGraphicFramePr>
          <p:nvPr>
            <p:extLst>
              <p:ext uri="{D42A27DB-BD31-4B8C-83A1-F6EECF244321}">
                <p14:modId xmlns:p14="http://schemas.microsoft.com/office/powerpoint/2010/main" val="2769946612"/>
              </p:ext>
            </p:extLst>
          </p:nvPr>
        </p:nvGraphicFramePr>
        <p:xfrm>
          <a:off x="474955" y="1054624"/>
          <a:ext cx="8240705" cy="3866300"/>
        </p:xfrm>
        <a:graphic>
          <a:graphicData uri="http://schemas.openxmlformats.org/drawingml/2006/table">
            <a:tbl>
              <a:tblPr firstRow="1" bandRow="1">
                <a:tableStyleId>{A4E58EB3-B969-49A8-B0A7-21AB83089CBA}</a:tableStyleId>
              </a:tblPr>
              <a:tblGrid>
                <a:gridCol w="1851025">
                  <a:extLst>
                    <a:ext uri="{9D8B030D-6E8A-4147-A177-3AD203B41FA5}">
                      <a16:colId xmlns:a16="http://schemas.microsoft.com/office/drawing/2014/main" val="743357382"/>
                    </a:ext>
                  </a:extLst>
                </a:gridCol>
                <a:gridCol w="6389680">
                  <a:extLst>
                    <a:ext uri="{9D8B030D-6E8A-4147-A177-3AD203B41FA5}">
                      <a16:colId xmlns:a16="http://schemas.microsoft.com/office/drawing/2014/main" val="2570938445"/>
                    </a:ext>
                  </a:extLst>
                </a:gridCol>
              </a:tblGrid>
              <a:tr h="230342">
                <a:tc>
                  <a:txBody>
                    <a:bodyPr/>
                    <a:lstStyle/>
                    <a:p>
                      <a:pPr algn="l"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Stake category</a:t>
                      </a:r>
                      <a:endParaRPr lang="en-US" sz="1000" b="0" noProof="0">
                        <a:effectLst/>
                        <a:latin typeface="Open Sans" panose="020B0606030504020204" pitchFamily="34" charset="0"/>
                        <a:ea typeface="Open Sans" panose="020B0606030504020204" pitchFamily="34" charset="0"/>
                        <a:cs typeface="Open Sans" panose="020B0606030504020204" pitchFamily="34" charset="0"/>
                      </a:endParaRPr>
                    </a:p>
                  </a:txBody>
                  <a:tcPr marL="76200" marR="76200" marT="76200" marB="76200" anchor="ctr"/>
                </a:tc>
                <a:tc>
                  <a:txBody>
                    <a:bodyPr/>
                    <a:lstStyle/>
                    <a:p>
                      <a:pPr algn="l" fontAlgn="t"/>
                      <a:r>
                        <a:rPr lang="en-US" sz="1000" b="1" noProof="0">
                          <a:effectLst/>
                          <a:latin typeface="Open Sans" panose="020B0606030504020204" pitchFamily="34" charset="0"/>
                          <a:ea typeface="Open Sans" panose="020B0606030504020204" pitchFamily="34" charset="0"/>
                          <a:cs typeface="Open Sans" panose="020B0606030504020204" pitchFamily="34" charset="0"/>
                        </a:rPr>
                        <a:t>Benefits of open source and virtualization approaches</a:t>
                      </a:r>
                    </a:p>
                  </a:txBody>
                  <a:tcPr marL="76200" marR="76200" marT="76200" marB="76200" anchor="ctr"/>
                </a:tc>
                <a:extLst>
                  <a:ext uri="{0D108BD9-81ED-4DB2-BD59-A6C34878D82A}">
                    <a16:rowId xmlns:a16="http://schemas.microsoft.com/office/drawing/2014/main" val="3891636999"/>
                  </a:ext>
                </a:extLst>
              </a:tr>
              <a:tr h="462337">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b="0" i="0" kern="1200" noProof="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Time and cost-efficiency</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Shared development and maintenance effort through collaboration, avoiding in particular that identical (non-differentiating) functionality is developed and maintained by multiple suppliers duplicating effort. </a:t>
                      </a:r>
                    </a:p>
                  </a:txBody>
                  <a:tcPr marL="76200" marR="76200" marT="76200" marB="76200" anchor="ctr"/>
                </a:tc>
                <a:extLst>
                  <a:ext uri="{0D108BD9-81ED-4DB2-BD59-A6C34878D82A}">
                    <a16:rowId xmlns:a16="http://schemas.microsoft.com/office/drawing/2014/main" val="2844533065"/>
                  </a:ext>
                </a:extLst>
              </a:tr>
              <a:tr h="460684">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b="0" i="0" kern="1200" noProof="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Time and cost-efficiency</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Better reuse of functions enabled by improved modularity and interoperability (e.g. reuse of functions across voltage levels).</a:t>
                      </a:r>
                    </a:p>
                  </a:txBody>
                  <a:tcPr marL="76200" marR="76200" marT="76200" marB="76200" anchor="ctr"/>
                </a:tc>
                <a:extLst>
                  <a:ext uri="{0D108BD9-81ED-4DB2-BD59-A6C34878D82A}">
                    <a16:rowId xmlns:a16="http://schemas.microsoft.com/office/drawing/2014/main" val="2728923257"/>
                  </a:ext>
                </a:extLst>
              </a:tr>
              <a:tr h="460684">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b="0" i="0" kern="1200" noProof="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Time and cost-efficiency</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Remote deployment, supervision, update and upgrade of automation functions and swift switch over between old and new functions, reducing maintenance effort and duration of downgraded service.</a:t>
                      </a:r>
                    </a:p>
                  </a:txBody>
                  <a:tcPr marL="76200" marR="76200" marT="76200" marB="76200" anchor="ctr"/>
                </a:tc>
                <a:extLst>
                  <a:ext uri="{0D108BD9-81ED-4DB2-BD59-A6C34878D82A}">
                    <a16:rowId xmlns:a16="http://schemas.microsoft.com/office/drawing/2014/main" val="1961354747"/>
                  </a:ext>
                </a:extLst>
              </a:tr>
              <a:tr h="460684">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b="0" i="0" kern="1200" noProof="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Time and cost-efficiency</a:t>
                      </a:r>
                    </a:p>
                  </a:txBody>
                  <a:tcPr marL="76200" marR="76200" marT="76200" marB="76200" anchor="ctr"/>
                </a:tc>
                <a:tc>
                  <a:txBody>
                    <a:bodyPr/>
                    <a:lstStyle/>
                    <a:p>
                      <a:pPr fontAlgn="t"/>
                      <a:r>
                        <a:rPr lang="en-US" sz="1000" b="0" i="0" kern="1200" noProof="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Automated testing of virtualized functions and systems on digital twin platforms.</a:t>
                      </a:r>
                    </a:p>
                  </a:txBody>
                  <a:tcPr marL="76200" marR="76200" marT="76200" marB="76200" anchor="ctr"/>
                </a:tc>
                <a:extLst>
                  <a:ext uri="{0D108BD9-81ED-4DB2-BD59-A6C34878D82A}">
                    <a16:rowId xmlns:a16="http://schemas.microsoft.com/office/drawing/2014/main" val="3075127971"/>
                  </a:ext>
                </a:extLst>
              </a:tr>
              <a:tr h="345511">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b="0" i="0" kern="1200" noProof="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Time and cost-efficiency</a:t>
                      </a:r>
                    </a:p>
                  </a:txBody>
                  <a:tcPr marL="76200" marR="76200" marT="76200" marB="76200" anchor="ctr"/>
                </a:tc>
                <a:tc>
                  <a:txBody>
                    <a:bodyPr/>
                    <a:lstStyle/>
                    <a:p>
                      <a:pPr lvl="0">
                        <a:buNone/>
                      </a:pPr>
                      <a:r>
                        <a:rPr lang="en-US" sz="1000" noProof="0">
                          <a:effectLst/>
                          <a:latin typeface="Open Sans" panose="020B0606030504020204" pitchFamily="34" charset="0"/>
                          <a:ea typeface="Open Sans" panose="020B0606030504020204" pitchFamily="34" charset="0"/>
                          <a:cs typeface="Open Sans" panose="020B0606030504020204" pitchFamily="34" charset="0"/>
                        </a:rPr>
                        <a:t>Pooling of hardware infrastructure and better use of its capabilities.</a:t>
                      </a:r>
                    </a:p>
                  </a:txBody>
                  <a:tcPr marL="76200" marR="76200" marT="76200" marB="76200" anchor="ctr"/>
                </a:tc>
                <a:extLst>
                  <a:ext uri="{0D108BD9-81ED-4DB2-BD59-A6C34878D82A}">
                    <a16:rowId xmlns:a16="http://schemas.microsoft.com/office/drawing/2014/main" val="987735694"/>
                  </a:ext>
                </a:extLst>
              </a:tr>
              <a:tr h="34551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Cross-industry collaboration</a:t>
                      </a:r>
                    </a:p>
                  </a:txBody>
                  <a:tcPr marL="76200" marR="76200" marT="76200" marB="76200" anchor="ctr"/>
                </a:tc>
                <a:tc>
                  <a:txBody>
                    <a:bodyPr/>
                    <a:lstStyle/>
                    <a:p>
                      <a:pPr lvl="0">
                        <a:buNone/>
                      </a:pPr>
                      <a:r>
                        <a:rPr lang="en-US" sz="1000" noProof="0">
                          <a:effectLst/>
                          <a:latin typeface="Open Sans" panose="020B0606030504020204" pitchFamily="34" charset="0"/>
                          <a:ea typeface="Open Sans" panose="020B0606030504020204" pitchFamily="34" charset="0"/>
                          <a:cs typeface="Open Sans" panose="020B0606030504020204" pitchFamily="34" charset="0"/>
                        </a:rPr>
                        <a:t>Knowledge sharing and pooling for non-differentiating parts, in compliance with antitrust and procurement regulations.</a:t>
                      </a:r>
                    </a:p>
                  </a:txBody>
                  <a:tcPr marL="76200" marR="76200" marT="76200" marB="76200" anchor="ctr"/>
                </a:tc>
                <a:extLst>
                  <a:ext uri="{0D108BD9-81ED-4DB2-BD59-A6C34878D82A}">
                    <a16:rowId xmlns:a16="http://schemas.microsoft.com/office/drawing/2014/main" val="1775685483"/>
                  </a:ext>
                </a:extLst>
              </a:tr>
              <a:tr h="345511">
                <a:tc>
                  <a:txBody>
                    <a:bodyPr/>
                    <a:lstStyle/>
                    <a:p>
                      <a:pPr fontAlgn="t"/>
                      <a:r>
                        <a:rPr lang="en-US" sz="1000" noProof="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Cross-industry collaboration</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Vendor-and-end-user-agnostic platform implementation, facilitating specification, standardization and integration. Reduced specific requirements and behaviors.</a:t>
                      </a:r>
                    </a:p>
                  </a:txBody>
                  <a:tcPr marL="76200" marR="76200" marT="76200" marB="76200" anchor="ctr"/>
                </a:tc>
                <a:extLst>
                  <a:ext uri="{0D108BD9-81ED-4DB2-BD59-A6C34878D82A}">
                    <a16:rowId xmlns:a16="http://schemas.microsoft.com/office/drawing/2014/main" val="3493078359"/>
                  </a:ext>
                </a:extLst>
              </a:tr>
              <a:tr h="34551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Cross-industry collaboration</a:t>
                      </a:r>
                    </a:p>
                  </a:txBody>
                  <a:tcPr marL="76200" marR="76200" marT="76200" marB="76200" anchor="ctr"/>
                </a:tc>
                <a:tc>
                  <a:txBody>
                    <a:bodyPr/>
                    <a:lstStyle/>
                    <a:p>
                      <a:pPr lvl="0">
                        <a:buNone/>
                      </a:pPr>
                      <a:r>
                        <a:rPr lang="en-US" sz="1000" noProof="0" dirty="0">
                          <a:effectLst/>
                          <a:latin typeface="Open Sans" panose="020B0606030504020204" pitchFamily="34" charset="0"/>
                          <a:ea typeface="Open Sans" panose="020B0606030504020204" pitchFamily="34" charset="0"/>
                          <a:cs typeface="Open Sans" panose="020B0606030504020204" pitchFamily="34" charset="0"/>
                        </a:rPr>
                        <a:t>Despite less diversity between implementation, mitigation of bugs based of the principle that “with many eyes, all bugs are shallow”.</a:t>
                      </a:r>
                    </a:p>
                  </a:txBody>
                  <a:tcPr marL="76200" marR="76200" marT="76200" marB="76200" anchor="ctr"/>
                </a:tc>
                <a:extLst>
                  <a:ext uri="{0D108BD9-81ED-4DB2-BD59-A6C34878D82A}">
                    <a16:rowId xmlns:a16="http://schemas.microsoft.com/office/drawing/2014/main" val="3419594064"/>
                  </a:ext>
                </a:extLst>
              </a:tr>
            </a:tbl>
          </a:graphicData>
        </a:graphic>
      </p:graphicFrame>
    </p:spTree>
    <p:extLst>
      <p:ext uri="{BB962C8B-B14F-4D97-AF65-F5344CB8AC3E}">
        <p14:creationId xmlns:p14="http://schemas.microsoft.com/office/powerpoint/2010/main" val="3989534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latin typeface="Open Sans"/>
              </a:rPr>
              <a:t>Motivations</a:t>
            </a:r>
            <a:endParaRPr lang="en-US"/>
          </a:p>
        </p:txBody>
      </p:sp>
      <p:sp>
        <p:nvSpPr>
          <p:cNvPr id="9" name="Espace réservé du numéro de diapositive 3">
            <a:extLst>
              <a:ext uri="{FF2B5EF4-FFF2-40B4-BE49-F238E27FC236}">
                <a16:creationId xmlns:a16="http://schemas.microsoft.com/office/drawing/2014/main" id="{CBC9B4E0-1604-4169-A160-767606F46043}"/>
              </a:ext>
            </a:extLst>
          </p:cNvPr>
          <p:cNvSpPr txBox="1">
            <a:spLocks/>
          </p:cNvSpPr>
          <p:nvPr/>
        </p:nvSpPr>
        <p:spPr>
          <a:xfrm>
            <a:off x="8726161" y="4961220"/>
            <a:ext cx="417839" cy="182280"/>
          </a:xfrm>
          <a:prstGeom prst="rect">
            <a:avLst/>
          </a:prstGeom>
          <a:noFill/>
          <a:ln>
            <a:noFill/>
          </a:ln>
        </p:spPr>
        <p:txBody>
          <a:bodyPr spcFirstLastPara="1" wrap="square" lIns="68575" tIns="34275" rIns="68575" bIns="34275"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1pPr>
            <a:lvl2pPr marL="0" marR="0" lvl="1"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2pPr>
            <a:lvl3pPr marL="0" marR="0" lvl="2"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3pPr>
            <a:lvl4pPr marL="0" marR="0" lvl="3"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4pPr>
            <a:lvl5pPr marL="0" marR="0" lvl="4"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5pPr>
            <a:lvl6pPr marL="0" marR="0" lvl="5"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6pPr>
            <a:lvl7pPr marL="0" marR="0" lvl="6"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7pPr>
            <a:lvl8pPr marL="0" marR="0" lvl="7"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8pPr>
            <a:lvl9pPr marL="0" marR="0" lvl="8" indent="0" algn="r" defTabSz="914400" rtl="0" eaLnBrk="1" latinLnBrk="0" hangingPunct="1">
              <a:lnSpc>
                <a:spcPct val="100000"/>
              </a:lnSpc>
              <a:spcBef>
                <a:spcPts val="0"/>
              </a:spcBef>
              <a:spcAft>
                <a:spcPts val="0"/>
              </a:spcAft>
              <a:buClr>
                <a:srgbClr val="000000"/>
              </a:buClr>
              <a:buSzPts val="800"/>
              <a:buFont typeface="Arial"/>
              <a:buNone/>
              <a:defRPr sz="800" b="0" i="0" u="none" strike="noStrike" kern="1200" cap="none">
                <a:solidFill>
                  <a:srgbClr val="2F2F2F"/>
                </a:solidFill>
                <a:latin typeface="Gill Sans"/>
                <a:ea typeface="Gill Sans"/>
                <a:cs typeface="Gill Sans"/>
                <a:sym typeface="Gill Sans"/>
              </a:defRPr>
            </a:lvl9pPr>
          </a:lstStyle>
          <a:p>
            <a:pPr defTabSz="914378"/>
            <a:fld id="{59894E3C-CCE6-F242-84E3-BCBDD257A1E1}" type="slidenum">
              <a:rPr lang="en-US" sz="1000" kern="0" smtClea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6</a:t>
            </a:fld>
            <a:endParaRPr lang="en-US"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Tabel 3">
            <a:extLst>
              <a:ext uri="{FF2B5EF4-FFF2-40B4-BE49-F238E27FC236}">
                <a16:creationId xmlns:a16="http://schemas.microsoft.com/office/drawing/2014/main" id="{CCA3E7CD-C1E3-478C-B5E8-7A0C4E179527}"/>
              </a:ext>
            </a:extLst>
          </p:cNvPr>
          <p:cNvGraphicFramePr>
            <a:graphicFrameLocks noGrp="1"/>
          </p:cNvGraphicFramePr>
          <p:nvPr/>
        </p:nvGraphicFramePr>
        <p:xfrm>
          <a:off x="471793" y="1037693"/>
          <a:ext cx="8200415" cy="3680157"/>
        </p:xfrm>
        <a:graphic>
          <a:graphicData uri="http://schemas.openxmlformats.org/drawingml/2006/table">
            <a:tbl>
              <a:tblPr firstRow="1" bandRow="1">
                <a:tableStyleId>{A4E58EB3-B969-49A8-B0A7-21AB83089CBA}</a:tableStyleId>
              </a:tblPr>
              <a:tblGrid>
                <a:gridCol w="1568195">
                  <a:extLst>
                    <a:ext uri="{9D8B030D-6E8A-4147-A177-3AD203B41FA5}">
                      <a16:colId xmlns:a16="http://schemas.microsoft.com/office/drawing/2014/main" val="743357382"/>
                    </a:ext>
                  </a:extLst>
                </a:gridCol>
                <a:gridCol w="6632220">
                  <a:extLst>
                    <a:ext uri="{9D8B030D-6E8A-4147-A177-3AD203B41FA5}">
                      <a16:colId xmlns:a16="http://schemas.microsoft.com/office/drawing/2014/main" val="2570938445"/>
                    </a:ext>
                  </a:extLst>
                </a:gridCol>
              </a:tblGrid>
              <a:tr h="230342">
                <a:tc>
                  <a:txBody>
                    <a:bodyPr/>
                    <a:lstStyle/>
                    <a:p>
                      <a:pPr algn="l"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Stake category</a:t>
                      </a:r>
                      <a:endParaRPr lang="en-US" sz="1000" b="0" noProof="0">
                        <a:effectLst/>
                        <a:latin typeface="Open Sans" panose="020B0606030504020204" pitchFamily="34" charset="0"/>
                        <a:ea typeface="Open Sans" panose="020B0606030504020204" pitchFamily="34" charset="0"/>
                        <a:cs typeface="Open Sans" panose="020B0606030504020204" pitchFamily="34" charset="0"/>
                      </a:endParaRPr>
                    </a:p>
                  </a:txBody>
                  <a:tcPr marL="76200" marR="76200" marT="76200" marB="76200" anchor="ctr"/>
                </a:tc>
                <a:tc>
                  <a:txBody>
                    <a:bodyPr/>
                    <a:lstStyle/>
                    <a:p>
                      <a:pPr algn="l" fontAlgn="t"/>
                      <a:r>
                        <a:rPr lang="en-US" sz="1000" b="1" noProof="0">
                          <a:effectLst/>
                          <a:latin typeface="Open Sans" panose="020B0606030504020204" pitchFamily="34" charset="0"/>
                          <a:ea typeface="Open Sans" panose="020B0606030504020204" pitchFamily="34" charset="0"/>
                          <a:cs typeface="Open Sans" panose="020B0606030504020204" pitchFamily="34" charset="0"/>
                        </a:rPr>
                        <a:t>Benefits of open source and virtualization approaches</a:t>
                      </a:r>
                    </a:p>
                  </a:txBody>
                  <a:tcPr marL="76200" marR="76200" marT="76200" marB="76200" anchor="ctr"/>
                </a:tc>
                <a:extLst>
                  <a:ext uri="{0D108BD9-81ED-4DB2-BD59-A6C34878D82A}">
                    <a16:rowId xmlns:a16="http://schemas.microsoft.com/office/drawing/2014/main" val="3891636999"/>
                  </a:ext>
                </a:extLst>
              </a:tr>
              <a:tr h="462337">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noProof="0">
                          <a:effectLst/>
                          <a:latin typeface="Open Sans" panose="020B0606030504020204" pitchFamily="34" charset="0"/>
                          <a:ea typeface="Open Sans" panose="020B0606030504020204" pitchFamily="34" charset="0"/>
                          <a:cs typeface="Open Sans" panose="020B0606030504020204" pitchFamily="34" charset="0"/>
                        </a:rPr>
                        <a:t>Scalability and flexibility</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Simplified central management of a more diverse set of automation system configurations (different applications and settings across substations).</a:t>
                      </a:r>
                    </a:p>
                  </a:txBody>
                  <a:tcPr marL="76200" marR="76200" marT="76200" marB="76200" anchor="ctr"/>
                </a:tc>
                <a:extLst>
                  <a:ext uri="{0D108BD9-81ED-4DB2-BD59-A6C34878D82A}">
                    <a16:rowId xmlns:a16="http://schemas.microsoft.com/office/drawing/2014/main" val="2844533065"/>
                  </a:ext>
                </a:extLst>
              </a:tr>
              <a:tr h="460684">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Scalability and flexibility</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Split of hardware and software lifecycles facilitating upgradability (replacement of some parts/functions while keeping others, standardization of hardware while diversification of software).</a:t>
                      </a:r>
                    </a:p>
                  </a:txBody>
                  <a:tcPr marL="76200" marR="76200" marT="76200" marB="76200" anchor="ctr"/>
                </a:tc>
                <a:extLst>
                  <a:ext uri="{0D108BD9-81ED-4DB2-BD59-A6C34878D82A}">
                    <a16:rowId xmlns:a16="http://schemas.microsoft.com/office/drawing/2014/main" val="2728923257"/>
                  </a:ext>
                </a:extLst>
              </a:tr>
              <a:tr h="46068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a:effectLst/>
                          <a:latin typeface="Open Sans" panose="020B0606030504020204" pitchFamily="34" charset="0"/>
                          <a:ea typeface="Open Sans" panose="020B0606030504020204" pitchFamily="34" charset="0"/>
                          <a:cs typeface="Open Sans" panose="020B0606030504020204" pitchFamily="34" charset="0"/>
                        </a:rPr>
                        <a:t>Scalability and flexibility</a:t>
                      </a:r>
                    </a:p>
                  </a:txBody>
                  <a:tcPr marL="76200" marR="76200" marT="76200" marB="76200" anchor="ctr"/>
                </a:tc>
                <a:tc>
                  <a:txBody>
                    <a:bodyPr/>
                    <a:lstStyle/>
                    <a:p>
                      <a:pPr lvl="0">
                        <a:buNone/>
                      </a:pPr>
                      <a:r>
                        <a:rPr lang="en-US" sz="1000" noProof="0">
                          <a:effectLst/>
                          <a:latin typeface="Open Sans" panose="020B0606030504020204" pitchFamily="34" charset="0"/>
                          <a:ea typeface="Open Sans" panose="020B0606030504020204" pitchFamily="34" charset="0"/>
                          <a:cs typeface="Open Sans" panose="020B0606030504020204" pitchFamily="34" charset="0"/>
                        </a:rPr>
                        <a:t>Enhanced possibility to remotely adapt, disable, enable automation functions according to specific situations (maintenance, failures, etc.).</a:t>
                      </a:r>
                    </a:p>
                  </a:txBody>
                  <a:tcPr marL="76200" marR="76200" marT="76200" marB="76200" anchor="ctr"/>
                </a:tc>
                <a:extLst>
                  <a:ext uri="{0D108BD9-81ED-4DB2-BD59-A6C34878D82A}">
                    <a16:rowId xmlns:a16="http://schemas.microsoft.com/office/drawing/2014/main" val="3471588882"/>
                  </a:ext>
                </a:extLst>
              </a:tr>
              <a:tr h="460684">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noProof="0">
                          <a:effectLst/>
                          <a:latin typeface="Open Sans" panose="020B0606030504020204" pitchFamily="34" charset="0"/>
                          <a:ea typeface="Open Sans" panose="020B0606030504020204" pitchFamily="34" charset="0"/>
                          <a:cs typeface="Open Sans" panose="020B0606030504020204" pitchFamily="34" charset="0"/>
                        </a:rPr>
                        <a:t>Scalability and flexibility</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Offline simulations e.g. after incidents.</a:t>
                      </a:r>
                    </a:p>
                  </a:txBody>
                  <a:tcPr marL="76200" marR="76200" marT="76200" marB="76200" anchor="ctr"/>
                </a:tc>
                <a:extLst>
                  <a:ext uri="{0D108BD9-81ED-4DB2-BD59-A6C34878D82A}">
                    <a16:rowId xmlns:a16="http://schemas.microsoft.com/office/drawing/2014/main" val="2511553706"/>
                  </a:ext>
                </a:extLst>
              </a:tr>
              <a:tr h="460684">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noProof="0">
                          <a:effectLst/>
                          <a:latin typeface="Open Sans" panose="020B0606030504020204" pitchFamily="34" charset="0"/>
                          <a:ea typeface="Open Sans" panose="020B0606030504020204" pitchFamily="34" charset="0"/>
                          <a:cs typeface="Open Sans" panose="020B0606030504020204" pitchFamily="34" charset="0"/>
                        </a:rPr>
                        <a:t>Scalability and flexibility</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Simplified LAN design and testing. Modifications of substation automation systems must be tested against the LAN capacity and in the worst case the substation must be tested completely. By aggregating data to virtualization nodes, the impact on LAN transits is reduced and less volatile.</a:t>
                      </a:r>
                    </a:p>
                  </a:txBody>
                  <a:tcPr marL="76200" marR="76200" marT="76200" marB="76200" anchor="ctr"/>
                </a:tc>
                <a:extLst>
                  <a:ext uri="{0D108BD9-81ED-4DB2-BD59-A6C34878D82A}">
                    <a16:rowId xmlns:a16="http://schemas.microsoft.com/office/drawing/2014/main" val="3040995274"/>
                  </a:ext>
                </a:extLst>
              </a:tr>
              <a:tr h="460684">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noProof="0">
                          <a:effectLst/>
                          <a:latin typeface="Open Sans" panose="020B0606030504020204" pitchFamily="34" charset="0"/>
                          <a:ea typeface="Open Sans" panose="020B0606030504020204" pitchFamily="34" charset="0"/>
                          <a:cs typeface="Open Sans" panose="020B0606030504020204" pitchFamily="34" charset="0"/>
                        </a:rPr>
                        <a:t>Innovation</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Eased deployment of new innovative functions. Better incremental upgradability.</a:t>
                      </a:r>
                    </a:p>
                  </a:txBody>
                  <a:tcPr marL="76200" marR="76200" marT="76200" marB="76200" anchor="ctr"/>
                </a:tc>
                <a:extLst>
                  <a:ext uri="{0D108BD9-81ED-4DB2-BD59-A6C34878D82A}">
                    <a16:rowId xmlns:a16="http://schemas.microsoft.com/office/drawing/2014/main" val="2035426610"/>
                  </a:ext>
                </a:extLst>
              </a:tr>
              <a:tr h="460684">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noProof="0">
                          <a:effectLst/>
                          <a:latin typeface="Open Sans" panose="020B0606030504020204" pitchFamily="34" charset="0"/>
                          <a:ea typeface="Open Sans" panose="020B0606030504020204" pitchFamily="34" charset="0"/>
                          <a:cs typeface="Open Sans" panose="020B0606030504020204" pitchFamily="34" charset="0"/>
                        </a:rPr>
                        <a:t>Innovation</a:t>
                      </a:r>
                    </a:p>
                  </a:txBody>
                  <a:tcPr marL="76200" marR="76200" marT="76200" marB="76200" anchor="ctr"/>
                </a:tc>
                <a:tc>
                  <a:txBody>
                    <a:bodyPr/>
                    <a:lstStyle/>
                    <a:p>
                      <a:pPr fontAlgn="t"/>
                      <a:r>
                        <a:rPr lang="en-US" sz="1000" noProof="0">
                          <a:effectLst/>
                          <a:latin typeface="Open Sans" panose="020B0606030504020204" pitchFamily="34" charset="0"/>
                          <a:ea typeface="Open Sans" panose="020B0606030504020204" pitchFamily="34" charset="0"/>
                          <a:cs typeface="Open Sans" panose="020B0606030504020204" pitchFamily="34" charset="0"/>
                        </a:rPr>
                        <a:t>Possibility to build digital twins for the simulation of current functions running in the substations in combination with new functions (prototypes, experiments) and of different grid situations.</a:t>
                      </a:r>
                    </a:p>
                  </a:txBody>
                  <a:tcPr marL="76200" marR="76200" marT="76200" marB="76200" anchor="ctr"/>
                </a:tc>
                <a:extLst>
                  <a:ext uri="{0D108BD9-81ED-4DB2-BD59-A6C34878D82A}">
                    <a16:rowId xmlns:a16="http://schemas.microsoft.com/office/drawing/2014/main" val="1961354747"/>
                  </a:ext>
                </a:extLst>
              </a:tr>
            </a:tbl>
          </a:graphicData>
        </a:graphic>
      </p:graphicFrame>
      <p:sp>
        <p:nvSpPr>
          <p:cNvPr id="7" name="ZoneTexte 6">
            <a:extLst>
              <a:ext uri="{FF2B5EF4-FFF2-40B4-BE49-F238E27FC236}">
                <a16:creationId xmlns:a16="http://schemas.microsoft.com/office/drawing/2014/main" id="{3FE9D329-01C7-4FC2-9B3D-E75AEEF16B3C}"/>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213160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sz="2800"/>
              <a:t>High level principles guiding the project</a:t>
            </a:r>
          </a:p>
        </p:txBody>
      </p:sp>
    </p:spTree>
    <p:extLst>
      <p:ext uri="{BB962C8B-B14F-4D97-AF65-F5344CB8AC3E}">
        <p14:creationId xmlns:p14="http://schemas.microsoft.com/office/powerpoint/2010/main" val="4090414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24E3D2-6892-4BE9-9883-F8540F4BBF6F}"/>
              </a:ext>
            </a:extLst>
          </p:cNvPr>
          <p:cNvSpPr>
            <a:spLocks noGrp="1"/>
          </p:cNvSpPr>
          <p:nvPr>
            <p:ph type="title"/>
          </p:nvPr>
        </p:nvSpPr>
        <p:spPr/>
        <p:txBody>
          <a:bodyPr/>
          <a:lstStyle/>
          <a:p>
            <a:r>
              <a:rPr lang="en-US"/>
              <a:t>Project purpose</a:t>
            </a:r>
            <a:endParaRPr lang="fr-FR"/>
          </a:p>
        </p:txBody>
      </p:sp>
      <p:sp>
        <p:nvSpPr>
          <p:cNvPr id="5" name="Espace réservé du texte 4"/>
          <p:cNvSpPr>
            <a:spLocks noGrp="1"/>
          </p:cNvSpPr>
          <p:nvPr>
            <p:ph type="body" idx="1"/>
          </p:nvPr>
        </p:nvSpPr>
        <p:spPr/>
        <p:txBody>
          <a:bodyPr/>
          <a:lstStyle/>
          <a:p>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a:t>aim is </a:t>
            </a:r>
            <a:r>
              <a:rPr lang="en-US" sz="2000" dirty="0"/>
              <a:t>to develop a “reference design” and “industrial grade” open source real-time platform that can run virtualized automation and protection applications</a:t>
            </a:r>
          </a:p>
          <a:p>
            <a:pPr marL="914378" lvl="2">
              <a:spcBef>
                <a:spcPts val="800"/>
              </a:spcBef>
            </a:pPr>
            <a:r>
              <a:rPr lang="en-US" dirty="0"/>
              <a:t>It shall be based on open source components while automation and protection applications could be open or proprietary.</a:t>
            </a:r>
          </a:p>
          <a:p>
            <a:pPr marL="914378" lvl="2">
              <a:spcBef>
                <a:spcPts val="800"/>
              </a:spcBef>
            </a:pPr>
            <a:r>
              <a:rPr lang="en-US" dirty="0"/>
              <a:t>It shall be preferentially based on existing open source component(s).</a:t>
            </a:r>
          </a:p>
          <a:p>
            <a:pPr marL="914378" lvl="2">
              <a:spcBef>
                <a:spcPts val="800"/>
              </a:spcBef>
            </a:pPr>
            <a:r>
              <a:rPr lang="en-US" dirty="0"/>
              <a:t>It shall support protection and automation functions.</a:t>
            </a:r>
          </a:p>
          <a:p>
            <a:pPr lvl="1"/>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3000" dirty="0">
              <a:latin typeface="Arial" panose="020B0604020202020204" pitchFamily="34" charset="0"/>
              <a:cs typeface="Arial" panose="020B0604020202020204" pitchFamily="34" charset="0"/>
            </a:endParaRPr>
          </a:p>
        </p:txBody>
      </p:sp>
      <p:sp>
        <p:nvSpPr>
          <p:cNvPr id="8" name="Espace réservé du numéro de diapositive 3">
            <a:extLst>
              <a:ext uri="{FF2B5EF4-FFF2-40B4-BE49-F238E27FC236}">
                <a16:creationId xmlns:a16="http://schemas.microsoft.com/office/drawing/2014/main" id="{C1212789-55A9-4D5D-83D0-23BA7976133C}"/>
              </a:ext>
            </a:extLst>
          </p:cNvPr>
          <p:cNvSpPr>
            <a:spLocks noGrp="1"/>
          </p:cNvSpPr>
          <p:nvPr>
            <p:ph type="sldNum" idx="12"/>
          </p:nvPr>
        </p:nvSpPr>
        <p:spPr>
          <a:xfrm>
            <a:off x="8726161" y="4961220"/>
            <a:ext cx="417839" cy="182280"/>
          </a:xfrm>
        </p:spPr>
        <p:txBody>
          <a:bodyPr/>
          <a:lstStyle/>
          <a:p>
            <a:pPr defTabSz="914378"/>
            <a:fld id="{59894E3C-CCE6-F242-84E3-BCBDD257A1E1}" type="slidenum">
              <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rPr>
              <a:pPr defTabSz="914378"/>
              <a:t>8</a:t>
            </a:fld>
            <a:endParaRPr lang="fr-FR" sz="1000" ker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ZoneTexte 5">
            <a:extLst>
              <a:ext uri="{FF2B5EF4-FFF2-40B4-BE49-F238E27FC236}">
                <a16:creationId xmlns:a16="http://schemas.microsoft.com/office/drawing/2014/main" id="{8ED91172-F0E9-43CB-B647-7A8C08274F1F}"/>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413850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D8760C-325B-47BC-9600-0B3AB480F327}"/>
              </a:ext>
            </a:extLst>
          </p:cNvPr>
          <p:cNvSpPr>
            <a:spLocks noGrp="1"/>
          </p:cNvSpPr>
          <p:nvPr>
            <p:ph type="title"/>
          </p:nvPr>
        </p:nvSpPr>
        <p:spPr>
          <a:xfrm>
            <a:off x="407801" y="273845"/>
            <a:ext cx="8322074" cy="701756"/>
          </a:xfrm>
        </p:spPr>
        <p:txBody>
          <a:bodyPr/>
          <a:lstStyle/>
          <a:p>
            <a:r>
              <a:rPr lang="en-US" sz="2000">
                <a:latin typeface="Open Sans"/>
              </a:rPr>
              <a:t>Overview of the new grid control architecture based on virtualization </a:t>
            </a:r>
            <a:endParaRPr lang="en-US" sz="2000"/>
          </a:p>
        </p:txBody>
      </p:sp>
      <p:sp>
        <p:nvSpPr>
          <p:cNvPr id="8" name="Abgerundetes Rechteck 431">
            <a:extLst>
              <a:ext uri="{FF2B5EF4-FFF2-40B4-BE49-F238E27FC236}">
                <a16:creationId xmlns:a16="http://schemas.microsoft.com/office/drawing/2014/main" id="{E7FCA20B-40BD-475F-8162-5BD1DCE63418}"/>
              </a:ext>
            </a:extLst>
          </p:cNvPr>
          <p:cNvSpPr/>
          <p:nvPr/>
        </p:nvSpPr>
        <p:spPr bwMode="auto">
          <a:xfrm>
            <a:off x="107897" y="3361497"/>
            <a:ext cx="3879006" cy="1454198"/>
          </a:xfrm>
          <a:prstGeom prst="roundRect">
            <a:avLst/>
          </a:prstGeom>
          <a:solidFill>
            <a:srgbClr val="BECDD7">
              <a:lumMod val="20000"/>
              <a:lumOff val="80000"/>
            </a:srgbClr>
          </a:solidFill>
          <a:ln w="12700">
            <a:solidFill>
              <a:srgbClr val="004669"/>
            </a:solidFill>
          </a:ln>
          <a:effectLst/>
        </p:spPr>
        <p:txBody>
          <a:bodyPr wrap="square" lIns="81000" tIns="0" rIns="81000" bIns="40500" numCol="1" spcCol="72000" rtlCol="0" anchor="t">
            <a:noAutofit/>
          </a:bodyPr>
          <a:lstStyle/>
          <a:p>
            <a:pPr algn="ctr" defTabSz="685800" fontAlgn="base">
              <a:lnSpc>
                <a:spcPct val="110000"/>
              </a:lnSpc>
              <a:spcBef>
                <a:spcPct val="0"/>
              </a:spcBef>
              <a:spcAft>
                <a:spcPct val="0"/>
              </a:spcAft>
              <a:defRPr/>
            </a:pPr>
            <a:r>
              <a:rPr lang="en-US" sz="1100" kern="0">
                <a:solidFill>
                  <a:srgbClr val="000000"/>
                </a:solidFill>
                <a:latin typeface="Arial"/>
                <a:ea typeface="ＭＳ Ｐゴシック"/>
              </a:rPr>
              <a:t>Substation Level</a:t>
            </a:r>
          </a:p>
        </p:txBody>
      </p:sp>
      <p:pic>
        <p:nvPicPr>
          <p:cNvPr id="9" name="Picture 74">
            <a:extLst>
              <a:ext uri="{FF2B5EF4-FFF2-40B4-BE49-F238E27FC236}">
                <a16:creationId xmlns:a16="http://schemas.microsoft.com/office/drawing/2014/main" id="{4D9B9CE8-6B34-466C-86BD-8128BC9647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5492" y="4400573"/>
            <a:ext cx="630038" cy="368816"/>
          </a:xfrm>
          <a:prstGeom prst="rect">
            <a:avLst/>
          </a:prstGeom>
          <a:noFill/>
          <a:ln>
            <a:solidFill>
              <a:srgbClr val="004669"/>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 name="Picture 74">
            <a:extLst>
              <a:ext uri="{FF2B5EF4-FFF2-40B4-BE49-F238E27FC236}">
                <a16:creationId xmlns:a16="http://schemas.microsoft.com/office/drawing/2014/main" id="{A731DE06-7C96-496C-8A86-4EAC555ADD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830" y="4400574"/>
            <a:ext cx="630038" cy="368816"/>
          </a:xfrm>
          <a:prstGeom prst="rect">
            <a:avLst/>
          </a:prstGeom>
          <a:noFill/>
          <a:ln>
            <a:solidFill>
              <a:srgbClr val="004669"/>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1" name="Gerade Verbindung mit Pfeil 426">
            <a:extLst>
              <a:ext uri="{FF2B5EF4-FFF2-40B4-BE49-F238E27FC236}">
                <a16:creationId xmlns:a16="http://schemas.microsoft.com/office/drawing/2014/main" id="{208CC643-3CE4-4025-91A9-8507E232B675}"/>
              </a:ext>
            </a:extLst>
          </p:cNvPr>
          <p:cNvCxnSpPr>
            <a:cxnSpLocks/>
            <a:stCxn id="16" idx="2"/>
            <a:endCxn id="9" idx="0"/>
          </p:cNvCxnSpPr>
          <p:nvPr/>
        </p:nvCxnSpPr>
        <p:spPr bwMode="auto">
          <a:xfrm>
            <a:off x="1157831" y="4206052"/>
            <a:ext cx="532680" cy="194521"/>
          </a:xfrm>
          <a:prstGeom prst="straightConnector1">
            <a:avLst/>
          </a:prstGeom>
          <a:solidFill>
            <a:srgbClr val="000000"/>
          </a:solidFill>
          <a:ln w="9525" cap="flat" cmpd="sng" algn="ctr">
            <a:solidFill>
              <a:srgbClr val="004669"/>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2" name="Gerade Verbindung mit Pfeil 427">
            <a:extLst>
              <a:ext uri="{FF2B5EF4-FFF2-40B4-BE49-F238E27FC236}">
                <a16:creationId xmlns:a16="http://schemas.microsoft.com/office/drawing/2014/main" id="{9313A727-4E04-46C0-A312-C00F25102D05}"/>
              </a:ext>
            </a:extLst>
          </p:cNvPr>
          <p:cNvCxnSpPr>
            <a:cxnSpLocks/>
            <a:stCxn id="16" idx="2"/>
            <a:endCxn id="10" idx="0"/>
          </p:cNvCxnSpPr>
          <p:nvPr/>
        </p:nvCxnSpPr>
        <p:spPr bwMode="auto">
          <a:xfrm>
            <a:off x="1157831" y="4206052"/>
            <a:ext cx="1277018" cy="194522"/>
          </a:xfrm>
          <a:prstGeom prst="straightConnector1">
            <a:avLst/>
          </a:prstGeom>
          <a:solidFill>
            <a:srgbClr val="000000"/>
          </a:solidFill>
          <a:ln w="9525" cap="flat" cmpd="sng" algn="ctr">
            <a:solidFill>
              <a:srgbClr val="004669"/>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 name="Gerade Verbindung mit Pfeil 427">
            <a:extLst>
              <a:ext uri="{FF2B5EF4-FFF2-40B4-BE49-F238E27FC236}">
                <a16:creationId xmlns:a16="http://schemas.microsoft.com/office/drawing/2014/main" id="{7160E27C-D736-44E5-96EF-E3316926A1EA}"/>
              </a:ext>
            </a:extLst>
          </p:cNvPr>
          <p:cNvCxnSpPr>
            <a:cxnSpLocks/>
            <a:stCxn id="52" idx="2"/>
            <a:endCxn id="10" idx="0"/>
          </p:cNvCxnSpPr>
          <p:nvPr/>
        </p:nvCxnSpPr>
        <p:spPr bwMode="auto">
          <a:xfrm flipH="1">
            <a:off x="2434849" y="4206594"/>
            <a:ext cx="591516" cy="193980"/>
          </a:xfrm>
          <a:prstGeom prst="straightConnector1">
            <a:avLst/>
          </a:prstGeom>
          <a:solidFill>
            <a:srgbClr val="000000"/>
          </a:solidFill>
          <a:ln w="9525" cap="flat" cmpd="sng" algn="ctr">
            <a:solidFill>
              <a:srgbClr val="004669"/>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 name="Gerade Verbindung mit Pfeil 426">
            <a:extLst>
              <a:ext uri="{FF2B5EF4-FFF2-40B4-BE49-F238E27FC236}">
                <a16:creationId xmlns:a16="http://schemas.microsoft.com/office/drawing/2014/main" id="{E9B1CDF5-518B-495D-99E8-100433EC5D53}"/>
              </a:ext>
            </a:extLst>
          </p:cNvPr>
          <p:cNvCxnSpPr>
            <a:cxnSpLocks/>
            <a:stCxn id="52" idx="2"/>
            <a:endCxn id="9" idx="0"/>
          </p:cNvCxnSpPr>
          <p:nvPr/>
        </p:nvCxnSpPr>
        <p:spPr bwMode="auto">
          <a:xfrm flipH="1">
            <a:off x="1690511" y="4206594"/>
            <a:ext cx="1335854" cy="193979"/>
          </a:xfrm>
          <a:prstGeom prst="straightConnector1">
            <a:avLst/>
          </a:prstGeom>
          <a:solidFill>
            <a:srgbClr val="000000"/>
          </a:solidFill>
          <a:ln w="9525" cap="flat" cmpd="sng" algn="ctr">
            <a:solidFill>
              <a:srgbClr val="004669"/>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22" name="Groupe 21">
            <a:extLst>
              <a:ext uri="{FF2B5EF4-FFF2-40B4-BE49-F238E27FC236}">
                <a16:creationId xmlns:a16="http://schemas.microsoft.com/office/drawing/2014/main" id="{BC85EF2D-FCEF-4423-BA17-0B6867D42D68}"/>
              </a:ext>
            </a:extLst>
          </p:cNvPr>
          <p:cNvGrpSpPr/>
          <p:nvPr/>
        </p:nvGrpSpPr>
        <p:grpSpPr>
          <a:xfrm>
            <a:off x="297681" y="1653364"/>
            <a:ext cx="3538625" cy="1208830"/>
            <a:chOff x="871010" y="1419593"/>
            <a:chExt cx="6893463" cy="1544935"/>
          </a:xfrm>
        </p:grpSpPr>
        <p:sp>
          <p:nvSpPr>
            <p:cNvPr id="23" name="Rechteck 467">
              <a:extLst>
                <a:ext uri="{FF2B5EF4-FFF2-40B4-BE49-F238E27FC236}">
                  <a16:creationId xmlns:a16="http://schemas.microsoft.com/office/drawing/2014/main" id="{F08E6F85-344A-4972-ACC4-3F1E2565F68D}"/>
                </a:ext>
              </a:extLst>
            </p:cNvPr>
            <p:cNvSpPr/>
            <p:nvPr/>
          </p:nvSpPr>
          <p:spPr>
            <a:xfrm>
              <a:off x="4110229" y="1923858"/>
              <a:ext cx="3654244" cy="435419"/>
            </a:xfrm>
            <a:prstGeom prst="rect">
              <a:avLst/>
            </a:prstGeom>
          </p:spPr>
          <p:txBody>
            <a:bodyPr wrap="none" anchor="t">
              <a:spAutoFit/>
            </a:bodyPr>
            <a:lstStyle/>
            <a:p>
              <a:pPr algn="ctr" fontAlgn="base">
                <a:lnSpc>
                  <a:spcPct val="110000"/>
                </a:lnSpc>
                <a:spcBef>
                  <a:spcPct val="0"/>
                </a:spcBef>
                <a:spcAft>
                  <a:spcPct val="0"/>
                </a:spcAft>
                <a:buFont typeface="Wingdings" charset="0"/>
                <a:buNone/>
              </a:pPr>
              <a:r>
                <a:rPr lang="en-US" sz="1500" b="1">
                  <a:solidFill>
                    <a:srgbClr val="FFFFFF"/>
                  </a:solidFill>
                  <a:latin typeface="Arial"/>
                  <a:ea typeface="ＭＳ Ｐゴシック" charset="-128"/>
                  <a:cs typeface="Arial" charset="0"/>
                </a:rPr>
                <a:t>Key Requirements</a:t>
              </a:r>
            </a:p>
          </p:txBody>
        </p:sp>
        <p:sp>
          <p:nvSpPr>
            <p:cNvPr id="24" name="Wolke 433">
              <a:extLst>
                <a:ext uri="{FF2B5EF4-FFF2-40B4-BE49-F238E27FC236}">
                  <a16:creationId xmlns:a16="http://schemas.microsoft.com/office/drawing/2014/main" id="{DF33367C-B46D-422B-9E2E-27A59E2C4206}"/>
                </a:ext>
              </a:extLst>
            </p:cNvPr>
            <p:cNvSpPr/>
            <p:nvPr/>
          </p:nvSpPr>
          <p:spPr bwMode="auto">
            <a:xfrm>
              <a:off x="871010" y="1419593"/>
              <a:ext cx="6826818" cy="1544935"/>
            </a:xfrm>
            <a:prstGeom prst="cloud">
              <a:avLst/>
            </a:prstGeom>
            <a:solidFill>
              <a:srgbClr val="CDD9E1">
                <a:alpha val="30196"/>
              </a:srgbClr>
            </a:solidFill>
            <a:ln>
              <a:solidFill>
                <a:srgbClr val="004669"/>
              </a:solid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1000" tIns="40500" rIns="81000" bIns="40500" numCol="1" spcCol="72000" rtlCol="0" anchor="t">
              <a:noAutofit/>
            </a:bodyPr>
            <a:lstStyle/>
            <a:p>
              <a:pPr algn="ctr" fontAlgn="base">
                <a:lnSpc>
                  <a:spcPct val="110000"/>
                </a:lnSpc>
                <a:spcBef>
                  <a:spcPct val="0"/>
                </a:spcBef>
                <a:spcAft>
                  <a:spcPct val="0"/>
                </a:spcAft>
                <a:buFont typeface="Wingdings" charset="0"/>
                <a:buNone/>
              </a:pPr>
              <a:r>
                <a:rPr lang="en-US" sz="1100">
                  <a:solidFill>
                    <a:srgbClr val="000000"/>
                  </a:solidFill>
                  <a:latin typeface="Arial"/>
                  <a:ea typeface="ＭＳ Ｐゴシック" charset="-128"/>
                </a:rPr>
                <a:t>Data Center Level</a:t>
              </a:r>
            </a:p>
          </p:txBody>
        </p:sp>
        <p:sp>
          <p:nvSpPr>
            <p:cNvPr id="25" name="Abgerundetes Rechteck 428">
              <a:extLst>
                <a:ext uri="{FF2B5EF4-FFF2-40B4-BE49-F238E27FC236}">
                  <a16:creationId xmlns:a16="http://schemas.microsoft.com/office/drawing/2014/main" id="{C908D1E3-6FDC-487F-9B1C-F2590FB9629B}"/>
                </a:ext>
              </a:extLst>
            </p:cNvPr>
            <p:cNvSpPr/>
            <p:nvPr/>
          </p:nvSpPr>
          <p:spPr bwMode="auto">
            <a:xfrm>
              <a:off x="5190016" y="1903438"/>
              <a:ext cx="1101081" cy="217108"/>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fontAlgn="base">
                <a:lnSpc>
                  <a:spcPct val="110000"/>
                </a:lnSpc>
                <a:spcBef>
                  <a:spcPct val="0"/>
                </a:spcBef>
                <a:spcAft>
                  <a:spcPct val="0"/>
                </a:spcAft>
              </a:pPr>
              <a:r>
                <a:rPr lang="en-US" sz="750" b="1">
                  <a:solidFill>
                    <a:srgbClr val="FFFFFF"/>
                  </a:solidFill>
                  <a:latin typeface="Arial"/>
                  <a:ea typeface="ＭＳ Ｐゴシック" charset="-128"/>
                </a:rPr>
                <a:t>integration</a:t>
              </a:r>
              <a:endParaRPr lang="en-US" sz="675" b="1">
                <a:solidFill>
                  <a:srgbClr val="FFFFFF"/>
                </a:solidFill>
                <a:latin typeface="Arial"/>
                <a:ea typeface="ＭＳ Ｐゴシック" charset="-128"/>
              </a:endParaRPr>
            </a:p>
          </p:txBody>
        </p:sp>
        <p:sp>
          <p:nvSpPr>
            <p:cNvPr id="26" name="Abgerundetes Rechteck 428">
              <a:extLst>
                <a:ext uri="{FF2B5EF4-FFF2-40B4-BE49-F238E27FC236}">
                  <a16:creationId xmlns:a16="http://schemas.microsoft.com/office/drawing/2014/main" id="{31E0A76E-1FC8-471E-8BC6-0C076EB4698B}"/>
                </a:ext>
              </a:extLst>
            </p:cNvPr>
            <p:cNvSpPr/>
            <p:nvPr/>
          </p:nvSpPr>
          <p:spPr bwMode="auto">
            <a:xfrm>
              <a:off x="6390219" y="2059479"/>
              <a:ext cx="1112348" cy="294522"/>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fontAlgn="base">
                <a:lnSpc>
                  <a:spcPct val="110000"/>
                </a:lnSpc>
                <a:spcBef>
                  <a:spcPct val="0"/>
                </a:spcBef>
                <a:spcAft>
                  <a:spcPct val="0"/>
                </a:spcAft>
              </a:pPr>
              <a:r>
                <a:rPr lang="en-US" sz="750" b="1">
                  <a:solidFill>
                    <a:srgbClr val="FFFFFF"/>
                  </a:solidFill>
                  <a:latin typeface="Arial"/>
                  <a:ea typeface="ＭＳ Ｐゴシック" charset="-128"/>
                </a:rPr>
                <a:t>deployment</a:t>
              </a:r>
            </a:p>
          </p:txBody>
        </p:sp>
        <p:sp>
          <p:nvSpPr>
            <p:cNvPr id="27" name="Abgerundetes Rechteck 430">
              <a:extLst>
                <a:ext uri="{FF2B5EF4-FFF2-40B4-BE49-F238E27FC236}">
                  <a16:creationId xmlns:a16="http://schemas.microsoft.com/office/drawing/2014/main" id="{54DFF5B9-C286-4A10-AA9E-3EFE4E7E36F2}"/>
                </a:ext>
              </a:extLst>
            </p:cNvPr>
            <p:cNvSpPr/>
            <p:nvPr/>
          </p:nvSpPr>
          <p:spPr bwMode="auto">
            <a:xfrm>
              <a:off x="5090989" y="2272105"/>
              <a:ext cx="697917" cy="23100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fontAlgn="base">
                <a:lnSpc>
                  <a:spcPct val="110000"/>
                </a:lnSpc>
                <a:spcBef>
                  <a:spcPct val="0"/>
                </a:spcBef>
                <a:spcAft>
                  <a:spcPct val="0"/>
                </a:spcAft>
                <a:buFont typeface="Wingdings" charset="0"/>
                <a:buNone/>
              </a:pPr>
              <a:r>
                <a:rPr lang="en-US" sz="750" b="1">
                  <a:solidFill>
                    <a:srgbClr val="FFFFFF"/>
                  </a:solidFill>
                  <a:latin typeface="Arial"/>
                  <a:ea typeface="ＭＳ Ｐゴシック" charset="-128"/>
                </a:rPr>
                <a:t>test</a:t>
              </a:r>
              <a:endParaRPr lang="en-US" sz="675" b="1">
                <a:solidFill>
                  <a:srgbClr val="FFFFFF"/>
                </a:solidFill>
                <a:latin typeface="Arial"/>
                <a:ea typeface="ＭＳ Ｐゴシック" charset="-128"/>
              </a:endParaRPr>
            </a:p>
          </p:txBody>
        </p:sp>
      </p:grpSp>
      <p:sp>
        <p:nvSpPr>
          <p:cNvPr id="28" name="Abgerundetes Rechteck 431">
            <a:extLst>
              <a:ext uri="{FF2B5EF4-FFF2-40B4-BE49-F238E27FC236}">
                <a16:creationId xmlns:a16="http://schemas.microsoft.com/office/drawing/2014/main" id="{96877593-A181-455A-9116-3B1B784FFE0E}"/>
              </a:ext>
            </a:extLst>
          </p:cNvPr>
          <p:cNvSpPr/>
          <p:nvPr/>
        </p:nvSpPr>
        <p:spPr bwMode="auto">
          <a:xfrm>
            <a:off x="5143570" y="3415458"/>
            <a:ext cx="3879006" cy="1454198"/>
          </a:xfrm>
          <a:prstGeom prst="roundRect">
            <a:avLst/>
          </a:prstGeom>
          <a:solidFill>
            <a:srgbClr val="BECDD7">
              <a:lumMod val="20000"/>
              <a:lumOff val="80000"/>
            </a:srgbClr>
          </a:solidFill>
          <a:ln w="12700">
            <a:solidFill>
              <a:srgbClr val="004669"/>
            </a:solidFill>
          </a:ln>
          <a:effectLst/>
        </p:spPr>
        <p:txBody>
          <a:bodyPr wrap="square" lIns="81000" tIns="0" rIns="81000" bIns="40500" numCol="1" spcCol="72000" rtlCol="0" anchor="t">
            <a:noAutofit/>
          </a:bodyPr>
          <a:lstStyle/>
          <a:p>
            <a:pPr algn="ctr" defTabSz="685800" fontAlgn="base">
              <a:lnSpc>
                <a:spcPct val="110000"/>
              </a:lnSpc>
              <a:spcBef>
                <a:spcPct val="0"/>
              </a:spcBef>
              <a:spcAft>
                <a:spcPct val="0"/>
              </a:spcAft>
              <a:defRPr/>
            </a:pPr>
            <a:r>
              <a:rPr lang="en-US" sz="1100" kern="0">
                <a:solidFill>
                  <a:srgbClr val="000000"/>
                </a:solidFill>
                <a:latin typeface="Arial"/>
                <a:ea typeface="ＭＳ Ｐゴシック"/>
              </a:rPr>
              <a:t>Substation Level</a:t>
            </a:r>
          </a:p>
        </p:txBody>
      </p:sp>
      <p:pic>
        <p:nvPicPr>
          <p:cNvPr id="29" name="Picture 74">
            <a:extLst>
              <a:ext uri="{FF2B5EF4-FFF2-40B4-BE49-F238E27FC236}">
                <a16:creationId xmlns:a16="http://schemas.microsoft.com/office/drawing/2014/main" id="{FFA58FED-7887-4232-912D-0289380CF9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0836" y="4453711"/>
            <a:ext cx="630038" cy="368816"/>
          </a:xfrm>
          <a:prstGeom prst="rect">
            <a:avLst/>
          </a:prstGeom>
          <a:noFill/>
          <a:ln>
            <a:solidFill>
              <a:srgbClr val="004669"/>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 name="Picture 74">
            <a:extLst>
              <a:ext uri="{FF2B5EF4-FFF2-40B4-BE49-F238E27FC236}">
                <a16:creationId xmlns:a16="http://schemas.microsoft.com/office/drawing/2014/main" id="{D07CEA9C-A894-4172-9FA0-0C79C7F7F2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5174" y="4453711"/>
            <a:ext cx="630038" cy="368816"/>
          </a:xfrm>
          <a:prstGeom prst="rect">
            <a:avLst/>
          </a:prstGeom>
          <a:noFill/>
          <a:ln>
            <a:solidFill>
              <a:srgbClr val="004669"/>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1" name="Gerade Verbindung mit Pfeil 426">
            <a:extLst>
              <a:ext uri="{FF2B5EF4-FFF2-40B4-BE49-F238E27FC236}">
                <a16:creationId xmlns:a16="http://schemas.microsoft.com/office/drawing/2014/main" id="{E534409D-5351-4778-99D4-6B72E9E95C6C}"/>
              </a:ext>
            </a:extLst>
          </p:cNvPr>
          <p:cNvCxnSpPr>
            <a:cxnSpLocks/>
            <a:stCxn id="59" idx="2"/>
            <a:endCxn id="29" idx="0"/>
          </p:cNvCxnSpPr>
          <p:nvPr/>
        </p:nvCxnSpPr>
        <p:spPr bwMode="auto">
          <a:xfrm>
            <a:off x="6161813" y="4206052"/>
            <a:ext cx="584042" cy="247659"/>
          </a:xfrm>
          <a:prstGeom prst="straightConnector1">
            <a:avLst/>
          </a:prstGeom>
          <a:solidFill>
            <a:srgbClr val="000000"/>
          </a:solidFill>
          <a:ln w="9525" cap="flat" cmpd="sng" algn="ctr">
            <a:solidFill>
              <a:srgbClr val="004669"/>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2" name="Gerade Verbindung mit Pfeil 427">
            <a:extLst>
              <a:ext uri="{FF2B5EF4-FFF2-40B4-BE49-F238E27FC236}">
                <a16:creationId xmlns:a16="http://schemas.microsoft.com/office/drawing/2014/main" id="{D4A0E973-4EC9-4271-9C3F-AD1B57F70062}"/>
              </a:ext>
            </a:extLst>
          </p:cNvPr>
          <p:cNvCxnSpPr>
            <a:cxnSpLocks/>
            <a:stCxn id="59" idx="2"/>
            <a:endCxn id="30" idx="0"/>
          </p:cNvCxnSpPr>
          <p:nvPr/>
        </p:nvCxnSpPr>
        <p:spPr bwMode="auto">
          <a:xfrm>
            <a:off x="6161813" y="4206052"/>
            <a:ext cx="1328380" cy="247659"/>
          </a:xfrm>
          <a:prstGeom prst="straightConnector1">
            <a:avLst/>
          </a:prstGeom>
          <a:solidFill>
            <a:srgbClr val="000000"/>
          </a:solidFill>
          <a:ln w="9525" cap="flat" cmpd="sng" algn="ctr">
            <a:solidFill>
              <a:srgbClr val="004669"/>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3" name="Gerade Verbindung mit Pfeil 427">
            <a:extLst>
              <a:ext uri="{FF2B5EF4-FFF2-40B4-BE49-F238E27FC236}">
                <a16:creationId xmlns:a16="http://schemas.microsoft.com/office/drawing/2014/main" id="{CAA0D3BB-E569-49B8-9561-443930DD5A9A}"/>
              </a:ext>
            </a:extLst>
          </p:cNvPr>
          <p:cNvCxnSpPr>
            <a:cxnSpLocks/>
            <a:stCxn id="66" idx="2"/>
            <a:endCxn id="30" idx="0"/>
          </p:cNvCxnSpPr>
          <p:nvPr/>
        </p:nvCxnSpPr>
        <p:spPr bwMode="auto">
          <a:xfrm flipH="1">
            <a:off x="7490193" y="4203085"/>
            <a:ext cx="600259" cy="250626"/>
          </a:xfrm>
          <a:prstGeom prst="straightConnector1">
            <a:avLst/>
          </a:prstGeom>
          <a:solidFill>
            <a:srgbClr val="000000"/>
          </a:solidFill>
          <a:ln w="9525" cap="flat" cmpd="sng" algn="ctr">
            <a:solidFill>
              <a:srgbClr val="004669"/>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4" name="Gerade Verbindung mit Pfeil 426">
            <a:extLst>
              <a:ext uri="{FF2B5EF4-FFF2-40B4-BE49-F238E27FC236}">
                <a16:creationId xmlns:a16="http://schemas.microsoft.com/office/drawing/2014/main" id="{172C7790-24FF-4EF9-9505-152B3242717C}"/>
              </a:ext>
            </a:extLst>
          </p:cNvPr>
          <p:cNvCxnSpPr>
            <a:cxnSpLocks/>
            <a:stCxn id="66" idx="2"/>
            <a:endCxn id="29" idx="0"/>
          </p:cNvCxnSpPr>
          <p:nvPr/>
        </p:nvCxnSpPr>
        <p:spPr bwMode="auto">
          <a:xfrm flipH="1">
            <a:off x="6745855" y="4203085"/>
            <a:ext cx="1344597" cy="250626"/>
          </a:xfrm>
          <a:prstGeom prst="straightConnector1">
            <a:avLst/>
          </a:prstGeom>
          <a:solidFill>
            <a:srgbClr val="000000"/>
          </a:solidFill>
          <a:ln w="9525" cap="flat" cmpd="sng" algn="ctr">
            <a:solidFill>
              <a:srgbClr val="004669"/>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5" name="ZoneTexte 34">
            <a:extLst>
              <a:ext uri="{FF2B5EF4-FFF2-40B4-BE49-F238E27FC236}">
                <a16:creationId xmlns:a16="http://schemas.microsoft.com/office/drawing/2014/main" id="{1EC89FFA-FAA7-42AB-AF3A-B857AB542264}"/>
              </a:ext>
            </a:extLst>
          </p:cNvPr>
          <p:cNvSpPr txBox="1"/>
          <p:nvPr/>
        </p:nvSpPr>
        <p:spPr>
          <a:xfrm>
            <a:off x="4424363" y="4104839"/>
            <a:ext cx="358338" cy="236125"/>
          </a:xfrm>
          <a:prstGeom prst="rect">
            <a:avLst/>
          </a:prstGeom>
          <a:noFill/>
        </p:spPr>
        <p:txBody>
          <a:bodyPr vert="horz" wrap="square" lIns="0" tIns="0" rIns="0" bIns="0" rtlCol="0">
            <a:noAutofit/>
          </a:bodyPr>
          <a:lstStyle/>
          <a:p>
            <a:pPr fontAlgn="base">
              <a:lnSpc>
                <a:spcPct val="110000"/>
              </a:lnSpc>
              <a:spcAft>
                <a:spcPct val="0"/>
              </a:spcAft>
            </a:pPr>
            <a:r>
              <a:rPr lang="fr-FR">
                <a:solidFill>
                  <a:srgbClr val="000000"/>
                </a:solidFill>
                <a:latin typeface="Arial"/>
                <a:ea typeface="Arial Unicode MS" panose="020B0604020202020204" pitchFamily="34" charset="-128"/>
                <a:cs typeface="Arial Unicode MS" panose="020B0604020202020204" pitchFamily="34" charset="-128"/>
              </a:rPr>
              <a:t>…</a:t>
            </a:r>
            <a:endParaRPr lang="fr-FR" sz="900">
              <a:solidFill>
                <a:srgbClr val="000000"/>
              </a:solidFill>
              <a:latin typeface="Arial"/>
              <a:ea typeface="Arial Unicode MS" panose="020B0604020202020204" pitchFamily="34" charset="-128"/>
              <a:cs typeface="Arial Unicode MS" panose="020B0604020202020204" pitchFamily="34" charset="-128"/>
            </a:endParaRPr>
          </a:p>
        </p:txBody>
      </p:sp>
      <p:cxnSp>
        <p:nvCxnSpPr>
          <p:cNvPr id="36" name="Connecteur droit 35">
            <a:extLst>
              <a:ext uri="{FF2B5EF4-FFF2-40B4-BE49-F238E27FC236}">
                <a16:creationId xmlns:a16="http://schemas.microsoft.com/office/drawing/2014/main" id="{C061D0D3-33FF-43E9-86DF-F6B176A5D5B4}"/>
              </a:ext>
            </a:extLst>
          </p:cNvPr>
          <p:cNvCxnSpPr>
            <a:stCxn id="43" idx="1"/>
            <a:endCxn id="28" idx="0"/>
          </p:cNvCxnSpPr>
          <p:nvPr/>
        </p:nvCxnSpPr>
        <p:spPr bwMode="auto">
          <a:xfrm flipH="1">
            <a:off x="7083073" y="2862681"/>
            <a:ext cx="1102" cy="552777"/>
          </a:xfrm>
          <a:prstGeom prst="line">
            <a:avLst/>
          </a:prstGeom>
          <a:solidFill>
            <a:srgbClr val="00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7" name="Abgerundetes Rechteck 431">
            <a:extLst>
              <a:ext uri="{FF2B5EF4-FFF2-40B4-BE49-F238E27FC236}">
                <a16:creationId xmlns:a16="http://schemas.microsoft.com/office/drawing/2014/main" id="{93939A56-BBF9-4FF3-A94C-FA41ACA77D25}"/>
              </a:ext>
            </a:extLst>
          </p:cNvPr>
          <p:cNvSpPr/>
          <p:nvPr/>
        </p:nvSpPr>
        <p:spPr bwMode="auto">
          <a:xfrm>
            <a:off x="6353109" y="1216956"/>
            <a:ext cx="1454494" cy="392195"/>
          </a:xfrm>
          <a:prstGeom prst="roundRect">
            <a:avLst/>
          </a:prstGeom>
          <a:solidFill>
            <a:srgbClr val="641946">
              <a:lumMod val="20000"/>
              <a:lumOff val="80000"/>
            </a:srgbClr>
          </a:solidFill>
          <a:ln w="12700">
            <a:solidFill>
              <a:srgbClr val="004669"/>
            </a:solidFill>
          </a:ln>
          <a:effectLst/>
        </p:spPr>
        <p:txBody>
          <a:bodyPr wrap="square" lIns="81000" tIns="0" rIns="81000" bIns="40500" numCol="1" spcCol="72000" rtlCol="0" anchor="ctr">
            <a:noAutofit/>
          </a:bodyPr>
          <a:lstStyle/>
          <a:p>
            <a:pPr algn="ctr" defTabSz="685800" fontAlgn="base">
              <a:lnSpc>
                <a:spcPct val="110000"/>
              </a:lnSpc>
              <a:spcBef>
                <a:spcPct val="0"/>
              </a:spcBef>
              <a:spcAft>
                <a:spcPct val="0"/>
              </a:spcAft>
              <a:defRPr/>
            </a:pPr>
            <a:r>
              <a:rPr lang="en-US" sz="1100" kern="0">
                <a:solidFill>
                  <a:srgbClr val="000000"/>
                </a:solidFill>
                <a:latin typeface="Arial"/>
                <a:ea typeface="ＭＳ Ｐゴシック"/>
              </a:rPr>
              <a:t>Supervision &amp; control center</a:t>
            </a:r>
          </a:p>
        </p:txBody>
      </p:sp>
      <p:sp>
        <p:nvSpPr>
          <p:cNvPr id="38" name="Abgerundetes Rechteck 431">
            <a:extLst>
              <a:ext uri="{FF2B5EF4-FFF2-40B4-BE49-F238E27FC236}">
                <a16:creationId xmlns:a16="http://schemas.microsoft.com/office/drawing/2014/main" id="{36BE9CFD-179A-4EC3-9B43-B98E4F379694}"/>
              </a:ext>
            </a:extLst>
          </p:cNvPr>
          <p:cNvSpPr/>
          <p:nvPr/>
        </p:nvSpPr>
        <p:spPr bwMode="auto">
          <a:xfrm>
            <a:off x="1282941" y="1197489"/>
            <a:ext cx="1528764" cy="409690"/>
          </a:xfrm>
          <a:prstGeom prst="roundRect">
            <a:avLst/>
          </a:prstGeom>
          <a:solidFill>
            <a:srgbClr val="EB780A">
              <a:lumMod val="20000"/>
              <a:lumOff val="80000"/>
            </a:srgbClr>
          </a:solidFill>
          <a:ln w="12700">
            <a:solidFill>
              <a:srgbClr val="004669"/>
            </a:solidFill>
          </a:ln>
          <a:effectLst/>
        </p:spPr>
        <p:txBody>
          <a:bodyPr wrap="square" lIns="81000" tIns="0" rIns="81000" bIns="40500" numCol="1" spcCol="72000" rtlCol="0" anchor="ctr">
            <a:noAutofit/>
          </a:bodyPr>
          <a:lstStyle/>
          <a:p>
            <a:pPr algn="ctr" defTabSz="685800" fontAlgn="base">
              <a:lnSpc>
                <a:spcPct val="110000"/>
              </a:lnSpc>
              <a:spcBef>
                <a:spcPct val="0"/>
              </a:spcBef>
              <a:spcAft>
                <a:spcPct val="0"/>
              </a:spcAft>
              <a:defRPr/>
            </a:pPr>
            <a:r>
              <a:rPr lang="en-US" sz="1100" kern="0">
                <a:solidFill>
                  <a:srgbClr val="000000"/>
                </a:solidFill>
                <a:latin typeface="Arial"/>
                <a:ea typeface="ＭＳ Ｐゴシック"/>
              </a:rPr>
              <a:t>IT integration &amp; orchestration center</a:t>
            </a:r>
          </a:p>
        </p:txBody>
      </p:sp>
      <p:cxnSp>
        <p:nvCxnSpPr>
          <p:cNvPr id="39" name="Connecteur droit 38">
            <a:extLst>
              <a:ext uri="{FF2B5EF4-FFF2-40B4-BE49-F238E27FC236}">
                <a16:creationId xmlns:a16="http://schemas.microsoft.com/office/drawing/2014/main" id="{72799ECA-7614-4546-B2CC-4BFDB92128C7}"/>
              </a:ext>
            </a:extLst>
          </p:cNvPr>
          <p:cNvCxnSpPr>
            <a:cxnSpLocks/>
            <a:stCxn id="24" idx="3"/>
            <a:endCxn id="38" idx="2"/>
          </p:cNvCxnSpPr>
          <p:nvPr/>
        </p:nvCxnSpPr>
        <p:spPr bwMode="auto">
          <a:xfrm flipH="1" flipV="1">
            <a:off x="2047323" y="1607179"/>
            <a:ext cx="2565" cy="115301"/>
          </a:xfrm>
          <a:prstGeom prst="line">
            <a:avLst/>
          </a:prstGeom>
          <a:solidFill>
            <a:srgbClr val="00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0" name="Connecteur droit 39">
            <a:extLst>
              <a:ext uri="{FF2B5EF4-FFF2-40B4-BE49-F238E27FC236}">
                <a16:creationId xmlns:a16="http://schemas.microsoft.com/office/drawing/2014/main" id="{E2B804C1-DFBC-49EC-89E0-378A0CAB7B80}"/>
              </a:ext>
            </a:extLst>
          </p:cNvPr>
          <p:cNvCxnSpPr>
            <a:cxnSpLocks/>
            <a:stCxn id="37" idx="2"/>
            <a:endCxn id="43" idx="3"/>
          </p:cNvCxnSpPr>
          <p:nvPr/>
        </p:nvCxnSpPr>
        <p:spPr bwMode="auto">
          <a:xfrm>
            <a:off x="7080356" y="1609151"/>
            <a:ext cx="3819" cy="113431"/>
          </a:xfrm>
          <a:prstGeom prst="line">
            <a:avLst/>
          </a:prstGeom>
          <a:solidFill>
            <a:srgbClr val="00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41" name="Groupe 40">
            <a:extLst>
              <a:ext uri="{FF2B5EF4-FFF2-40B4-BE49-F238E27FC236}">
                <a16:creationId xmlns:a16="http://schemas.microsoft.com/office/drawing/2014/main" id="{75D4316B-0680-42DA-8E88-1D6481C19362}"/>
              </a:ext>
            </a:extLst>
          </p:cNvPr>
          <p:cNvGrpSpPr/>
          <p:nvPr/>
        </p:nvGrpSpPr>
        <p:grpSpPr>
          <a:xfrm>
            <a:off x="5222804" y="1653364"/>
            <a:ext cx="3722741" cy="1210606"/>
            <a:chOff x="8514033" y="2521563"/>
            <a:chExt cx="2926585" cy="1159386"/>
          </a:xfrm>
        </p:grpSpPr>
        <p:sp>
          <p:nvSpPr>
            <p:cNvPr id="42" name="Rechteck 467">
              <a:extLst>
                <a:ext uri="{FF2B5EF4-FFF2-40B4-BE49-F238E27FC236}">
                  <a16:creationId xmlns:a16="http://schemas.microsoft.com/office/drawing/2014/main" id="{24528DCB-08F3-4A02-A402-7DE4C5FB89A1}"/>
                </a:ext>
              </a:extLst>
            </p:cNvPr>
            <p:cNvSpPr/>
            <p:nvPr/>
          </p:nvSpPr>
          <p:spPr>
            <a:xfrm>
              <a:off x="9105962" y="3025828"/>
              <a:ext cx="1474664" cy="284065"/>
            </a:xfrm>
            <a:prstGeom prst="rect">
              <a:avLst/>
            </a:prstGeom>
          </p:spPr>
          <p:txBody>
            <a:bodyPr wrap="none" anchor="t">
              <a:spAutoFit/>
            </a:bodyPr>
            <a:lstStyle/>
            <a:p>
              <a:pPr algn="ctr" fontAlgn="base">
                <a:lnSpc>
                  <a:spcPct val="110000"/>
                </a:lnSpc>
                <a:spcBef>
                  <a:spcPct val="0"/>
                </a:spcBef>
                <a:spcAft>
                  <a:spcPct val="0"/>
                </a:spcAft>
                <a:buFont typeface="Wingdings" charset="0"/>
                <a:buNone/>
              </a:pPr>
              <a:r>
                <a:rPr lang="en-US" sz="1500" b="1">
                  <a:solidFill>
                    <a:srgbClr val="FFFFFF"/>
                  </a:solidFill>
                  <a:latin typeface="Arial"/>
                  <a:ea typeface="ＭＳ Ｐゴシック" charset="-128"/>
                  <a:cs typeface="Arial" charset="0"/>
                </a:rPr>
                <a:t>Key Requirements</a:t>
              </a:r>
            </a:p>
          </p:txBody>
        </p:sp>
        <p:sp>
          <p:nvSpPr>
            <p:cNvPr id="43" name="Wolke 433">
              <a:extLst>
                <a:ext uri="{FF2B5EF4-FFF2-40B4-BE49-F238E27FC236}">
                  <a16:creationId xmlns:a16="http://schemas.microsoft.com/office/drawing/2014/main" id="{D1B7D08A-515D-4288-9B43-B3BDB879034D}"/>
                </a:ext>
              </a:extLst>
            </p:cNvPr>
            <p:cNvSpPr/>
            <p:nvPr/>
          </p:nvSpPr>
          <p:spPr bwMode="auto">
            <a:xfrm>
              <a:off x="8514033" y="2521563"/>
              <a:ext cx="2926585" cy="1159386"/>
            </a:xfrm>
            <a:prstGeom prst="cloud">
              <a:avLst/>
            </a:prstGeom>
            <a:solidFill>
              <a:srgbClr val="CDD9E1">
                <a:alpha val="30196"/>
              </a:srgbClr>
            </a:solidFill>
            <a:ln>
              <a:solidFill>
                <a:srgbClr val="004669"/>
              </a:solid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1000" tIns="40500" rIns="81000" bIns="40500" numCol="1" spcCol="72000" rtlCol="0" anchor="t">
              <a:noAutofit/>
            </a:bodyPr>
            <a:lstStyle/>
            <a:p>
              <a:pPr algn="ctr" fontAlgn="base">
                <a:lnSpc>
                  <a:spcPct val="110000"/>
                </a:lnSpc>
                <a:spcBef>
                  <a:spcPct val="0"/>
                </a:spcBef>
                <a:spcAft>
                  <a:spcPct val="0"/>
                </a:spcAft>
                <a:buFont typeface="Wingdings" charset="0"/>
                <a:buNone/>
              </a:pPr>
              <a:r>
                <a:rPr lang="en-US" sz="1100">
                  <a:solidFill>
                    <a:srgbClr val="000000"/>
                  </a:solidFill>
                  <a:latin typeface="Arial"/>
                  <a:ea typeface="ＭＳ Ｐゴシック" charset="-128"/>
                </a:rPr>
                <a:t>Data Center Level</a:t>
              </a:r>
            </a:p>
          </p:txBody>
        </p:sp>
        <p:sp>
          <p:nvSpPr>
            <p:cNvPr id="44" name="Abgerundetes Rechteck 430">
              <a:extLst>
                <a:ext uri="{FF2B5EF4-FFF2-40B4-BE49-F238E27FC236}">
                  <a16:creationId xmlns:a16="http://schemas.microsoft.com/office/drawing/2014/main" id="{71AAD918-4ED8-4406-AACC-A935B5E47516}"/>
                </a:ext>
              </a:extLst>
            </p:cNvPr>
            <p:cNvSpPr/>
            <p:nvPr/>
          </p:nvSpPr>
          <p:spPr bwMode="auto">
            <a:xfrm>
              <a:off x="10325729" y="2951053"/>
              <a:ext cx="347623" cy="187665"/>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t">
              <a:noAutofit/>
            </a:bodyPr>
            <a:lstStyle/>
            <a:p>
              <a:pPr algn="ctr" fontAlgn="base">
                <a:lnSpc>
                  <a:spcPct val="110000"/>
                </a:lnSpc>
                <a:spcBef>
                  <a:spcPct val="0"/>
                </a:spcBef>
                <a:spcAft>
                  <a:spcPct val="0"/>
                </a:spcAft>
              </a:pPr>
              <a:r>
                <a:rPr lang="en-US" sz="675" b="1">
                  <a:solidFill>
                    <a:srgbClr val="FFFFFF"/>
                  </a:solidFill>
                  <a:latin typeface="Arial"/>
                  <a:ea typeface="ＭＳ Ｐゴシック" charset="-128"/>
                </a:rPr>
                <a:t>Ctrl</a:t>
              </a:r>
            </a:p>
          </p:txBody>
        </p:sp>
        <p:sp>
          <p:nvSpPr>
            <p:cNvPr id="45" name="Abgerundetes Rechteck 428">
              <a:extLst>
                <a:ext uri="{FF2B5EF4-FFF2-40B4-BE49-F238E27FC236}">
                  <a16:creationId xmlns:a16="http://schemas.microsoft.com/office/drawing/2014/main" id="{FCECF206-AECE-49F0-9E6E-433C68661FC6}"/>
                </a:ext>
              </a:extLst>
            </p:cNvPr>
            <p:cNvSpPr/>
            <p:nvPr/>
          </p:nvSpPr>
          <p:spPr bwMode="auto">
            <a:xfrm>
              <a:off x="10425704" y="2653392"/>
              <a:ext cx="608102" cy="218259"/>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t">
              <a:noAutofit/>
            </a:bodyPr>
            <a:lstStyle/>
            <a:p>
              <a:pPr algn="ctr" fontAlgn="base">
                <a:lnSpc>
                  <a:spcPct val="110000"/>
                </a:lnSpc>
                <a:spcBef>
                  <a:spcPct val="0"/>
                </a:spcBef>
                <a:spcAft>
                  <a:spcPct val="0"/>
                </a:spcAft>
              </a:pPr>
              <a:r>
                <a:rPr lang="en-US" sz="750" b="1">
                  <a:solidFill>
                    <a:srgbClr val="FFFFFF"/>
                  </a:solidFill>
                  <a:latin typeface="Arial"/>
                  <a:ea typeface="ＭＳ Ｐゴシック" charset="-128"/>
                </a:rPr>
                <a:t>Supervision</a:t>
              </a:r>
              <a:endParaRPr lang="en-US" sz="675" b="1">
                <a:solidFill>
                  <a:srgbClr val="FFFFFF"/>
                </a:solidFill>
                <a:latin typeface="Arial"/>
                <a:ea typeface="ＭＳ Ｐゴシック" charset="-128"/>
              </a:endParaRPr>
            </a:p>
          </p:txBody>
        </p:sp>
        <p:sp>
          <p:nvSpPr>
            <p:cNvPr id="46" name="Abgerundetes Rechteck 428">
              <a:extLst>
                <a:ext uri="{FF2B5EF4-FFF2-40B4-BE49-F238E27FC236}">
                  <a16:creationId xmlns:a16="http://schemas.microsoft.com/office/drawing/2014/main" id="{DDA8A5BB-B7E0-4792-AF23-1BE5B1452366}"/>
                </a:ext>
              </a:extLst>
            </p:cNvPr>
            <p:cNvSpPr/>
            <p:nvPr/>
          </p:nvSpPr>
          <p:spPr bwMode="auto">
            <a:xfrm>
              <a:off x="10809762" y="2919481"/>
              <a:ext cx="461309" cy="218259"/>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t">
              <a:noAutofit/>
            </a:bodyPr>
            <a:lstStyle/>
            <a:p>
              <a:pPr algn="ctr" fontAlgn="base">
                <a:lnSpc>
                  <a:spcPct val="110000"/>
                </a:lnSpc>
                <a:spcBef>
                  <a:spcPct val="0"/>
                </a:spcBef>
                <a:spcAft>
                  <a:spcPct val="0"/>
                </a:spcAft>
              </a:pPr>
              <a:r>
                <a:rPr lang="en-US" sz="750" b="1">
                  <a:solidFill>
                    <a:srgbClr val="FFFFFF"/>
                  </a:solidFill>
                  <a:latin typeface="Arial"/>
                  <a:ea typeface="ＭＳ Ｐゴシック" charset="-128"/>
                </a:rPr>
                <a:t>Monitoring</a:t>
              </a:r>
              <a:endParaRPr lang="en-US" sz="675" b="1">
                <a:solidFill>
                  <a:srgbClr val="FFFFFF"/>
                </a:solidFill>
                <a:latin typeface="Arial"/>
                <a:ea typeface="ＭＳ Ｐゴシック" charset="-128"/>
              </a:endParaRPr>
            </a:p>
          </p:txBody>
        </p:sp>
        <p:sp>
          <p:nvSpPr>
            <p:cNvPr id="47" name="Abgerundetes Rechteck 430">
              <a:extLst>
                <a:ext uri="{FF2B5EF4-FFF2-40B4-BE49-F238E27FC236}">
                  <a16:creationId xmlns:a16="http://schemas.microsoft.com/office/drawing/2014/main" id="{E18FCABA-E553-4205-B2BB-B045BB68E8A5}"/>
                </a:ext>
              </a:extLst>
            </p:cNvPr>
            <p:cNvSpPr/>
            <p:nvPr/>
          </p:nvSpPr>
          <p:spPr bwMode="auto">
            <a:xfrm>
              <a:off x="10425704" y="3223639"/>
              <a:ext cx="430739" cy="23100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t">
              <a:noAutofit/>
            </a:bodyPr>
            <a:lstStyle/>
            <a:p>
              <a:pPr algn="ctr" fontAlgn="base">
                <a:lnSpc>
                  <a:spcPct val="110000"/>
                </a:lnSpc>
                <a:spcBef>
                  <a:spcPct val="0"/>
                </a:spcBef>
                <a:spcAft>
                  <a:spcPct val="0"/>
                </a:spcAft>
              </a:pPr>
              <a:r>
                <a:rPr lang="en-US" sz="750" b="1">
                  <a:solidFill>
                    <a:srgbClr val="FFFFFF"/>
                  </a:solidFill>
                  <a:latin typeface="Arial"/>
                  <a:ea typeface="ＭＳ Ｐゴシック" charset="-128"/>
                </a:rPr>
                <a:t>SCADA</a:t>
              </a:r>
              <a:endParaRPr lang="en-US" sz="675" b="1">
                <a:solidFill>
                  <a:srgbClr val="FFFFFF"/>
                </a:solidFill>
                <a:latin typeface="Arial"/>
                <a:ea typeface="ＭＳ Ｐゴシック" charset="-128"/>
              </a:endParaRPr>
            </a:p>
          </p:txBody>
        </p:sp>
      </p:grpSp>
      <p:cxnSp>
        <p:nvCxnSpPr>
          <p:cNvPr id="48" name="Connecteur droit 47">
            <a:extLst>
              <a:ext uri="{FF2B5EF4-FFF2-40B4-BE49-F238E27FC236}">
                <a16:creationId xmlns:a16="http://schemas.microsoft.com/office/drawing/2014/main" id="{8FEA24B8-B20A-424A-9FE0-C3073C78A084}"/>
              </a:ext>
            </a:extLst>
          </p:cNvPr>
          <p:cNvCxnSpPr>
            <a:stCxn id="43" idx="1"/>
            <a:endCxn id="8" idx="0"/>
          </p:cNvCxnSpPr>
          <p:nvPr/>
        </p:nvCxnSpPr>
        <p:spPr bwMode="auto">
          <a:xfrm flipH="1">
            <a:off x="2047400" y="2862681"/>
            <a:ext cx="5036775" cy="498816"/>
          </a:xfrm>
          <a:prstGeom prst="line">
            <a:avLst/>
          </a:prstGeom>
          <a:solidFill>
            <a:srgbClr val="00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9" name="Connecteur droit 48">
            <a:extLst>
              <a:ext uri="{FF2B5EF4-FFF2-40B4-BE49-F238E27FC236}">
                <a16:creationId xmlns:a16="http://schemas.microsoft.com/office/drawing/2014/main" id="{3425CE29-BDAC-48C7-A57E-EF1DD86BC9E6}"/>
              </a:ext>
            </a:extLst>
          </p:cNvPr>
          <p:cNvCxnSpPr>
            <a:stCxn id="24" idx="1"/>
            <a:endCxn id="8" idx="0"/>
          </p:cNvCxnSpPr>
          <p:nvPr/>
        </p:nvCxnSpPr>
        <p:spPr bwMode="auto">
          <a:xfrm flipH="1">
            <a:off x="2047400" y="2860907"/>
            <a:ext cx="2488" cy="500590"/>
          </a:xfrm>
          <a:prstGeom prst="line">
            <a:avLst/>
          </a:prstGeom>
          <a:solidFill>
            <a:srgbClr val="00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0" name="Connecteur droit 49">
            <a:extLst>
              <a:ext uri="{FF2B5EF4-FFF2-40B4-BE49-F238E27FC236}">
                <a16:creationId xmlns:a16="http://schemas.microsoft.com/office/drawing/2014/main" id="{5076C3E0-340E-4A04-B5A0-412BE9B9BA7B}"/>
              </a:ext>
            </a:extLst>
          </p:cNvPr>
          <p:cNvCxnSpPr>
            <a:stCxn id="24" idx="1"/>
            <a:endCxn id="28" idx="0"/>
          </p:cNvCxnSpPr>
          <p:nvPr/>
        </p:nvCxnSpPr>
        <p:spPr bwMode="auto">
          <a:xfrm>
            <a:off x="2049888" y="2860907"/>
            <a:ext cx="5033185" cy="554551"/>
          </a:xfrm>
          <a:prstGeom prst="line">
            <a:avLst/>
          </a:prstGeom>
          <a:solidFill>
            <a:srgbClr val="00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nvGrpSpPr>
          <p:cNvPr id="72" name="Groupe 71">
            <a:extLst>
              <a:ext uri="{FF2B5EF4-FFF2-40B4-BE49-F238E27FC236}">
                <a16:creationId xmlns:a16="http://schemas.microsoft.com/office/drawing/2014/main" id="{2DB5B2F1-807B-4EC4-A64F-292223A169EA}"/>
              </a:ext>
            </a:extLst>
          </p:cNvPr>
          <p:cNvGrpSpPr/>
          <p:nvPr/>
        </p:nvGrpSpPr>
        <p:grpSpPr>
          <a:xfrm>
            <a:off x="576523" y="2204239"/>
            <a:ext cx="1792829" cy="356024"/>
            <a:chOff x="6347554" y="4667553"/>
            <a:chExt cx="2303067" cy="641697"/>
          </a:xfrm>
        </p:grpSpPr>
        <p:sp>
          <p:nvSpPr>
            <p:cNvPr id="73" name="Rechteck 425">
              <a:extLst>
                <a:ext uri="{FF2B5EF4-FFF2-40B4-BE49-F238E27FC236}">
                  <a16:creationId xmlns:a16="http://schemas.microsoft.com/office/drawing/2014/main" id="{C7A772E6-85F5-450C-A68E-B6772DB96187}"/>
                </a:ext>
              </a:extLst>
            </p:cNvPr>
            <p:cNvSpPr/>
            <p:nvPr/>
          </p:nvSpPr>
          <p:spPr bwMode="auto">
            <a:xfrm>
              <a:off x="6347554" y="4667553"/>
              <a:ext cx="2303067" cy="641697"/>
            </a:xfrm>
            <a:prstGeom prst="rect">
              <a:avLst/>
            </a:prstGeom>
            <a:solidFill>
              <a:srgbClr val="00B050">
                <a:alpha val="30196"/>
              </a:srgbClr>
            </a:solidFill>
            <a:ln w="9525">
              <a:solidFill>
                <a:srgbClr val="004669"/>
              </a:solidFill>
              <a:miter lim="800000"/>
              <a:headEnd/>
              <a:tailEnd/>
            </a:ln>
            <a:effectLst>
              <a:outerShdw blurRad="63500" dist="38099" dir="2700000" algn="ctr" rotWithShape="0">
                <a:srgbClr val="ADBECB">
                  <a:alpha val="74998"/>
                </a:srgbClr>
              </a:outerShdw>
            </a:effectLst>
          </p:spPr>
          <p:txBody>
            <a:bodyPr wrap="square" lIns="81000" tIns="40500" rIns="81000" bIns="40500" numCol="1" spcCol="72000" rtlCol="0" anchor="t">
              <a:noAutofit/>
            </a:bodyPr>
            <a:lstStyle/>
            <a:p>
              <a:pPr defTabSz="685800" fontAlgn="base">
                <a:lnSpc>
                  <a:spcPct val="110000"/>
                </a:lnSpc>
                <a:spcBef>
                  <a:spcPct val="0"/>
                </a:spcBef>
                <a:spcAft>
                  <a:spcPct val="0"/>
                </a:spcAft>
                <a:defRPr/>
              </a:pPr>
              <a:r>
                <a:rPr lang="en-US" sz="900" b="1" kern="0">
                  <a:solidFill>
                    <a:srgbClr val="000000"/>
                  </a:solidFill>
                  <a:latin typeface="Arial"/>
                  <a:ea typeface="ＭＳ Ｐゴシック" charset="-128"/>
                </a:rPr>
                <a:t>Digital Twin</a:t>
              </a:r>
            </a:p>
          </p:txBody>
        </p:sp>
        <p:sp>
          <p:nvSpPr>
            <p:cNvPr id="74" name="Abgerundetes Rechteck 428">
              <a:extLst>
                <a:ext uri="{FF2B5EF4-FFF2-40B4-BE49-F238E27FC236}">
                  <a16:creationId xmlns:a16="http://schemas.microsoft.com/office/drawing/2014/main" id="{11830D69-9C3D-414E-8767-44152A63DCB4}"/>
                </a:ext>
              </a:extLst>
            </p:cNvPr>
            <p:cNvSpPr/>
            <p:nvPr/>
          </p:nvSpPr>
          <p:spPr bwMode="auto">
            <a:xfrm>
              <a:off x="7494027" y="5047483"/>
              <a:ext cx="347623" cy="187665"/>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00" b="1" kern="0" err="1">
                  <a:solidFill>
                    <a:srgbClr val="FFFFFF"/>
                  </a:solidFill>
                  <a:latin typeface="Arial"/>
                  <a:ea typeface="ＭＳ Ｐゴシック" charset="-128"/>
                </a:rPr>
                <a:t>Prot</a:t>
              </a:r>
              <a:endParaRPr lang="en-US" sz="600" b="1" kern="0">
                <a:solidFill>
                  <a:srgbClr val="FFFFFF"/>
                </a:solidFill>
                <a:latin typeface="Arial"/>
                <a:ea typeface="ＭＳ Ｐゴシック" charset="-128"/>
              </a:endParaRPr>
            </a:p>
          </p:txBody>
        </p:sp>
        <p:sp>
          <p:nvSpPr>
            <p:cNvPr id="75" name="Abgerundetes Rechteck 429">
              <a:extLst>
                <a:ext uri="{FF2B5EF4-FFF2-40B4-BE49-F238E27FC236}">
                  <a16:creationId xmlns:a16="http://schemas.microsoft.com/office/drawing/2014/main" id="{86EFD04F-B868-476C-97FD-994979BF4550}"/>
                </a:ext>
              </a:extLst>
            </p:cNvPr>
            <p:cNvSpPr/>
            <p:nvPr/>
          </p:nvSpPr>
          <p:spPr bwMode="auto">
            <a:xfrm>
              <a:off x="8211851" y="5047482"/>
              <a:ext cx="347623" cy="187665"/>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00" b="1" kern="0" err="1">
                  <a:solidFill>
                    <a:srgbClr val="FFFFFF"/>
                  </a:solidFill>
                  <a:latin typeface="Arial"/>
                  <a:ea typeface="ＭＳ Ｐゴシック" charset="-128"/>
                </a:rPr>
                <a:t>Prot</a:t>
              </a:r>
              <a:endParaRPr lang="en-US" sz="600" b="1" kern="0">
                <a:solidFill>
                  <a:srgbClr val="FFFFFF"/>
                </a:solidFill>
                <a:latin typeface="Arial"/>
                <a:ea typeface="ＭＳ Ｐゴシック" charset="-128"/>
              </a:endParaRPr>
            </a:p>
          </p:txBody>
        </p:sp>
        <p:sp>
          <p:nvSpPr>
            <p:cNvPr id="76" name="Abgerundetes Rechteck 430">
              <a:extLst>
                <a:ext uri="{FF2B5EF4-FFF2-40B4-BE49-F238E27FC236}">
                  <a16:creationId xmlns:a16="http://schemas.microsoft.com/office/drawing/2014/main" id="{A2487538-6793-468D-A70E-91F6F423A610}"/>
                </a:ext>
              </a:extLst>
            </p:cNvPr>
            <p:cNvSpPr/>
            <p:nvPr/>
          </p:nvSpPr>
          <p:spPr bwMode="auto">
            <a:xfrm>
              <a:off x="8261583" y="4786811"/>
              <a:ext cx="347623" cy="187665"/>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00" b="1" kern="0">
                  <a:solidFill>
                    <a:srgbClr val="FFFFFF"/>
                  </a:solidFill>
                  <a:latin typeface="Arial"/>
                  <a:ea typeface="ＭＳ Ｐゴシック" charset="-128"/>
                </a:rPr>
                <a:t>Ctrl</a:t>
              </a:r>
            </a:p>
          </p:txBody>
        </p:sp>
        <p:sp>
          <p:nvSpPr>
            <p:cNvPr id="77" name="Abgerundetes Rechteck 430">
              <a:extLst>
                <a:ext uri="{FF2B5EF4-FFF2-40B4-BE49-F238E27FC236}">
                  <a16:creationId xmlns:a16="http://schemas.microsoft.com/office/drawing/2014/main" id="{B1F80766-BDA8-4BCC-B0F2-B73DA94B5889}"/>
                </a:ext>
              </a:extLst>
            </p:cNvPr>
            <p:cNvSpPr/>
            <p:nvPr/>
          </p:nvSpPr>
          <p:spPr bwMode="auto">
            <a:xfrm>
              <a:off x="7351798" y="4727925"/>
              <a:ext cx="697917" cy="23100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00" b="1" kern="0">
                  <a:solidFill>
                    <a:srgbClr val="FFFFFF"/>
                  </a:solidFill>
                  <a:latin typeface="Arial"/>
                  <a:ea typeface="ＭＳ Ｐゴシック" charset="-128"/>
                </a:rPr>
                <a:t>monitoring</a:t>
              </a:r>
            </a:p>
          </p:txBody>
        </p:sp>
        <p:sp>
          <p:nvSpPr>
            <p:cNvPr id="78" name="Abgerundetes Rechteck 430">
              <a:extLst>
                <a:ext uri="{FF2B5EF4-FFF2-40B4-BE49-F238E27FC236}">
                  <a16:creationId xmlns:a16="http://schemas.microsoft.com/office/drawing/2014/main" id="{825E098A-7632-4C52-8B83-DAD7CF80EDE4}"/>
                </a:ext>
              </a:extLst>
            </p:cNvPr>
            <p:cNvSpPr/>
            <p:nvPr/>
          </p:nvSpPr>
          <p:spPr bwMode="auto">
            <a:xfrm>
              <a:off x="6594767" y="5022934"/>
              <a:ext cx="697916" cy="23100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00" b="1" kern="0">
                  <a:solidFill>
                    <a:srgbClr val="FFFFFF"/>
                  </a:solidFill>
                  <a:latin typeface="Arial"/>
                  <a:ea typeface="ＭＳ Ｐゴシック" charset="-128"/>
                </a:rPr>
                <a:t>SCADA</a:t>
              </a:r>
            </a:p>
          </p:txBody>
        </p:sp>
      </p:grpSp>
      <p:grpSp>
        <p:nvGrpSpPr>
          <p:cNvPr id="79" name="Groupe 78">
            <a:extLst>
              <a:ext uri="{FF2B5EF4-FFF2-40B4-BE49-F238E27FC236}">
                <a16:creationId xmlns:a16="http://schemas.microsoft.com/office/drawing/2014/main" id="{ED5D14CA-F736-4C13-A6A2-A2D1EAD43ED4}"/>
              </a:ext>
            </a:extLst>
          </p:cNvPr>
          <p:cNvGrpSpPr/>
          <p:nvPr/>
        </p:nvGrpSpPr>
        <p:grpSpPr>
          <a:xfrm>
            <a:off x="5802875" y="2180392"/>
            <a:ext cx="1582570" cy="473657"/>
            <a:chOff x="6347554" y="4667553"/>
            <a:chExt cx="2303067" cy="641697"/>
          </a:xfrm>
        </p:grpSpPr>
        <p:sp>
          <p:nvSpPr>
            <p:cNvPr id="80" name="Rechteck 425">
              <a:extLst>
                <a:ext uri="{FF2B5EF4-FFF2-40B4-BE49-F238E27FC236}">
                  <a16:creationId xmlns:a16="http://schemas.microsoft.com/office/drawing/2014/main" id="{08174BF7-B501-4FD1-80A5-84FAE1C43979}"/>
                </a:ext>
              </a:extLst>
            </p:cNvPr>
            <p:cNvSpPr/>
            <p:nvPr/>
          </p:nvSpPr>
          <p:spPr bwMode="auto">
            <a:xfrm>
              <a:off x="6347554" y="4667553"/>
              <a:ext cx="2303067" cy="641697"/>
            </a:xfrm>
            <a:prstGeom prst="rect">
              <a:avLst/>
            </a:prstGeom>
            <a:solidFill>
              <a:schemeClr val="bg2">
                <a:lumMod val="50000"/>
                <a:alpha val="20000"/>
              </a:schemeClr>
            </a:solidFill>
            <a:ln w="9525">
              <a:solidFill>
                <a:srgbClr val="004669"/>
              </a:solidFill>
              <a:miter lim="800000"/>
              <a:headEnd/>
              <a:tailEnd/>
            </a:ln>
            <a:effectLst>
              <a:outerShdw blurRad="63500" dist="38099" dir="2700000" algn="ctr" rotWithShape="0">
                <a:srgbClr val="ADBECB">
                  <a:alpha val="74998"/>
                </a:srgbClr>
              </a:outerShdw>
            </a:effectLst>
          </p:spPr>
          <p:txBody>
            <a:bodyPr wrap="square" lIns="81000" tIns="40500" rIns="81000" bIns="40500" numCol="1" spcCol="72000" rtlCol="0" anchor="t">
              <a:noAutofit/>
            </a:bodyPr>
            <a:lstStyle/>
            <a:p>
              <a:pPr algn="ctr" defTabSz="685800" fontAlgn="base">
                <a:lnSpc>
                  <a:spcPct val="110000"/>
                </a:lnSpc>
                <a:spcBef>
                  <a:spcPct val="0"/>
                </a:spcBef>
                <a:spcAft>
                  <a:spcPct val="0"/>
                </a:spcAft>
                <a:defRPr/>
              </a:pPr>
              <a:r>
                <a:rPr lang="en-US" sz="900" b="1" kern="0">
                  <a:solidFill>
                    <a:srgbClr val="000000"/>
                  </a:solidFill>
                  <a:latin typeface="Arial"/>
                  <a:ea typeface="ＭＳ Ｐゴシック" charset="-128"/>
                </a:rPr>
                <a:t>Centralized automation</a:t>
              </a:r>
            </a:p>
          </p:txBody>
        </p:sp>
        <p:sp>
          <p:nvSpPr>
            <p:cNvPr id="81" name="Abgerundetes Rechteck 429">
              <a:extLst>
                <a:ext uri="{FF2B5EF4-FFF2-40B4-BE49-F238E27FC236}">
                  <a16:creationId xmlns:a16="http://schemas.microsoft.com/office/drawing/2014/main" id="{F596ACCA-60AF-4055-AB30-D7E17D23D7DA}"/>
                </a:ext>
              </a:extLst>
            </p:cNvPr>
            <p:cNvSpPr/>
            <p:nvPr/>
          </p:nvSpPr>
          <p:spPr bwMode="auto">
            <a:xfrm>
              <a:off x="7539900" y="5047481"/>
              <a:ext cx="1019574" cy="228377"/>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00" b="1" kern="0">
                  <a:solidFill>
                    <a:srgbClr val="FFFFFF"/>
                  </a:solidFill>
                  <a:latin typeface="Arial"/>
                  <a:ea typeface="ＭＳ Ｐゴシック" charset="-128"/>
                </a:rPr>
                <a:t>Automaton</a:t>
              </a:r>
            </a:p>
          </p:txBody>
        </p:sp>
        <p:sp>
          <p:nvSpPr>
            <p:cNvPr id="82" name="Abgerundetes Rechteck 429">
              <a:extLst>
                <a:ext uri="{FF2B5EF4-FFF2-40B4-BE49-F238E27FC236}">
                  <a16:creationId xmlns:a16="http://schemas.microsoft.com/office/drawing/2014/main" id="{645F99E6-E391-478A-B1F6-B8605107F859}"/>
                </a:ext>
              </a:extLst>
            </p:cNvPr>
            <p:cNvSpPr/>
            <p:nvPr/>
          </p:nvSpPr>
          <p:spPr bwMode="auto">
            <a:xfrm>
              <a:off x="6403577" y="5040811"/>
              <a:ext cx="1019574" cy="228377"/>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00" b="1" kern="0">
                  <a:solidFill>
                    <a:srgbClr val="FFFFFF"/>
                  </a:solidFill>
                  <a:latin typeface="Arial"/>
                  <a:ea typeface="ＭＳ Ｐゴシック" charset="-128"/>
                </a:rPr>
                <a:t>Automaton</a:t>
              </a:r>
            </a:p>
          </p:txBody>
        </p:sp>
      </p:grpSp>
      <p:sp>
        <p:nvSpPr>
          <p:cNvPr id="84" name="Rechteck 425">
            <a:extLst>
              <a:ext uri="{FF2B5EF4-FFF2-40B4-BE49-F238E27FC236}">
                <a16:creationId xmlns:a16="http://schemas.microsoft.com/office/drawing/2014/main" id="{5519B01B-930E-4A0F-8D8F-EC53078EFEDE}"/>
              </a:ext>
            </a:extLst>
          </p:cNvPr>
          <p:cNvSpPr/>
          <p:nvPr/>
        </p:nvSpPr>
        <p:spPr bwMode="auto">
          <a:xfrm>
            <a:off x="3130860" y="1062084"/>
            <a:ext cx="2787668" cy="353836"/>
          </a:xfrm>
          <a:prstGeom prst="rect">
            <a:avLst/>
          </a:prstGeom>
          <a:solidFill>
            <a:srgbClr val="00B050">
              <a:alpha val="30196"/>
            </a:srgbClr>
          </a:solidFill>
          <a:ln w="9525">
            <a:solidFill>
              <a:srgbClr val="004669"/>
            </a:solidFill>
            <a:miter lim="800000"/>
            <a:headEnd/>
            <a:tailEnd/>
          </a:ln>
          <a:effectLst>
            <a:outerShdw blurRad="63500" dist="38099" dir="2700000" algn="ctr" rotWithShape="0">
              <a:srgbClr val="ADBECB">
                <a:alpha val="74998"/>
              </a:srgbClr>
            </a:outerShdw>
          </a:effectLst>
        </p:spPr>
        <p:txBody>
          <a:bodyPr wrap="square" lIns="81000" tIns="40500" rIns="81000" bIns="40500" numCol="1" spcCol="72000" rtlCol="0" anchor="ctr">
            <a:noAutofit/>
          </a:bodyPr>
          <a:lstStyle/>
          <a:p>
            <a:pPr algn="ctr" defTabSz="685800" fontAlgn="base">
              <a:lnSpc>
                <a:spcPct val="110000"/>
              </a:lnSpc>
              <a:spcBef>
                <a:spcPct val="0"/>
              </a:spcBef>
              <a:spcAft>
                <a:spcPct val="0"/>
              </a:spcAft>
            </a:pPr>
            <a:r>
              <a:rPr lang="en-US" sz="1100" b="1" kern="0">
                <a:solidFill>
                  <a:srgbClr val="000000"/>
                </a:solidFill>
                <a:latin typeface="Arial"/>
                <a:ea typeface="ＭＳ Ｐゴシック" charset="-128"/>
              </a:rPr>
              <a:t>Implementations based on the “reference” platform from LFE project </a:t>
            </a:r>
          </a:p>
        </p:txBody>
      </p:sp>
      <p:cxnSp>
        <p:nvCxnSpPr>
          <p:cNvPr id="86" name="Connecteur droit avec flèche 85">
            <a:extLst>
              <a:ext uri="{FF2B5EF4-FFF2-40B4-BE49-F238E27FC236}">
                <a16:creationId xmlns:a16="http://schemas.microsoft.com/office/drawing/2014/main" id="{82EE687F-9E61-4AC2-A808-AD2D2371C597}"/>
              </a:ext>
            </a:extLst>
          </p:cNvPr>
          <p:cNvCxnSpPr>
            <a:cxnSpLocks/>
            <a:stCxn id="84" idx="2"/>
          </p:cNvCxnSpPr>
          <p:nvPr/>
        </p:nvCxnSpPr>
        <p:spPr>
          <a:xfrm flipH="1">
            <a:off x="3130860" y="1415920"/>
            <a:ext cx="1393834" cy="17513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87">
            <a:extLst>
              <a:ext uri="{FF2B5EF4-FFF2-40B4-BE49-F238E27FC236}">
                <a16:creationId xmlns:a16="http://schemas.microsoft.com/office/drawing/2014/main" id="{CED70580-4D91-46DC-BFB3-99CA594224D3}"/>
              </a:ext>
            </a:extLst>
          </p:cNvPr>
          <p:cNvCxnSpPr>
            <a:cxnSpLocks/>
            <a:stCxn id="84" idx="2"/>
          </p:cNvCxnSpPr>
          <p:nvPr/>
        </p:nvCxnSpPr>
        <p:spPr>
          <a:xfrm flipH="1">
            <a:off x="2699752" y="1415920"/>
            <a:ext cx="1824942" cy="5602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EECC94A1-4727-466C-BEBC-7D8892399C2A}"/>
              </a:ext>
            </a:extLst>
          </p:cNvPr>
          <p:cNvCxnSpPr>
            <a:cxnSpLocks/>
            <a:stCxn id="84" idx="2"/>
          </p:cNvCxnSpPr>
          <p:nvPr/>
        </p:nvCxnSpPr>
        <p:spPr>
          <a:xfrm>
            <a:off x="4524694" y="1415920"/>
            <a:ext cx="1894041" cy="1926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35C25350-81D4-45B4-99A4-CF48737B7ED1}"/>
              </a:ext>
            </a:extLst>
          </p:cNvPr>
          <p:cNvGrpSpPr/>
          <p:nvPr/>
        </p:nvGrpSpPr>
        <p:grpSpPr>
          <a:xfrm>
            <a:off x="294181" y="3773536"/>
            <a:ext cx="1727300" cy="432516"/>
            <a:chOff x="294181" y="3773535"/>
            <a:chExt cx="1727300" cy="481273"/>
          </a:xfrm>
        </p:grpSpPr>
        <p:sp>
          <p:nvSpPr>
            <p:cNvPr id="16" name="Rechteck 425">
              <a:extLst>
                <a:ext uri="{FF2B5EF4-FFF2-40B4-BE49-F238E27FC236}">
                  <a16:creationId xmlns:a16="http://schemas.microsoft.com/office/drawing/2014/main" id="{319BD5B8-1716-4E1F-BD76-35F9CBC97880}"/>
                </a:ext>
              </a:extLst>
            </p:cNvPr>
            <p:cNvSpPr/>
            <p:nvPr/>
          </p:nvSpPr>
          <p:spPr bwMode="auto">
            <a:xfrm>
              <a:off x="294181" y="3773535"/>
              <a:ext cx="1727300" cy="481273"/>
            </a:xfrm>
            <a:prstGeom prst="rect">
              <a:avLst/>
            </a:prstGeom>
            <a:solidFill>
              <a:srgbClr val="00B050">
                <a:alpha val="30196"/>
              </a:srgbClr>
            </a:solidFill>
            <a:ln w="9525">
              <a:solidFill>
                <a:srgbClr val="004669"/>
              </a:solidFill>
              <a:miter lim="800000"/>
              <a:headEnd/>
              <a:tailEnd/>
            </a:ln>
            <a:effectLst>
              <a:outerShdw blurRad="63500" dist="38099" dir="2700000" algn="ctr" rotWithShape="0">
                <a:srgbClr val="ADBECB">
                  <a:alpha val="74998"/>
                </a:srgbClr>
              </a:outerShdw>
            </a:effectLst>
          </p:spPr>
          <p:txBody>
            <a:bodyPr wrap="square" lIns="81000" tIns="40500" rIns="81000" bIns="40500" numCol="1" spcCol="72000" rtlCol="0" anchor="ctr">
              <a:noAutofit/>
            </a:bodyPr>
            <a:lstStyle/>
            <a:p>
              <a:pPr algn="ctr" defTabSz="685800" fontAlgn="base">
                <a:lnSpc>
                  <a:spcPct val="110000"/>
                </a:lnSpc>
                <a:spcBef>
                  <a:spcPct val="0"/>
                </a:spcBef>
                <a:spcAft>
                  <a:spcPct val="0"/>
                </a:spcAft>
                <a:defRPr/>
              </a:pPr>
              <a:endParaRPr lang="en-US" sz="1050" b="1" kern="0">
                <a:solidFill>
                  <a:srgbClr val="000000"/>
                </a:solidFill>
                <a:latin typeface="Arial"/>
                <a:ea typeface="ＭＳ Ｐゴシック" charset="-128"/>
              </a:endParaRPr>
            </a:p>
          </p:txBody>
        </p:sp>
        <p:sp>
          <p:nvSpPr>
            <p:cNvPr id="17" name="Abgerundetes Rechteck 428">
              <a:extLst>
                <a:ext uri="{FF2B5EF4-FFF2-40B4-BE49-F238E27FC236}">
                  <a16:creationId xmlns:a16="http://schemas.microsoft.com/office/drawing/2014/main" id="{88B24DCF-C14E-4B60-97D5-2C023F925899}"/>
                </a:ext>
              </a:extLst>
            </p:cNvPr>
            <p:cNvSpPr/>
            <p:nvPr/>
          </p:nvSpPr>
          <p:spPr bwMode="auto">
            <a:xfrm>
              <a:off x="1065129" y="4058482"/>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err="1">
                  <a:solidFill>
                    <a:srgbClr val="FFFFFF"/>
                  </a:solidFill>
                  <a:latin typeface="Arial"/>
                  <a:ea typeface="ＭＳ Ｐゴシック" charset="-128"/>
                </a:rPr>
                <a:t>Prot</a:t>
              </a:r>
              <a:endParaRPr lang="en-US" sz="675" b="1" kern="0">
                <a:solidFill>
                  <a:srgbClr val="FFFFFF"/>
                </a:solidFill>
                <a:latin typeface="Arial"/>
                <a:ea typeface="ＭＳ Ｐゴシック" charset="-128"/>
              </a:endParaRPr>
            </a:p>
          </p:txBody>
        </p:sp>
        <p:sp>
          <p:nvSpPr>
            <p:cNvPr id="18" name="Abgerundetes Rechteck 429">
              <a:extLst>
                <a:ext uri="{FF2B5EF4-FFF2-40B4-BE49-F238E27FC236}">
                  <a16:creationId xmlns:a16="http://schemas.microsoft.com/office/drawing/2014/main" id="{6CCB5285-B9F5-4511-B808-BE8F9353D586}"/>
                </a:ext>
              </a:extLst>
            </p:cNvPr>
            <p:cNvSpPr/>
            <p:nvPr/>
          </p:nvSpPr>
          <p:spPr bwMode="auto">
            <a:xfrm>
              <a:off x="1692404" y="4058482"/>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Auto</a:t>
              </a:r>
            </a:p>
          </p:txBody>
        </p:sp>
        <p:sp>
          <p:nvSpPr>
            <p:cNvPr id="19" name="Abgerundetes Rechteck 430">
              <a:extLst>
                <a:ext uri="{FF2B5EF4-FFF2-40B4-BE49-F238E27FC236}">
                  <a16:creationId xmlns:a16="http://schemas.microsoft.com/office/drawing/2014/main" id="{AE278E86-D3CC-4542-B645-B3FDDBD0EFEC}"/>
                </a:ext>
              </a:extLst>
            </p:cNvPr>
            <p:cNvSpPr/>
            <p:nvPr/>
          </p:nvSpPr>
          <p:spPr bwMode="auto">
            <a:xfrm>
              <a:off x="1729703" y="3862979"/>
              <a:ext cx="260717" cy="140749"/>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Ctrl</a:t>
              </a:r>
            </a:p>
          </p:txBody>
        </p:sp>
        <p:sp>
          <p:nvSpPr>
            <p:cNvPr id="20" name="Abgerundetes Rechteck 430">
              <a:extLst>
                <a:ext uri="{FF2B5EF4-FFF2-40B4-BE49-F238E27FC236}">
                  <a16:creationId xmlns:a16="http://schemas.microsoft.com/office/drawing/2014/main" id="{5D559971-F11F-4F67-9326-2084A77EF809}"/>
                </a:ext>
              </a:extLst>
            </p:cNvPr>
            <p:cNvSpPr/>
            <p:nvPr/>
          </p:nvSpPr>
          <p:spPr bwMode="auto">
            <a:xfrm>
              <a:off x="1055258" y="3818813"/>
              <a:ext cx="523438" cy="17325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monitoring</a:t>
              </a:r>
            </a:p>
          </p:txBody>
        </p:sp>
        <p:sp>
          <p:nvSpPr>
            <p:cNvPr id="21" name="Abgerundetes Rechteck 430">
              <a:extLst>
                <a:ext uri="{FF2B5EF4-FFF2-40B4-BE49-F238E27FC236}">
                  <a16:creationId xmlns:a16="http://schemas.microsoft.com/office/drawing/2014/main" id="{91E7B1E5-B70F-43AE-A7D4-FDADA88EEB8C}"/>
                </a:ext>
              </a:extLst>
            </p:cNvPr>
            <p:cNvSpPr/>
            <p:nvPr/>
          </p:nvSpPr>
          <p:spPr bwMode="auto">
            <a:xfrm>
              <a:off x="479591" y="3992065"/>
              <a:ext cx="523438" cy="17325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SCADA</a:t>
              </a:r>
            </a:p>
          </p:txBody>
        </p:sp>
        <p:sp>
          <p:nvSpPr>
            <p:cNvPr id="83" name="Abgerundetes Rechteck 428">
              <a:extLst>
                <a:ext uri="{FF2B5EF4-FFF2-40B4-BE49-F238E27FC236}">
                  <a16:creationId xmlns:a16="http://schemas.microsoft.com/office/drawing/2014/main" id="{6443D51D-4ECF-4916-BBEC-FD8AC38E9F64}"/>
                </a:ext>
              </a:extLst>
            </p:cNvPr>
            <p:cNvSpPr/>
            <p:nvPr/>
          </p:nvSpPr>
          <p:spPr bwMode="auto">
            <a:xfrm>
              <a:off x="1378767" y="4058482"/>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err="1">
                  <a:solidFill>
                    <a:srgbClr val="FFFFFF"/>
                  </a:solidFill>
                  <a:latin typeface="Arial"/>
                  <a:ea typeface="ＭＳ Ｐゴシック" charset="-128"/>
                </a:rPr>
                <a:t>Prot</a:t>
              </a:r>
              <a:endParaRPr lang="en-US" sz="675" b="1" kern="0">
                <a:solidFill>
                  <a:srgbClr val="FFFFFF"/>
                </a:solidFill>
                <a:latin typeface="Arial"/>
                <a:ea typeface="ＭＳ Ｐゴシック" charset="-128"/>
              </a:endParaRPr>
            </a:p>
          </p:txBody>
        </p:sp>
      </p:grpSp>
      <p:grpSp>
        <p:nvGrpSpPr>
          <p:cNvPr id="5" name="Groupe 4">
            <a:extLst>
              <a:ext uri="{FF2B5EF4-FFF2-40B4-BE49-F238E27FC236}">
                <a16:creationId xmlns:a16="http://schemas.microsoft.com/office/drawing/2014/main" id="{AAB83617-A74E-4713-A3A1-A999842982A9}"/>
              </a:ext>
            </a:extLst>
          </p:cNvPr>
          <p:cNvGrpSpPr/>
          <p:nvPr/>
        </p:nvGrpSpPr>
        <p:grpSpPr>
          <a:xfrm>
            <a:off x="2162715" y="3774078"/>
            <a:ext cx="1727300" cy="432516"/>
            <a:chOff x="2162715" y="3774077"/>
            <a:chExt cx="1727300" cy="481273"/>
          </a:xfrm>
        </p:grpSpPr>
        <p:sp>
          <p:nvSpPr>
            <p:cNvPr id="52" name="Rechteck 425">
              <a:extLst>
                <a:ext uri="{FF2B5EF4-FFF2-40B4-BE49-F238E27FC236}">
                  <a16:creationId xmlns:a16="http://schemas.microsoft.com/office/drawing/2014/main" id="{A23E0DD2-C1B3-43CD-A3B5-2026DD02DB4D}"/>
                </a:ext>
              </a:extLst>
            </p:cNvPr>
            <p:cNvSpPr/>
            <p:nvPr/>
          </p:nvSpPr>
          <p:spPr bwMode="auto">
            <a:xfrm>
              <a:off x="2162715" y="3774077"/>
              <a:ext cx="1727300" cy="481273"/>
            </a:xfrm>
            <a:prstGeom prst="rect">
              <a:avLst/>
            </a:prstGeom>
            <a:solidFill>
              <a:srgbClr val="00B050">
                <a:alpha val="30196"/>
              </a:srgbClr>
            </a:solidFill>
            <a:ln w="9525">
              <a:solidFill>
                <a:srgbClr val="004669"/>
              </a:solidFill>
              <a:miter lim="800000"/>
              <a:headEnd/>
              <a:tailEnd/>
            </a:ln>
            <a:effectLst>
              <a:outerShdw blurRad="63500" dist="38099" dir="2700000" algn="ctr" rotWithShape="0">
                <a:srgbClr val="ADBECB">
                  <a:alpha val="74998"/>
                </a:srgbClr>
              </a:outerShdw>
            </a:effectLst>
          </p:spPr>
          <p:txBody>
            <a:bodyPr wrap="square" lIns="81000" tIns="40500" rIns="81000" bIns="40500" numCol="1" spcCol="72000" rtlCol="0" anchor="ctr">
              <a:noAutofit/>
            </a:bodyPr>
            <a:lstStyle/>
            <a:p>
              <a:pPr algn="ctr" defTabSz="685800" fontAlgn="base">
                <a:lnSpc>
                  <a:spcPct val="110000"/>
                </a:lnSpc>
                <a:spcBef>
                  <a:spcPct val="0"/>
                </a:spcBef>
                <a:spcAft>
                  <a:spcPct val="0"/>
                </a:spcAft>
                <a:defRPr/>
              </a:pPr>
              <a:endParaRPr lang="en-US" sz="1050" b="1" kern="0">
                <a:solidFill>
                  <a:srgbClr val="000000"/>
                </a:solidFill>
                <a:latin typeface="Arial"/>
                <a:ea typeface="ＭＳ Ｐゴシック" charset="-128"/>
              </a:endParaRPr>
            </a:p>
          </p:txBody>
        </p:sp>
        <p:sp>
          <p:nvSpPr>
            <p:cNvPr id="53" name="Abgerundetes Rechteck 428">
              <a:extLst>
                <a:ext uri="{FF2B5EF4-FFF2-40B4-BE49-F238E27FC236}">
                  <a16:creationId xmlns:a16="http://schemas.microsoft.com/office/drawing/2014/main" id="{07FEFD6B-B4FA-4956-B3B9-BF260B54241D}"/>
                </a:ext>
              </a:extLst>
            </p:cNvPr>
            <p:cNvSpPr/>
            <p:nvPr/>
          </p:nvSpPr>
          <p:spPr bwMode="auto">
            <a:xfrm>
              <a:off x="2961533" y="4054199"/>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err="1">
                  <a:solidFill>
                    <a:srgbClr val="FFFFFF"/>
                  </a:solidFill>
                  <a:latin typeface="Arial"/>
                  <a:ea typeface="ＭＳ Ｐゴシック" charset="-128"/>
                </a:rPr>
                <a:t>Prot</a:t>
              </a:r>
              <a:endParaRPr lang="en-US" sz="675" b="1" kern="0">
                <a:solidFill>
                  <a:srgbClr val="FFFFFF"/>
                </a:solidFill>
                <a:latin typeface="Arial"/>
                <a:ea typeface="ＭＳ Ｐゴシック" charset="-128"/>
              </a:endParaRPr>
            </a:p>
          </p:txBody>
        </p:sp>
        <p:sp>
          <p:nvSpPr>
            <p:cNvPr id="54" name="Abgerundetes Rechteck 429">
              <a:extLst>
                <a:ext uri="{FF2B5EF4-FFF2-40B4-BE49-F238E27FC236}">
                  <a16:creationId xmlns:a16="http://schemas.microsoft.com/office/drawing/2014/main" id="{9F09E24E-A8AD-429B-A5AF-DC4133998A68}"/>
                </a:ext>
              </a:extLst>
            </p:cNvPr>
            <p:cNvSpPr/>
            <p:nvPr/>
          </p:nvSpPr>
          <p:spPr bwMode="auto">
            <a:xfrm>
              <a:off x="3560938" y="4054199"/>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Auto</a:t>
              </a:r>
            </a:p>
          </p:txBody>
        </p:sp>
        <p:sp>
          <p:nvSpPr>
            <p:cNvPr id="55" name="Abgerundetes Rechteck 430">
              <a:extLst>
                <a:ext uri="{FF2B5EF4-FFF2-40B4-BE49-F238E27FC236}">
                  <a16:creationId xmlns:a16="http://schemas.microsoft.com/office/drawing/2014/main" id="{4F942835-1FB5-446A-8B15-6E855D8582D1}"/>
                </a:ext>
              </a:extLst>
            </p:cNvPr>
            <p:cNvSpPr/>
            <p:nvPr/>
          </p:nvSpPr>
          <p:spPr bwMode="auto">
            <a:xfrm>
              <a:off x="3598237" y="3863521"/>
              <a:ext cx="260717" cy="140749"/>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Ctrl</a:t>
              </a:r>
            </a:p>
          </p:txBody>
        </p:sp>
        <p:sp>
          <p:nvSpPr>
            <p:cNvPr id="56" name="Abgerundetes Rechteck 430">
              <a:extLst>
                <a:ext uri="{FF2B5EF4-FFF2-40B4-BE49-F238E27FC236}">
                  <a16:creationId xmlns:a16="http://schemas.microsoft.com/office/drawing/2014/main" id="{4A94ED72-F22E-43C3-BC53-B5F0DC22E955}"/>
                </a:ext>
              </a:extLst>
            </p:cNvPr>
            <p:cNvSpPr/>
            <p:nvPr/>
          </p:nvSpPr>
          <p:spPr bwMode="auto">
            <a:xfrm>
              <a:off x="2915898" y="3819356"/>
              <a:ext cx="523438" cy="17325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monitoring</a:t>
              </a:r>
            </a:p>
          </p:txBody>
        </p:sp>
        <p:sp>
          <p:nvSpPr>
            <p:cNvPr id="57" name="Abgerundetes Rechteck 430">
              <a:extLst>
                <a:ext uri="{FF2B5EF4-FFF2-40B4-BE49-F238E27FC236}">
                  <a16:creationId xmlns:a16="http://schemas.microsoft.com/office/drawing/2014/main" id="{9383A073-B89B-4771-9000-3C9A3040DC6B}"/>
                </a:ext>
              </a:extLst>
            </p:cNvPr>
            <p:cNvSpPr/>
            <p:nvPr/>
          </p:nvSpPr>
          <p:spPr bwMode="auto">
            <a:xfrm>
              <a:off x="2348125" y="3992607"/>
              <a:ext cx="523438" cy="17325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SCADA</a:t>
              </a:r>
            </a:p>
          </p:txBody>
        </p:sp>
        <p:sp>
          <p:nvSpPr>
            <p:cNvPr id="85" name="Abgerundetes Rechteck 428">
              <a:extLst>
                <a:ext uri="{FF2B5EF4-FFF2-40B4-BE49-F238E27FC236}">
                  <a16:creationId xmlns:a16="http://schemas.microsoft.com/office/drawing/2014/main" id="{A4E6FACE-13F7-42A0-AF2A-2E10545AD5BE}"/>
                </a:ext>
              </a:extLst>
            </p:cNvPr>
            <p:cNvSpPr/>
            <p:nvPr/>
          </p:nvSpPr>
          <p:spPr bwMode="auto">
            <a:xfrm>
              <a:off x="3261236" y="4054199"/>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err="1">
                  <a:solidFill>
                    <a:srgbClr val="FFFFFF"/>
                  </a:solidFill>
                  <a:latin typeface="Arial"/>
                  <a:ea typeface="ＭＳ Ｐゴシック" charset="-128"/>
                </a:rPr>
                <a:t>Prot</a:t>
              </a:r>
              <a:endParaRPr lang="en-US" sz="675" b="1" kern="0">
                <a:solidFill>
                  <a:srgbClr val="FFFFFF"/>
                </a:solidFill>
                <a:latin typeface="Arial"/>
                <a:ea typeface="ＭＳ Ｐゴシック" charset="-128"/>
              </a:endParaRPr>
            </a:p>
          </p:txBody>
        </p:sp>
      </p:grpSp>
      <p:grpSp>
        <p:nvGrpSpPr>
          <p:cNvPr id="6" name="Groupe 5">
            <a:extLst>
              <a:ext uri="{FF2B5EF4-FFF2-40B4-BE49-F238E27FC236}">
                <a16:creationId xmlns:a16="http://schemas.microsoft.com/office/drawing/2014/main" id="{4268C29D-683D-4EDF-8104-296B1C117A78}"/>
              </a:ext>
            </a:extLst>
          </p:cNvPr>
          <p:cNvGrpSpPr/>
          <p:nvPr/>
        </p:nvGrpSpPr>
        <p:grpSpPr>
          <a:xfrm>
            <a:off x="5298163" y="3773536"/>
            <a:ext cx="1727300" cy="432516"/>
            <a:chOff x="5298163" y="3773535"/>
            <a:chExt cx="1727300" cy="481273"/>
          </a:xfrm>
        </p:grpSpPr>
        <p:sp>
          <p:nvSpPr>
            <p:cNvPr id="59" name="Rechteck 425">
              <a:extLst>
                <a:ext uri="{FF2B5EF4-FFF2-40B4-BE49-F238E27FC236}">
                  <a16:creationId xmlns:a16="http://schemas.microsoft.com/office/drawing/2014/main" id="{DDFCB62A-E70C-4A18-BC97-6424B2C58E91}"/>
                </a:ext>
              </a:extLst>
            </p:cNvPr>
            <p:cNvSpPr/>
            <p:nvPr/>
          </p:nvSpPr>
          <p:spPr bwMode="auto">
            <a:xfrm>
              <a:off x="5298163" y="3773535"/>
              <a:ext cx="1727300" cy="481273"/>
            </a:xfrm>
            <a:prstGeom prst="rect">
              <a:avLst/>
            </a:prstGeom>
            <a:solidFill>
              <a:srgbClr val="00B050">
                <a:alpha val="30196"/>
              </a:srgbClr>
            </a:solidFill>
            <a:ln w="9525">
              <a:solidFill>
                <a:srgbClr val="004669"/>
              </a:solidFill>
              <a:miter lim="800000"/>
              <a:headEnd/>
              <a:tailEnd/>
            </a:ln>
            <a:effectLst>
              <a:outerShdw blurRad="63500" dist="38099" dir="2700000" algn="ctr" rotWithShape="0">
                <a:srgbClr val="ADBECB">
                  <a:alpha val="74998"/>
                </a:srgbClr>
              </a:outerShdw>
            </a:effectLst>
          </p:spPr>
          <p:txBody>
            <a:bodyPr wrap="square" lIns="81000" tIns="40500" rIns="81000" bIns="40500" numCol="1" spcCol="72000" rtlCol="0" anchor="ctr">
              <a:noAutofit/>
            </a:bodyPr>
            <a:lstStyle/>
            <a:p>
              <a:pPr algn="ctr" defTabSz="685800" fontAlgn="base">
                <a:lnSpc>
                  <a:spcPct val="110000"/>
                </a:lnSpc>
                <a:spcBef>
                  <a:spcPct val="0"/>
                </a:spcBef>
                <a:spcAft>
                  <a:spcPct val="0"/>
                </a:spcAft>
                <a:defRPr/>
              </a:pPr>
              <a:endParaRPr lang="en-US" sz="1050" b="1" kern="0" err="1">
                <a:solidFill>
                  <a:srgbClr val="000000"/>
                </a:solidFill>
                <a:latin typeface="Arial"/>
                <a:ea typeface="ＭＳ Ｐゴシック" charset="-128"/>
              </a:endParaRPr>
            </a:p>
          </p:txBody>
        </p:sp>
        <p:sp>
          <p:nvSpPr>
            <p:cNvPr id="60" name="Abgerundetes Rechteck 428">
              <a:extLst>
                <a:ext uri="{FF2B5EF4-FFF2-40B4-BE49-F238E27FC236}">
                  <a16:creationId xmlns:a16="http://schemas.microsoft.com/office/drawing/2014/main" id="{D4D50EDD-4C15-468C-9D78-A3455F2719D4}"/>
                </a:ext>
              </a:extLst>
            </p:cNvPr>
            <p:cNvSpPr/>
            <p:nvPr/>
          </p:nvSpPr>
          <p:spPr bwMode="auto">
            <a:xfrm>
              <a:off x="6092448" y="4058482"/>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err="1">
                  <a:solidFill>
                    <a:srgbClr val="FFFFFF"/>
                  </a:solidFill>
                  <a:latin typeface="Arial"/>
                  <a:ea typeface="ＭＳ Ｐゴシック" charset="-128"/>
                </a:rPr>
                <a:t>Prot</a:t>
              </a:r>
              <a:endParaRPr lang="en-US" sz="675" b="1" kern="0">
                <a:solidFill>
                  <a:srgbClr val="FFFFFF"/>
                </a:solidFill>
                <a:latin typeface="Arial"/>
                <a:ea typeface="ＭＳ Ｐゴシック" charset="-128"/>
              </a:endParaRPr>
            </a:p>
          </p:txBody>
        </p:sp>
        <p:sp>
          <p:nvSpPr>
            <p:cNvPr id="61" name="Abgerundetes Rechteck 429">
              <a:extLst>
                <a:ext uri="{FF2B5EF4-FFF2-40B4-BE49-F238E27FC236}">
                  <a16:creationId xmlns:a16="http://schemas.microsoft.com/office/drawing/2014/main" id="{65468987-150A-48E6-8B6F-9F06AE693F8C}"/>
                </a:ext>
              </a:extLst>
            </p:cNvPr>
            <p:cNvSpPr/>
            <p:nvPr/>
          </p:nvSpPr>
          <p:spPr bwMode="auto">
            <a:xfrm>
              <a:off x="6696386" y="4058482"/>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Auto</a:t>
              </a:r>
            </a:p>
          </p:txBody>
        </p:sp>
        <p:sp>
          <p:nvSpPr>
            <p:cNvPr id="62" name="Abgerundetes Rechteck 430">
              <a:extLst>
                <a:ext uri="{FF2B5EF4-FFF2-40B4-BE49-F238E27FC236}">
                  <a16:creationId xmlns:a16="http://schemas.microsoft.com/office/drawing/2014/main" id="{02A7E2F3-88E3-4838-B71D-7C3E21270D3B}"/>
                </a:ext>
              </a:extLst>
            </p:cNvPr>
            <p:cNvSpPr/>
            <p:nvPr/>
          </p:nvSpPr>
          <p:spPr bwMode="auto">
            <a:xfrm>
              <a:off x="6733685" y="3862979"/>
              <a:ext cx="260717" cy="140749"/>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Ctrl</a:t>
              </a:r>
            </a:p>
          </p:txBody>
        </p:sp>
        <p:sp>
          <p:nvSpPr>
            <p:cNvPr id="63" name="Abgerundetes Rechteck 430">
              <a:extLst>
                <a:ext uri="{FF2B5EF4-FFF2-40B4-BE49-F238E27FC236}">
                  <a16:creationId xmlns:a16="http://schemas.microsoft.com/office/drawing/2014/main" id="{0F368065-6F9A-4DEC-B1EA-4D59B9AA2EF7}"/>
                </a:ext>
              </a:extLst>
            </p:cNvPr>
            <p:cNvSpPr/>
            <p:nvPr/>
          </p:nvSpPr>
          <p:spPr bwMode="auto">
            <a:xfrm>
              <a:off x="6051346" y="3818814"/>
              <a:ext cx="523438" cy="17325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monitoring</a:t>
              </a:r>
            </a:p>
          </p:txBody>
        </p:sp>
        <p:sp>
          <p:nvSpPr>
            <p:cNvPr id="64" name="Abgerundetes Rechteck 430">
              <a:extLst>
                <a:ext uri="{FF2B5EF4-FFF2-40B4-BE49-F238E27FC236}">
                  <a16:creationId xmlns:a16="http://schemas.microsoft.com/office/drawing/2014/main" id="{109471F9-42F9-42EE-998A-1B73C8F2E746}"/>
                </a:ext>
              </a:extLst>
            </p:cNvPr>
            <p:cNvSpPr/>
            <p:nvPr/>
          </p:nvSpPr>
          <p:spPr bwMode="auto">
            <a:xfrm>
              <a:off x="5483573" y="3992065"/>
              <a:ext cx="523438" cy="17325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SCADA</a:t>
              </a:r>
            </a:p>
          </p:txBody>
        </p:sp>
        <p:sp>
          <p:nvSpPr>
            <p:cNvPr id="87" name="Abgerundetes Rechteck 428">
              <a:extLst>
                <a:ext uri="{FF2B5EF4-FFF2-40B4-BE49-F238E27FC236}">
                  <a16:creationId xmlns:a16="http://schemas.microsoft.com/office/drawing/2014/main" id="{DDB94A47-A28A-480F-8281-6BD23BF8D2D4}"/>
                </a:ext>
              </a:extLst>
            </p:cNvPr>
            <p:cNvSpPr/>
            <p:nvPr/>
          </p:nvSpPr>
          <p:spPr bwMode="auto">
            <a:xfrm>
              <a:off x="6394417" y="4058482"/>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err="1">
                  <a:solidFill>
                    <a:srgbClr val="FFFFFF"/>
                  </a:solidFill>
                  <a:latin typeface="Arial"/>
                  <a:ea typeface="ＭＳ Ｐゴシック" charset="-128"/>
                </a:rPr>
                <a:t>Prot</a:t>
              </a:r>
              <a:endParaRPr lang="en-US" sz="675" b="1" kern="0">
                <a:solidFill>
                  <a:srgbClr val="FFFFFF"/>
                </a:solidFill>
                <a:latin typeface="Arial"/>
                <a:ea typeface="ＭＳ Ｐゴシック" charset="-128"/>
              </a:endParaRPr>
            </a:p>
          </p:txBody>
        </p:sp>
      </p:grpSp>
      <p:grpSp>
        <p:nvGrpSpPr>
          <p:cNvPr id="7" name="Groupe 6">
            <a:extLst>
              <a:ext uri="{FF2B5EF4-FFF2-40B4-BE49-F238E27FC236}">
                <a16:creationId xmlns:a16="http://schemas.microsoft.com/office/drawing/2014/main" id="{EAFD45D7-120D-455A-9962-2682D9262326}"/>
              </a:ext>
            </a:extLst>
          </p:cNvPr>
          <p:cNvGrpSpPr/>
          <p:nvPr/>
        </p:nvGrpSpPr>
        <p:grpSpPr>
          <a:xfrm>
            <a:off x="7226802" y="3770569"/>
            <a:ext cx="1727300" cy="432516"/>
            <a:chOff x="7226802" y="3770568"/>
            <a:chExt cx="1727300" cy="481273"/>
          </a:xfrm>
        </p:grpSpPr>
        <p:sp>
          <p:nvSpPr>
            <p:cNvPr id="66" name="Rechteck 425">
              <a:extLst>
                <a:ext uri="{FF2B5EF4-FFF2-40B4-BE49-F238E27FC236}">
                  <a16:creationId xmlns:a16="http://schemas.microsoft.com/office/drawing/2014/main" id="{FEE1C50F-03A1-4A99-8938-4410869BAD72}"/>
                </a:ext>
              </a:extLst>
            </p:cNvPr>
            <p:cNvSpPr/>
            <p:nvPr/>
          </p:nvSpPr>
          <p:spPr bwMode="auto">
            <a:xfrm>
              <a:off x="7226802" y="3770568"/>
              <a:ext cx="1727300" cy="481273"/>
            </a:xfrm>
            <a:prstGeom prst="rect">
              <a:avLst/>
            </a:prstGeom>
            <a:solidFill>
              <a:srgbClr val="00B050">
                <a:alpha val="30196"/>
              </a:srgbClr>
            </a:solidFill>
            <a:ln w="9525">
              <a:solidFill>
                <a:srgbClr val="004669"/>
              </a:solidFill>
              <a:miter lim="800000"/>
              <a:headEnd/>
              <a:tailEnd/>
            </a:ln>
            <a:effectLst>
              <a:outerShdw blurRad="63500" dist="38099" dir="2700000" algn="ctr" rotWithShape="0">
                <a:srgbClr val="ADBECB">
                  <a:alpha val="74998"/>
                </a:srgbClr>
              </a:outerShdw>
            </a:effectLst>
          </p:spPr>
          <p:txBody>
            <a:bodyPr wrap="square" lIns="81000" tIns="40500" rIns="81000" bIns="40500" numCol="1" spcCol="72000" rtlCol="0" anchor="ctr">
              <a:noAutofit/>
            </a:bodyPr>
            <a:lstStyle/>
            <a:p>
              <a:pPr algn="ctr" defTabSz="685800" fontAlgn="base">
                <a:lnSpc>
                  <a:spcPct val="110000"/>
                </a:lnSpc>
                <a:spcBef>
                  <a:spcPct val="0"/>
                </a:spcBef>
                <a:spcAft>
                  <a:spcPct val="0"/>
                </a:spcAft>
                <a:defRPr/>
              </a:pPr>
              <a:endParaRPr lang="en-US" sz="1050" b="1" kern="0" err="1">
                <a:solidFill>
                  <a:srgbClr val="000000"/>
                </a:solidFill>
                <a:latin typeface="Arial"/>
                <a:ea typeface="ＭＳ Ｐゴシック" charset="-128"/>
              </a:endParaRPr>
            </a:p>
          </p:txBody>
        </p:sp>
        <p:sp>
          <p:nvSpPr>
            <p:cNvPr id="67" name="Abgerundetes Rechteck 428">
              <a:extLst>
                <a:ext uri="{FF2B5EF4-FFF2-40B4-BE49-F238E27FC236}">
                  <a16:creationId xmlns:a16="http://schemas.microsoft.com/office/drawing/2014/main" id="{A15301DA-C071-4CAF-AFE4-F37FE28D389B}"/>
                </a:ext>
              </a:extLst>
            </p:cNvPr>
            <p:cNvSpPr/>
            <p:nvPr/>
          </p:nvSpPr>
          <p:spPr bwMode="auto">
            <a:xfrm>
              <a:off x="8024944" y="4048809"/>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err="1">
                  <a:solidFill>
                    <a:srgbClr val="FFFFFF"/>
                  </a:solidFill>
                  <a:latin typeface="Arial"/>
                  <a:ea typeface="ＭＳ Ｐゴシック" charset="-128"/>
                </a:rPr>
                <a:t>Prot</a:t>
              </a:r>
              <a:endParaRPr lang="en-US" sz="675" b="1" kern="0">
                <a:solidFill>
                  <a:srgbClr val="FFFFFF"/>
                </a:solidFill>
                <a:latin typeface="Arial"/>
                <a:ea typeface="ＭＳ Ｐゴシック" charset="-128"/>
              </a:endParaRPr>
            </a:p>
          </p:txBody>
        </p:sp>
        <p:sp>
          <p:nvSpPr>
            <p:cNvPr id="68" name="Abgerundetes Rechteck 429">
              <a:extLst>
                <a:ext uri="{FF2B5EF4-FFF2-40B4-BE49-F238E27FC236}">
                  <a16:creationId xmlns:a16="http://schemas.microsoft.com/office/drawing/2014/main" id="{11834BDE-CB58-4B29-9517-7DC3998D9EAA}"/>
                </a:ext>
              </a:extLst>
            </p:cNvPr>
            <p:cNvSpPr/>
            <p:nvPr/>
          </p:nvSpPr>
          <p:spPr bwMode="auto">
            <a:xfrm>
              <a:off x="8625025" y="4048809"/>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Auto</a:t>
              </a:r>
            </a:p>
          </p:txBody>
        </p:sp>
        <p:sp>
          <p:nvSpPr>
            <p:cNvPr id="69" name="Abgerundetes Rechteck 430">
              <a:extLst>
                <a:ext uri="{FF2B5EF4-FFF2-40B4-BE49-F238E27FC236}">
                  <a16:creationId xmlns:a16="http://schemas.microsoft.com/office/drawing/2014/main" id="{22A4A9B8-7AD3-4EFF-9DC7-E89994A498A1}"/>
                </a:ext>
              </a:extLst>
            </p:cNvPr>
            <p:cNvSpPr/>
            <p:nvPr/>
          </p:nvSpPr>
          <p:spPr bwMode="auto">
            <a:xfrm>
              <a:off x="8662324" y="3860012"/>
              <a:ext cx="260717" cy="140749"/>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Ctrl</a:t>
              </a:r>
            </a:p>
          </p:txBody>
        </p:sp>
        <p:sp>
          <p:nvSpPr>
            <p:cNvPr id="70" name="Abgerundetes Rechteck 430">
              <a:extLst>
                <a:ext uri="{FF2B5EF4-FFF2-40B4-BE49-F238E27FC236}">
                  <a16:creationId xmlns:a16="http://schemas.microsoft.com/office/drawing/2014/main" id="{49D09487-682A-490E-B739-06AD56510D04}"/>
                </a:ext>
              </a:extLst>
            </p:cNvPr>
            <p:cNvSpPr/>
            <p:nvPr/>
          </p:nvSpPr>
          <p:spPr bwMode="auto">
            <a:xfrm>
              <a:off x="7979985" y="3815847"/>
              <a:ext cx="523438" cy="17325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monitoring</a:t>
              </a:r>
            </a:p>
          </p:txBody>
        </p:sp>
        <p:sp>
          <p:nvSpPr>
            <p:cNvPr id="71" name="Abgerundetes Rechteck 430">
              <a:extLst>
                <a:ext uri="{FF2B5EF4-FFF2-40B4-BE49-F238E27FC236}">
                  <a16:creationId xmlns:a16="http://schemas.microsoft.com/office/drawing/2014/main" id="{A9054C76-AE59-4434-A543-263BD64D6504}"/>
                </a:ext>
              </a:extLst>
            </p:cNvPr>
            <p:cNvSpPr/>
            <p:nvPr/>
          </p:nvSpPr>
          <p:spPr bwMode="auto">
            <a:xfrm>
              <a:off x="7412212" y="3989098"/>
              <a:ext cx="523438" cy="173251"/>
            </a:xfrm>
            <a:prstGeom prst="roundRect">
              <a:avLst/>
            </a:prstGeom>
            <a:solidFill>
              <a:srgbClr val="005F87"/>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a:solidFill>
                    <a:srgbClr val="FFFFFF"/>
                  </a:solidFill>
                  <a:latin typeface="Arial"/>
                  <a:ea typeface="ＭＳ Ｐゴシック" charset="-128"/>
                </a:rPr>
                <a:t>SCADA</a:t>
              </a:r>
            </a:p>
          </p:txBody>
        </p:sp>
        <p:sp>
          <p:nvSpPr>
            <p:cNvPr id="89" name="Abgerundetes Rechteck 428">
              <a:extLst>
                <a:ext uri="{FF2B5EF4-FFF2-40B4-BE49-F238E27FC236}">
                  <a16:creationId xmlns:a16="http://schemas.microsoft.com/office/drawing/2014/main" id="{9D5C84AD-1D7B-486A-93B2-748647E2BA50}"/>
                </a:ext>
              </a:extLst>
            </p:cNvPr>
            <p:cNvSpPr/>
            <p:nvPr/>
          </p:nvSpPr>
          <p:spPr bwMode="auto">
            <a:xfrm>
              <a:off x="8324984" y="4048809"/>
              <a:ext cx="260717" cy="140749"/>
            </a:xfrm>
            <a:prstGeom prst="roundRect">
              <a:avLst/>
            </a:prstGeom>
            <a:solidFill>
              <a:srgbClr val="C00000"/>
            </a:solidFill>
            <a:ln w="9525">
              <a:solidFill>
                <a:srgbClr val="004669"/>
              </a:solidFill>
              <a:miter lim="800000"/>
              <a:headEnd/>
              <a:tailEnd/>
            </a:ln>
            <a:effectLst/>
          </p:spPr>
          <p:txBody>
            <a:bodyPr wrap="square" lIns="0" tIns="54000" rIns="0" bIns="40500" numCol="1" spcCol="72000" rtlCol="0" anchor="ctr">
              <a:noAutofit/>
            </a:bodyPr>
            <a:lstStyle/>
            <a:p>
              <a:pPr algn="ctr" defTabSz="685800" fontAlgn="base">
                <a:lnSpc>
                  <a:spcPct val="110000"/>
                </a:lnSpc>
                <a:spcBef>
                  <a:spcPct val="0"/>
                </a:spcBef>
                <a:spcAft>
                  <a:spcPct val="0"/>
                </a:spcAft>
                <a:defRPr/>
              </a:pPr>
              <a:r>
                <a:rPr lang="en-US" sz="675" b="1" kern="0" err="1">
                  <a:solidFill>
                    <a:srgbClr val="FFFFFF"/>
                  </a:solidFill>
                  <a:latin typeface="Arial"/>
                  <a:ea typeface="ＭＳ Ｐゴシック" charset="-128"/>
                </a:rPr>
                <a:t>Prot</a:t>
              </a:r>
              <a:endParaRPr lang="en-US" sz="675" b="1" kern="0">
                <a:solidFill>
                  <a:srgbClr val="FFFFFF"/>
                </a:solidFill>
                <a:latin typeface="Arial"/>
                <a:ea typeface="ＭＳ Ｐゴシック" charset="-128"/>
              </a:endParaRPr>
            </a:p>
          </p:txBody>
        </p:sp>
      </p:grpSp>
      <p:sp>
        <p:nvSpPr>
          <p:cNvPr id="90" name="ZoneTexte 89">
            <a:extLst>
              <a:ext uri="{FF2B5EF4-FFF2-40B4-BE49-F238E27FC236}">
                <a16:creationId xmlns:a16="http://schemas.microsoft.com/office/drawing/2014/main" id="{35084EB9-29C3-4456-9A6E-1C2208FC0441}"/>
              </a:ext>
            </a:extLst>
          </p:cNvPr>
          <p:cNvSpPr txBox="1"/>
          <p:nvPr/>
        </p:nvSpPr>
        <p:spPr>
          <a:xfrm>
            <a:off x="127001" y="4905891"/>
            <a:ext cx="8890000" cy="230832"/>
          </a:xfrm>
          <a:prstGeom prst="rect">
            <a:avLst/>
          </a:prstGeom>
          <a:noFill/>
        </p:spPr>
        <p:txBody>
          <a:bodyPr wrap="square" rtlCol="0">
            <a:spAutoFit/>
          </a:bodyPr>
          <a:lstStyle/>
          <a:p>
            <a:pPr lvl="0" algn="ctr">
              <a:buSzPts val="1400"/>
            </a:pPr>
            <a:r>
              <a:rPr lang="en-US" sz="900">
                <a:solidFill>
                  <a:srgbClr val="909090"/>
                </a:solidFill>
              </a:rPr>
              <a:t>© 2019-2020 Advantech, </a:t>
            </a:r>
            <a:r>
              <a:rPr lang="en-US" sz="900" err="1">
                <a:solidFill>
                  <a:srgbClr val="909090"/>
                </a:solidFill>
              </a:rPr>
              <a:t>Alliander</a:t>
            </a:r>
            <a:r>
              <a:rPr lang="en-US" sz="900">
                <a:solidFill>
                  <a:srgbClr val="909090"/>
                </a:solidFill>
              </a:rPr>
              <a:t>, GE, National Grid, RTE, Schneider Electric, Siemens, licensed under Creative Commons Attribution 4.0 International (CC BY 4.0)</a:t>
            </a:r>
            <a:endParaRPr lang="fr-FR" sz="900"/>
          </a:p>
        </p:txBody>
      </p:sp>
    </p:spTree>
    <p:extLst>
      <p:ext uri="{BB962C8B-B14F-4D97-AF65-F5344CB8AC3E}">
        <p14:creationId xmlns:p14="http://schemas.microsoft.com/office/powerpoint/2010/main" val="2700445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2|5.9|8.9|14.9|9.2"/>
</p:tagLst>
</file>

<file path=ppt/theme/theme1.xml><?xml version="1.0" encoding="utf-8"?>
<a:theme xmlns:a="http://schemas.openxmlformats.org/drawingml/2006/main" name="Thème1">
  <a:themeElements>
    <a:clrScheme name="Personnalisé 1">
      <a:dk1>
        <a:srgbClr val="000000"/>
      </a:dk1>
      <a:lt1>
        <a:srgbClr val="FFFFFF"/>
      </a:lt1>
      <a:dk2>
        <a:srgbClr val="000000"/>
      </a:dk2>
      <a:lt2>
        <a:srgbClr val="FFFFFF"/>
      </a:lt2>
      <a:accent1>
        <a:srgbClr val="0065B8"/>
      </a:accent1>
      <a:accent2>
        <a:srgbClr val="00A7EE"/>
      </a:accent2>
      <a:accent3>
        <a:srgbClr val="00FDFF"/>
      </a:accent3>
      <a:accent4>
        <a:srgbClr val="FFB802"/>
      </a:accent4>
      <a:accent5>
        <a:srgbClr val="65A33E"/>
      </a:accent5>
      <a:accent6>
        <a:srgbClr val="CC1A01"/>
      </a:accent6>
      <a:hlink>
        <a:srgbClr val="00A7EE"/>
      </a:hlink>
      <a:folHlink>
        <a:srgbClr val="C0C0C0"/>
      </a:folHlink>
    </a:clrScheme>
    <a:fontScheme name="Personnalisé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tIns="91440" bIns="91440" rtlCol="0" anchor="ctr"/>
      <a:lstStyle>
        <a:defPPr algn="ctr">
          <a:defRPr dirty="0" smtClean="0">
            <a:solidFill>
              <a:schemeClr val="tx1"/>
            </a:solidFill>
            <a:latin typeface="Avenir Next" panose="020B05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smtClean="0">
            <a:latin typeface="Avenir Next" panose="020B0503020202020204" pitchFamily="34" charset="0"/>
          </a:defRPr>
        </a:defPPr>
      </a:lstStyle>
    </a:txDef>
  </a:objectDefaults>
  <a:extraClrSchemeLst/>
  <a:extLst>
    <a:ext uri="{05A4C25C-085E-4340-85A3-A5531E510DB2}">
      <thm15:themeFamily xmlns:thm15="http://schemas.microsoft.com/office/thememl/2012/main" name="Thème1" id="{5A543006-7780-4509-91F7-B2789E023EF2}" vid="{709CDE64-1CE2-4137-81D1-5DF0F232872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TotalTime>
  <Words>3349</Words>
  <Application>Microsoft Office PowerPoint</Application>
  <PresentationFormat>Affichage à l'écran (16:9)</PresentationFormat>
  <Paragraphs>425</Paragraphs>
  <Slides>23</Slides>
  <Notes>16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Arial</vt:lpstr>
      <vt:lpstr>Avenir Next</vt:lpstr>
      <vt:lpstr>Calibri</vt:lpstr>
      <vt:lpstr>Gill Sans</vt:lpstr>
      <vt:lpstr>Open Sans</vt:lpstr>
      <vt:lpstr>Open Sans Light</vt:lpstr>
      <vt:lpstr>Verdana</vt:lpstr>
      <vt:lpstr>Wingdings</vt:lpstr>
      <vt:lpstr>Thème1</vt:lpstr>
      <vt:lpstr>LF Energy</vt:lpstr>
      <vt:lpstr>Context and motivations</vt:lpstr>
      <vt:lpstr>Context</vt:lpstr>
      <vt:lpstr>Stakes and mainstays of the next DSAS generation</vt:lpstr>
      <vt:lpstr>Motivations</vt:lpstr>
      <vt:lpstr>Motivations</vt:lpstr>
      <vt:lpstr>High level principles guiding the project</vt:lpstr>
      <vt:lpstr>Project purpose</vt:lpstr>
      <vt:lpstr>Overview of the new grid control architecture based on virtualization </vt:lpstr>
      <vt:lpstr>Project activities</vt:lpstr>
      <vt:lpstr>Functional requirements (for a first minimum viable product)</vt:lpstr>
      <vt:lpstr>Examples of substation systems to be considered for a minimum viable product</vt:lpstr>
      <vt:lpstr>Examples of substation systems to be considered for a minimum viable product</vt:lpstr>
      <vt:lpstr>Examples of substation systems to be considered for a minimum viable product</vt:lpstr>
      <vt:lpstr>Requirement list</vt:lpstr>
      <vt:lpstr>Functional Requirements References for the first MVP</vt:lpstr>
      <vt:lpstr>System architecture and technology stack (for a first minimum viable product)</vt:lpstr>
      <vt:lpstr>Virtualization architecture</vt:lpstr>
      <vt:lpstr>Technical architecture and stack</vt:lpstr>
      <vt:lpstr>Technology options</vt:lpstr>
      <vt:lpstr>Configuration and test</vt:lpstr>
      <vt:lpstr>Priorities and contributions (to reach the minimum viable product)</vt:lpstr>
      <vt:lpstr>Priorities at the launch of the project for the development of a Minimum Viable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LF Energy</dc:title>
  <cp:lastModifiedBy>BALEA Lucian</cp:lastModifiedBy>
  <cp:revision>5</cp:revision>
  <dcterms:modified xsi:type="dcterms:W3CDTF">2020-09-03T09:42:02Z</dcterms:modified>
</cp:coreProperties>
</file>