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9" r:id="rId4"/>
    <p:sldMasterId id="2147483690" r:id="rId5"/>
    <p:sldMasterId id="214748369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Gill Sans"/>
      <p:regular r:id="rId20"/>
      <p:bold r:id="rId21"/>
    </p:embeddedFont>
    <p:embeddedFont>
      <p:font typeface="Century Gothic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976">
          <p15:clr>
            <a:srgbClr val="9AA0A6"/>
          </p15:clr>
        </p15:guide>
        <p15:guide id="4" orient="horz" pos="171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2976"/>
        <p:guide pos="171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illSans-regular.fntdata"/><Relationship Id="rId22" Type="http://schemas.openxmlformats.org/officeDocument/2006/relationships/font" Target="fonts/CenturyGothic-regular.fntdata"/><Relationship Id="rId21" Type="http://schemas.openxmlformats.org/officeDocument/2006/relationships/font" Target="fonts/GillSans-bold.fntdata"/><Relationship Id="rId24" Type="http://schemas.openxmlformats.org/officeDocument/2006/relationships/font" Target="fonts/CenturyGothic-italic.fntdata"/><Relationship Id="rId23" Type="http://schemas.openxmlformats.org/officeDocument/2006/relationships/font" Target="fonts/CenturyGothic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5" Type="http://schemas.openxmlformats.org/officeDocument/2006/relationships/font" Target="fonts/CenturyGothic-bold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b62873e1e9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b62873e1e9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cf971842f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cf971842f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fc0ca584c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fc0ca584c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fc0ca584c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fc0ca584c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fc0ca584c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fc0ca584c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d9e7d15f3b_0_9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d9e7d15f3b_0_9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cf971842f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cf971842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cf971842f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cf971842f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Relationship Id="rId3" Type="http://schemas.openxmlformats.org/officeDocument/2006/relationships/hyperlink" Target="https://lfenergy.org/" TargetMode="External"/><Relationship Id="rId4" Type="http://schemas.openxmlformats.org/officeDocument/2006/relationships/hyperlink" Target="https://www.lfenergy.org/join/" TargetMode="External"/><Relationship Id="rId5" Type="http://schemas.openxmlformats.org/officeDocument/2006/relationships/hyperlink" Target="https://www.lfenergy.org/join/" TargetMode="External"/><Relationship Id="rId6" Type="http://schemas.openxmlformats.org/officeDocument/2006/relationships/hyperlink" Target="https://lists.lfenergy.org/" TargetMode="External"/><Relationship Id="rId7" Type="http://schemas.openxmlformats.org/officeDocument/2006/relationships/image" Target="../media/image14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5.png"/><Relationship Id="rId3" Type="http://schemas.openxmlformats.org/officeDocument/2006/relationships/image" Target="../media/image13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1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5.png"/><Relationship Id="rId3" Type="http://schemas.openxmlformats.org/officeDocument/2006/relationships/image" Target="../media/image13.jp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6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24763" y="1846221"/>
            <a:ext cx="4471615" cy="58452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title"/>
          </p:nvPr>
        </p:nvSpPr>
        <p:spPr>
          <a:xfrm>
            <a:off x="342900" y="2753591"/>
            <a:ext cx="8435400" cy="17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64"/>
              </a:buClr>
              <a:buSzPts val="2700"/>
              <a:buFont typeface="Century Gothic"/>
              <a:buNone/>
              <a:defRPr b="0" i="0" sz="2700" cap="none">
                <a:solidFill>
                  <a:srgbClr val="00376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title"/>
          </p:nvPr>
        </p:nvSpPr>
        <p:spPr>
          <a:xfrm>
            <a:off x="462708" y="375951"/>
            <a:ext cx="8180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ADE"/>
              </a:buClr>
              <a:buSzPts val="2700"/>
              <a:buFont typeface="Century Gothic"/>
              <a:buNone/>
              <a:defRPr b="0" i="0" sz="27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58" name="Google Shape;58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2900" y="4831910"/>
            <a:ext cx="1465639" cy="188862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1"/>
          <p:cNvSpPr/>
          <p:nvPr/>
        </p:nvSpPr>
        <p:spPr>
          <a:xfrm>
            <a:off x="7165424" y="4831900"/>
            <a:ext cx="17328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" sz="1100" u="none" cap="none" strike="noStrike">
                <a:solidFill>
                  <a:srgbClr val="00376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Power of Together</a:t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/>
          <p:nvPr/>
        </p:nvSpPr>
        <p:spPr>
          <a:xfrm>
            <a:off x="7165424" y="4831900"/>
            <a:ext cx="17328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" sz="1100" u="none" cap="none" strike="noStrike">
                <a:solidFill>
                  <a:srgbClr val="00376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Power of Together</a:t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2" name="Google Shape;6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2900" y="4831910"/>
            <a:ext cx="1465639" cy="188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900"/>
              </a:spcBef>
              <a:spcAft>
                <a:spcPts val="0"/>
              </a:spcAft>
              <a:buSzPts val="1800"/>
              <a:buChar char="•"/>
              <a:defRPr/>
            </a:lvl1pPr>
            <a:lvl2pPr indent="-323850" lvl="1" marL="914400" rtl="0">
              <a:spcBef>
                <a:spcPts val="900"/>
              </a:spcBef>
              <a:spcAft>
                <a:spcPts val="0"/>
              </a:spcAft>
              <a:buSzPts val="1500"/>
              <a:buChar char="•"/>
              <a:defRPr/>
            </a:lvl2pPr>
            <a:lvl3pPr indent="-323850" lvl="2" marL="1371600" rtl="0">
              <a:spcBef>
                <a:spcPts val="900"/>
              </a:spcBef>
              <a:spcAft>
                <a:spcPts val="0"/>
              </a:spcAft>
              <a:buSzPts val="1500"/>
              <a:buChar char="•"/>
              <a:defRPr/>
            </a:lvl3pPr>
            <a:lvl4pPr indent="-323850" lvl="3" marL="1828800" rtl="0">
              <a:spcBef>
                <a:spcPts val="900"/>
              </a:spcBef>
              <a:spcAft>
                <a:spcPts val="0"/>
              </a:spcAft>
              <a:buSzPts val="1500"/>
              <a:buChar char="•"/>
              <a:defRPr/>
            </a:lvl4pPr>
            <a:lvl5pPr indent="-323850" lvl="4" marL="2286000" rtl="0">
              <a:spcBef>
                <a:spcPts val="900"/>
              </a:spcBef>
              <a:spcAft>
                <a:spcPts val="0"/>
              </a:spcAft>
              <a:buSzPts val="1500"/>
              <a:buChar char="•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/Image White">
  <p:cSld name="Two Column/Image White">
    <p:bg>
      <p:bgPr>
        <a:solidFill>
          <a:schemeClr val="dk2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5143500" y="342900"/>
            <a:ext cx="3429000" cy="44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385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23850" lvl="2" marL="13716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23850" lvl="3" marL="18288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23850" lvl="4" marL="22860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3" type="body"/>
          </p:nvPr>
        </p:nvSpPr>
        <p:spPr>
          <a:xfrm>
            <a:off x="960459" y="342900"/>
            <a:ext cx="2571900" cy="44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385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23850" lvl="2" marL="13716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23850" lvl="3" marL="18288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23850" lvl="4" marL="22860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pos="43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/Image">
  <p:cSld name="Section/Imag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type="title"/>
          </p:nvPr>
        </p:nvSpPr>
        <p:spPr>
          <a:xfrm>
            <a:off x="342900" y="685800"/>
            <a:ext cx="84351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Gothic"/>
              <a:buNone/>
              <a:defRPr b="0" i="0" sz="3000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ítulo y objetos">
  <p:cSld name="2_Título y objetos">
    <p:bg>
      <p:bgPr>
        <a:solidFill>
          <a:srgbClr val="F4F1EA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1014412" y="768735"/>
            <a:ext cx="5258790" cy="236844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599" y="0"/>
                </a:lnTo>
                <a:lnTo>
                  <a:pt x="21599" y="21600"/>
                </a:lnTo>
                <a:lnTo>
                  <a:pt x="0" y="2160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>
                <a:solidFill>
                  <a:srgbClr val="F5F2EC"/>
                </a:solidFill>
                <a:latin typeface="Roboto"/>
                <a:ea typeface="Roboto"/>
                <a:cs typeface="Roboto"/>
                <a:sym typeface="Roboto"/>
              </a:rPr>
              <a:t>Subtitle</a:t>
            </a:r>
            <a:endParaRPr sz="1400">
              <a:solidFill>
                <a:srgbClr val="F5F2E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251520" y="1086259"/>
            <a:ext cx="8100900" cy="35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ourier New"/>
              <a:buChar char="o"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3302859" y="4811945"/>
            <a:ext cx="787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>
            <a:off x="168071" y="4797590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4277416" y="4816782"/>
            <a:ext cx="3519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87" name="Google Shape;87;p18"/>
          <p:cNvSpPr txBox="1"/>
          <p:nvPr>
            <p:ph idx="2" type="body"/>
          </p:nvPr>
        </p:nvSpPr>
        <p:spPr>
          <a:xfrm>
            <a:off x="311085" y="178713"/>
            <a:ext cx="6799200" cy="8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1" i="0" sz="2700" u="none" cap="none" strike="noStrike">
                <a:solidFill>
                  <a:srgbClr val="00823E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 und Inhalt">
  <p:cSld name="1_Titel und Inhal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484583" y="517647"/>
            <a:ext cx="8280000" cy="8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484583" y="1539689"/>
            <a:ext cx="8280000" cy="30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1pPr>
            <a:lvl2pPr indent="-298450" lvl="1" marL="914400" rtl="0" algn="l"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2pPr>
            <a:lvl3pPr indent="-298450" lvl="2" marL="1371600" rtl="0" algn="l"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3pPr>
            <a:lvl4pPr indent="-298450" lvl="3" marL="1828800" rtl="0" algn="l"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4pPr>
            <a:lvl5pPr indent="-298450" lvl="4" marL="2286000" rtl="0" algn="l"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•"/>
              <a:defRPr/>
            </a:lvl9pPr>
          </a:lstStyle>
          <a:p/>
        </p:txBody>
      </p:sp>
      <p:sp>
        <p:nvSpPr>
          <p:cNvPr id="91" name="Google Shape;91;p19"/>
          <p:cNvSpPr/>
          <p:nvPr/>
        </p:nvSpPr>
        <p:spPr>
          <a:xfrm>
            <a:off x="0" y="4686299"/>
            <a:ext cx="9144000" cy="4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8266976" y="-45053"/>
            <a:ext cx="6285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0" lvl="0" marL="0" rtl="0" algn="ctr">
              <a:spcBef>
                <a:spcPts val="0"/>
              </a:spcBef>
              <a:buNone/>
              <a:defRPr/>
            </a:lvl1pPr>
            <a:lvl2pPr indent="0" lvl="1" marL="0" rtl="0" algn="ctr">
              <a:spcBef>
                <a:spcPts val="0"/>
              </a:spcBef>
              <a:buNone/>
              <a:defRPr/>
            </a:lvl2pPr>
            <a:lvl3pPr indent="0" lvl="2" marL="0" rtl="0" algn="ctr">
              <a:spcBef>
                <a:spcPts val="0"/>
              </a:spcBef>
              <a:buNone/>
              <a:defRPr/>
            </a:lvl3pPr>
            <a:lvl4pPr indent="0" lvl="3" marL="0" rtl="0" algn="ctr">
              <a:spcBef>
                <a:spcPts val="0"/>
              </a:spcBef>
              <a:buNone/>
              <a:defRPr/>
            </a:lvl4pPr>
            <a:lvl5pPr indent="0" lvl="4" marL="0" rtl="0" algn="ctr">
              <a:spcBef>
                <a:spcPts val="0"/>
              </a:spcBef>
              <a:buNone/>
              <a:defRPr/>
            </a:lvl5pPr>
            <a:lvl6pPr indent="0" lvl="5" marL="0" rtl="0" algn="ctr">
              <a:spcBef>
                <a:spcPts val="0"/>
              </a:spcBef>
              <a:buNone/>
              <a:defRPr/>
            </a:lvl6pPr>
            <a:lvl7pPr indent="0" lvl="6" marL="0" rtl="0" algn="ctr">
              <a:spcBef>
                <a:spcPts val="0"/>
              </a:spcBef>
              <a:buNone/>
              <a:defRPr/>
            </a:lvl7pPr>
            <a:lvl8pPr indent="0" lvl="7" marL="0" rtl="0" algn="ctr">
              <a:spcBef>
                <a:spcPts val="0"/>
              </a:spcBef>
              <a:buNone/>
              <a:defRPr/>
            </a:lvl8pPr>
            <a:lvl9pPr indent="0" lvl="8" marL="0" rt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 rotWithShape="1">
          <a:blip r:embed="rId2">
            <a:alphaModFix/>
          </a:blip>
          <a:srcRect b="0" l="48299" r="0" t="0"/>
          <a:stretch/>
        </p:blipFill>
        <p:spPr>
          <a:xfrm>
            <a:off x="6842051" y="4730713"/>
            <a:ext cx="2046030" cy="3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 txBox="1"/>
          <p:nvPr>
            <p:ph idx="11" type="ftr"/>
          </p:nvPr>
        </p:nvSpPr>
        <p:spPr>
          <a:xfrm>
            <a:off x="359949" y="4829368"/>
            <a:ext cx="6482100" cy="1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525" lIns="91525" spcFirstLastPara="1" rIns="91525" wrap="square" tIns="915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1" name="Google Shape;101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525" lIns="91525" spcFirstLastPara="1" rIns="91525" wrap="square" tIns="915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2" name="Google Shape;10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525" lIns="91525" spcFirstLastPara="1" rIns="91525" wrap="square" tIns="915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1">
  <p:cSld name="Section 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143000" y="1421175"/>
            <a:ext cx="68580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764"/>
              </a:buClr>
              <a:buSzPts val="3300"/>
              <a:buFont typeface="Century Gothic"/>
              <a:buNone/>
              <a:defRPr b="0" sz="3300">
                <a:solidFill>
                  <a:srgbClr val="00376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58302" y="3533522"/>
            <a:ext cx="2830736" cy="370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525" lIns="91525" spcFirstLastPara="1" rIns="91525" wrap="square" tIns="915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5" name="Google Shape;10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525" lIns="91525" spcFirstLastPara="1" rIns="91525" wrap="square" tIns="915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525" lIns="91525" spcFirstLastPara="1" rIns="91525" wrap="square" tIns="915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8" name="Google Shape;10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525" lIns="91525" spcFirstLastPara="1" rIns="91525" wrap="square" tIns="915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9" name="Google Shape;10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525" lIns="91525" spcFirstLastPara="1" rIns="91525" wrap="square" tIns="915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525" lIns="91525" spcFirstLastPara="1" rIns="91525" wrap="square" tIns="915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2" name="Google Shape;112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525" lIns="91525" spcFirstLastPara="1" rIns="91525" wrap="square" tIns="915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3" name="Google Shape;113;p2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525" lIns="91525" spcFirstLastPara="1" rIns="91525" wrap="square" tIns="915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4" name="Google Shape;11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525" lIns="91525" spcFirstLastPara="1" rIns="91525" wrap="square" tIns="915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525" lIns="91525" spcFirstLastPara="1" rIns="91525" wrap="square" tIns="915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525" lIns="91525" spcFirstLastPara="1" rIns="91525" wrap="square" tIns="915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525" lIns="91525" spcFirstLastPara="1" rIns="91525" wrap="square" tIns="915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0" name="Google Shape;120;p2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525" lIns="91525" spcFirstLastPara="1" rIns="91525" wrap="square" tIns="915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1" name="Google Shape;12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525" lIns="91525" spcFirstLastPara="1" rIns="91525" wrap="square" tIns="915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525" lIns="91525" spcFirstLastPara="1" rIns="91525" wrap="square" tIns="915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4" name="Google Shape;12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525" lIns="91525" spcFirstLastPara="1" rIns="91525" wrap="square" tIns="915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525" lIns="91525" spcFirstLastPara="1" rIns="91525" wrap="square" tIns="91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525" lIns="91525" spcFirstLastPara="1" rIns="91525" wrap="square" tIns="915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8" name="Google Shape;128;p2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525" lIns="91525" spcFirstLastPara="1" rIns="91525" wrap="square" tIns="915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2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525" lIns="91525" spcFirstLastPara="1" rIns="91525" wrap="square" tIns="915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0" name="Google Shape;13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525" lIns="91525" spcFirstLastPara="1" rIns="91525" wrap="square" tIns="915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525" lIns="91525" spcFirstLastPara="1" rIns="91525" wrap="square" tIns="915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33" name="Google Shape;13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525" lIns="91525" spcFirstLastPara="1" rIns="91525" wrap="square" tIns="915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525" lIns="91525" spcFirstLastPara="1" rIns="91525" wrap="square" tIns="915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9pPr>
          </a:lstStyle>
          <a:p>
            <a:r>
              <a:t>xx%</a:t>
            </a:r>
          </a:p>
        </p:txBody>
      </p:sp>
      <p:sp>
        <p:nvSpPr>
          <p:cNvPr id="136" name="Google Shape;136;p3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525" lIns="91525" spcFirstLastPara="1" rIns="91525" wrap="square" tIns="915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525" lIns="91525" spcFirstLastPara="1" rIns="91525" wrap="square" tIns="915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525" lIns="91525" spcFirstLastPara="1" rIns="91525" wrap="square" tIns="915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2">
  <p:cSld name="Section 2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342900" y="685800"/>
            <a:ext cx="8435400" cy="37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764"/>
              </a:buClr>
              <a:buSzPts val="3000"/>
              <a:buFont typeface="Century Gothic"/>
              <a:buNone/>
              <a:defRPr b="0" i="0" sz="3000" cap="none">
                <a:solidFill>
                  <a:srgbClr val="00376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6" name="Google Shape;1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2900" y="4831910"/>
            <a:ext cx="1465639" cy="18886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/>
          <p:nvPr/>
        </p:nvSpPr>
        <p:spPr>
          <a:xfrm>
            <a:off x="7165424" y="4831900"/>
            <a:ext cx="17328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" sz="1100" u="none" cap="none" strike="noStrike">
                <a:solidFill>
                  <a:srgbClr val="00376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Power of Together</a:t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1">
  <p:cSld name="Section 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6624" y="3502204"/>
            <a:ext cx="2830750" cy="43267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33"/>
          <p:cNvSpPr txBox="1"/>
          <p:nvPr>
            <p:ph type="ctrTitle"/>
          </p:nvPr>
        </p:nvSpPr>
        <p:spPr>
          <a:xfrm>
            <a:off x="1143000" y="1421175"/>
            <a:ext cx="68580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Font typeface="Century Gothic"/>
              <a:buNone/>
              <a:defRPr b="0"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Block" type="obj">
  <p:cSld name="OBJECT"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34"/>
          <p:cNvPicPr preferRelativeResize="0"/>
          <p:nvPr/>
        </p:nvPicPr>
        <p:blipFill rotWithShape="1">
          <a:blip r:embed="rId2">
            <a:alphaModFix/>
          </a:blip>
          <a:srcRect b="78561" l="0" r="0" t="0"/>
          <a:stretch/>
        </p:blipFill>
        <p:spPr>
          <a:xfrm>
            <a:off x="0" y="-2"/>
            <a:ext cx="9144000" cy="102547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34"/>
          <p:cNvSpPr txBox="1"/>
          <p:nvPr>
            <p:ph idx="1" type="body"/>
          </p:nvPr>
        </p:nvSpPr>
        <p:spPr>
          <a:xfrm>
            <a:off x="462709" y="1135380"/>
            <a:ext cx="8155200" cy="3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385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23850" lvl="2" marL="13716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23850" lvl="3" marL="18288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23850" lvl="4" marL="22860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149" name="Google Shape;14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" y="4831910"/>
            <a:ext cx="1465639" cy="18886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4"/>
          <p:cNvSpPr/>
          <p:nvPr/>
        </p:nvSpPr>
        <p:spPr>
          <a:xfrm>
            <a:off x="7165424" y="4831900"/>
            <a:ext cx="17328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" sz="1100" u="none" cap="none" strike="noStrike">
                <a:solidFill>
                  <a:srgbClr val="00376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Power of Together</a:t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34"/>
          <p:cNvSpPr txBox="1"/>
          <p:nvPr>
            <p:ph type="title"/>
          </p:nvPr>
        </p:nvSpPr>
        <p:spPr>
          <a:xfrm>
            <a:off x="462700" y="299751"/>
            <a:ext cx="8180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entury Gothic"/>
              <a:buNone/>
              <a:defRPr b="0" i="0" sz="3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hree Columns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35"/>
          <p:cNvPicPr preferRelativeResize="0"/>
          <p:nvPr/>
        </p:nvPicPr>
        <p:blipFill rotWithShape="1">
          <a:blip r:embed="rId2">
            <a:alphaModFix/>
          </a:blip>
          <a:srcRect b="78561" l="0" r="0" t="0"/>
          <a:stretch/>
        </p:blipFill>
        <p:spPr>
          <a:xfrm>
            <a:off x="0" y="-2"/>
            <a:ext cx="9144000" cy="10254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Google Shape;154;p35"/>
          <p:cNvCxnSpPr/>
          <p:nvPr/>
        </p:nvCxnSpPr>
        <p:spPr>
          <a:xfrm rot="10800000">
            <a:off x="3066335" y="1440090"/>
            <a:ext cx="0" cy="3394800"/>
          </a:xfrm>
          <a:prstGeom prst="straightConnector1">
            <a:avLst/>
          </a:prstGeom>
          <a:noFill/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5" name="Google Shape;155;p35"/>
          <p:cNvCxnSpPr/>
          <p:nvPr/>
        </p:nvCxnSpPr>
        <p:spPr>
          <a:xfrm rot="10800000">
            <a:off x="6077665" y="1440090"/>
            <a:ext cx="0" cy="3394800"/>
          </a:xfrm>
          <a:prstGeom prst="straightConnector1">
            <a:avLst/>
          </a:prstGeom>
          <a:noFill/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6" name="Google Shape;156;p35"/>
          <p:cNvSpPr txBox="1"/>
          <p:nvPr>
            <p:ph idx="1" type="body"/>
          </p:nvPr>
        </p:nvSpPr>
        <p:spPr>
          <a:xfrm>
            <a:off x="342899" y="1135380"/>
            <a:ext cx="24690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385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23850" lvl="2" marL="13716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23850" lvl="3" marL="18288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23850" lvl="4" marL="22860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7" name="Google Shape;157;p35"/>
          <p:cNvSpPr txBox="1"/>
          <p:nvPr>
            <p:ph idx="2" type="body"/>
          </p:nvPr>
        </p:nvSpPr>
        <p:spPr>
          <a:xfrm>
            <a:off x="3326130" y="1135380"/>
            <a:ext cx="24690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385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23850" lvl="2" marL="13716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23850" lvl="3" marL="18288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23850" lvl="4" marL="22860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8" name="Google Shape;158;p35"/>
          <p:cNvSpPr txBox="1"/>
          <p:nvPr>
            <p:ph idx="3" type="body"/>
          </p:nvPr>
        </p:nvSpPr>
        <p:spPr>
          <a:xfrm>
            <a:off x="6309360" y="1135380"/>
            <a:ext cx="24690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385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23850" lvl="2" marL="13716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23850" lvl="3" marL="18288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23850" lvl="4" marL="22860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159" name="Google Shape;15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" y="4831910"/>
            <a:ext cx="1465639" cy="188862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5"/>
          <p:cNvSpPr/>
          <p:nvPr/>
        </p:nvSpPr>
        <p:spPr>
          <a:xfrm>
            <a:off x="7165424" y="4831900"/>
            <a:ext cx="17328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" sz="1100" u="none" cap="none" strike="noStrike">
                <a:solidFill>
                  <a:srgbClr val="00376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Power of Together</a:t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1" name="Google Shape;161;p35"/>
          <p:cNvSpPr txBox="1"/>
          <p:nvPr>
            <p:ph type="title"/>
          </p:nvPr>
        </p:nvSpPr>
        <p:spPr>
          <a:xfrm>
            <a:off x="462700" y="299751"/>
            <a:ext cx="8180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entury Gothic"/>
              <a:buNone/>
              <a:defRPr b="0" i="0" sz="3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/Image">
  <p:cSld name="One Column/Image"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6"/>
          <p:cNvPicPr preferRelativeResize="0"/>
          <p:nvPr/>
        </p:nvPicPr>
        <p:blipFill rotWithShape="1">
          <a:blip r:embed="rId2">
            <a:alphaModFix/>
          </a:blip>
          <a:srcRect b="78561" l="0" r="0" t="0"/>
          <a:stretch/>
        </p:blipFill>
        <p:spPr>
          <a:xfrm>
            <a:off x="0" y="-2"/>
            <a:ext cx="9144000" cy="1025476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6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5" name="Google Shape;165;p36"/>
          <p:cNvSpPr txBox="1"/>
          <p:nvPr>
            <p:ph idx="1" type="body"/>
          </p:nvPr>
        </p:nvSpPr>
        <p:spPr>
          <a:xfrm>
            <a:off x="342899" y="1440180"/>
            <a:ext cx="3875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385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23850" lvl="2" marL="13716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23850" lvl="3" marL="18288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23850" lvl="4" marL="22860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6" name="Google Shape;166;p36"/>
          <p:cNvSpPr txBox="1"/>
          <p:nvPr>
            <p:ph type="title"/>
          </p:nvPr>
        </p:nvSpPr>
        <p:spPr>
          <a:xfrm>
            <a:off x="342900" y="342900"/>
            <a:ext cx="38757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ADE"/>
              </a:buClr>
              <a:buSzPts val="2700"/>
              <a:buFont typeface="Century Gothic"/>
              <a:buNone/>
              <a:defRPr b="0" i="0" sz="27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67" name="Google Shape;16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" y="4831910"/>
            <a:ext cx="1465639" cy="188862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36"/>
          <p:cNvSpPr/>
          <p:nvPr/>
        </p:nvSpPr>
        <p:spPr>
          <a:xfrm>
            <a:off x="7165424" y="4831900"/>
            <a:ext cx="17328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" sz="1100" u="none" cap="none" strike="noStrike">
                <a:solidFill>
                  <a:srgbClr val="00376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Power of Together</a:t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pos="43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37"/>
          <p:cNvPicPr preferRelativeResize="0"/>
          <p:nvPr/>
        </p:nvPicPr>
        <p:blipFill rotWithShape="1">
          <a:blip r:embed="rId2">
            <a:alphaModFix/>
          </a:blip>
          <a:srcRect b="78561" l="0" r="0" t="0"/>
          <a:stretch/>
        </p:blipFill>
        <p:spPr>
          <a:xfrm>
            <a:off x="0" y="-2"/>
            <a:ext cx="9144000" cy="1025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" y="4831910"/>
            <a:ext cx="1465639" cy="188862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7"/>
          <p:cNvSpPr/>
          <p:nvPr/>
        </p:nvSpPr>
        <p:spPr>
          <a:xfrm>
            <a:off x="7165424" y="4831900"/>
            <a:ext cx="17328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" sz="1100" u="none" cap="none" strike="noStrike">
                <a:solidFill>
                  <a:srgbClr val="00376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Power of Together</a:t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3" name="Google Shape;173;p37"/>
          <p:cNvSpPr txBox="1"/>
          <p:nvPr>
            <p:ph type="title"/>
          </p:nvPr>
        </p:nvSpPr>
        <p:spPr>
          <a:xfrm>
            <a:off x="462700" y="299751"/>
            <a:ext cx="8180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entury Gothic"/>
              <a:buNone/>
              <a:defRPr b="0" i="0" sz="3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7" name="Google Shape;17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0"/>
          <p:cNvSpPr txBox="1"/>
          <p:nvPr>
            <p:ph type="title"/>
          </p:nvPr>
        </p:nvSpPr>
        <p:spPr>
          <a:xfrm>
            <a:off x="481950" y="3069326"/>
            <a:ext cx="8180100" cy="45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180" name="Google Shape;18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5325" y="1822605"/>
            <a:ext cx="6558350" cy="85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rther Information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1"/>
          <p:cNvSpPr txBox="1"/>
          <p:nvPr/>
        </p:nvSpPr>
        <p:spPr>
          <a:xfrm>
            <a:off x="467969" y="428687"/>
            <a:ext cx="82005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4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 Further Information</a:t>
            </a:r>
            <a:endParaRPr sz="4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41"/>
          <p:cNvSpPr txBox="1"/>
          <p:nvPr/>
        </p:nvSpPr>
        <p:spPr>
          <a:xfrm>
            <a:off x="497200" y="1870828"/>
            <a:ext cx="3999000" cy="12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b="1" i="0" lang="de" sz="21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Shuli Goodman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Arial"/>
              <a:buNone/>
            </a:pPr>
            <a:r>
              <a:rPr b="0" i="0" lang="de" sz="17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Executive Director</a:t>
            </a:r>
            <a:br>
              <a:rPr b="0" i="0" lang="de" sz="17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0" i="0" lang="de" sz="17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Linux Foundation Energy</a:t>
            </a:r>
            <a:br>
              <a:rPr b="0" i="0" lang="de" sz="17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0" i="0" lang="de" sz="17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sgoodman@lfenergy.org</a:t>
            </a:r>
            <a:endParaRPr b="0" i="0" sz="21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41"/>
          <p:cNvSpPr txBox="1"/>
          <p:nvPr/>
        </p:nvSpPr>
        <p:spPr>
          <a:xfrm>
            <a:off x="497200" y="3348559"/>
            <a:ext cx="4836900" cy="1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de" sz="15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Our Website: </a:t>
            </a:r>
            <a:r>
              <a:rPr b="0" i="0" lang="de" sz="1500" u="sng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https://lfenergy.org</a:t>
            </a:r>
            <a:r>
              <a:rPr b="0" i="0" lang="de" sz="15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0" i="0" sz="15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de" sz="15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Membership:</a:t>
            </a:r>
            <a:r>
              <a:rPr lang="de" sz="1500" u="sng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de" sz="1500" u="sng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https://www.lfenergy.org</a:t>
            </a:r>
            <a:r>
              <a:rPr b="0" i="0" lang="de" sz="1500" u="sng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/join</a:t>
            </a:r>
            <a:endParaRPr b="0" i="0" sz="15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de" sz="15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Mailing Lists: </a:t>
            </a:r>
            <a:r>
              <a:rPr b="0" i="0" lang="de" sz="1500" u="sng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https://lists.lfenergy.org</a:t>
            </a:r>
            <a:endParaRPr sz="15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de" sz="15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Our Wiki: </a:t>
            </a:r>
            <a:r>
              <a:rPr lang="de" sz="1500" u="sng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https://wiki.lfenergy.org </a:t>
            </a:r>
            <a:endParaRPr sz="15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5" name="Google Shape;185;p4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156437" y="4430992"/>
            <a:ext cx="2715155" cy="359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 Only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2"/>
          <p:cNvSpPr txBox="1"/>
          <p:nvPr>
            <p:ph type="title"/>
          </p:nvPr>
        </p:nvSpPr>
        <p:spPr>
          <a:xfrm>
            <a:off x="468630" y="273844"/>
            <a:ext cx="82005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8FDF"/>
              </a:buClr>
              <a:buSzPts val="2700"/>
              <a:buFont typeface="Gill Sans"/>
              <a:buNone/>
              <a:defRPr>
                <a:solidFill>
                  <a:srgbClr val="168FD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88" name="Google Shape;188;p42"/>
          <p:cNvCxnSpPr/>
          <p:nvPr/>
        </p:nvCxnSpPr>
        <p:spPr>
          <a:xfrm>
            <a:off x="308610" y="273844"/>
            <a:ext cx="0" cy="4581600"/>
          </a:xfrm>
          <a:prstGeom prst="straightConnector1">
            <a:avLst/>
          </a:prstGeom>
          <a:noFill/>
          <a:ln cap="flat" cmpd="sng" w="9525">
            <a:solidFill>
              <a:srgbClr val="168FD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9" name="Google Shape;189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5313" y="4746756"/>
            <a:ext cx="2033132" cy="12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42"/>
          <p:cNvSpPr txBox="1"/>
          <p:nvPr>
            <p:ph idx="12" type="sldNum"/>
          </p:nvPr>
        </p:nvSpPr>
        <p:spPr>
          <a:xfrm>
            <a:off x="8868254" y="4937760"/>
            <a:ext cx="2757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descr="The Linux Foundation on Twitter: &quot;Just announced! Intent to form &quot;Project  Alvarium,&quot; to build a Data Confidence Fabric to facilitate trust in data &amp;  apps spanning heterogeneous systems. Read more here --&gt;" id="191" name="Google Shape;19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6891" y="4671529"/>
            <a:ext cx="1698499" cy="271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1">
  <p:cSld name="Statement 1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/>
          <p:nvPr>
            <p:ph idx="2" type="pic"/>
          </p:nvPr>
        </p:nvSpPr>
        <p:spPr>
          <a:xfrm>
            <a:off x="0" y="1644104"/>
            <a:ext cx="9144000" cy="3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descr="A picture containing drawing, table&#10;&#10;Description automatically generated" id="20" name="Google Shape;2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72203" y="2203703"/>
            <a:ext cx="5799595" cy="7360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, table&#10;&#10;Description automatically generated" id="21" name="Google Shape;21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7142" y="491474"/>
            <a:ext cx="5799595" cy="7360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900" y="4831910"/>
            <a:ext cx="1465639" cy="188862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/>
          <p:nvPr/>
        </p:nvSpPr>
        <p:spPr>
          <a:xfrm>
            <a:off x="7165424" y="4831900"/>
            <a:ext cx="17328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" sz="1100" u="none" cap="none" strike="noStrike">
                <a:solidFill>
                  <a:srgbClr val="00376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Power of Together</a:t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Full Width">
  <p:cSld name="Text Full Width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3"/>
          <p:cNvSpPr txBox="1"/>
          <p:nvPr>
            <p:ph type="title"/>
          </p:nvPr>
        </p:nvSpPr>
        <p:spPr>
          <a:xfrm>
            <a:off x="468630" y="273844"/>
            <a:ext cx="8200500" cy="7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8FDF"/>
              </a:buClr>
              <a:buSzPts val="2700"/>
              <a:buFont typeface="Gill Sans"/>
              <a:buNone/>
              <a:defRPr>
                <a:solidFill>
                  <a:srgbClr val="168FD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4" name="Google Shape;194;p43"/>
          <p:cNvSpPr txBox="1"/>
          <p:nvPr>
            <p:ph idx="1" type="body"/>
          </p:nvPr>
        </p:nvSpPr>
        <p:spPr>
          <a:xfrm>
            <a:off x="468630" y="1001316"/>
            <a:ext cx="82005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 sz="21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655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1700"/>
            </a:lvl4pPr>
            <a:lvl5pPr indent="-32385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 sz="1500"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cxnSp>
        <p:nvCxnSpPr>
          <p:cNvPr id="195" name="Google Shape;195;p43"/>
          <p:cNvCxnSpPr/>
          <p:nvPr/>
        </p:nvCxnSpPr>
        <p:spPr>
          <a:xfrm>
            <a:off x="308610" y="273844"/>
            <a:ext cx="0" cy="4581600"/>
          </a:xfrm>
          <a:prstGeom prst="straightConnector1">
            <a:avLst/>
          </a:prstGeom>
          <a:noFill/>
          <a:ln cap="flat" cmpd="sng" w="9525">
            <a:solidFill>
              <a:srgbClr val="168FDF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96" name="Google Shape;196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5313" y="4734017"/>
            <a:ext cx="2033132" cy="12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43"/>
          <p:cNvSpPr txBox="1"/>
          <p:nvPr>
            <p:ph idx="12" type="sldNum"/>
          </p:nvPr>
        </p:nvSpPr>
        <p:spPr>
          <a:xfrm>
            <a:off x="8868254" y="4937760"/>
            <a:ext cx="2757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2F2F2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descr="The Linux Foundation on Twitter: &quot;Just announced! Intent to form &quot;Project  Alvarium,&quot; to build a Data Confidence Fabric to facilitate trust in data &amp;  apps spanning heterogeneous systems. Read more here --&gt;" id="198" name="Google Shape;19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36891" y="4671529"/>
            <a:ext cx="1698499" cy="271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 Slide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person&#10;&#10;Description automatically generated" id="200" name="Google Shape;200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286"/>
            <a:ext cx="9144000" cy="5138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tatement 1">
  <p:cSld name="1_Statement 1"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/>
          <p:nvPr/>
        </p:nvSpPr>
        <p:spPr>
          <a:xfrm>
            <a:off x="-1" y="0"/>
            <a:ext cx="9144000" cy="147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" name="Google Shape;26;p6"/>
          <p:cNvSpPr txBox="1"/>
          <p:nvPr>
            <p:ph type="title"/>
          </p:nvPr>
        </p:nvSpPr>
        <p:spPr>
          <a:xfrm>
            <a:off x="342900" y="342900"/>
            <a:ext cx="58449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ADE"/>
              </a:buClr>
              <a:buSzPts val="3000"/>
              <a:buFont typeface="Century Gothic"/>
              <a:buNone/>
              <a:defRPr b="0" i="0" sz="3000" cap="none">
                <a:solidFill>
                  <a:srgbClr val="009AD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6"/>
          <p:cNvSpPr/>
          <p:nvPr>
            <p:ph idx="2" type="pic"/>
          </p:nvPr>
        </p:nvSpPr>
        <p:spPr>
          <a:xfrm>
            <a:off x="0" y="1073114"/>
            <a:ext cx="91440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28" name="Google Shape;2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2900" y="4831910"/>
            <a:ext cx="1465639" cy="188862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/>
          <p:nvPr/>
        </p:nvSpPr>
        <p:spPr>
          <a:xfrm>
            <a:off x="7165424" y="4831900"/>
            <a:ext cx="17328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" sz="1100" u="none" cap="none" strike="noStrike">
                <a:solidFill>
                  <a:srgbClr val="00376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Power of Together</a:t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Block" type="obj">
  <p:cSld name="OBJECT">
    <p:bg>
      <p:bgPr>
        <a:solidFill>
          <a:schemeClr val="l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462708" y="375951"/>
            <a:ext cx="81552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ADE"/>
              </a:buClr>
              <a:buSzPts val="2700"/>
              <a:buFont typeface="Century Gothic"/>
              <a:buNone/>
              <a:defRPr b="0" i="0" sz="2700">
                <a:solidFill>
                  <a:srgbClr val="009AD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462709" y="1135380"/>
            <a:ext cx="8155200" cy="33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385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2385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2385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2385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33" name="Google Shape;33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2900" y="4831910"/>
            <a:ext cx="1465639" cy="188862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/>
          <p:nvPr/>
        </p:nvSpPr>
        <p:spPr>
          <a:xfrm>
            <a:off x="7165424" y="4831900"/>
            <a:ext cx="17328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" sz="1100" u="none" cap="none" strike="noStrike">
                <a:solidFill>
                  <a:srgbClr val="00376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Power of Together</a:t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hree 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62708" y="375951"/>
            <a:ext cx="8180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ADE"/>
              </a:buClr>
              <a:buSzPts val="2700"/>
              <a:buFont typeface="Century Gothic"/>
              <a:buNone/>
              <a:defRPr b="0" i="0" sz="27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37" name="Google Shape;37;p8"/>
          <p:cNvCxnSpPr/>
          <p:nvPr/>
        </p:nvCxnSpPr>
        <p:spPr>
          <a:xfrm rot="10800000">
            <a:off x="3066335" y="1440090"/>
            <a:ext cx="0" cy="3394800"/>
          </a:xfrm>
          <a:prstGeom prst="straightConnector1">
            <a:avLst/>
          </a:prstGeom>
          <a:noFill/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" name="Google Shape;38;p8"/>
          <p:cNvCxnSpPr/>
          <p:nvPr/>
        </p:nvCxnSpPr>
        <p:spPr>
          <a:xfrm rot="10800000">
            <a:off x="6077665" y="1440090"/>
            <a:ext cx="0" cy="3394800"/>
          </a:xfrm>
          <a:prstGeom prst="straightConnector1">
            <a:avLst/>
          </a:prstGeom>
          <a:noFill/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342899" y="1211580"/>
            <a:ext cx="24690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385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2385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2385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2385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2" type="body"/>
          </p:nvPr>
        </p:nvSpPr>
        <p:spPr>
          <a:xfrm>
            <a:off x="3326130" y="1211580"/>
            <a:ext cx="24690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385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2385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2385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2385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3" type="body"/>
          </p:nvPr>
        </p:nvSpPr>
        <p:spPr>
          <a:xfrm>
            <a:off x="6309360" y="1211580"/>
            <a:ext cx="24690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385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2385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2385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2385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42" name="Google Shape;4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2900" y="4831910"/>
            <a:ext cx="1465639" cy="188862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8"/>
          <p:cNvSpPr/>
          <p:nvPr/>
        </p:nvSpPr>
        <p:spPr>
          <a:xfrm>
            <a:off x="7165424" y="4831900"/>
            <a:ext cx="17328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" sz="1100" u="none" cap="none" strike="noStrike">
                <a:solidFill>
                  <a:srgbClr val="00376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Power of Together</a:t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/Image">
  <p:cSld name="One Column/Image"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342899" y="1440180"/>
            <a:ext cx="3875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385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2385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2385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2385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type="title"/>
          </p:nvPr>
        </p:nvSpPr>
        <p:spPr>
          <a:xfrm>
            <a:off x="342900" y="342900"/>
            <a:ext cx="38757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ADE"/>
              </a:buClr>
              <a:buSzPts val="2700"/>
              <a:buFont typeface="Century Gothic"/>
              <a:buNone/>
              <a:defRPr b="0" i="0" sz="27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pic>
        <p:nvPicPr>
          <p:cNvPr id="48" name="Google Shape;4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2900" y="4831910"/>
            <a:ext cx="1465639" cy="188862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9"/>
          <p:cNvSpPr/>
          <p:nvPr/>
        </p:nvSpPr>
        <p:spPr>
          <a:xfrm>
            <a:off x="7165424" y="4831900"/>
            <a:ext cx="17328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" sz="1100" u="none" cap="none" strike="noStrike">
                <a:solidFill>
                  <a:srgbClr val="00376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Power of Together</a:t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pos="432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/Image Black">
  <p:cSld name="Two Column/Image Black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5143500" y="342900"/>
            <a:ext cx="3429000" cy="44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385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2385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2385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2385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3" type="body"/>
          </p:nvPr>
        </p:nvSpPr>
        <p:spPr>
          <a:xfrm>
            <a:off x="571500" y="342900"/>
            <a:ext cx="3429000" cy="44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3850" lvl="1" marL="914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23850" lvl="2" marL="1371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23850" lvl="3" marL="1828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23850" lvl="4" marL="2286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54" name="Google Shape;54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2900" y="4831910"/>
            <a:ext cx="1465639" cy="18886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0"/>
          <p:cNvSpPr/>
          <p:nvPr/>
        </p:nvSpPr>
        <p:spPr>
          <a:xfrm>
            <a:off x="7165424" y="4831900"/>
            <a:ext cx="17328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" sz="1100" u="none" cap="none" strike="noStrike">
                <a:solidFill>
                  <a:srgbClr val="00376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Power of Together</a:t>
            </a:r>
            <a:endParaRPr sz="1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extLst>
    <p:ext uri="{DCECCB84-F9BA-43D5-87BE-67443E8EF086}">
      <p15:sldGuideLst>
        <p15:guide id="1" pos="43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30.xml"/><Relationship Id="rId2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6.xml"/><Relationship Id="rId8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62708" y="375951"/>
            <a:ext cx="8180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ADE"/>
              </a:buClr>
              <a:buSzPts val="3000"/>
              <a:buFont typeface="Century Gothic"/>
              <a:buNone/>
              <a:defRPr b="0" i="0" sz="3000" u="none" cap="none" strike="noStrike">
                <a:solidFill>
                  <a:srgbClr val="009AD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62708" y="1440180"/>
            <a:ext cx="8180100" cy="3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216">
          <p15:clr>
            <a:srgbClr val="F26B43"/>
          </p15:clr>
        </p15:guide>
        <p15:guide id="4" orient="horz" pos="216">
          <p15:clr>
            <a:srgbClr val="F26B43"/>
          </p15:clr>
        </p15:guide>
        <p15:guide id="5" pos="5544">
          <p15:clr>
            <a:srgbClr val="F26B43"/>
          </p15:clr>
        </p15:guide>
        <p15:guide id="6" orient="horz" pos="305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525" lIns="91525" spcFirstLastPara="1" rIns="91525" wrap="square" tIns="915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525" lIns="91525" spcFirstLastPara="1" rIns="91525" wrap="square" tIns="915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525" lIns="91525" spcFirstLastPara="1" rIns="91525" wrap="square" tIns="915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2"/>
          <p:cNvSpPr txBox="1"/>
          <p:nvPr>
            <p:ph type="title"/>
          </p:nvPr>
        </p:nvSpPr>
        <p:spPr>
          <a:xfrm>
            <a:off x="462700" y="299751"/>
            <a:ext cx="8180100" cy="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entury Gothic"/>
              <a:buNone/>
              <a:defRPr b="0" i="0" sz="3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42" name="Google Shape;142;p32"/>
          <p:cNvSpPr txBox="1"/>
          <p:nvPr>
            <p:ph idx="1" type="body"/>
          </p:nvPr>
        </p:nvSpPr>
        <p:spPr>
          <a:xfrm>
            <a:off x="462708" y="1440180"/>
            <a:ext cx="8180100" cy="32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216">
          <p15:clr>
            <a:srgbClr val="F26B43"/>
          </p15:clr>
        </p15:guide>
        <p15:guide id="4" orient="horz" pos="216">
          <p15:clr>
            <a:srgbClr val="F26B43"/>
          </p15:clr>
        </p15:guide>
        <p15:guide id="5" pos="5544">
          <p15:clr>
            <a:srgbClr val="F26B43"/>
          </p15:clr>
        </p15:guide>
        <p15:guide id="6" orient="horz" pos="305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18.png"/><Relationship Id="rId6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hyperlink" Target="https://bestpractices.coreinfrastructure.org/" TargetMode="External"/><Relationship Id="rId10" Type="http://schemas.openxmlformats.org/officeDocument/2006/relationships/hyperlink" Target="https://github.com/seapath/contributing/blob/master/%5BSEAPATH%5D%20Technical%20Charter%20v2%20-%20APPROVED%202021-01-07.pdf" TargetMode="External"/><Relationship Id="rId13" Type="http://schemas.openxmlformats.org/officeDocument/2006/relationships/hyperlink" Target="https://github.com/lfscanning/spdx-lfenergy/blob/main/seapath/2021-04/seapath-2021-04-18.spdx" TargetMode="External"/><Relationship Id="rId12" Type="http://schemas.openxmlformats.org/officeDocument/2006/relationships/hyperlink" Target="https://bestpractices.coreinfrastructure.org/fr/projects/5398" TargetMode="External"/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opensource.org/licenses" TargetMode="External"/><Relationship Id="rId4" Type="http://schemas.openxmlformats.org/officeDocument/2006/relationships/hyperlink" Target="https://wiki.lfenergy.org/display/HOME/SEAPATH" TargetMode="External"/><Relationship Id="rId9" Type="http://schemas.openxmlformats.org/officeDocument/2006/relationships/hyperlink" Target="https://github.com/seapath/contributing#discussion" TargetMode="External"/><Relationship Id="rId15" Type="http://schemas.openxmlformats.org/officeDocument/2006/relationships/image" Target="../media/image7.png"/><Relationship Id="rId14" Type="http://schemas.openxmlformats.org/officeDocument/2006/relationships/image" Target="../media/image8.png"/><Relationship Id="rId5" Type="http://schemas.openxmlformats.org/officeDocument/2006/relationships/hyperlink" Target="https://github.com/seapath/contributing/blob/master/CONTRIBUTING.md#contributing-to-seapath" TargetMode="External"/><Relationship Id="rId6" Type="http://schemas.openxmlformats.org/officeDocument/2006/relationships/hyperlink" Target="https://github.com/seapath/contributing/blob/master/CONTRIBUTING.md#committers" TargetMode="External"/><Relationship Id="rId7" Type="http://schemas.openxmlformats.org/officeDocument/2006/relationships/hyperlink" Target="https://github.com/seapath/contributing/blob/master/CONTRIBUTING.md#code-of-conduct" TargetMode="External"/><Relationship Id="rId8" Type="http://schemas.openxmlformats.org/officeDocument/2006/relationships/hyperlink" Target="https://github.com/seapath/contributing/blob/master/CONTRIBUTING.md#project-governanc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iki.lfenergy.org/pages/viewpage.action?pageId=22980925" TargetMode="External"/><Relationship Id="rId4" Type="http://schemas.openxmlformats.org/officeDocument/2006/relationships/hyperlink" Target="https://github.com/seapath/contributing/blob/master/ROADMAP.md" TargetMode="External"/><Relationship Id="rId5" Type="http://schemas.openxmlformats.org/officeDocument/2006/relationships/image" Target="../media/image8.png"/><Relationship Id="rId6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5"/>
          <p:cNvSpPr txBox="1"/>
          <p:nvPr>
            <p:ph type="ctrTitle"/>
          </p:nvPr>
        </p:nvSpPr>
        <p:spPr>
          <a:xfrm>
            <a:off x="762950" y="3154100"/>
            <a:ext cx="7703100" cy="1682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de" sz="27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Virtualization for Real-time Power Grid Substation Automation</a:t>
            </a:r>
            <a:endParaRPr sz="27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de" sz="22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Annual review</a:t>
            </a:r>
            <a:endParaRPr sz="22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de" sz="1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November 21, 2021</a:t>
            </a:r>
            <a:endParaRPr sz="180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206" name="Google Shape;206;p45"/>
          <p:cNvGrpSpPr/>
          <p:nvPr/>
        </p:nvGrpSpPr>
        <p:grpSpPr>
          <a:xfrm>
            <a:off x="2158312" y="1664875"/>
            <a:ext cx="4912379" cy="1531050"/>
            <a:chOff x="2532925" y="1623050"/>
            <a:chExt cx="4912379" cy="1531050"/>
          </a:xfrm>
        </p:grpSpPr>
        <p:pic>
          <p:nvPicPr>
            <p:cNvPr id="207" name="Google Shape;207;p4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71750" y="1623051"/>
              <a:ext cx="4873554" cy="146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8" name="Google Shape;208;p45"/>
            <p:cNvPicPr preferRelativeResize="0"/>
            <p:nvPr/>
          </p:nvPicPr>
          <p:blipFill rotWithShape="1">
            <a:blip r:embed="rId5">
              <a:alphaModFix/>
            </a:blip>
            <a:srcRect b="0" l="0" r="70734" t="0"/>
            <a:stretch/>
          </p:blipFill>
          <p:spPr>
            <a:xfrm>
              <a:off x="2532925" y="1623050"/>
              <a:ext cx="1492081" cy="1531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6"/>
          <p:cNvSpPr txBox="1"/>
          <p:nvPr>
            <p:ph type="title"/>
          </p:nvPr>
        </p:nvSpPr>
        <p:spPr>
          <a:xfrm>
            <a:off x="462700" y="299751"/>
            <a:ext cx="8180100" cy="45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</a:t>
            </a:r>
            <a:r>
              <a:rPr lang="de"/>
              <a:t>cope of the project</a:t>
            </a:r>
            <a:endParaRPr/>
          </a:p>
        </p:txBody>
      </p:sp>
      <p:sp>
        <p:nvSpPr>
          <p:cNvPr id="214" name="Google Shape;214;p46"/>
          <p:cNvSpPr txBox="1"/>
          <p:nvPr>
            <p:ph idx="1" type="body"/>
          </p:nvPr>
        </p:nvSpPr>
        <p:spPr>
          <a:xfrm>
            <a:off x="48775" y="1135375"/>
            <a:ext cx="9032400" cy="78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de" sz="12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Develop a “</a:t>
            </a:r>
            <a:r>
              <a:rPr b="1" lang="de" sz="12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reference design</a:t>
            </a:r>
            <a:r>
              <a:rPr lang="de" sz="12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” and “i</a:t>
            </a:r>
            <a:r>
              <a:rPr b="1" lang="de" sz="12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ndustrial grade</a:t>
            </a:r>
            <a:r>
              <a:rPr lang="de" sz="12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” open source real-time platform that can run </a:t>
            </a:r>
            <a:r>
              <a:rPr b="1" lang="de" sz="12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virtualized automation and protection applications</a:t>
            </a:r>
            <a:r>
              <a:rPr lang="de" sz="12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(for the power grid industry in the first place and potentially beyond). This platform is intended to </a:t>
            </a:r>
            <a:r>
              <a:rPr b="1" lang="de" sz="1200">
                <a:solidFill>
                  <a:srgbClr val="2429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host multi-provider applications</a:t>
            </a:r>
            <a:endParaRPr b="1" sz="12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4292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5" name="Google Shape;215;p46"/>
          <p:cNvGrpSpPr/>
          <p:nvPr/>
        </p:nvGrpSpPr>
        <p:grpSpPr>
          <a:xfrm>
            <a:off x="7484755" y="303215"/>
            <a:ext cx="1439818" cy="448751"/>
            <a:chOff x="2532925" y="1623050"/>
            <a:chExt cx="4912379" cy="1531050"/>
          </a:xfrm>
        </p:grpSpPr>
        <p:pic>
          <p:nvPicPr>
            <p:cNvPr id="216" name="Google Shape;216;p4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71750" y="1623051"/>
              <a:ext cx="4873554" cy="146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7" name="Google Shape;217;p46"/>
            <p:cNvPicPr preferRelativeResize="0"/>
            <p:nvPr/>
          </p:nvPicPr>
          <p:blipFill rotWithShape="1">
            <a:blip r:embed="rId4">
              <a:alphaModFix/>
            </a:blip>
            <a:srcRect b="0" l="0" r="70734" t="0"/>
            <a:stretch/>
          </p:blipFill>
          <p:spPr>
            <a:xfrm>
              <a:off x="2532925" y="1623050"/>
              <a:ext cx="1492081" cy="15310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18" name="Google Shape;218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60625" y="1857575"/>
            <a:ext cx="5527550" cy="316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7"/>
          <p:cNvSpPr txBox="1"/>
          <p:nvPr>
            <p:ph type="title"/>
          </p:nvPr>
        </p:nvSpPr>
        <p:spPr>
          <a:xfrm>
            <a:off x="462700" y="299751"/>
            <a:ext cx="8180100" cy="45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Do not want to </a:t>
            </a:r>
            <a:r>
              <a:rPr lang="de"/>
              <a:t>reinvent</a:t>
            </a:r>
            <a:r>
              <a:rPr lang="de"/>
              <a:t> the wheel</a:t>
            </a:r>
            <a:endParaRPr/>
          </a:p>
        </p:txBody>
      </p:sp>
      <p:grpSp>
        <p:nvGrpSpPr>
          <p:cNvPr id="224" name="Google Shape;224;p47"/>
          <p:cNvGrpSpPr/>
          <p:nvPr/>
        </p:nvGrpSpPr>
        <p:grpSpPr>
          <a:xfrm>
            <a:off x="7484755" y="303215"/>
            <a:ext cx="1439818" cy="448751"/>
            <a:chOff x="2532925" y="1623050"/>
            <a:chExt cx="4912379" cy="1531050"/>
          </a:xfrm>
        </p:grpSpPr>
        <p:pic>
          <p:nvPicPr>
            <p:cNvPr id="225" name="Google Shape;225;p4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71750" y="1623051"/>
              <a:ext cx="4873554" cy="146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6" name="Google Shape;226;p47"/>
            <p:cNvPicPr preferRelativeResize="0"/>
            <p:nvPr/>
          </p:nvPicPr>
          <p:blipFill rotWithShape="1">
            <a:blip r:embed="rId4">
              <a:alphaModFix/>
            </a:blip>
            <a:srcRect b="0" l="0" r="70734" t="0"/>
            <a:stretch/>
          </p:blipFill>
          <p:spPr>
            <a:xfrm>
              <a:off x="2532925" y="1623050"/>
              <a:ext cx="1492081" cy="15310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27" name="Google Shape;227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500" y="1071400"/>
            <a:ext cx="5758600" cy="3737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08925" y="1763620"/>
            <a:ext cx="4035075" cy="219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8"/>
          <p:cNvSpPr txBox="1"/>
          <p:nvPr>
            <p:ph type="title"/>
          </p:nvPr>
        </p:nvSpPr>
        <p:spPr>
          <a:xfrm>
            <a:off x="462700" y="299751"/>
            <a:ext cx="8180100" cy="45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Scalable and High availability solution</a:t>
            </a:r>
            <a:endParaRPr/>
          </a:p>
        </p:txBody>
      </p:sp>
      <p:grpSp>
        <p:nvGrpSpPr>
          <p:cNvPr id="234" name="Google Shape;234;p48"/>
          <p:cNvGrpSpPr/>
          <p:nvPr/>
        </p:nvGrpSpPr>
        <p:grpSpPr>
          <a:xfrm>
            <a:off x="7484755" y="303215"/>
            <a:ext cx="1439818" cy="448751"/>
            <a:chOff x="2532925" y="1623050"/>
            <a:chExt cx="4912379" cy="1531050"/>
          </a:xfrm>
        </p:grpSpPr>
        <p:pic>
          <p:nvPicPr>
            <p:cNvPr id="235" name="Google Shape;235;p4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71750" y="1623051"/>
              <a:ext cx="4873554" cy="146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6" name="Google Shape;236;p48"/>
            <p:cNvPicPr preferRelativeResize="0"/>
            <p:nvPr/>
          </p:nvPicPr>
          <p:blipFill rotWithShape="1">
            <a:blip r:embed="rId4">
              <a:alphaModFix/>
            </a:blip>
            <a:srcRect b="0" l="0" r="70734" t="0"/>
            <a:stretch/>
          </p:blipFill>
          <p:spPr>
            <a:xfrm>
              <a:off x="2532925" y="1623050"/>
              <a:ext cx="1492081" cy="15310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37" name="Google Shape;237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8788" y="1052400"/>
            <a:ext cx="6247925" cy="3789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9"/>
          <p:cNvSpPr txBox="1"/>
          <p:nvPr>
            <p:ph type="title"/>
          </p:nvPr>
        </p:nvSpPr>
        <p:spPr>
          <a:xfrm>
            <a:off x="462700" y="299751"/>
            <a:ext cx="8180100" cy="45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Continous Integration</a:t>
            </a:r>
            <a:endParaRPr/>
          </a:p>
        </p:txBody>
      </p:sp>
      <p:grpSp>
        <p:nvGrpSpPr>
          <p:cNvPr id="243" name="Google Shape;243;p49"/>
          <p:cNvGrpSpPr/>
          <p:nvPr/>
        </p:nvGrpSpPr>
        <p:grpSpPr>
          <a:xfrm>
            <a:off x="7484755" y="303215"/>
            <a:ext cx="1439818" cy="448751"/>
            <a:chOff x="2532925" y="1623050"/>
            <a:chExt cx="4912379" cy="1531050"/>
          </a:xfrm>
        </p:grpSpPr>
        <p:pic>
          <p:nvPicPr>
            <p:cNvPr id="244" name="Google Shape;244;p4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71750" y="1623051"/>
              <a:ext cx="4873554" cy="146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5" name="Google Shape;245;p49"/>
            <p:cNvPicPr preferRelativeResize="0"/>
            <p:nvPr/>
          </p:nvPicPr>
          <p:blipFill rotWithShape="1">
            <a:blip r:embed="rId4">
              <a:alphaModFix/>
            </a:blip>
            <a:srcRect b="0" l="0" r="70734" t="0"/>
            <a:stretch/>
          </p:blipFill>
          <p:spPr>
            <a:xfrm>
              <a:off x="2532925" y="1623050"/>
              <a:ext cx="1492081" cy="15310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6" name="Google Shape;246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47473" y="1098725"/>
            <a:ext cx="5210549" cy="3743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0"/>
          <p:cNvSpPr txBox="1"/>
          <p:nvPr>
            <p:ph type="title"/>
          </p:nvPr>
        </p:nvSpPr>
        <p:spPr>
          <a:xfrm>
            <a:off x="462700" y="299751"/>
            <a:ext cx="8180100" cy="45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Incubation stage requirements 1/3</a:t>
            </a:r>
            <a:endParaRPr/>
          </a:p>
        </p:txBody>
      </p:sp>
      <p:sp>
        <p:nvSpPr>
          <p:cNvPr id="252" name="Google Shape;252;p50"/>
          <p:cNvSpPr txBox="1"/>
          <p:nvPr>
            <p:ph idx="1" type="body"/>
          </p:nvPr>
        </p:nvSpPr>
        <p:spPr>
          <a:xfrm>
            <a:off x="48775" y="1135375"/>
            <a:ext cx="9032400" cy="332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295275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72B4D"/>
              </a:buClr>
              <a:buSzPts val="1050"/>
              <a:buFont typeface="Roboto"/>
              <a:buChar char="●"/>
            </a:pPr>
            <a:r>
              <a:rPr lang="de" sz="10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Have an open and documented technical governance, including:</a:t>
            </a:r>
            <a:endParaRPr sz="105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050"/>
              <a:buFont typeface="Roboto"/>
              <a:buChar char="●"/>
            </a:pPr>
            <a:r>
              <a:rPr lang="de" sz="10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LICENSE file in every code repository, with the license chosen an </a:t>
            </a:r>
            <a:r>
              <a:rPr lang="de" sz="1050">
                <a:solidFill>
                  <a:srgbClr val="0052CC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OSI-approved license</a:t>
            </a:r>
            <a:r>
              <a:rPr lang="de" sz="10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[</a:t>
            </a:r>
            <a:r>
              <a:rPr lang="de" sz="1250">
                <a:solidFill>
                  <a:schemeClr val="accent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✓</a:t>
            </a:r>
            <a:r>
              <a:rPr lang="de" sz="10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]</a:t>
            </a:r>
            <a:endParaRPr sz="105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050"/>
              <a:buFont typeface="Roboto"/>
              <a:buChar char="●"/>
            </a:pPr>
            <a:r>
              <a:rPr lang="de" sz="10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lang="de" sz="105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README file</a:t>
            </a:r>
            <a:r>
              <a:rPr lang="de" sz="10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welcoming new community members to the project and explaining why the project is useful and how to get started.</a:t>
            </a:r>
            <a:r>
              <a:rPr lang="de" sz="10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[</a:t>
            </a:r>
            <a:r>
              <a:rPr lang="de" sz="1250">
                <a:solidFill>
                  <a:schemeClr val="accent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✓</a:t>
            </a:r>
            <a:r>
              <a:rPr lang="de" sz="10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]</a:t>
            </a:r>
            <a:endParaRPr sz="105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050"/>
              <a:buFont typeface="Roboto"/>
              <a:buChar char="●"/>
            </a:pPr>
            <a:r>
              <a:rPr lang="de" sz="10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lang="de" sz="105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5"/>
              </a:rPr>
              <a:t>CONTRIBUTING file</a:t>
            </a:r>
            <a:r>
              <a:rPr lang="de" sz="10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explaining to other developers and your community of users how to contribute to the project. The file should explain what types of contributions are needed and how the process works.</a:t>
            </a:r>
            <a:r>
              <a:rPr lang="de" sz="10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[</a:t>
            </a:r>
            <a:r>
              <a:rPr lang="de" sz="1250">
                <a:solidFill>
                  <a:schemeClr val="accent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✓</a:t>
            </a:r>
            <a:r>
              <a:rPr lang="de" sz="10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]</a:t>
            </a:r>
            <a:endParaRPr sz="105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050"/>
              <a:buFont typeface="Roboto"/>
              <a:buChar char="●"/>
            </a:pPr>
            <a:r>
              <a:rPr lang="de" sz="105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6"/>
              </a:rPr>
              <a:t>A CODEOWNERS or COMMITTERS file </a:t>
            </a:r>
            <a:r>
              <a:rPr lang="de" sz="10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 define individuals or teams that are responsible for code in a repository; document current project owners and current and emeritus committers. </a:t>
            </a:r>
            <a:r>
              <a:rPr lang="de" sz="10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[</a:t>
            </a:r>
            <a:r>
              <a:rPr lang="de" sz="1250">
                <a:solidFill>
                  <a:schemeClr val="accent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✓</a:t>
            </a:r>
            <a:r>
              <a:rPr lang="de" sz="10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]</a:t>
            </a:r>
            <a:endParaRPr sz="105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050"/>
              <a:buFont typeface="Roboto"/>
              <a:buChar char="●"/>
            </a:pPr>
            <a:r>
              <a:rPr lang="de" sz="105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7"/>
              </a:rPr>
              <a:t>A CODE_OF_CONDUCT</a:t>
            </a:r>
            <a:r>
              <a:rPr lang="de" sz="10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file that sets the ground rules for participants’ behavior associated and helps to facilitate a friendly, welcoming environment. </a:t>
            </a:r>
            <a:r>
              <a:rPr lang="de" sz="10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[</a:t>
            </a:r>
            <a:r>
              <a:rPr lang="de" sz="1250">
                <a:solidFill>
                  <a:schemeClr val="accent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✓</a:t>
            </a:r>
            <a:r>
              <a:rPr lang="de" sz="10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]</a:t>
            </a:r>
            <a:endParaRPr sz="105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050"/>
              <a:buFont typeface="Roboto"/>
              <a:buChar char="●"/>
            </a:pPr>
            <a:r>
              <a:rPr lang="de" sz="10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RELEASE file that provides documentation on the release methodology, cadence, criteria, etc.[ </a:t>
            </a:r>
            <a:r>
              <a:rPr lang="de" sz="105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--</a:t>
            </a:r>
            <a:r>
              <a:rPr lang="de" sz="10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]</a:t>
            </a:r>
            <a:endParaRPr sz="105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050"/>
              <a:buFont typeface="Roboto"/>
              <a:buChar char="●"/>
            </a:pPr>
            <a:r>
              <a:rPr lang="de" sz="105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8"/>
              </a:rPr>
              <a:t>A GOVERNANCE</a:t>
            </a:r>
            <a:r>
              <a:rPr lang="de" sz="10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file that documents the project’s technical governance.</a:t>
            </a:r>
            <a:r>
              <a:rPr lang="de" sz="10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[</a:t>
            </a:r>
            <a:r>
              <a:rPr lang="de" sz="1250">
                <a:solidFill>
                  <a:schemeClr val="accent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✓</a:t>
            </a:r>
            <a:r>
              <a:rPr lang="de" sz="10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]</a:t>
            </a:r>
            <a:endParaRPr sz="105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050"/>
              <a:buFont typeface="Roboto"/>
              <a:buChar char="●"/>
            </a:pPr>
            <a:r>
              <a:rPr lang="de" sz="105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9"/>
              </a:rPr>
              <a:t>A SUPPORT file</a:t>
            </a:r>
            <a:r>
              <a:rPr lang="de" sz="10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to let users and developers know about ways to get help with your project.</a:t>
            </a:r>
            <a:r>
              <a:rPr lang="de" sz="10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[</a:t>
            </a:r>
            <a:r>
              <a:rPr lang="de" sz="1250">
                <a:solidFill>
                  <a:schemeClr val="accent6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✓</a:t>
            </a:r>
            <a:r>
              <a:rPr lang="de" sz="10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]</a:t>
            </a:r>
            <a:endParaRPr sz="105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050"/>
              <a:buFont typeface="Roboto"/>
              <a:buChar char="●"/>
            </a:pPr>
            <a:r>
              <a:rPr lang="de" sz="10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Complete and approve the </a:t>
            </a:r>
            <a:r>
              <a:rPr lang="de" sz="105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10"/>
              </a:rPr>
              <a:t>Technical Charter</a:t>
            </a:r>
            <a:r>
              <a:rPr lang="de" sz="10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de" sz="1050">
                <a:solidFill>
                  <a:srgbClr val="172B4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[</a:t>
            </a:r>
            <a:r>
              <a:rPr lang="de" sz="1250">
                <a:solidFill>
                  <a:schemeClr val="accent6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✓</a:t>
            </a:r>
            <a:r>
              <a:rPr lang="de" sz="1050">
                <a:solidFill>
                  <a:srgbClr val="172B4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]</a:t>
            </a:r>
            <a:endParaRPr sz="105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050"/>
              <a:buFont typeface="Roboto"/>
              <a:buChar char="●"/>
            </a:pPr>
            <a:r>
              <a:rPr lang="de" sz="10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Have achieved and maintained a Core Infrastructure Initiative </a:t>
            </a:r>
            <a:r>
              <a:rPr lang="de" sz="1050">
                <a:solidFill>
                  <a:srgbClr val="0052CC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Best Practices Badge</a:t>
            </a:r>
            <a:r>
              <a:rPr lang="de" sz="10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at the </a:t>
            </a:r>
            <a:r>
              <a:rPr lang="de" sz="105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12"/>
              </a:rPr>
              <a:t>‘Passing’ level </a:t>
            </a:r>
            <a:r>
              <a:rPr lang="de" sz="1050">
                <a:solidFill>
                  <a:srgbClr val="172B4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[</a:t>
            </a:r>
            <a:r>
              <a:rPr lang="de" sz="1250">
                <a:solidFill>
                  <a:schemeClr val="accent6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✓</a:t>
            </a:r>
            <a:r>
              <a:rPr lang="de" sz="1050">
                <a:solidFill>
                  <a:srgbClr val="172B4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]</a:t>
            </a:r>
            <a:endParaRPr sz="105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050"/>
              <a:buFont typeface="Roboto"/>
              <a:buChar char="●"/>
            </a:pPr>
            <a:r>
              <a:rPr lang="de" sz="10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Have had a successful </a:t>
            </a:r>
            <a:r>
              <a:rPr lang="de" sz="105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13"/>
              </a:rPr>
              <a:t>license scan </a:t>
            </a:r>
            <a:r>
              <a:rPr lang="de" sz="10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with any critical issues remedied</a:t>
            </a:r>
            <a:r>
              <a:rPr lang="de" sz="10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de" sz="1050">
                <a:solidFill>
                  <a:srgbClr val="172B4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[</a:t>
            </a:r>
            <a:r>
              <a:rPr lang="de" sz="1250">
                <a:solidFill>
                  <a:schemeClr val="accent6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✓</a:t>
            </a:r>
            <a:r>
              <a:rPr lang="de" sz="1050">
                <a:solidFill>
                  <a:srgbClr val="172B4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] </a:t>
            </a:r>
            <a:endParaRPr sz="105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grpSp>
        <p:nvGrpSpPr>
          <p:cNvPr id="253" name="Google Shape;253;p50"/>
          <p:cNvGrpSpPr/>
          <p:nvPr/>
        </p:nvGrpSpPr>
        <p:grpSpPr>
          <a:xfrm>
            <a:off x="7499705" y="303215"/>
            <a:ext cx="1439818" cy="448751"/>
            <a:chOff x="2532925" y="1623050"/>
            <a:chExt cx="4912379" cy="1531050"/>
          </a:xfrm>
        </p:grpSpPr>
        <p:pic>
          <p:nvPicPr>
            <p:cNvPr id="254" name="Google Shape;254;p50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2571750" y="1623051"/>
              <a:ext cx="4873554" cy="146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5" name="Google Shape;255;p50"/>
            <p:cNvPicPr preferRelativeResize="0"/>
            <p:nvPr/>
          </p:nvPicPr>
          <p:blipFill rotWithShape="1">
            <a:blip r:embed="rId15">
              <a:alphaModFix/>
            </a:blip>
            <a:srcRect b="0" l="0" r="70734" t="0"/>
            <a:stretch/>
          </p:blipFill>
          <p:spPr>
            <a:xfrm>
              <a:off x="2532925" y="1623050"/>
              <a:ext cx="1492081" cy="1531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/>
          <p:nvPr>
            <p:ph type="title"/>
          </p:nvPr>
        </p:nvSpPr>
        <p:spPr>
          <a:xfrm>
            <a:off x="462700" y="299751"/>
            <a:ext cx="8180100" cy="45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Incubation stage requirements 2/3</a:t>
            </a:r>
            <a:endParaRPr/>
          </a:p>
        </p:txBody>
      </p:sp>
      <p:sp>
        <p:nvSpPr>
          <p:cNvPr id="261" name="Google Shape;261;p51"/>
          <p:cNvSpPr txBox="1"/>
          <p:nvPr>
            <p:ph idx="1" type="body"/>
          </p:nvPr>
        </p:nvSpPr>
        <p:spPr>
          <a:xfrm>
            <a:off x="48775" y="1135375"/>
            <a:ext cx="9032400" cy="332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295275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72B4D"/>
              </a:buClr>
              <a:buSzPts val="1050"/>
              <a:buFont typeface="Roboto"/>
              <a:buChar char="●"/>
            </a:pPr>
            <a:r>
              <a:rPr lang="de" sz="10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 overview of the </a:t>
            </a:r>
            <a:r>
              <a:rPr lang="de" sz="105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project’s architecture and features</a:t>
            </a:r>
            <a:r>
              <a:rPr lang="de" sz="10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defined.</a:t>
            </a:r>
            <a:r>
              <a:rPr lang="de" sz="1050">
                <a:solidFill>
                  <a:srgbClr val="172B4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[</a:t>
            </a:r>
            <a:r>
              <a:rPr lang="de" sz="1250">
                <a:solidFill>
                  <a:schemeClr val="accent6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✓</a:t>
            </a:r>
            <a:r>
              <a:rPr lang="de" sz="1050">
                <a:solidFill>
                  <a:srgbClr val="172B4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]</a:t>
            </a:r>
            <a:endParaRPr sz="105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050"/>
              <a:buFont typeface="Roboto"/>
              <a:buChar char="●"/>
            </a:pPr>
            <a:r>
              <a:rPr lang="de" sz="10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</a:t>
            </a:r>
            <a:r>
              <a:rPr lang="de" sz="105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project roadmap</a:t>
            </a:r>
            <a:r>
              <a:rPr lang="de" sz="10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defined, which should address the following questions.</a:t>
            </a:r>
            <a:r>
              <a:rPr lang="de" sz="1050">
                <a:solidFill>
                  <a:srgbClr val="172B4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[</a:t>
            </a:r>
            <a:r>
              <a:rPr lang="de" sz="1250">
                <a:solidFill>
                  <a:schemeClr val="accent6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✓</a:t>
            </a:r>
            <a:r>
              <a:rPr lang="de" sz="1050">
                <a:solidFill>
                  <a:srgbClr val="172B4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]</a:t>
            </a:r>
            <a:endParaRPr sz="105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050"/>
              <a:buFont typeface="Roboto"/>
              <a:buChar char="●"/>
            </a:pPr>
            <a:r>
              <a:rPr lang="de" sz="10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What use cases are possible now? </a:t>
            </a:r>
            <a:endParaRPr sz="105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AutoNum type="romanLcPeriod"/>
            </a:pPr>
            <a:r>
              <a:rPr lang="de" sz="1050">
                <a:solidFill>
                  <a:schemeClr val="accent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Deploy a standalone secure version of SEAPATH</a:t>
            </a:r>
            <a:endParaRPr sz="1050">
              <a:solidFill>
                <a:schemeClr val="accent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50"/>
              <a:buFont typeface="Roboto"/>
              <a:buAutoNum type="romanLcPeriod"/>
            </a:pPr>
            <a:r>
              <a:rPr lang="de" sz="1050">
                <a:solidFill>
                  <a:schemeClr val="accent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Deploy a cluster (High Availability infrastructure) secure version of SEAPATH</a:t>
            </a:r>
            <a:endParaRPr sz="1050">
              <a:solidFill>
                <a:schemeClr val="accent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50"/>
              <a:buFont typeface="Roboto"/>
              <a:buAutoNum type="romanLcPeriod"/>
            </a:pPr>
            <a:r>
              <a:rPr lang="de" sz="1050">
                <a:solidFill>
                  <a:schemeClr val="accent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Deploy and manage virtual machine with Ansible on the SEAPATH Platform</a:t>
            </a:r>
            <a:endParaRPr sz="1050">
              <a:solidFill>
                <a:schemeClr val="accent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50"/>
              <a:buFont typeface="Roboto"/>
              <a:buAutoNum type="romanLcPeriod"/>
            </a:pPr>
            <a:r>
              <a:rPr lang="de" sz="1050">
                <a:solidFill>
                  <a:schemeClr val="accent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Deploy a CI to buid, test the images and deploy them on x86_64 intel Hardware</a:t>
            </a:r>
            <a:endParaRPr sz="1050">
              <a:solidFill>
                <a:schemeClr val="accent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050"/>
              <a:buFont typeface="Roboto"/>
              <a:buChar char="●"/>
            </a:pPr>
            <a:r>
              <a:rPr lang="de" sz="10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What does the next year look like in terms of additional features and use cases covered?</a:t>
            </a:r>
            <a:endParaRPr sz="105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Roboto"/>
              <a:buAutoNum type="romanLcPeriod"/>
            </a:pPr>
            <a:r>
              <a:rPr lang="de" sz="105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Build a SandBox that is easy to use (without any security features)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Roboto"/>
              <a:buAutoNum type="romanLcPeriod"/>
            </a:pPr>
            <a:r>
              <a:rPr lang="de" sz="105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Enhance the project issue tracking system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Roboto"/>
              <a:buAutoNum type="romanLcPeriod"/>
            </a:pPr>
            <a:r>
              <a:rPr lang="de" sz="105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Enhance the documentation to make it easier to go onboard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50"/>
              <a:buFont typeface="Roboto"/>
              <a:buAutoNum type="romanLcPeriod"/>
            </a:pPr>
            <a:r>
              <a:rPr lang="de" sz="105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Work on real time performance configuration for critical real time application</a:t>
            </a:r>
            <a:endParaRPr sz="105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grpSp>
        <p:nvGrpSpPr>
          <p:cNvPr id="262" name="Google Shape;262;p51"/>
          <p:cNvGrpSpPr/>
          <p:nvPr/>
        </p:nvGrpSpPr>
        <p:grpSpPr>
          <a:xfrm>
            <a:off x="7507155" y="303215"/>
            <a:ext cx="1439818" cy="448751"/>
            <a:chOff x="2532925" y="1623050"/>
            <a:chExt cx="4912379" cy="1531050"/>
          </a:xfrm>
        </p:grpSpPr>
        <p:pic>
          <p:nvPicPr>
            <p:cNvPr id="263" name="Google Shape;263;p5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571750" y="1623051"/>
              <a:ext cx="4873554" cy="146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51"/>
            <p:cNvPicPr preferRelativeResize="0"/>
            <p:nvPr/>
          </p:nvPicPr>
          <p:blipFill rotWithShape="1">
            <a:blip r:embed="rId6">
              <a:alphaModFix/>
            </a:blip>
            <a:srcRect b="0" l="0" r="70734" t="0"/>
            <a:stretch/>
          </p:blipFill>
          <p:spPr>
            <a:xfrm>
              <a:off x="2532925" y="1623050"/>
              <a:ext cx="1492081" cy="1531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2"/>
          <p:cNvSpPr txBox="1"/>
          <p:nvPr>
            <p:ph type="title"/>
          </p:nvPr>
        </p:nvSpPr>
        <p:spPr>
          <a:xfrm>
            <a:off x="462700" y="299751"/>
            <a:ext cx="8180100" cy="45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Incubation stage requirements 3/3</a:t>
            </a:r>
            <a:endParaRPr/>
          </a:p>
        </p:txBody>
      </p:sp>
      <p:sp>
        <p:nvSpPr>
          <p:cNvPr id="270" name="Google Shape;270;p52"/>
          <p:cNvSpPr txBox="1"/>
          <p:nvPr>
            <p:ph idx="1" type="body"/>
          </p:nvPr>
        </p:nvSpPr>
        <p:spPr>
          <a:xfrm>
            <a:off x="48775" y="1135375"/>
            <a:ext cx="9032400" cy="332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295275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72B4D"/>
              </a:buClr>
              <a:buSzPts val="1050"/>
              <a:buFont typeface="Roboto"/>
              <a:buChar char="●"/>
            </a:pPr>
            <a:r>
              <a:rPr lang="de" sz="10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Community and contributor growth assessment</a:t>
            </a:r>
            <a:endParaRPr sz="105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050"/>
              <a:buFont typeface="Roboto"/>
              <a:buChar char="●"/>
            </a:pPr>
            <a:r>
              <a:rPr lang="de" sz="10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current number of contributors and committers, and the number of different organizations contributing to the project</a:t>
            </a:r>
            <a:endParaRPr sz="105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50"/>
              <a:buFont typeface="Roboto"/>
              <a:buAutoNum type="romanLcPeriod"/>
            </a:pPr>
            <a:r>
              <a:rPr lang="de" sz="1050">
                <a:solidFill>
                  <a:schemeClr val="accent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Contributor : GE (code contribution ) , Advantech (advices on hardware) , Schneider (participation to TSC meeting)</a:t>
            </a:r>
            <a:endParaRPr sz="1050">
              <a:solidFill>
                <a:schemeClr val="accent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50"/>
              <a:buFont typeface="Roboto"/>
              <a:buAutoNum type="romanLcPeriod"/>
            </a:pPr>
            <a:r>
              <a:rPr lang="de" sz="1050">
                <a:solidFill>
                  <a:schemeClr val="accent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Committers : SFL/RTE/Alliander</a:t>
            </a:r>
            <a:endParaRPr sz="1050">
              <a:solidFill>
                <a:schemeClr val="accent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050"/>
              <a:buFont typeface="Roboto"/>
              <a:buChar char="●"/>
            </a:pPr>
            <a:r>
              <a:rPr lang="de" sz="10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Demonstrate a sustained flow of commits / merged contributions </a:t>
            </a:r>
            <a:r>
              <a:rPr lang="de" sz="1050">
                <a:solidFill>
                  <a:srgbClr val="172B4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[</a:t>
            </a:r>
            <a:r>
              <a:rPr lang="de" sz="1250">
                <a:solidFill>
                  <a:schemeClr val="accent6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✓</a:t>
            </a:r>
            <a:r>
              <a:rPr lang="de" sz="1050">
                <a:solidFill>
                  <a:srgbClr val="172B4D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]</a:t>
            </a:r>
            <a:endParaRPr sz="105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050"/>
              <a:buFont typeface="Roboto"/>
              <a:buChar char="●"/>
            </a:pPr>
            <a:r>
              <a:rPr lang="de" sz="10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credible plan for developing a thriving user community, in particular expanding the number of committers and contributors?</a:t>
            </a:r>
            <a:endParaRPr sz="105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50"/>
              <a:buFont typeface="Roboto"/>
              <a:buAutoNum type="romanLcPeriod"/>
            </a:pPr>
            <a:r>
              <a:rPr lang="de" sz="1050">
                <a:solidFill>
                  <a:schemeClr val="accent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First focus is to make the onboarding process easier by flattening the learning curve</a:t>
            </a:r>
            <a:endParaRPr sz="1050">
              <a:solidFill>
                <a:schemeClr val="accent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050"/>
              <a:buFont typeface="Roboto"/>
              <a:buChar char="●"/>
            </a:pPr>
            <a:r>
              <a:rPr lang="de" sz="10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Outline of the plan for the project to complete the requirements for Adopted Stage</a:t>
            </a:r>
            <a:endParaRPr sz="105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50"/>
              <a:buFont typeface="Roboto"/>
              <a:buAutoNum type="romanLcPeriod"/>
            </a:pPr>
            <a:r>
              <a:rPr lang="de" sz="1050">
                <a:solidFill>
                  <a:schemeClr val="accent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Having a </a:t>
            </a:r>
            <a:r>
              <a:rPr lang="de" sz="1050">
                <a:solidFill>
                  <a:schemeClr val="accent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functional</a:t>
            </a:r>
            <a:r>
              <a:rPr lang="de" sz="1050">
                <a:solidFill>
                  <a:schemeClr val="accent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sandbox</a:t>
            </a:r>
            <a:endParaRPr sz="1050">
              <a:solidFill>
                <a:schemeClr val="accent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50"/>
              <a:buFont typeface="Roboto"/>
              <a:buAutoNum type="romanLcPeriod"/>
            </a:pPr>
            <a:r>
              <a:rPr lang="de" sz="1050">
                <a:solidFill>
                  <a:schemeClr val="accent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Having a process/tutorial that make it possible to deploy a 3 machines SEAPATH cluster/virtualcluster and put VM on top of it in less than 2 hours (including configuration)</a:t>
            </a:r>
            <a:endParaRPr sz="1050">
              <a:solidFill>
                <a:schemeClr val="accent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52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72B4D"/>
              </a:buClr>
              <a:buSzPts val="1050"/>
              <a:buFont typeface="Roboto"/>
              <a:buChar char="●"/>
            </a:pPr>
            <a:r>
              <a:rPr lang="de" sz="10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Receive the affirmative majority vote of the TAC. [ </a:t>
            </a:r>
            <a:r>
              <a:rPr lang="de" sz="1250">
                <a:solidFill>
                  <a:schemeClr val="accent6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✓</a:t>
            </a:r>
            <a:r>
              <a:rPr lang="de" sz="1050">
                <a:solidFill>
                  <a:srgbClr val="172B4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]</a:t>
            </a:r>
            <a:endParaRPr sz="1050">
              <a:solidFill>
                <a:srgbClr val="172B4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grpSp>
        <p:nvGrpSpPr>
          <p:cNvPr id="271" name="Google Shape;271;p52"/>
          <p:cNvGrpSpPr/>
          <p:nvPr/>
        </p:nvGrpSpPr>
        <p:grpSpPr>
          <a:xfrm>
            <a:off x="7559455" y="303215"/>
            <a:ext cx="1439818" cy="448751"/>
            <a:chOff x="2532925" y="1623050"/>
            <a:chExt cx="4912379" cy="1531050"/>
          </a:xfrm>
        </p:grpSpPr>
        <p:pic>
          <p:nvPicPr>
            <p:cNvPr id="272" name="Google Shape;272;p5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71750" y="1623051"/>
              <a:ext cx="4873554" cy="146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3" name="Google Shape;273;p52"/>
            <p:cNvPicPr preferRelativeResize="0"/>
            <p:nvPr/>
          </p:nvPicPr>
          <p:blipFill rotWithShape="1">
            <a:blip r:embed="rId4">
              <a:alphaModFix/>
            </a:blip>
            <a:srcRect b="0" l="0" r="70734" t="0"/>
            <a:stretch/>
          </p:blipFill>
          <p:spPr>
            <a:xfrm>
              <a:off x="2532925" y="1623050"/>
              <a:ext cx="1492081" cy="1531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LFE Template 10/2019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LFE Template 10/2019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