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Roboto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22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Здравствуйте, мы команда Contrast Analytics под номером 04 07 и я буду представлять вам наше решение задачи E. Мастер кадра от МТС.</a:t>
            </a:r>
            <a:endParaRPr/>
          </a:p>
        </p:txBody>
      </p:sp>
      <p:sp>
        <p:nvSpPr>
          <p:cNvPr id="59" name="Google Shape;5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ab1751430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/>
              <a:t>После прочтения условия задачи она показалась очень объёмной и трудной. Поначалу мы думали использовать стандартный пайплайн - спарсить много картинок и обучить ResNET на классификацию 16 классов. Но возникла куча вопросов и проблем. Какой сайт для бронирования отелей нам парсить? Где найти такой сайт, в котором будут схожие картинки и такое же разбиение этих картинок на классы как в тесте? Как найти такой сайт, что не будет препятствовать парсингу? Что будет представлять из себя 16 класс, который называется остальное? В условии задачи вообще не описано, что за картинки, из каких они отелей, из каких стран и местностей, что в теории может быть на картинках, а что не может быть? Поэтому мы решили не заниматься тяжелым парсингом и фильтрацией, потому что на это можно потратить много времени и не получить приемлемое качество. </a:t>
            </a:r>
            <a:endParaRPr/>
          </a:p>
        </p:txBody>
      </p:sp>
      <p:sp>
        <p:nvSpPr>
          <p:cNvPr id="66" name="Google Shape;66;g2fab1751430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ab1751430_47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/>
              <a:t>Одна из первых попыток решить задачу была кластеризация с помощью ResNet. Мы получили эмбеддинги для всех картинок из датасета и пытались их кластеризовать, взяв в качестве центров кластеров изображения данные в условии. Такой подход не показал высокое качества.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/>
              <a:t>Также мы нашли похожий датасет на Github на тематику отелей, в котором совпадали большинство классов, но дообучив на классификацию тот же ResNet аналогично получили плохое качество.</a:t>
            </a:r>
            <a:endParaRPr/>
          </a:p>
        </p:txBody>
      </p:sp>
      <p:sp>
        <p:nvSpPr>
          <p:cNvPr id="72" name="Google Shape;72;g2fab1751430_47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ab1751430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2fab1751430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Отсутствие тренировочного датасета как бы намекает нам на задачу zero-shot классификации.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Zero-shot классификация — это метод, позволяющий модели классифицировать объекты, без обучения на тренировочной выборке. Мы используем модель CLIP из Hugging Face для решения этой задачи. CLIP</a:t>
            </a:r>
            <a:r>
              <a:rPr lang="ru-RU"/>
              <a:t> (Contrastive Language–Image Pre-training)</a:t>
            </a:r>
            <a:r>
              <a:rPr lang="ru-RU"/>
              <a:t> — это модель, состоящая из двух частей: текстового энкодера (обычно BERT) и визуального энкодера обычно Vision Transformer (ViT) он так же может быть и resnet). Её архитектура и пример классификации изображены на картинке. С помощью текстового энкодера можно получить эмбеддинги для текста, а с помощью визуального для картинок. Модель была обучена так, что близкие по смыслу тексты и картинки будут близко расположены в пространстве эмбеддингов, то есть будут близки по косинусному расстоянию.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/>
              <a:t>Для каждого класса мы написали текстовый prompt, это такое небольшое текстовое описание, и использовали модель, чтоьы каждой картинке назначить тот класс, у которого prompt ближе всего к этой картинке в пространстве эмбеддингов. Если ни один из классов не подходит с достаточной уверенностью (то есть установили порог), изображение относят к 16-му классу («остальное»).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optional: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Оба энкодера обучаются совместно с помощью contrastive learning. В процессе обучения модель учится сопоставлять правильные пары «изображение — текст» и отталкивать неправильные, что позволяет ей устанавливать связи между визуальной и текстовой информацией.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2fab1751430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ab1751430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 задержкой. На слайде приведены примеры промптов для первых трёх классов. Каждый промпт представляет из себя английский текст в котором перечислены объекты, которые возможно могут быть на картинке. </a:t>
            </a:r>
            <a:endParaRPr/>
          </a:p>
        </p:txBody>
      </p:sp>
      <p:sp>
        <p:nvSpPr>
          <p:cNvPr id="86" name="Google Shape;86;g2fab1751430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ab1751430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Чтобы zero-shot классификация нормально работала мы долго перебирали различные promptы, так как они сильно влияют на качество классификации. Например, модели было тяжело отличать картинки террасы и балкона, балкона и вида с балкона на город (вид с балкона не относится к классу балкона), бильярдный стол и стол для настольного тенниса. Вообщем схожие классы и пограничные случаи. Чтобы улучшить качество мы попробовали делиль классы изображений на под-классы с более подробным описанием различий, чтобы модель лучше их классифицировала. И потом объединяли эти классы в одно. Но это не улучшило качество, возможно потому что мы подобрали не очень хорошие промпты. Так же мы перебирали различные модели от openai, google и laion. Самая лучшая модель это модель от apple. Она доступна на hugging face.</a:t>
            </a:r>
            <a:endParaRPr/>
          </a:p>
        </p:txBody>
      </p:sp>
      <p:sp>
        <p:nvSpPr>
          <p:cNvPr id="92" name="Google Shape;92;g2fab1751430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ab1751430_47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 слайде изображены метрики для различных CLIP моделей, которые мы попробовали. У разработчиков есть много версий одной модели, которые отличаются между собой, в основном размером. И конечно чем больше параметров у модели в рамках одного разработчика, тем лучше качество. Также всё очень сильно зависит от данных на которых были обучены модели.</a:t>
            </a:r>
            <a:r>
              <a:rPr lang="ru-RU"/>
              <a:t>. Просто в нашем</a:t>
            </a:r>
            <a:r>
              <a:rPr lang="ru-RU"/>
              <a:t> случае именно для модели apple</a:t>
            </a:r>
            <a:r>
              <a:rPr lang="ru-RU"/>
              <a:t> мы смогли подобрать хорошие промтпы, которые дают высокое качество в данной задаче.</a:t>
            </a:r>
            <a:endParaRPr/>
          </a:p>
        </p:txBody>
      </p:sp>
      <p:sp>
        <p:nvSpPr>
          <p:cNvPr id="102" name="Google Shape;102;g2fab1751430_47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ab1751430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Какие мы сделали выводы?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Парсить данные долго и нудно и нет гарантии результата. Поэтому модели CLIP это один из лучших способов получить приемлемый результат за небольшое время. Его не нужно обучать и легко применять.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Также промпты CLIP можно изменять, если изменится количество классов или появится более подробное описание задачи и картинок.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 заключение, так же у нас была идея, которую мы не реализовали, НО которая могла бы повысить метрику. Можно взять нескорлько клипов, каждый со своими лушими промптами и усреднить предсказания, возможно усреднить с весами в зависимости от метрики каждой модели на лидерборде. Обычно такие ансамбли могут немного увеличить скор в соревнованиях.</a:t>
            </a:r>
            <a:endParaRPr/>
          </a:p>
        </p:txBody>
      </p:sp>
      <p:sp>
        <p:nvSpPr>
          <p:cNvPr id="108" name="Google Shape;108;g2fab1751430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700" y="376034"/>
            <a:ext cx="2294084" cy="216663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type="ctrTitle"/>
          </p:nvPr>
        </p:nvSpPr>
        <p:spPr>
          <a:xfrm>
            <a:off x="2352676" y="2399794"/>
            <a:ext cx="7488238" cy="1006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boto"/>
              <a:buNone/>
              <a:defRPr b="1" sz="4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2352676" y="4378450"/>
            <a:ext cx="7488238" cy="431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Light"/>
              <a:buNone/>
              <a:defRPr b="1" sz="2400"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Roboto Light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Roboto Light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Light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Light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217999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7381875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1133666" y="0"/>
            <a:ext cx="713656" cy="490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460928"/>
            <a:ext cx="1524078" cy="139707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 txBox="1"/>
          <p:nvPr>
            <p:ph idx="2" type="body"/>
          </p:nvPr>
        </p:nvSpPr>
        <p:spPr>
          <a:xfrm>
            <a:off x="2352675" y="4954597"/>
            <a:ext cx="6772275" cy="4190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Roboto Light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4" name="Google Shape;2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8210" y="711925"/>
            <a:ext cx="3035456" cy="3175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  <p15:guide id="2" pos="6199">
          <p15:clr>
            <a:srgbClr val="FBAE40"/>
          </p15:clr>
        </p15:guide>
        <p15:guide id="3" pos="1481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вершающий">
  <p:cSld name="Завершающий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2716163" y="2488757"/>
            <a:ext cx="688012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Roboto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2273711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7135761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11133666" y="0"/>
            <a:ext cx="713656" cy="490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422826"/>
            <a:ext cx="1524078" cy="143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8145252" y="2317517"/>
            <a:ext cx="3035456" cy="317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3726" y="490281"/>
            <a:ext cx="1799970" cy="1799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Слайд_темный">
  <p:cSld name="1_Слайд_темный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422826"/>
            <a:ext cx="1524078" cy="143517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/>
          <p:nvPr>
            <p:ph type="title"/>
          </p:nvPr>
        </p:nvSpPr>
        <p:spPr>
          <a:xfrm>
            <a:off x="1595438" y="365125"/>
            <a:ext cx="9901237" cy="863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 sz="3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2273711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7135761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11133666" y="0"/>
            <a:ext cx="713656" cy="490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1595438" y="1661804"/>
            <a:ext cx="9901237" cy="415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0" name="Google Shape;4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2134" y="1671636"/>
            <a:ext cx="3341857" cy="3341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_темный">
  <p:cSld name="2_Слайд_темный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98427" y="1671638"/>
            <a:ext cx="3342712" cy="3342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422826"/>
            <a:ext cx="1524078" cy="143517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5"/>
          <p:cNvSpPr txBox="1"/>
          <p:nvPr>
            <p:ph type="title"/>
          </p:nvPr>
        </p:nvSpPr>
        <p:spPr>
          <a:xfrm>
            <a:off x="1595438" y="365125"/>
            <a:ext cx="9896012" cy="863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 sz="3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2273711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7135761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11133666" y="0"/>
            <a:ext cx="713656" cy="490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1595438" y="1671638"/>
            <a:ext cx="9896012" cy="415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лайд_темный_без смайла">
  <p:cSld name="3_Слайд_темный_без смайла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422826"/>
            <a:ext cx="1524078" cy="143517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 txBox="1"/>
          <p:nvPr>
            <p:ph type="title"/>
          </p:nvPr>
        </p:nvSpPr>
        <p:spPr>
          <a:xfrm>
            <a:off x="1595438" y="365125"/>
            <a:ext cx="9901237" cy="863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 sz="3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2273711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7135761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11133666" y="0"/>
            <a:ext cx="713656" cy="490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5" name="Google Shape;55;p6"/>
          <p:cNvSpPr txBox="1"/>
          <p:nvPr>
            <p:ph idx="1" type="body"/>
          </p:nvPr>
        </p:nvSpPr>
        <p:spPr>
          <a:xfrm>
            <a:off x="1595438" y="1602812"/>
            <a:ext cx="9901237" cy="415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Light"/>
              <a:buNone/>
              <a:defRPr b="0" i="0" sz="2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Roboto Light"/>
              <a:buNone/>
              <a:defRPr b="0" i="0" sz="2400" u="none" cap="none" strike="noStrike">
                <a:solidFill>
                  <a:srgbClr val="FEFEFE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Roboto Light"/>
              <a:buNone/>
              <a:defRPr b="0" i="0" sz="2000" u="none" cap="none" strike="noStrike">
                <a:solidFill>
                  <a:srgbClr val="FEFEFE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2273711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7135761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1133666" y="0"/>
            <a:ext cx="713656" cy="490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ctrTitle"/>
          </p:nvPr>
        </p:nvSpPr>
        <p:spPr>
          <a:xfrm>
            <a:off x="2352676" y="2399794"/>
            <a:ext cx="7488238" cy="1006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boto"/>
              <a:buNone/>
            </a:pPr>
            <a:r>
              <a:rPr lang="ru-RU"/>
              <a:t>Contrast Analytics (0407)</a:t>
            </a:r>
            <a:endParaRPr/>
          </a:p>
        </p:txBody>
      </p:sp>
      <p:sp>
        <p:nvSpPr>
          <p:cNvPr id="62" name="Google Shape;62;p7"/>
          <p:cNvSpPr txBox="1"/>
          <p:nvPr>
            <p:ph idx="1" type="subTitle"/>
          </p:nvPr>
        </p:nvSpPr>
        <p:spPr>
          <a:xfrm>
            <a:off x="2352676" y="4692700"/>
            <a:ext cx="7488238" cy="1934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Light"/>
              <a:buNone/>
            </a:pPr>
            <a:r>
              <a:rPr lang="ru-RU"/>
              <a:t>Литвинов Вячеслав, МОВС НИУ ВШЭ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Light"/>
              <a:buNone/>
            </a:pPr>
            <a:r>
              <a:rPr lang="ru-RU"/>
              <a:t>Бурлова </a:t>
            </a:r>
            <a:r>
              <a:rPr lang="ru-RU"/>
              <a:t>А</a:t>
            </a:r>
            <a:r>
              <a:rPr lang="ru-RU"/>
              <a:t>льбина</a:t>
            </a:r>
            <a:r>
              <a:rPr lang="ru-RU"/>
              <a:t>, </a:t>
            </a:r>
            <a:r>
              <a:rPr lang="ru-RU"/>
              <a:t>МОВС НИУ ВШЭ</a:t>
            </a:r>
            <a:endParaRPr/>
          </a:p>
        </p:txBody>
      </p:sp>
      <p:sp>
        <p:nvSpPr>
          <p:cNvPr id="63" name="Google Shape;63;p7"/>
          <p:cNvSpPr txBox="1"/>
          <p:nvPr>
            <p:ph idx="2" type="body"/>
          </p:nvPr>
        </p:nvSpPr>
        <p:spPr>
          <a:xfrm>
            <a:off x="2352676" y="3875810"/>
            <a:ext cx="6772275" cy="4190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Light"/>
              <a:buNone/>
            </a:pPr>
            <a:r>
              <a:rPr lang="ru-RU"/>
              <a:t>E. Мастер кадра (МТС)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1595438" y="327419"/>
            <a:ext cx="9901237" cy="863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1595438" y="1602812"/>
            <a:ext cx="9901237" cy="415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Ligh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1011988" y="408194"/>
            <a:ext cx="99012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</a:pPr>
            <a:r>
              <a:rPr lang="ru-RU"/>
              <a:t>На пути к решению</a:t>
            </a:r>
            <a:endParaRPr/>
          </a:p>
        </p:txBody>
      </p:sp>
      <p:sp>
        <p:nvSpPr>
          <p:cNvPr id="69" name="Google Shape;69;p8"/>
          <p:cNvSpPr txBox="1"/>
          <p:nvPr>
            <p:ph idx="1" type="body"/>
          </p:nvPr>
        </p:nvSpPr>
        <p:spPr>
          <a:xfrm>
            <a:off x="1516075" y="1612175"/>
            <a:ext cx="9848700" cy="46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3000"/>
              <a:buFont typeface="Arial"/>
              <a:buChar char="●"/>
            </a:pPr>
            <a:r>
              <a:rPr lang="ru-RU" sz="30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Сложности парсинга</a:t>
            </a:r>
            <a:endParaRPr sz="30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3000"/>
              <a:buFont typeface="Arial"/>
              <a:buChar char="●"/>
            </a:pPr>
            <a:r>
              <a:rPr lang="ru-RU" sz="30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Поиск картинок с такими же ракурсами и классами</a:t>
            </a:r>
            <a:endParaRPr sz="30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3000"/>
              <a:buFont typeface="Arial"/>
              <a:buChar char="●"/>
            </a:pPr>
            <a:r>
              <a:rPr lang="ru-RU" sz="30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Добавление 16-го класса</a:t>
            </a:r>
            <a:endParaRPr sz="30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3000"/>
              <a:buFont typeface="Arial"/>
              <a:buChar char="●"/>
            </a:pPr>
            <a:r>
              <a:rPr lang="ru-RU" sz="30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Описание данных ограничено</a:t>
            </a:r>
            <a:endParaRPr sz="30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3000"/>
              <a:buFont typeface="Arial"/>
              <a:buChar char="●"/>
            </a:pPr>
            <a:r>
              <a:rPr lang="ru-RU" sz="30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Гарантии качества модели</a:t>
            </a:r>
            <a:endParaRPr sz="30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Ligh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1020963" y="497969"/>
            <a:ext cx="99012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</a:pPr>
            <a:r>
              <a:rPr lang="ru-RU"/>
              <a:t>Что попробовали в начале</a:t>
            </a:r>
            <a:endParaRPr/>
          </a:p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3104900" y="1908400"/>
            <a:ext cx="5349900" cy="4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3000"/>
              <a:buFont typeface="Arial"/>
              <a:buChar char="●"/>
            </a:pPr>
            <a:r>
              <a:rPr lang="ru-RU" sz="30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Кластеризация с помощью ResNet</a:t>
            </a:r>
            <a:endParaRPr sz="30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3000"/>
              <a:buFont typeface="Arial"/>
              <a:buChar char="●"/>
            </a:pPr>
            <a:r>
              <a:rPr lang="ru-RU" sz="30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Классификация на готовом датасете с GitHub</a:t>
            </a:r>
            <a:endParaRPr sz="30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Ligh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title"/>
          </p:nvPr>
        </p:nvSpPr>
        <p:spPr>
          <a:xfrm>
            <a:off x="1595438" y="365125"/>
            <a:ext cx="99012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</a:pPr>
            <a:r>
              <a:rPr lang="ru-RU"/>
              <a:t>Решение</a:t>
            </a:r>
            <a:endParaRPr/>
          </a:p>
        </p:txBody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451950" y="1363125"/>
            <a:ext cx="6003600" cy="47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700"/>
              <a:buFont typeface="Arial"/>
              <a:buChar char="●"/>
            </a:pPr>
            <a:r>
              <a:rPr lang="ru-RU" sz="27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Решаем задачу zero-shot классификации</a:t>
            </a:r>
            <a:endParaRPr sz="27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2700"/>
              <a:buFont typeface="Arial"/>
              <a:buChar char="●"/>
            </a:pPr>
            <a:r>
              <a:rPr lang="ru-RU" sz="27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Используем CLIP модель из HF</a:t>
            </a:r>
            <a:endParaRPr b="1" sz="27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2700"/>
              <a:buFont typeface="Arial"/>
              <a:buChar char="●"/>
            </a:pPr>
            <a:r>
              <a:rPr lang="ru-RU" sz="27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Для каждого класса подобрали prompt</a:t>
            </a:r>
            <a:endParaRPr sz="27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2700"/>
              <a:buFont typeface="Arial"/>
              <a:buChar char="●"/>
            </a:pPr>
            <a:r>
              <a:rPr lang="ru-RU" sz="27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Назначаем класс картинке в соответствии с самым близким промптом</a:t>
            </a:r>
            <a:endParaRPr sz="27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2700"/>
              <a:buFont typeface="Arial"/>
              <a:buChar char="●"/>
            </a:pPr>
            <a:r>
              <a:rPr lang="ru-RU" sz="27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Если модель не уверена, назначаем 16-ый класс</a:t>
            </a:r>
            <a:endParaRPr sz="27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Light"/>
              <a:buNone/>
            </a:pPr>
            <a:r>
              <a:t/>
            </a:r>
            <a:endParaRPr/>
          </a:p>
        </p:txBody>
      </p:sp>
      <p:pic>
        <p:nvPicPr>
          <p:cNvPr id="83" name="Google Shape;8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1408" y="1363125"/>
            <a:ext cx="5710590" cy="40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1595438" y="327419"/>
            <a:ext cx="99012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</a:pPr>
            <a:r>
              <a:rPr lang="ru-RU"/>
              <a:t>Примеры промптов</a:t>
            </a:r>
            <a:endParaRPr/>
          </a:p>
        </p:txBody>
      </p:sp>
      <p:pic>
        <p:nvPicPr>
          <p:cNvPr id="89" name="Google Shape;8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425" y="1229150"/>
            <a:ext cx="10791148" cy="439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>
            <a:off x="1595438" y="327419"/>
            <a:ext cx="99012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Сложности, которые преодолели</a:t>
            </a:r>
            <a:endParaRPr/>
          </a:p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736825" y="1427675"/>
            <a:ext cx="9901200" cy="50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3000"/>
              <a:buFont typeface="Arial"/>
              <a:buChar char="●"/>
            </a:pPr>
            <a:r>
              <a:rPr lang="ru-RU" sz="30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Перебирали различные </a:t>
            </a:r>
            <a:r>
              <a:rPr lang="ru-RU" sz="30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prompt’ы</a:t>
            </a:r>
            <a:endParaRPr sz="30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3000"/>
              <a:buFont typeface="Arial"/>
              <a:buChar char="●"/>
            </a:pPr>
            <a:r>
              <a:rPr lang="ru-RU" sz="30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Добавляли дополнительные классы</a:t>
            </a:r>
            <a:endParaRPr sz="30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3000"/>
              <a:buFont typeface="Arial"/>
              <a:buChar char="●"/>
            </a:pPr>
            <a:r>
              <a:rPr lang="ru-RU" sz="30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Пробовали различные модели</a:t>
            </a:r>
            <a:endParaRPr b="1" sz="30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3000"/>
              <a:buFont typeface="Arial"/>
              <a:buChar char="●"/>
            </a:pPr>
            <a:r>
              <a:rPr lang="ru-RU" sz="30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Лучший результат</a:t>
            </a:r>
            <a:endParaRPr sz="30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1" marL="914400" rtl="0" algn="l"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3000"/>
              <a:buFont typeface="Arial"/>
              <a:buChar char="○"/>
            </a:pPr>
            <a:r>
              <a:rPr lang="ru-RU" sz="30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model: </a:t>
            </a:r>
            <a:r>
              <a:rPr b="1" lang="ru-RU" sz="30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apple/DFN5B-CLIP-ViT-H-14-378</a:t>
            </a:r>
            <a:endParaRPr b="1" sz="30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1" marL="914400" rtl="0" algn="l"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3000"/>
              <a:buFont typeface="Arial"/>
              <a:buChar char="○"/>
            </a:pPr>
            <a:r>
              <a:rPr lang="ru-RU" sz="30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public: 74.88</a:t>
            </a:r>
            <a:endParaRPr sz="30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D9D9D9"/>
              </a:buClr>
              <a:buSzPts val="3000"/>
              <a:buFont typeface="Arial"/>
              <a:buChar char="○"/>
            </a:pPr>
            <a:r>
              <a:rPr lang="ru-RU" sz="30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private: 71.53</a:t>
            </a:r>
            <a:endParaRPr sz="30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7100" y="4770763"/>
            <a:ext cx="864000" cy="8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85093" y="4770762"/>
            <a:ext cx="759604" cy="8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21100" y="5634772"/>
            <a:ext cx="864000" cy="889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21100" y="3906750"/>
            <a:ext cx="864000" cy="8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title"/>
          </p:nvPr>
        </p:nvSpPr>
        <p:spPr>
          <a:xfrm>
            <a:off x="1235163" y="300469"/>
            <a:ext cx="99012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Метрики различных моделей</a:t>
            </a:r>
            <a:endParaRPr/>
          </a:p>
        </p:txBody>
      </p:sp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712" y="1308125"/>
            <a:ext cx="8315675" cy="49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1595438" y="327419"/>
            <a:ext cx="99012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</a:pPr>
            <a:r>
              <a:rPr lang="ru-RU"/>
              <a:t>Выводы</a:t>
            </a:r>
            <a:endParaRPr/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1595438" y="1602812"/>
            <a:ext cx="99012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3000"/>
              <a:buFont typeface="Arial"/>
              <a:buChar char="●"/>
            </a:pPr>
            <a:r>
              <a:rPr lang="ru-RU" sz="30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CLIP - лучший по соотношению качество/время</a:t>
            </a:r>
            <a:endParaRPr sz="30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3000"/>
              <a:buFont typeface="Arial"/>
              <a:buChar char="●"/>
            </a:pPr>
            <a:r>
              <a:rPr lang="ru-RU" sz="30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Быстрый инференс без обучения</a:t>
            </a:r>
            <a:endParaRPr sz="30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3000"/>
              <a:buFont typeface="Arial"/>
              <a:buChar char="●"/>
            </a:pPr>
            <a:r>
              <a:rPr lang="ru-RU" sz="30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Можно изменять промпты</a:t>
            </a:r>
            <a:endParaRPr sz="30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3000"/>
              <a:buFont typeface="Arial"/>
              <a:buChar char="●"/>
            </a:pPr>
            <a:r>
              <a:rPr lang="ru-RU" sz="30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Можно использовать ансамбли CLIP</a:t>
            </a:r>
            <a:endParaRPr sz="30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Ligh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2716163" y="2488757"/>
            <a:ext cx="688012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Roboto"/>
              <a:buNone/>
            </a:pPr>
            <a:r>
              <a:rPr lang="ru-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RuCode">
      <a:dk1>
        <a:srgbClr val="202124"/>
      </a:dk1>
      <a:lt1>
        <a:srgbClr val="FFFFFF"/>
      </a:lt1>
      <a:dk2>
        <a:srgbClr val="465EA4"/>
      </a:dk2>
      <a:lt2>
        <a:srgbClr val="FFD102"/>
      </a:lt2>
      <a:accent1>
        <a:srgbClr val="B657FF"/>
      </a:accent1>
      <a:accent2>
        <a:srgbClr val="FFD102"/>
      </a:accent2>
      <a:accent3>
        <a:srgbClr val="CA2419"/>
      </a:accent3>
      <a:accent4>
        <a:srgbClr val="FFD102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