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sldIdLst>
    <p:sldId id="274" r:id="rId2"/>
    <p:sldId id="273" r:id="rId3"/>
    <p:sldId id="275" r:id="rId4"/>
    <p:sldId id="309" r:id="rId5"/>
    <p:sldId id="277" r:id="rId6"/>
    <p:sldId id="324" r:id="rId7"/>
    <p:sldId id="319" r:id="rId8"/>
    <p:sldId id="325" r:id="rId9"/>
    <p:sldId id="278" r:id="rId10"/>
    <p:sldId id="326" r:id="rId11"/>
    <p:sldId id="316" r:id="rId12"/>
    <p:sldId id="279" r:id="rId13"/>
    <p:sldId id="317" r:id="rId14"/>
    <p:sldId id="320" r:id="rId15"/>
    <p:sldId id="321" r:id="rId16"/>
    <p:sldId id="322" r:id="rId17"/>
    <p:sldId id="323" r:id="rId18"/>
    <p:sldId id="327" r:id="rId19"/>
    <p:sldId id="318" r:id="rId20"/>
    <p:sldId id="328" r:id="rId21"/>
    <p:sldId id="329" r:id="rId22"/>
    <p:sldId id="337" r:id="rId23"/>
    <p:sldId id="330" r:id="rId24"/>
    <p:sldId id="331" r:id="rId25"/>
    <p:sldId id="332" r:id="rId26"/>
    <p:sldId id="333" r:id="rId27"/>
    <p:sldId id="334" r:id="rId28"/>
    <p:sldId id="335" r:id="rId29"/>
    <p:sldId id="336" r:id="rId30"/>
    <p:sldId id="338" r:id="rId31"/>
    <p:sldId id="339" r:id="rId32"/>
    <p:sldId id="340" r:id="rId33"/>
    <p:sldId id="341" r:id="rId34"/>
    <p:sldId id="342" r:id="rId35"/>
    <p:sldId id="272" r:id="rId36"/>
  </p:sldIdLst>
  <p:sldSz cx="12198350" cy="6859588"/>
  <p:notesSz cx="6858000" cy="9144000"/>
  <p:defaultText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1">
          <p15:clr>
            <a:srgbClr val="A4A3A4"/>
          </p15:clr>
        </p15:guide>
        <p15:guide id="2" pos="3842">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B6BB"/>
    <a:srgbClr val="11BBD5"/>
    <a:srgbClr val="5A5A5A"/>
    <a:srgbClr val="BF1920"/>
    <a:srgbClr val="2E2E2E"/>
    <a:srgbClr val="005499"/>
    <a:srgbClr val="EF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66" y="-78"/>
      </p:cViewPr>
      <p:guideLst>
        <p:guide orient="horz" pos="2161"/>
        <p:guide pos="3842"/>
      </p:guideLst>
    </p:cSldViewPr>
  </p:slideViewPr>
  <p:notesTextViewPr>
    <p:cViewPr>
      <p:scale>
        <a:sx n="1" d="1"/>
        <a:sy n="1" d="1"/>
      </p:scale>
      <p:origin x="0" y="0"/>
    </p:cViewPr>
  </p:notesTextViewPr>
  <p:notesViewPr>
    <p:cSldViewPr>
      <p:cViewPr varScale="1">
        <p:scale>
          <a:sx n="70" d="100"/>
          <a:sy n="70" d="100"/>
        </p:scale>
        <p:origin x="2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A6CEA-800A-48F1-B66A-3DBC2417E7DC}" type="datetimeFigureOut">
              <a:rPr lang="zh-CN" altLang="en-US" smtClean="0"/>
              <a:t>2014/11/25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2CE1E-2A1D-4F31-8CCA-EC5B32960BE2}" type="slidenum">
              <a:rPr lang="zh-CN" altLang="en-US" smtClean="0"/>
              <a:t>‹#›</a:t>
            </a:fld>
            <a:endParaRPr lang="zh-CN" altLang="en-US"/>
          </a:p>
        </p:txBody>
      </p:sp>
    </p:spTree>
    <p:extLst>
      <p:ext uri="{BB962C8B-B14F-4D97-AF65-F5344CB8AC3E}">
        <p14:creationId xmlns:p14="http://schemas.microsoft.com/office/powerpoint/2010/main" val="425804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sp>
        <p:nvSpPr>
          <p:cNvPr id="14" name="矩形 13"/>
          <p:cNvSpPr/>
          <p:nvPr/>
        </p:nvSpPr>
        <p:spPr>
          <a:xfrm>
            <a:off x="0" y="1939"/>
            <a:ext cx="12198350" cy="6859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17" name="矩形 16"/>
          <p:cNvSpPr/>
          <p:nvPr/>
        </p:nvSpPr>
        <p:spPr>
          <a:xfrm>
            <a:off x="5494" y="4294090"/>
            <a:ext cx="12195175" cy="136846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15" name="标题 14"/>
          <p:cNvSpPr>
            <a:spLocks noGrp="1"/>
          </p:cNvSpPr>
          <p:nvPr>
            <p:ph type="title"/>
          </p:nvPr>
        </p:nvSpPr>
        <p:spPr>
          <a:xfrm>
            <a:off x="770582" y="4501252"/>
            <a:ext cx="10657185" cy="954150"/>
          </a:xfrm>
          <a:prstGeom prst="rect">
            <a:avLst/>
          </a:prstGeom>
          <a:noFill/>
        </p:spPr>
        <p:txBody>
          <a:bodyPr wrap="square" rtlCol="0">
            <a:spAutoFit/>
          </a:bodyPr>
          <a:lstStyle>
            <a:lvl1pPr algn="ctr">
              <a:defRPr lang="zh-CN" altLang="en-US" sz="5400" dirty="0">
                <a:solidFill>
                  <a:schemeClr val="bg1"/>
                </a:solidFill>
                <a:effectLst>
                  <a:reflection blurRad="6350" stA="28000" endPos="25000" dist="60007" dir="5400000" sy="-100000" algn="bl" rotWithShape="0"/>
                </a:effectLst>
                <a:cs typeface="+mn-cs"/>
              </a:defRPr>
            </a:lvl1pPr>
          </a:lstStyle>
          <a:p>
            <a:pPr marL="0" lvl="0" algn="ctr"/>
            <a:r>
              <a:rPr lang="zh-CN" altLang="en-US" dirty="0" smtClean="0"/>
              <a:t>单击此处编辑母版标题样式</a:t>
            </a:r>
            <a:endParaRPr lang="zh-CN" altLang="en-US" dirty="0"/>
          </a:p>
        </p:txBody>
      </p:sp>
      <p:pic>
        <p:nvPicPr>
          <p:cNvPr id="1028" name="Picture 4" descr="C:\Users\王佩丰\Desktop\未标题-2.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588"/>
          <a:stretch/>
        </p:blipFill>
        <p:spPr bwMode="auto">
          <a:xfrm>
            <a:off x="5494" y="-1"/>
            <a:ext cx="12220552" cy="429409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王佩丰\Desktop\51CTO学院-源.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6567" y="6002543"/>
            <a:ext cx="2304256" cy="552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王佩丰\Desktop\为梦想增值 (2).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20635440">
            <a:off x="533959" y="939043"/>
            <a:ext cx="3985731" cy="9341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userDrawn="1"/>
        </p:nvSpPr>
        <p:spPr>
          <a:xfrm>
            <a:off x="7121252" y="6093397"/>
            <a:ext cx="4965739" cy="461665"/>
          </a:xfrm>
          <a:prstGeom prst="rect">
            <a:avLst/>
          </a:prstGeom>
          <a:noFill/>
        </p:spPr>
        <p:txBody>
          <a:bodyPr wrap="square" rtlCol="0">
            <a:spAutoFit/>
          </a:bodyPr>
          <a:lstStyle>
            <a:defPPr>
              <a:defRPr lang="zh-CN"/>
            </a:defPPr>
            <a:lvl1pPr algn="r">
              <a:defRPr>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r>
              <a:rPr lang="en-US" altLang="zh-CN" dirty="0" smtClean="0">
                <a:solidFill>
                  <a:srgbClr val="21B6BB"/>
                </a:solidFill>
              </a:rPr>
              <a:t>edu.51cto.com</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7" name="文本占位符 7"/>
          <p:cNvSpPr>
            <a:spLocks noGrp="1"/>
          </p:cNvSpPr>
          <p:nvPr>
            <p:ph type="body" sz="quarter" idx="10"/>
          </p:nvPr>
        </p:nvSpPr>
        <p:spPr>
          <a:xfrm>
            <a:off x="5451103" y="2142393"/>
            <a:ext cx="5832648"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dirty="0" smtClean="0"/>
              <a:t>单击此处编辑母版文本样式</a:t>
            </a:r>
          </a:p>
        </p:txBody>
      </p:sp>
      <p:sp>
        <p:nvSpPr>
          <p:cNvPr id="8" name="TextBox 7"/>
          <p:cNvSpPr txBox="1"/>
          <p:nvPr userDrawn="1"/>
        </p:nvSpPr>
        <p:spPr>
          <a:xfrm>
            <a:off x="4023037" y="2145031"/>
            <a:ext cx="2088232" cy="646331"/>
          </a:xfrm>
          <a:prstGeom prst="rect">
            <a:avLst/>
          </a:prstGeom>
          <a:noFill/>
        </p:spPr>
        <p:txBody>
          <a:bodyPr wrap="square" rtlCol="0">
            <a:spAutoFit/>
          </a:bodyPr>
          <a:lstStyle/>
          <a:p>
            <a:r>
              <a:rPr lang="zh-CN" altLang="en-US" sz="3600" b="1" kern="1200" dirty="0" smtClean="0">
                <a:solidFill>
                  <a:srgbClr val="21B6BB"/>
                </a:solidFill>
                <a:latin typeface="微软雅黑" panose="020B0503020204020204" pitchFamily="34" charset="-122"/>
                <a:ea typeface="微软雅黑" panose="020B0503020204020204" pitchFamily="34" charset="-122"/>
                <a:cs typeface="+mn-cs"/>
              </a:rPr>
              <a:t>讲师：</a:t>
            </a:r>
            <a:endParaRPr lang="zh-CN" altLang="en-US" sz="3600" b="1" kern="1200" dirty="0">
              <a:solidFill>
                <a:srgbClr val="21B6BB"/>
              </a:solidFill>
              <a:latin typeface="微软雅黑" panose="020B0503020204020204" pitchFamily="34" charset="-122"/>
              <a:ea typeface="微软雅黑" panose="020B0503020204020204" pitchFamily="34" charset="-122"/>
              <a:cs typeface="+mn-cs"/>
            </a:endParaRPr>
          </a:p>
        </p:txBody>
      </p:sp>
      <p:sp>
        <p:nvSpPr>
          <p:cNvPr id="9" name="文本占位符 11"/>
          <p:cNvSpPr>
            <a:spLocks noGrp="1"/>
          </p:cNvSpPr>
          <p:nvPr>
            <p:ph type="body" sz="quarter" idx="11"/>
          </p:nvPr>
        </p:nvSpPr>
        <p:spPr>
          <a:xfrm>
            <a:off x="5428045" y="2925738"/>
            <a:ext cx="4487554" cy="746358"/>
          </a:xfrm>
          <a:prstGeom prst="rect">
            <a:avLst/>
          </a:prstGeom>
          <a:noFill/>
        </p:spPr>
        <p:txBody>
          <a:bodyPr wrap="square" rtlCol="0">
            <a:spAutoFit/>
          </a:bodyPr>
          <a:lstStyle>
            <a:lvl1pPr marL="0" indent="0">
              <a:buFont typeface="Wingdings" panose="05000000000000000000" pitchFamily="2" charset="2"/>
              <a:buNone/>
              <a:defRPr lang="zh-CN" altLang="en-US" sz="2400" dirty="0" smtClean="0">
                <a:solidFill>
                  <a:srgbClr val="5A5A5A"/>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11"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362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矩形 2"/>
          <p:cNvSpPr/>
          <p:nvPr userDrawn="1"/>
        </p:nvSpPr>
        <p:spPr>
          <a:xfrm>
            <a:off x="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3572" y="-14924"/>
            <a:ext cx="4158531" cy="6874512"/>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TextBox 4"/>
          <p:cNvSpPr txBox="1"/>
          <p:nvPr userDrawn="1"/>
        </p:nvSpPr>
        <p:spPr>
          <a:xfrm>
            <a:off x="779549" y="1443397"/>
            <a:ext cx="2592288" cy="1138773"/>
          </a:xfrm>
          <a:prstGeom prst="rect">
            <a:avLst/>
          </a:prstGeom>
          <a:noFill/>
        </p:spPr>
        <p:txBody>
          <a:bodyPr wrap="square" rtlCol="0">
            <a:spAutoFit/>
          </a:bodyPr>
          <a:lstStyle/>
          <a:p>
            <a:r>
              <a:rPr lang="zh-CN" altLang="en-US" sz="4400" b="1" dirty="0" smtClean="0">
                <a:solidFill>
                  <a:schemeClr val="bg1"/>
                </a:solidFill>
                <a:latin typeface="+mn-ea"/>
                <a:ea typeface="+mn-ea"/>
              </a:rPr>
              <a:t>课程目录</a:t>
            </a:r>
            <a:endParaRPr lang="en-US" altLang="zh-CN" sz="4400" b="1" dirty="0" smtClean="0">
              <a:solidFill>
                <a:schemeClr val="bg1"/>
              </a:solidFill>
              <a:latin typeface="+mn-ea"/>
              <a:ea typeface="+mn-ea"/>
            </a:endParaRPr>
          </a:p>
          <a:p>
            <a:r>
              <a:rPr lang="en-US" altLang="zh-CN" sz="2300" b="0" dirty="0" smtClean="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Course Contents</a:t>
            </a:r>
            <a:endParaRPr lang="zh-CN" altLang="en-US" sz="23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43591" y="6094090"/>
            <a:ext cx="2045692" cy="49052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占位符 10"/>
          <p:cNvSpPr>
            <a:spLocks noGrp="1"/>
          </p:cNvSpPr>
          <p:nvPr>
            <p:ph type="body" sz="quarter" idx="10"/>
          </p:nvPr>
        </p:nvSpPr>
        <p:spPr>
          <a:xfrm>
            <a:off x="4514999" y="1701602"/>
            <a:ext cx="6408538" cy="4153216"/>
          </a:xfrm>
        </p:spPr>
        <p:txBody>
          <a:bodyPr/>
          <a:lstStyle>
            <a:lvl1pPr marL="514350" indent="-514350">
              <a:spcBef>
                <a:spcPts val="0"/>
              </a:spcBef>
              <a:buFontTx/>
              <a:buBlip>
                <a:blip r:embed="rId3"/>
              </a:buBlip>
              <a:defRPr/>
            </a:lvl1pPr>
          </a:lstStyle>
          <a:p>
            <a:pPr lvl="0"/>
            <a:r>
              <a:rPr lang="zh-CN" altLang="en-US" dirty="0" smtClean="0"/>
              <a:t>单击此处编辑母版文本样式</a:t>
            </a:r>
          </a:p>
        </p:txBody>
      </p:sp>
    </p:spTree>
    <p:extLst>
      <p:ext uri="{BB962C8B-B14F-4D97-AF65-F5344CB8AC3E}">
        <p14:creationId xmlns:p14="http://schemas.microsoft.com/office/powerpoint/2010/main" val="4156567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5" name="矩形 4"/>
          <p:cNvSpPr/>
          <p:nvPr/>
        </p:nvSpPr>
        <p:spPr>
          <a:xfrm flipV="1">
            <a:off x="7551" y="2971829"/>
            <a:ext cx="12198350" cy="4572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6" name="椭圆 5"/>
          <p:cNvSpPr/>
          <p:nvPr/>
        </p:nvSpPr>
        <p:spPr>
          <a:xfrm>
            <a:off x="1130623" y="1796401"/>
            <a:ext cx="2441749" cy="2442314"/>
          </a:xfrm>
          <a:prstGeom prst="ellipse">
            <a:avLst/>
          </a:prstGeom>
          <a:blipFill>
            <a:blip r:embed="rId2"/>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8" name="文本占位符 7"/>
          <p:cNvSpPr>
            <a:spLocks noGrp="1"/>
          </p:cNvSpPr>
          <p:nvPr>
            <p:ph type="body" sz="quarter" idx="10"/>
          </p:nvPr>
        </p:nvSpPr>
        <p:spPr>
          <a:xfrm>
            <a:off x="3866928" y="2061327"/>
            <a:ext cx="8331422" cy="646331"/>
          </a:xfrm>
          <a:prstGeom prst="rect">
            <a:avLst/>
          </a:prstGeom>
          <a:noFill/>
        </p:spPr>
        <p:txBody>
          <a:bodyPr wrap="square" rtlCol="0">
            <a:spAutoFit/>
          </a:bodyPr>
          <a:lstStyle>
            <a:lvl1pPr marL="0" indent="0">
              <a:buFontTx/>
              <a:buNone/>
              <a:defRPr lang="zh-CN" altLang="en-US" sz="3600" b="1" dirty="0">
                <a:solidFill>
                  <a:srgbClr val="21B6BB"/>
                </a:solidFill>
                <a:latin typeface="微软雅黑" panose="020B0503020204020204" pitchFamily="34" charset="-122"/>
                <a:ea typeface="微软雅黑" panose="020B0503020204020204" pitchFamily="34" charset="-122"/>
              </a:defRPr>
            </a:lvl1pPr>
          </a:lstStyle>
          <a:p>
            <a:pPr marL="0" lvl="0"/>
            <a:r>
              <a:rPr lang="zh-CN" altLang="en-US" smtClean="0"/>
              <a:t>单击此处编辑母版文本样式</a:t>
            </a:r>
          </a:p>
        </p:txBody>
      </p:sp>
      <p:sp>
        <p:nvSpPr>
          <p:cNvPr id="12" name="文本占位符 11"/>
          <p:cNvSpPr>
            <a:spLocks noGrp="1"/>
          </p:cNvSpPr>
          <p:nvPr>
            <p:ph type="body" sz="quarter" idx="11"/>
          </p:nvPr>
        </p:nvSpPr>
        <p:spPr>
          <a:xfrm>
            <a:off x="4659017" y="3213722"/>
            <a:ext cx="6264694" cy="746358"/>
          </a:xfrm>
          <a:prstGeom prst="rect">
            <a:avLst/>
          </a:prstGeom>
          <a:noFill/>
        </p:spPr>
        <p:txBody>
          <a:bodyPr wrap="square" rtlCol="0">
            <a:spAutoFit/>
          </a:bodyPr>
          <a:lstStyle>
            <a:lvl1pPr marL="457360" indent="-457360">
              <a:buFont typeface="Wingdings" panose="05000000000000000000" pitchFamily="2" charset="2"/>
              <a:buChar char="l"/>
              <a:defRPr lang="zh-CN" altLang="en-US" sz="2800" dirty="0" smtClean="0">
                <a:solidFill>
                  <a:srgbClr val="21B6BB"/>
                </a:solidFill>
                <a:latin typeface="微软雅黑" panose="020B0503020204020204" pitchFamily="34" charset="-122"/>
                <a:ea typeface="微软雅黑" panose="020B0503020204020204" pitchFamily="34" charset="-122"/>
              </a:defRPr>
            </a:lvl1pPr>
          </a:lstStyle>
          <a:p>
            <a:pPr marL="381133" lvl="0" indent="-381133">
              <a:lnSpc>
                <a:spcPts val="5068"/>
              </a:lnSpc>
            </a:pPr>
            <a:r>
              <a:rPr lang="zh-CN" altLang="en-US" smtClean="0"/>
              <a:t>单击此处编辑母版文本样式</a:t>
            </a:r>
          </a:p>
        </p:txBody>
      </p:sp>
      <p:pic>
        <p:nvPicPr>
          <p:cNvPr id="9"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515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956929" y="1485578"/>
            <a:ext cx="10200539" cy="718442"/>
          </a:xfrm>
          <a:prstGeom prst="rect">
            <a:avLst/>
          </a:prstGeom>
        </p:spPr>
        <p:txBody>
          <a:bodyPr/>
          <a:lstStyle>
            <a:lvl1pPr>
              <a:defRPr>
                <a:solidFill>
                  <a:srgbClr val="21B6BB"/>
                </a:solidFill>
              </a:defRPr>
            </a:lvl1pPr>
          </a:lstStyle>
          <a:p>
            <a:r>
              <a:rPr lang="zh-CN" altLang="en-US" smtClean="0"/>
              <a:t>单击此处编辑母版标题样式</a:t>
            </a:r>
            <a:endParaRPr lang="zh-CN" altLang="en-US"/>
          </a:p>
        </p:txBody>
      </p:sp>
      <p:sp>
        <p:nvSpPr>
          <p:cNvPr id="5" name="矩形 4"/>
          <p:cNvSpPr/>
          <p:nvPr userDrawn="1"/>
        </p:nvSpPr>
        <p:spPr>
          <a:xfrm>
            <a:off x="10308" y="981522"/>
            <a:ext cx="12201922" cy="4571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9" name="内容占位符 8"/>
          <p:cNvSpPr>
            <a:spLocks noGrp="1"/>
          </p:cNvSpPr>
          <p:nvPr>
            <p:ph sz="quarter" idx="10"/>
          </p:nvPr>
        </p:nvSpPr>
        <p:spPr>
          <a:xfrm>
            <a:off x="985838" y="2349500"/>
            <a:ext cx="10153650" cy="2952750"/>
          </a:xfrm>
          <a:prstGeom prst="rect">
            <a:avLst/>
          </a:prstGeom>
        </p:spPr>
        <p:txBody>
          <a:bodyPr/>
          <a:lstStyle>
            <a:lvl1pPr marL="1600760" indent="-609813">
              <a:buClr>
                <a:srgbClr val="21B6BB"/>
              </a:buClr>
              <a:buFont typeface="Wingdings" panose="05000000000000000000" pitchFamily="2" charset="2"/>
              <a:buChar char="l"/>
              <a:defRPr sz="2800">
                <a:solidFill>
                  <a:srgbClr val="5A5A5A"/>
                </a:solidFill>
              </a:defRPr>
            </a:lvl1pPr>
          </a:lstStyle>
          <a:p>
            <a:pPr lvl="0"/>
            <a:r>
              <a:rPr lang="zh-CN" altLang="en-US" dirty="0" smtClean="0"/>
              <a:t>单击此处编辑母版文本样式</a:t>
            </a:r>
            <a:endParaRPr lang="en-US" altLang="zh-CN" dirty="0" smtClean="0"/>
          </a:p>
          <a:p>
            <a:pPr lvl="1"/>
            <a:endParaRPr lang="zh-CN" altLang="en-US" dirty="0" smtClean="0"/>
          </a:p>
        </p:txBody>
      </p:sp>
      <p:pic>
        <p:nvPicPr>
          <p:cNvPr id="8" name="Picture 5" descr="C:\Users\王佩丰\Desktop\为梦想增值 (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2551" y="6238106"/>
            <a:ext cx="2016224" cy="47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矩形 2"/>
          <p:cNvSpPr/>
          <p:nvPr userDrawn="1"/>
        </p:nvSpPr>
        <p:spPr>
          <a:xfrm>
            <a:off x="3310" y="0"/>
            <a:ext cx="12198350" cy="6859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矩形 3"/>
          <p:cNvSpPr/>
          <p:nvPr userDrawn="1"/>
        </p:nvSpPr>
        <p:spPr>
          <a:xfrm>
            <a:off x="5494" y="3285778"/>
            <a:ext cx="12195175" cy="3573810"/>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8" name="TextBox 7"/>
          <p:cNvSpPr txBox="1"/>
          <p:nvPr userDrawn="1"/>
        </p:nvSpPr>
        <p:spPr>
          <a:xfrm>
            <a:off x="5019054" y="1703243"/>
            <a:ext cx="7179295" cy="1446550"/>
          </a:xfrm>
          <a:prstGeom prst="rect">
            <a:avLst/>
          </a:prstGeom>
          <a:noFill/>
        </p:spPr>
        <p:txBody>
          <a:bodyPr wrap="square" rtlCol="0">
            <a:spAutoFit/>
          </a:bodyPr>
          <a:lstStyle/>
          <a:p>
            <a:r>
              <a:rPr lang="en-US" altLang="zh-CN" sz="8800" b="1" dirty="0" smtClean="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rPr>
              <a:t>Thank You !</a:t>
            </a:r>
            <a:endParaRPr lang="zh-CN" altLang="en-US" sz="8800" b="1" dirty="0">
              <a:solidFill>
                <a:srgbClr val="21B6BB"/>
              </a:solidFill>
              <a:effectLst>
                <a:outerShdw blurRad="38100" dist="38100" dir="2700000" algn="tl">
                  <a:srgbClr val="000000">
                    <a:alpha val="43137"/>
                  </a:srgbClr>
                </a:outerShdw>
                <a:reflection blurRad="6350" stA="55000" endA="300" endPos="45500" dir="5400000" sy="-100000" algn="bl" rotWithShape="0"/>
              </a:effectLst>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9" name="Picture 5" descr="C:\Users\王佩丰\Desktop\51CTO学院-源.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71583" y="405458"/>
            <a:ext cx="2030768" cy="486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5" descr="C:\Users\王佩丰\Desktop\为梦想增值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43191" y="3583168"/>
            <a:ext cx="3960440" cy="92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userDrawn="1"/>
        </p:nvSpPr>
        <p:spPr>
          <a:xfrm>
            <a:off x="5494" y="3217259"/>
            <a:ext cx="12201922" cy="72008"/>
          </a:xfrm>
          <a:prstGeom prst="rect">
            <a:avLst/>
          </a:prstGeom>
          <a:solidFill>
            <a:srgbClr val="5A5A5A"/>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sp>
        <p:nvSpPr>
          <p:cNvPr id="5" name="椭圆 4"/>
          <p:cNvSpPr/>
          <p:nvPr userDrawn="1"/>
        </p:nvSpPr>
        <p:spPr>
          <a:xfrm>
            <a:off x="1274639" y="1864970"/>
            <a:ext cx="2520280" cy="2520863"/>
          </a:xfrm>
          <a:prstGeom prst="ellipse">
            <a:avLst/>
          </a:prstGeom>
          <a:blipFill>
            <a:blip r:embed="rId4"/>
            <a:stretch>
              <a:fillRect/>
            </a:stretch>
          </a:blipFill>
          <a:ln w="38100">
            <a:solidFill>
              <a:srgbClr val="21B6BB"/>
            </a:solidFill>
          </a:ln>
          <a:effectLst>
            <a:outerShdw blurRad="63500" sx="105000" sy="105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sz="3700" b="1" dirty="0">
              <a:latin typeface="微软雅黑" panose="020B0503020204020204" pitchFamily="34" charset="-122"/>
              <a:ea typeface="微软雅黑" panose="020B0503020204020204" pitchFamily="34" charset="-122"/>
            </a:endParaRPr>
          </a:p>
        </p:txBody>
      </p:sp>
      <p:sp>
        <p:nvSpPr>
          <p:cNvPr id="12" name="TextBox 11"/>
          <p:cNvSpPr txBox="1"/>
          <p:nvPr userDrawn="1"/>
        </p:nvSpPr>
        <p:spPr>
          <a:xfrm>
            <a:off x="5848641" y="4494629"/>
            <a:ext cx="4389178" cy="646331"/>
          </a:xfrm>
          <a:prstGeom prst="rect">
            <a:avLst/>
          </a:prstGeom>
          <a:noFill/>
        </p:spPr>
        <p:txBody>
          <a:bodyPr wrap="square" rtlCol="0">
            <a:spAutoFit/>
          </a:bodyPr>
          <a:lstStyle/>
          <a:p>
            <a:pPr algn="r"/>
            <a:r>
              <a:rPr lang="en-US" altLang="zh-CN" sz="36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Tree>
    <p:extLst>
      <p:ext uri="{BB962C8B-B14F-4D97-AF65-F5344CB8AC3E}">
        <p14:creationId xmlns:p14="http://schemas.microsoft.com/office/powerpoint/2010/main" val="4129006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AFAFA"/>
            </a:gs>
            <a:gs pos="50000">
              <a:srgbClr val="FBFBFB"/>
            </a:gs>
            <a:gs pos="100000">
              <a:srgbClr val="FCFCFC"/>
            </a:gs>
          </a:gsLst>
          <a:lin ang="5400000" scaled="0"/>
        </a:gradFill>
        <a:effectLst/>
      </p:bgPr>
    </p:bg>
    <p:spTree>
      <p:nvGrpSpPr>
        <p:cNvPr id="1" name=""/>
        <p:cNvGrpSpPr/>
        <p:nvPr/>
      </p:nvGrpSpPr>
      <p:grpSpPr>
        <a:xfrm>
          <a:off x="0" y="0"/>
          <a:ext cx="0" cy="0"/>
          <a:chOff x="0" y="0"/>
          <a:chExt cx="0" cy="0"/>
        </a:xfrm>
      </p:grpSpPr>
      <p:sp>
        <p:nvSpPr>
          <p:cNvPr id="12" name="矩形 11"/>
          <p:cNvSpPr/>
          <p:nvPr userDrawn="1"/>
        </p:nvSpPr>
        <p:spPr>
          <a:xfrm>
            <a:off x="1" y="6084708"/>
            <a:ext cx="12201922" cy="774879"/>
          </a:xfrm>
          <a:prstGeom prst="rect">
            <a:avLst/>
          </a:prstGeom>
          <a:solidFill>
            <a:srgbClr val="21B6B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dirty="0"/>
          </a:p>
        </p:txBody>
      </p:sp>
      <p:pic>
        <p:nvPicPr>
          <p:cNvPr id="14" name="Picture 5" descr="C:\Users\王佩丰\Desktop\51CTO学院-源.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54559" y="261442"/>
            <a:ext cx="1728192" cy="4143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7029121" y="6247693"/>
            <a:ext cx="4965739" cy="461665"/>
          </a:xfrm>
          <a:prstGeom prst="rect">
            <a:avLst/>
          </a:prstGeom>
          <a:noFill/>
        </p:spPr>
        <p:txBody>
          <a:bodyPr wrap="square" rtlCol="0">
            <a:spAutoFit/>
          </a:bodyPr>
          <a:lstStyle/>
          <a:p>
            <a:pPr algn="r"/>
            <a:r>
              <a:rPr lang="en-US" altLang="zh-CN" sz="24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edu.51cto.com</a:t>
            </a:r>
          </a:p>
        </p:txBody>
      </p:sp>
      <p:sp>
        <p:nvSpPr>
          <p:cNvPr id="17" name="标题占位符 16"/>
          <p:cNvSpPr>
            <a:spLocks noGrp="1"/>
          </p:cNvSpPr>
          <p:nvPr>
            <p:ph type="title"/>
          </p:nvPr>
        </p:nvSpPr>
        <p:spPr>
          <a:xfrm>
            <a:off x="609600" y="274638"/>
            <a:ext cx="1097915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9" name="文本占位符 18"/>
          <p:cNvSpPr>
            <a:spLocks noGrp="1"/>
          </p:cNvSpPr>
          <p:nvPr>
            <p:ph type="body" idx="1"/>
          </p:nvPr>
        </p:nvSpPr>
        <p:spPr>
          <a:xfrm>
            <a:off x="609600" y="1600200"/>
            <a:ext cx="10979150" cy="4061842"/>
          </a:xfrm>
          <a:prstGeom prst="rect">
            <a:avLst/>
          </a:prstGeom>
        </p:spPr>
        <p:txBody>
          <a:bodyPr vert="horz" lIns="91440" tIns="45720" rIns="91440" bIns="45720" rtlCol="0">
            <a:normAutofit/>
          </a:bodyPr>
          <a:lstStyle/>
          <a:p>
            <a:pPr lvl="0"/>
            <a:r>
              <a:rPr lang="zh-CN" altLang="en-US" dirty="0" smtClean="0"/>
              <a:t>单击此处编辑母版文本样式</a:t>
            </a:r>
          </a:p>
          <a:p>
            <a:pPr lvl="2"/>
            <a:r>
              <a:rPr lang="zh-CN" altLang="en-US" dirty="0" smtClean="0"/>
              <a:t>第二级</a:t>
            </a:r>
          </a:p>
          <a:p>
            <a:pPr lvl="3"/>
            <a:r>
              <a:rPr lang="zh-CN" altLang="en-US" dirty="0" smtClean="0"/>
              <a:t>第三级</a:t>
            </a:r>
            <a:r>
              <a:rPr lang="en-US" altLang="zh-CN" dirty="0" smtClean="0"/>
              <a:t>	</a:t>
            </a:r>
            <a:endParaRPr lang="zh-CN" altLang="en-US" dirty="0" smtClean="0"/>
          </a:p>
          <a:p>
            <a:pPr lvl="4"/>
            <a:r>
              <a:rPr lang="zh-CN" altLang="en-US" dirty="0" smtClean="0"/>
              <a:t>第四级</a:t>
            </a:r>
          </a:p>
          <a:p>
            <a:pPr lvl="5"/>
            <a:r>
              <a:rPr lang="zh-CN" altLang="en-US" dirty="0" smtClean="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8" r:id="rId2"/>
    <p:sldLayoutId id="2147483670" r:id="rId3"/>
    <p:sldLayoutId id="2147483664" r:id="rId4"/>
    <p:sldLayoutId id="2147483663" r:id="rId5"/>
    <p:sldLayoutId id="2147483667" r:id="rId6"/>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1219627" rtl="0" eaLnBrk="1" latinLnBrk="0" hangingPunct="1">
        <a:spcBef>
          <a:spcPct val="0"/>
        </a:spcBef>
        <a:buNone/>
        <a:defRPr sz="3700" b="1" kern="1200">
          <a:solidFill>
            <a:srgbClr val="21B6BB"/>
          </a:solidFill>
          <a:latin typeface="微软雅黑" panose="020B0503020204020204" pitchFamily="34" charset="-122"/>
          <a:ea typeface="微软雅黑" panose="020B0503020204020204" pitchFamily="34" charset="-122"/>
          <a:cs typeface="+mj-cs"/>
        </a:defRPr>
      </a:lvl1pPr>
    </p:titleStyle>
    <p:bodyStyle>
      <a:lvl1pPr marL="1600760" indent="-609813" algn="l" defTabSz="1219627" rtl="0" eaLnBrk="1" latinLnBrk="0" hangingPunct="1">
        <a:spcBef>
          <a:spcPct val="20000"/>
        </a:spcBef>
        <a:buClr>
          <a:srgbClr val="21B6BB"/>
        </a:buClr>
        <a:buFont typeface="Wingdings" panose="05000000000000000000" pitchFamily="2" charset="2"/>
        <a:buChar char="l"/>
        <a:defRPr sz="2800" kern="1200">
          <a:solidFill>
            <a:schemeClr val="tx1">
              <a:lumMod val="65000"/>
              <a:lumOff val="35000"/>
            </a:schemeClr>
          </a:solidFill>
          <a:latin typeface="+mn-lt"/>
          <a:ea typeface="+mn-ea"/>
          <a:cs typeface="+mn-cs"/>
        </a:defRPr>
      </a:lvl1pPr>
      <a:lvl2pPr marL="990947" indent="-381133" algn="l" defTabSz="1219627" rtl="0" eaLnBrk="1" latinLnBrk="0" hangingPunct="1">
        <a:spcBef>
          <a:spcPct val="20000"/>
        </a:spcBef>
        <a:buFont typeface="Arial" pitchFamily="34" charset="0"/>
        <a:buChar char="–"/>
        <a:defRPr lang="zh-CN" altLang="en-US" sz="2400" kern="1200" dirty="0" smtClean="0">
          <a:solidFill>
            <a:schemeClr val="tx1">
              <a:lumMod val="65000"/>
              <a:lumOff val="35000"/>
            </a:schemeClr>
          </a:solidFill>
          <a:latin typeface="微软雅黑" panose="020B0503020204020204" pitchFamily="34" charset="-122"/>
          <a:ea typeface="微软雅黑" panose="020B0503020204020204" pitchFamily="34" charset="-122"/>
          <a:cs typeface="+mn-cs"/>
        </a:defRPr>
      </a:lvl2pPr>
      <a:lvl3pPr marL="152453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3pPr>
      <a:lvl4pPr marL="2134347"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4pPr>
      <a:lvl5pPr marL="2744160"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5pPr>
      <a:lvl6pPr marL="3353973" indent="-304907" algn="l" defTabSz="1219627" rtl="0" eaLnBrk="1" latinLnBrk="0" hangingPunct="1">
        <a:spcBef>
          <a:spcPct val="20000"/>
        </a:spcBef>
        <a:buClr>
          <a:srgbClr val="21B6BB"/>
        </a:buClr>
        <a:buFont typeface="Arial" pitchFamily="34" charset="0"/>
        <a:buChar char="•"/>
        <a:defRPr sz="2400" b="0" kern="1200">
          <a:solidFill>
            <a:srgbClr val="5A5A5A"/>
          </a:solidFill>
          <a:latin typeface="+mn-ea"/>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9627" rtl="0" eaLnBrk="1" latinLnBrk="0" hangingPunct="1">
        <a:defRPr sz="2400" kern="1200">
          <a:solidFill>
            <a:schemeClr val="tx1"/>
          </a:solidFill>
          <a:latin typeface="+mn-lt"/>
          <a:ea typeface="+mn-ea"/>
          <a:cs typeface="+mn-cs"/>
        </a:defRPr>
      </a:lvl1pPr>
      <a:lvl2pPr marL="609813" algn="l" defTabSz="1219627" rtl="0" eaLnBrk="1" latinLnBrk="0" hangingPunct="1">
        <a:defRPr sz="2400" kern="1200">
          <a:solidFill>
            <a:schemeClr val="tx1"/>
          </a:solidFill>
          <a:latin typeface="+mn-lt"/>
          <a:ea typeface="+mn-ea"/>
          <a:cs typeface="+mn-cs"/>
        </a:defRPr>
      </a:lvl2pPr>
      <a:lvl3pPr marL="1219627" algn="l" defTabSz="1219627" rtl="0" eaLnBrk="1" latinLnBrk="0" hangingPunct="1">
        <a:defRPr sz="2400" kern="1200">
          <a:solidFill>
            <a:schemeClr val="tx1"/>
          </a:solidFill>
          <a:latin typeface="+mn-lt"/>
          <a:ea typeface="+mn-ea"/>
          <a:cs typeface="+mn-cs"/>
        </a:defRPr>
      </a:lvl3pPr>
      <a:lvl4pPr marL="1829440" algn="l" defTabSz="1219627" rtl="0" eaLnBrk="1" latinLnBrk="0" hangingPunct="1">
        <a:defRPr sz="2400" kern="1200">
          <a:solidFill>
            <a:schemeClr val="tx1"/>
          </a:solidFill>
          <a:latin typeface="+mn-lt"/>
          <a:ea typeface="+mn-ea"/>
          <a:cs typeface="+mn-cs"/>
        </a:defRPr>
      </a:lvl4pPr>
      <a:lvl5pPr marL="2439253" algn="l" defTabSz="1219627" rtl="0" eaLnBrk="1" latinLnBrk="0" hangingPunct="1">
        <a:defRPr sz="2400" kern="1200">
          <a:solidFill>
            <a:schemeClr val="tx1"/>
          </a:solidFill>
          <a:latin typeface="+mn-lt"/>
          <a:ea typeface="+mn-ea"/>
          <a:cs typeface="+mn-cs"/>
        </a:defRPr>
      </a:lvl5pPr>
      <a:lvl6pPr marL="3049067" algn="l" defTabSz="1219627" rtl="0" eaLnBrk="1" latinLnBrk="0" hangingPunct="1">
        <a:defRPr sz="2400" kern="1200">
          <a:solidFill>
            <a:schemeClr val="tx1"/>
          </a:solidFill>
          <a:latin typeface="+mn-lt"/>
          <a:ea typeface="+mn-ea"/>
          <a:cs typeface="+mn-cs"/>
        </a:defRPr>
      </a:lvl6pPr>
      <a:lvl7pPr marL="3658880" algn="l" defTabSz="1219627" rtl="0" eaLnBrk="1" latinLnBrk="0" hangingPunct="1">
        <a:defRPr sz="2400" kern="1200">
          <a:solidFill>
            <a:schemeClr val="tx1"/>
          </a:solidFill>
          <a:latin typeface="+mn-lt"/>
          <a:ea typeface="+mn-ea"/>
          <a:cs typeface="+mn-cs"/>
        </a:defRPr>
      </a:lvl7pPr>
      <a:lvl8pPr marL="4268694" algn="l" defTabSz="1219627" rtl="0" eaLnBrk="1" latinLnBrk="0" hangingPunct="1">
        <a:defRPr sz="2400" kern="1200">
          <a:solidFill>
            <a:schemeClr val="tx1"/>
          </a:solidFill>
          <a:latin typeface="+mn-lt"/>
          <a:ea typeface="+mn-ea"/>
          <a:cs typeface="+mn-cs"/>
        </a:defRPr>
      </a:lvl8pPr>
      <a:lvl9pPr marL="4878507" algn="l" defTabSz="121962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y.photo.qq.com/img?s=j7bd8CnBa&amp;l=y.jpg" TargetMode="Externa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0582" y="4378162"/>
            <a:ext cx="10657185" cy="1200329"/>
          </a:xfrm>
        </p:spPr>
        <p:txBody>
          <a:bodyPr/>
          <a:lstStyle/>
          <a:p>
            <a:pPr algn="r"/>
            <a:r>
              <a:rPr lang="en-US" altLang="zh-CN" sz="3600" dirty="0" smtClean="0"/>
              <a:t>Kafka</a:t>
            </a:r>
            <a:r>
              <a:rPr lang="zh-CN" altLang="en-US" sz="3600" smtClean="0"/>
              <a:t>系列专题讲座</a:t>
            </a:r>
            <a:r>
              <a:rPr lang="en-US" altLang="zh-CN" sz="3600" smtClean="0"/>
              <a:t/>
            </a:r>
            <a:br>
              <a:rPr lang="en-US" altLang="zh-CN" sz="3600" smtClean="0"/>
            </a:br>
            <a:endParaRPr lang="zh-CN" altLang="en-US" sz="3600" dirty="0"/>
          </a:p>
        </p:txBody>
      </p:sp>
    </p:spTree>
    <p:extLst>
      <p:ext uri="{BB962C8B-B14F-4D97-AF65-F5344CB8AC3E}">
        <p14:creationId xmlns:p14="http://schemas.microsoft.com/office/powerpoint/2010/main" val="3759893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a:t>kafka</a:t>
            </a:r>
            <a:r>
              <a:rPr lang="zh-CN" altLang="en-US" dirty="0"/>
              <a:t>介绍与</a:t>
            </a:r>
            <a:r>
              <a:rPr lang="zh-CN" altLang="en-US" dirty="0" smtClean="0"/>
              <a:t>配置</a:t>
            </a:r>
            <a:endParaRPr lang="en-US" altLang="zh-CN" dirty="0"/>
          </a:p>
        </p:txBody>
      </p:sp>
      <p:sp>
        <p:nvSpPr>
          <p:cNvPr id="5" name="文本占位符 4"/>
          <p:cNvSpPr>
            <a:spLocks noGrp="1"/>
          </p:cNvSpPr>
          <p:nvPr>
            <p:ph type="body" sz="quarter" idx="11"/>
          </p:nvPr>
        </p:nvSpPr>
        <p:spPr>
          <a:xfrm>
            <a:off x="4659017" y="3213722"/>
            <a:ext cx="6264694" cy="461665"/>
          </a:xfrm>
        </p:spPr>
        <p:txBody>
          <a:bodyPr/>
          <a:lstStyle/>
          <a:p>
            <a:pPr marL="457360" lvl="1" indent="-457360">
              <a:buClr>
                <a:srgbClr val="21B6BB"/>
              </a:buClr>
              <a:buFont typeface="Wingdings" panose="05000000000000000000" pitchFamily="2" charset="2"/>
              <a:buChar char="l"/>
            </a:pPr>
            <a:r>
              <a:rPr lang="en-US" altLang="zh-CN" dirty="0" smtClean="0">
                <a:solidFill>
                  <a:srgbClr val="11BBD5"/>
                </a:solidFill>
                <a:latin typeface="+mj-ea"/>
                <a:sym typeface="黑体" pitchFamily="49" charset="-122"/>
              </a:rPr>
              <a:t>Apache </a:t>
            </a:r>
            <a:r>
              <a:rPr lang="en-US" altLang="zh-CN" dirty="0">
                <a:solidFill>
                  <a:srgbClr val="11BBD5"/>
                </a:solidFill>
                <a:latin typeface="+mj-ea"/>
                <a:sym typeface="黑体" pitchFamily="49" charset="-122"/>
              </a:rPr>
              <a:t>kafka </a:t>
            </a:r>
            <a:r>
              <a:rPr lang="zh-CN" altLang="en-US" dirty="0" smtClean="0">
                <a:solidFill>
                  <a:srgbClr val="11BBD5"/>
                </a:solidFill>
                <a:latin typeface="+mj-ea"/>
                <a:sym typeface="黑体" pitchFamily="49" charset="-122"/>
              </a:rPr>
              <a:t>主要设计理念</a:t>
            </a:r>
            <a:endParaRPr lang="zh-CN" altLang="en-US" dirty="0">
              <a:solidFill>
                <a:srgbClr val="11BBD5"/>
              </a:solidFill>
            </a:endParaRPr>
          </a:p>
        </p:txBody>
      </p:sp>
    </p:spTree>
    <p:extLst>
      <p:ext uri="{BB962C8B-B14F-4D97-AF65-F5344CB8AC3E}">
        <p14:creationId xmlns:p14="http://schemas.microsoft.com/office/powerpoint/2010/main" val="1305338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接连接符 4"/>
          <p:cNvSpPr>
            <a:spLocks noChangeShapeType="1"/>
          </p:cNvSpPr>
          <p:nvPr/>
        </p:nvSpPr>
        <p:spPr bwMode="auto">
          <a:xfrm>
            <a:off x="427038" y="915988"/>
            <a:ext cx="8277225" cy="0"/>
          </a:xfrm>
          <a:prstGeom prst="line">
            <a:avLst/>
          </a:prstGeom>
          <a:noFill/>
          <a:ln w="1143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矩形 2"/>
          <p:cNvSpPr>
            <a:spLocks noChangeArrowheads="1"/>
          </p:cNvSpPr>
          <p:nvPr/>
        </p:nvSpPr>
        <p:spPr bwMode="auto">
          <a:xfrm>
            <a:off x="2450479" y="190500"/>
            <a:ext cx="75371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dirty="0"/>
              <a:t>主要的设计理念</a:t>
            </a:r>
          </a:p>
        </p:txBody>
      </p:sp>
      <p:sp>
        <p:nvSpPr>
          <p:cNvPr id="5" name="矩形 4"/>
          <p:cNvSpPr>
            <a:spLocks noChangeArrowheads="1"/>
          </p:cNvSpPr>
          <p:nvPr/>
        </p:nvSpPr>
        <p:spPr bwMode="auto">
          <a:xfrm>
            <a:off x="500063" y="1192213"/>
            <a:ext cx="1063967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a:t>Kafka</a:t>
            </a:r>
            <a:r>
              <a:rPr lang="zh-CN" altLang="en-US" dirty="0"/>
              <a:t>之所以和其它绝大多数信息系统不同，是因为下面这几个为数不多的比较重要的设计决策： </a:t>
            </a:r>
            <a:endParaRPr lang="en-US" altLang="zh-CN" dirty="0"/>
          </a:p>
          <a:p>
            <a:endParaRPr lang="zh-CN" altLang="en-US" dirty="0"/>
          </a:p>
          <a:p>
            <a:r>
              <a:rPr lang="en-US" altLang="zh-CN" dirty="0"/>
              <a:t>1)Kafka</a:t>
            </a:r>
            <a:r>
              <a:rPr lang="zh-CN" altLang="en-US" dirty="0"/>
              <a:t>在设计之时为就将持久化消息作为通常的使用情况进行了考虑。 </a:t>
            </a:r>
          </a:p>
          <a:p>
            <a:r>
              <a:rPr lang="en-US" altLang="zh-CN" dirty="0"/>
              <a:t>2)Kafka</a:t>
            </a:r>
            <a:r>
              <a:rPr lang="zh-CN" altLang="en-US" dirty="0"/>
              <a:t>主要的设计约束是吞吐量而不是功能。 </a:t>
            </a:r>
          </a:p>
          <a:p>
            <a:r>
              <a:rPr lang="en-US" altLang="zh-CN" dirty="0"/>
              <a:t>3) Kafka</a:t>
            </a:r>
            <a:r>
              <a:rPr lang="zh-CN" altLang="en-US" dirty="0"/>
              <a:t>有关</a:t>
            </a:r>
            <a:r>
              <a:rPr lang="zh-CN" altLang="en-US" i="1" dirty="0"/>
              <a:t>哪些数据</a:t>
            </a:r>
            <a:r>
              <a:rPr lang="zh-CN" altLang="en-US" dirty="0"/>
              <a:t>已经被使用了的状态信息保存为数据使用者（</a:t>
            </a:r>
            <a:r>
              <a:rPr lang="en-US" altLang="zh-CN" dirty="0"/>
              <a:t>consumer</a:t>
            </a:r>
            <a:r>
              <a:rPr lang="zh-CN" altLang="en-US" dirty="0"/>
              <a:t>）的一部分，而不是保存在服务器之上。</a:t>
            </a:r>
            <a:endParaRPr lang="en-US" altLang="zh-CN" dirty="0"/>
          </a:p>
          <a:p>
            <a:r>
              <a:rPr lang="en-US" altLang="zh-CN" dirty="0"/>
              <a:t>4)Kafka</a:t>
            </a:r>
            <a:r>
              <a:rPr lang="zh-CN" altLang="en-US" dirty="0"/>
              <a:t>是一种显式的分布式系统。它假设，数据生产者（</a:t>
            </a:r>
            <a:r>
              <a:rPr lang="en-US" altLang="zh-CN" dirty="0"/>
              <a:t>producer</a:t>
            </a:r>
            <a:r>
              <a:rPr lang="zh-CN" altLang="en-US" dirty="0"/>
              <a:t>）、代理（</a:t>
            </a:r>
            <a:r>
              <a:rPr lang="en-US" altLang="zh-CN" dirty="0"/>
              <a:t>brokers</a:t>
            </a:r>
            <a:r>
              <a:rPr lang="zh-CN" altLang="en-US" dirty="0"/>
              <a:t>）和数据使用者（</a:t>
            </a:r>
            <a:r>
              <a:rPr lang="en-US" altLang="zh-CN" dirty="0"/>
              <a:t>consumer</a:t>
            </a:r>
            <a:r>
              <a:rPr lang="zh-CN" altLang="en-US" dirty="0"/>
              <a:t>）分散于多台机器之上。 </a:t>
            </a:r>
          </a:p>
        </p:txBody>
      </p:sp>
    </p:spTree>
    <p:extLst>
      <p:ext uri="{BB962C8B-B14F-4D97-AF65-F5344CB8AC3E}">
        <p14:creationId xmlns:p14="http://schemas.microsoft.com/office/powerpoint/2010/main" val="2260165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2306463" y="190500"/>
            <a:ext cx="717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Apache kafka </a:t>
            </a:r>
            <a:r>
              <a:rPr lang="zh-CN" altLang="en-US" sz="2800" dirty="0"/>
              <a:t>基本的术语和概念</a:t>
            </a:r>
            <a:endParaRPr lang="zh-CN" altLang="en-US" sz="2800" dirty="0">
              <a:latin typeface="黑体" pitchFamily="49" charset="-122"/>
              <a:ea typeface="黑体" pitchFamily="49" charset="-122"/>
              <a:sym typeface="黑体" pitchFamily="49" charset="-122"/>
            </a:endParaRPr>
          </a:p>
        </p:txBody>
      </p:sp>
      <p:sp>
        <p:nvSpPr>
          <p:cNvPr id="4" name="矩形 4"/>
          <p:cNvSpPr>
            <a:spLocks noChangeArrowheads="1"/>
          </p:cNvSpPr>
          <p:nvPr/>
        </p:nvSpPr>
        <p:spPr bwMode="auto">
          <a:xfrm>
            <a:off x="626567" y="1485578"/>
            <a:ext cx="10513167" cy="458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i="1" dirty="0" smtClean="0"/>
              <a:t>消息 </a:t>
            </a:r>
            <a:r>
              <a:rPr lang="zh-CN" altLang="en-US" sz="1800" dirty="0" smtClean="0"/>
              <a:t>指</a:t>
            </a:r>
            <a:r>
              <a:rPr lang="zh-CN" altLang="en-US" sz="1800" dirty="0"/>
              <a:t>的是通信的基本单位。由</a:t>
            </a:r>
            <a:r>
              <a:rPr lang="zh-CN" altLang="en-US" sz="1800" i="1" dirty="0"/>
              <a:t>消息生产者（</a:t>
            </a:r>
            <a:r>
              <a:rPr lang="en-US" altLang="zh-CN" sz="1800" i="1" dirty="0"/>
              <a:t>producer</a:t>
            </a:r>
            <a:r>
              <a:rPr lang="zh-CN" altLang="en-US" sz="1800" i="1" dirty="0"/>
              <a:t>）发布</a:t>
            </a:r>
            <a:r>
              <a:rPr lang="zh-CN" altLang="en-US" sz="1800" dirty="0"/>
              <a:t>关于某</a:t>
            </a:r>
            <a:r>
              <a:rPr lang="zh-CN" altLang="en-US" sz="1800" i="1" dirty="0"/>
              <a:t>话题（</a:t>
            </a:r>
            <a:r>
              <a:rPr lang="en-US" altLang="zh-CN" sz="1800" i="1" dirty="0"/>
              <a:t>topic</a:t>
            </a:r>
            <a:r>
              <a:rPr lang="zh-CN" altLang="en-US" sz="1800" i="1" dirty="0"/>
              <a:t>）</a:t>
            </a:r>
            <a:r>
              <a:rPr lang="zh-CN" altLang="en-US" sz="1800" dirty="0"/>
              <a:t>的消息，这句话的意思是，消息以一种物理方式被发送给了作为</a:t>
            </a:r>
            <a:r>
              <a:rPr lang="zh-CN" altLang="en-US" sz="1800" i="1" dirty="0"/>
              <a:t>代理（</a:t>
            </a:r>
            <a:r>
              <a:rPr lang="en-US" altLang="zh-CN" sz="1800" i="1" dirty="0"/>
              <a:t>broker</a:t>
            </a:r>
            <a:r>
              <a:rPr lang="zh-CN" altLang="en-US" sz="1800" i="1" dirty="0"/>
              <a:t>）</a:t>
            </a:r>
            <a:r>
              <a:rPr lang="zh-CN" altLang="en-US" sz="1800" dirty="0"/>
              <a:t>的服务器（可能是另外一台机器）。若干的消息使用者（</a:t>
            </a:r>
            <a:r>
              <a:rPr lang="en-US" altLang="zh-CN" sz="1800" i="1" dirty="0"/>
              <a:t>consumer</a:t>
            </a:r>
            <a:r>
              <a:rPr lang="zh-CN" altLang="en-US" sz="1800" i="1" dirty="0"/>
              <a:t>）</a:t>
            </a:r>
            <a:r>
              <a:rPr lang="zh-CN" altLang="en-US" sz="1800" dirty="0"/>
              <a:t>订阅（</a:t>
            </a:r>
            <a:r>
              <a:rPr lang="en-US" altLang="zh-CN" sz="1800" dirty="0"/>
              <a:t>subscribe</a:t>
            </a:r>
            <a:r>
              <a:rPr lang="zh-CN" altLang="en-US" sz="1800" dirty="0"/>
              <a:t>）某个话题，然后生产者所发布的每条消息都会被发送给所有的使用者。</a:t>
            </a:r>
            <a:endParaRPr lang="en-US" altLang="zh-CN" sz="1800" dirty="0"/>
          </a:p>
          <a:p>
            <a:r>
              <a:rPr lang="zh-CN" altLang="en-US" sz="1400" dirty="0"/>
              <a:t> </a:t>
            </a:r>
            <a:endParaRPr lang="en-US" altLang="zh-CN" sz="1400" dirty="0"/>
          </a:p>
          <a:p>
            <a:r>
              <a:rPr lang="en-US" altLang="zh-CN" i="1" dirty="0"/>
              <a:t>Kafka</a:t>
            </a:r>
            <a:r>
              <a:rPr lang="zh-CN" altLang="en-US" sz="1800" dirty="0"/>
              <a:t>是一个显式的分布式系统 </a:t>
            </a:r>
            <a:r>
              <a:rPr lang="en-US" altLang="zh-CN" sz="1800" dirty="0"/>
              <a:t>—— </a:t>
            </a:r>
            <a:r>
              <a:rPr lang="zh-CN" altLang="en-US" sz="1800" dirty="0"/>
              <a:t>生产者、使用者和代理都可以运行在作为一个逻辑单位的、进行相互协作的集群中不同的机器上。对于代理和生产者，这么做非常自然，但使用者却需要一些特殊的支持。每个使用者进程都属于一个</a:t>
            </a:r>
            <a:r>
              <a:rPr lang="zh-CN" altLang="en-US" sz="1800" i="1" dirty="0"/>
              <a:t>使用者小组（</a:t>
            </a:r>
            <a:r>
              <a:rPr lang="en-US" altLang="zh-CN" sz="1800" i="1" dirty="0"/>
              <a:t>consumer group</a:t>
            </a:r>
            <a:r>
              <a:rPr lang="zh-CN" altLang="en-US" sz="1800" i="1" dirty="0"/>
              <a:t>）</a:t>
            </a:r>
            <a:r>
              <a:rPr lang="zh-CN" altLang="en-US" sz="1800" dirty="0"/>
              <a:t> 。准确地讲，每条消息都只会发送给每个使用者小组中的一个进程。因此，使用者小组使得许多进程或多台机器在逻辑上作为一个单个的使用者出现。使用者小组这个概念非常强大，可以用来支持</a:t>
            </a:r>
            <a:r>
              <a:rPr lang="en-US" altLang="zh-CN" sz="1800" dirty="0"/>
              <a:t>JMS</a:t>
            </a:r>
            <a:r>
              <a:rPr lang="zh-CN" altLang="en-US" sz="1800" dirty="0"/>
              <a:t>中</a:t>
            </a:r>
            <a:r>
              <a:rPr lang="zh-CN" altLang="en-US" sz="1800" i="1" dirty="0"/>
              <a:t>队列（</a:t>
            </a:r>
            <a:r>
              <a:rPr lang="en-US" altLang="zh-CN" sz="1800" i="1" dirty="0"/>
              <a:t>queue</a:t>
            </a:r>
            <a:r>
              <a:rPr lang="zh-CN" altLang="en-US" sz="1800" i="1" dirty="0"/>
              <a:t>）</a:t>
            </a:r>
            <a:r>
              <a:rPr lang="zh-CN" altLang="en-US" sz="1800" dirty="0"/>
              <a:t>或者</a:t>
            </a:r>
            <a:r>
              <a:rPr lang="zh-CN" altLang="en-US" sz="1800" i="1" dirty="0"/>
              <a:t>话题（</a:t>
            </a:r>
            <a:r>
              <a:rPr lang="en-US" altLang="zh-CN" sz="1800" i="1" dirty="0"/>
              <a:t>topic</a:t>
            </a:r>
            <a:r>
              <a:rPr lang="zh-CN" altLang="en-US" sz="1800" i="1" dirty="0"/>
              <a:t>）</a:t>
            </a:r>
            <a:r>
              <a:rPr lang="zh-CN" altLang="en-US" sz="1800" dirty="0"/>
              <a:t>这两种语义。为了支持</a:t>
            </a:r>
            <a:r>
              <a:rPr lang="zh-CN" altLang="en-US" sz="1800" i="1" dirty="0"/>
              <a:t>队列</a:t>
            </a:r>
            <a:r>
              <a:rPr lang="zh-CN" altLang="en-US" sz="1800" dirty="0"/>
              <a:t> 语义，我们可以将所有的使用者组成一个单个的使用者小组，在这种情况下，每条消息都会发送给一个单个的使用者。为了支持</a:t>
            </a:r>
            <a:r>
              <a:rPr lang="zh-CN" altLang="en-US" sz="1800" i="1" dirty="0"/>
              <a:t>话题</a:t>
            </a:r>
            <a:r>
              <a:rPr lang="zh-CN" altLang="en-US" sz="1800" dirty="0"/>
              <a:t>语 义，可以将每个使用者分到它自己的使用者小组中，随后所有的使用者将接收到每一条消息。在我们的使用当中，一种更常见的情况是，我们按照逻辑划分出多个使 用者小组，每个小组都是有作为一个逻辑整体的多台使用者计算机组成的集群。在大数据的情况下，</a:t>
            </a:r>
            <a:r>
              <a:rPr lang="en-US" altLang="zh-CN" sz="1800" dirty="0"/>
              <a:t>Kafka</a:t>
            </a:r>
            <a:r>
              <a:rPr lang="zh-CN" altLang="en-US" sz="1800" dirty="0"/>
              <a:t>有个额外的优点，对于一个话题而言，无论有多少使 用者订阅了它，一条条消息都只会存储一次。</a:t>
            </a:r>
          </a:p>
        </p:txBody>
      </p:sp>
    </p:spTree>
    <p:extLst>
      <p:ext uri="{BB962C8B-B14F-4D97-AF65-F5344CB8AC3E}">
        <p14:creationId xmlns:p14="http://schemas.microsoft.com/office/powerpoint/2010/main" val="115934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a:spLocks noChangeArrowheads="1"/>
          </p:cNvSpPr>
          <p:nvPr/>
        </p:nvSpPr>
        <p:spPr bwMode="auto">
          <a:xfrm>
            <a:off x="2522487" y="190500"/>
            <a:ext cx="796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i="1" dirty="0"/>
              <a:t>设计方案：</a:t>
            </a:r>
            <a:r>
              <a:rPr lang="zh-CN" altLang="en-US" sz="2800" b="1" dirty="0"/>
              <a:t>消息持久化及其缓存 </a:t>
            </a:r>
            <a:endParaRPr lang="zh-CN" altLang="en-US" sz="2800" dirty="0">
              <a:latin typeface="黑体" pitchFamily="49" charset="-122"/>
              <a:ea typeface="黑体" pitchFamily="49" charset="-122"/>
              <a:sym typeface="黑体" pitchFamily="49" charset="-122"/>
            </a:endParaRPr>
          </a:p>
        </p:txBody>
      </p:sp>
      <p:sp>
        <p:nvSpPr>
          <p:cNvPr id="4" name="矩形 4"/>
          <p:cNvSpPr>
            <a:spLocks noChangeArrowheads="1"/>
          </p:cNvSpPr>
          <p:nvPr/>
        </p:nvSpPr>
        <p:spPr bwMode="auto">
          <a:xfrm>
            <a:off x="476149" y="1701602"/>
            <a:ext cx="1073559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i="1" dirty="0"/>
              <a:t>磁盘</a:t>
            </a:r>
            <a:r>
              <a:rPr lang="zh-CN" altLang="en-US" b="1" i="1" dirty="0" smtClean="0"/>
              <a:t>性能</a:t>
            </a:r>
            <a:endParaRPr lang="en-US" altLang="zh-CN" b="1" i="1" dirty="0" smtClean="0"/>
          </a:p>
          <a:p>
            <a:r>
              <a:rPr lang="en-US" altLang="zh-CN" sz="1800" b="1" i="1" dirty="0" smtClean="0"/>
              <a:t>       </a:t>
            </a:r>
            <a:r>
              <a:rPr lang="zh-CN" altLang="en-US" sz="1800" dirty="0" smtClean="0"/>
              <a:t>方面</a:t>
            </a:r>
            <a:r>
              <a:rPr lang="zh-CN" altLang="en-US" sz="1800" dirty="0"/>
              <a:t>最关键的一个事实是，在过去的十几年中，硬盘的吞吐量正在变得和磁盘寻道时间严重不一致了。结果，在一个由</a:t>
            </a:r>
            <a:r>
              <a:rPr lang="en-US" altLang="zh-CN" sz="1800" dirty="0"/>
              <a:t>6</a:t>
            </a:r>
            <a:r>
              <a:rPr lang="zh-CN" altLang="en-US" sz="1800" dirty="0"/>
              <a:t>个</a:t>
            </a:r>
            <a:r>
              <a:rPr lang="en-US" altLang="zh-CN" sz="1800" dirty="0"/>
              <a:t>7200rpm</a:t>
            </a:r>
            <a:r>
              <a:rPr lang="zh-CN" altLang="en-US" sz="1800" dirty="0"/>
              <a:t>的</a:t>
            </a:r>
            <a:r>
              <a:rPr lang="en-US" altLang="zh-CN" sz="1800" dirty="0"/>
              <a:t>SATA</a:t>
            </a:r>
            <a:r>
              <a:rPr lang="zh-CN" altLang="en-US" sz="1800" dirty="0"/>
              <a:t>硬盘 组成的</a:t>
            </a:r>
            <a:r>
              <a:rPr lang="en-US" altLang="zh-CN" sz="1800" dirty="0"/>
              <a:t>RAID-5</a:t>
            </a:r>
            <a:r>
              <a:rPr lang="zh-CN" altLang="en-US" sz="1800" dirty="0"/>
              <a:t>磁盘阵列上，线性写入（</a:t>
            </a:r>
            <a:r>
              <a:rPr lang="en-US" altLang="zh-CN" sz="1800" dirty="0"/>
              <a:t>linear write</a:t>
            </a:r>
            <a:r>
              <a:rPr lang="zh-CN" altLang="en-US" sz="1800" dirty="0"/>
              <a:t>）的速度大约是</a:t>
            </a:r>
            <a:r>
              <a:rPr lang="en-US" altLang="zh-CN" sz="1800" dirty="0"/>
              <a:t>300MB/</a:t>
            </a:r>
            <a:r>
              <a:rPr lang="zh-CN" altLang="en-US" sz="1800" dirty="0"/>
              <a:t>秒，但随即写入却只有</a:t>
            </a:r>
            <a:r>
              <a:rPr lang="en-US" altLang="zh-CN" sz="1800" dirty="0"/>
              <a:t>50k/</a:t>
            </a:r>
            <a:r>
              <a:rPr lang="zh-CN" altLang="en-US" sz="1800" dirty="0"/>
              <a:t>秒，其中的差别接近</a:t>
            </a:r>
            <a:r>
              <a:rPr lang="en-US" altLang="zh-CN" sz="1800" dirty="0"/>
              <a:t>10000</a:t>
            </a:r>
            <a:r>
              <a:rPr lang="zh-CN" altLang="en-US" sz="1800" dirty="0"/>
              <a:t>倍。</a:t>
            </a:r>
            <a:endParaRPr lang="en-US" altLang="zh-CN" sz="1800" dirty="0"/>
          </a:p>
          <a:p>
            <a:endParaRPr lang="en-US" altLang="zh-CN" sz="1400" dirty="0"/>
          </a:p>
          <a:p>
            <a:endParaRPr lang="zh-CN" altLang="en-US" sz="1400" dirty="0"/>
          </a:p>
        </p:txBody>
      </p:sp>
      <p:sp>
        <p:nvSpPr>
          <p:cNvPr id="5" name="矩形 5"/>
          <p:cNvSpPr>
            <a:spLocks noChangeArrowheads="1"/>
          </p:cNvSpPr>
          <p:nvPr/>
        </p:nvSpPr>
        <p:spPr bwMode="auto">
          <a:xfrm>
            <a:off x="476150" y="3146986"/>
            <a:ext cx="1059157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i="1" dirty="0"/>
              <a:t>简单的设计方案</a:t>
            </a:r>
            <a:r>
              <a:rPr lang="zh-CN" altLang="en-US" dirty="0"/>
              <a:t>：</a:t>
            </a:r>
            <a:endParaRPr lang="en-US" altLang="zh-CN" dirty="0"/>
          </a:p>
          <a:p>
            <a:r>
              <a:rPr lang="en-US" altLang="zh-CN" dirty="0"/>
              <a:t>   </a:t>
            </a:r>
            <a:r>
              <a:rPr lang="zh-CN" altLang="en-US" sz="1800" dirty="0"/>
              <a:t>不是要在内存中保存尽可能多的数据并在需要时将这些数据刷新（</a:t>
            </a:r>
            <a:r>
              <a:rPr lang="en-US" altLang="zh-CN" sz="1800" dirty="0"/>
              <a:t>flush</a:t>
            </a:r>
            <a:r>
              <a:rPr lang="zh-CN" altLang="en-US" sz="1800" dirty="0"/>
              <a:t>）到文件系统，而是我们要做完全相反的事情。所有数据都要立即写 入文件系统中持久化的日志中但不进行刷新数据的任何调用。实际中这么做意味着，数据被传输到</a:t>
            </a:r>
            <a:r>
              <a:rPr lang="en-US" altLang="zh-CN" sz="1800" dirty="0"/>
              <a:t>OS</a:t>
            </a:r>
            <a:r>
              <a:rPr lang="zh-CN" altLang="en-US" sz="1800" dirty="0"/>
              <a:t>内核的页面缓存中了，</a:t>
            </a:r>
            <a:r>
              <a:rPr lang="en-US" altLang="zh-CN" sz="1800" dirty="0"/>
              <a:t>OS</a:t>
            </a:r>
            <a:r>
              <a:rPr lang="zh-CN" altLang="en-US" sz="1800" dirty="0"/>
              <a:t>随后会将这些数据刷新到磁盘的。 此外我们添加了一条基于配置的刷新策略，允许用户对把数据刷新到物理磁盘的频率进行控制（每当接收到</a:t>
            </a:r>
            <a:r>
              <a:rPr lang="en-US" altLang="zh-CN" sz="1800" dirty="0"/>
              <a:t>N</a:t>
            </a:r>
            <a:r>
              <a:rPr lang="zh-CN" altLang="en-US" sz="1800" dirty="0"/>
              <a:t>条消息或者每过</a:t>
            </a:r>
            <a:r>
              <a:rPr lang="en-US" altLang="zh-CN" sz="1800" dirty="0"/>
              <a:t>M</a:t>
            </a:r>
            <a:r>
              <a:rPr lang="zh-CN" altLang="en-US" sz="1800" dirty="0"/>
              <a:t>秒），从而可以为系统硬件崩溃时 “处于危险之中”的数据在量上加个上限。</a:t>
            </a:r>
          </a:p>
        </p:txBody>
      </p:sp>
    </p:spTree>
    <p:extLst>
      <p:ext uri="{BB962C8B-B14F-4D97-AF65-F5344CB8AC3E}">
        <p14:creationId xmlns:p14="http://schemas.microsoft.com/office/powerpoint/2010/main" val="2657311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a:spLocks noChangeArrowheads="1"/>
          </p:cNvSpPr>
          <p:nvPr/>
        </p:nvSpPr>
        <p:spPr bwMode="auto">
          <a:xfrm>
            <a:off x="2522487" y="190500"/>
            <a:ext cx="796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i="1" dirty="0"/>
              <a:t>设计方案：</a:t>
            </a:r>
            <a:r>
              <a:rPr lang="zh-CN" altLang="en-US" sz="2800" b="1" dirty="0"/>
              <a:t>消息持久化常量时间</a:t>
            </a:r>
            <a:endParaRPr lang="zh-CN" altLang="en-US" sz="2800" dirty="0">
              <a:latin typeface="黑体" pitchFamily="49" charset="-122"/>
              <a:ea typeface="黑体" pitchFamily="49" charset="-122"/>
              <a:sym typeface="黑体" pitchFamily="49" charset="-122"/>
            </a:endParaRPr>
          </a:p>
        </p:txBody>
      </p:sp>
      <p:sp>
        <p:nvSpPr>
          <p:cNvPr id="6" name="矩形 4"/>
          <p:cNvSpPr>
            <a:spLocks noChangeArrowheads="1"/>
          </p:cNvSpPr>
          <p:nvPr/>
        </p:nvSpPr>
        <p:spPr bwMode="auto">
          <a:xfrm>
            <a:off x="428625" y="1071563"/>
            <a:ext cx="110711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t>消息系统元数据的持久化数据结构往往采用</a:t>
            </a:r>
            <a:r>
              <a:rPr lang="en-US" altLang="zh-CN" sz="1800" dirty="0" err="1"/>
              <a:t>BTree</a:t>
            </a:r>
            <a:r>
              <a:rPr lang="zh-CN" altLang="en-US" sz="1800" dirty="0"/>
              <a:t>。 </a:t>
            </a:r>
            <a:r>
              <a:rPr lang="en-US" altLang="zh-CN" sz="1800" dirty="0" err="1"/>
              <a:t>BTree</a:t>
            </a:r>
            <a:r>
              <a:rPr lang="zh-CN" altLang="en-US" sz="1800" dirty="0"/>
              <a:t>是目前最通用的数据结构，在消息系统中它可以用来广泛支持多种不同的事务性或非事务性语义。 它的确也带来了一个非常高的处理开销，</a:t>
            </a:r>
            <a:r>
              <a:rPr lang="en-US" altLang="zh-CN" sz="1800" dirty="0" err="1"/>
              <a:t>BTree</a:t>
            </a:r>
            <a:r>
              <a:rPr lang="zh-CN" altLang="en-US" sz="1800" dirty="0"/>
              <a:t>运算的时间复杂度为</a:t>
            </a:r>
            <a:r>
              <a:rPr lang="en-US" altLang="zh-CN" sz="1800" dirty="0"/>
              <a:t>O(log N)</a:t>
            </a:r>
            <a:r>
              <a:rPr lang="zh-CN" altLang="en-US" sz="1800" dirty="0"/>
              <a:t>。 </a:t>
            </a:r>
            <a:r>
              <a:rPr lang="en-US" altLang="zh-CN" sz="1800" dirty="0" err="1"/>
              <a:t>BTree</a:t>
            </a:r>
            <a:r>
              <a:rPr lang="zh-CN" altLang="en-US" sz="1800" dirty="0"/>
              <a:t>需要一种非常复杂的页面级或行级锁定机制才能避免在每次操作时锁定一整颗树。实现这种机制就要为行级锁定付出非常高昂的代价，否则就必须对所 有的读取操作进行串行化（</a:t>
            </a:r>
            <a:r>
              <a:rPr lang="en-US" altLang="zh-CN" sz="1800" dirty="0"/>
              <a:t>serialize</a:t>
            </a:r>
            <a:r>
              <a:rPr lang="zh-CN" altLang="en-US" sz="1800" dirty="0"/>
              <a:t>）。因为对磁盘寻道操作的高度依赖，就不太可能高效地从驱动器密度（</a:t>
            </a:r>
            <a:r>
              <a:rPr lang="en-US" altLang="zh-CN" sz="1800" dirty="0"/>
              <a:t>drive density</a:t>
            </a:r>
            <a:r>
              <a:rPr lang="zh-CN" altLang="en-US" sz="1800" dirty="0"/>
              <a:t>）的提高中获得改善，因而就不得不使用容量较小</a:t>
            </a:r>
            <a:r>
              <a:rPr lang="en-US" altLang="zh-CN" sz="1800" dirty="0"/>
              <a:t>(&lt; 100GB)</a:t>
            </a:r>
            <a:r>
              <a:rPr lang="zh-CN" altLang="en-US" sz="1800" dirty="0"/>
              <a:t>转速较高的</a:t>
            </a:r>
            <a:r>
              <a:rPr lang="en-US" altLang="zh-CN" sz="1800" dirty="0"/>
              <a:t>SAS</a:t>
            </a:r>
            <a:r>
              <a:rPr lang="zh-CN" altLang="en-US" sz="1800" dirty="0"/>
              <a:t>驱动去，以维持一种比较合理的数据与寻道容量之比。 </a:t>
            </a:r>
            <a:endParaRPr lang="en-US" altLang="zh-CN" sz="1800" dirty="0"/>
          </a:p>
          <a:p>
            <a:endParaRPr lang="zh-CN" altLang="en-US" sz="1800" dirty="0"/>
          </a:p>
        </p:txBody>
      </p:sp>
      <p:sp>
        <p:nvSpPr>
          <p:cNvPr id="8" name="矩形 5"/>
          <p:cNvSpPr>
            <a:spLocks noChangeArrowheads="1"/>
          </p:cNvSpPr>
          <p:nvPr/>
        </p:nvSpPr>
        <p:spPr bwMode="auto">
          <a:xfrm>
            <a:off x="428625" y="3128402"/>
            <a:ext cx="1092713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i="1" dirty="0"/>
              <a:t>简单的设计方案</a:t>
            </a:r>
            <a:r>
              <a:rPr lang="zh-CN" altLang="en-US" dirty="0"/>
              <a:t>：</a:t>
            </a:r>
            <a:endParaRPr lang="en-US" altLang="zh-CN" dirty="0"/>
          </a:p>
          <a:p>
            <a:r>
              <a:rPr lang="zh-CN" altLang="en-US" sz="1800" dirty="0"/>
              <a:t>持久化队列可以按照通常的日志解决方案的样子构建，只是简单的文件读取和简单地向文件中添加内容。虽然这种结果必然无法支持</a:t>
            </a:r>
            <a:r>
              <a:rPr lang="en-US" altLang="zh-CN" sz="1800" dirty="0" err="1"/>
              <a:t>BTree</a:t>
            </a:r>
            <a:r>
              <a:rPr lang="zh-CN" altLang="en-US" sz="1800" dirty="0"/>
              <a:t>实现中的丰富语义， 但有个优势之处在于其所有的操作的复杂度都是</a:t>
            </a:r>
            <a:r>
              <a:rPr lang="en-US" altLang="zh-CN" sz="1800" dirty="0"/>
              <a:t>O(1)</a:t>
            </a:r>
            <a:r>
              <a:rPr lang="zh-CN" altLang="en-US" sz="1800" dirty="0"/>
              <a:t>，读取操作并不需要阻止写入操作，而且反之亦然。这样做显然有性能优势，因为性能完全同数据大小之间 脱离了关系 </a:t>
            </a:r>
            <a:r>
              <a:rPr lang="en-US" altLang="zh-CN" sz="1800" dirty="0"/>
              <a:t>—— </a:t>
            </a:r>
            <a:r>
              <a:rPr lang="zh-CN" altLang="en-US" sz="1800" dirty="0"/>
              <a:t>一个服务器现在就能利用大量的廉价、低转速、容量超过</a:t>
            </a:r>
            <a:r>
              <a:rPr lang="en-US" altLang="zh-CN" sz="1800" dirty="0"/>
              <a:t>1TB</a:t>
            </a:r>
            <a:r>
              <a:rPr lang="zh-CN" altLang="en-US" sz="1800" dirty="0"/>
              <a:t>的</a:t>
            </a:r>
            <a:r>
              <a:rPr lang="en-US" altLang="zh-CN" sz="1800" dirty="0"/>
              <a:t>SATA</a:t>
            </a:r>
            <a:r>
              <a:rPr lang="zh-CN" altLang="en-US" sz="1800" dirty="0"/>
              <a:t>驱动器。虽然这些驱动器寻道操作的性能很低，但这些驱动器在大量数据读写的情况下性 能还凑和，而只需</a:t>
            </a:r>
            <a:r>
              <a:rPr lang="en-US" altLang="zh-CN" sz="1800" dirty="0"/>
              <a:t>1/3</a:t>
            </a:r>
            <a:r>
              <a:rPr lang="zh-CN" altLang="en-US" sz="1800" dirty="0"/>
              <a:t>的价格就能获得</a:t>
            </a:r>
            <a:r>
              <a:rPr lang="en-US" altLang="zh-CN" sz="1800" dirty="0"/>
              <a:t>3</a:t>
            </a:r>
            <a:r>
              <a:rPr lang="zh-CN" altLang="en-US" sz="1800" dirty="0"/>
              <a:t>倍的容量。 能够存取到几乎无限大的磁盘空间而无须付出性能代价意味着，我们可以提供一些消息系统中并不常见的功能。例如，在</a:t>
            </a:r>
            <a:r>
              <a:rPr lang="en-US" altLang="zh-CN" sz="1800" dirty="0"/>
              <a:t>Kafka</a:t>
            </a:r>
            <a:r>
              <a:rPr lang="zh-CN" altLang="en-US" sz="1800" dirty="0"/>
              <a:t>中，消息在使用完后并没有立即 删除，而是会将这些消息保存相当长的一段时间</a:t>
            </a:r>
            <a:r>
              <a:rPr lang="en-US" altLang="zh-CN" sz="1800" dirty="0"/>
              <a:t>.</a:t>
            </a:r>
            <a:endParaRPr lang="zh-CN" altLang="en-US" sz="1800" dirty="0"/>
          </a:p>
        </p:txBody>
      </p:sp>
    </p:spTree>
    <p:extLst>
      <p:ext uri="{BB962C8B-B14F-4D97-AF65-F5344CB8AC3E}">
        <p14:creationId xmlns:p14="http://schemas.microsoft.com/office/powerpoint/2010/main" val="1439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a:spLocks noChangeArrowheads="1"/>
          </p:cNvSpPr>
          <p:nvPr/>
        </p:nvSpPr>
        <p:spPr bwMode="auto">
          <a:xfrm>
            <a:off x="2522487" y="190500"/>
            <a:ext cx="796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i="1" dirty="0"/>
              <a:t>设计方案：</a:t>
            </a:r>
            <a:r>
              <a:rPr lang="zh-CN" altLang="en-US" sz="2800" dirty="0">
                <a:latin typeface="黑体" pitchFamily="49" charset="-122"/>
                <a:ea typeface="黑体" pitchFamily="49" charset="-122"/>
                <a:sym typeface="黑体" pitchFamily="49" charset="-122"/>
              </a:rPr>
              <a:t> 效率最大化</a:t>
            </a:r>
          </a:p>
        </p:txBody>
      </p:sp>
      <p:sp>
        <p:nvSpPr>
          <p:cNvPr id="6" name="矩形 5"/>
          <p:cNvSpPr>
            <a:spLocks noChangeArrowheads="1"/>
          </p:cNvSpPr>
          <p:nvPr/>
        </p:nvSpPr>
        <p:spPr bwMode="auto">
          <a:xfrm>
            <a:off x="428625" y="1302067"/>
            <a:ext cx="11359182" cy="443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err="1"/>
              <a:t>sendfile</a:t>
            </a:r>
            <a:r>
              <a:rPr lang="zh-CN" altLang="en-US" dirty="0"/>
              <a:t>和零拷贝</a:t>
            </a:r>
            <a:endParaRPr lang="en-US" altLang="zh-CN" dirty="0"/>
          </a:p>
          <a:p>
            <a:endParaRPr lang="en-US" altLang="zh-CN" sz="1200" dirty="0"/>
          </a:p>
          <a:p>
            <a:r>
              <a:rPr lang="zh-CN" altLang="en-US" sz="1800" dirty="0"/>
              <a:t>为了理解</a:t>
            </a:r>
            <a:r>
              <a:rPr lang="en-US" altLang="zh-CN" sz="1800" dirty="0" err="1"/>
              <a:t>sendfile</a:t>
            </a:r>
            <a:r>
              <a:rPr lang="zh-CN" altLang="en-US" sz="1800" dirty="0"/>
              <a:t>所带来的效果，重要的是要理解将数据从文件传输到</a:t>
            </a:r>
            <a:r>
              <a:rPr lang="en-US" altLang="zh-CN" sz="1800" dirty="0"/>
              <a:t>socket</a:t>
            </a:r>
            <a:r>
              <a:rPr lang="zh-CN" altLang="en-US" sz="1800" dirty="0"/>
              <a:t>的数据路径： </a:t>
            </a:r>
          </a:p>
          <a:p>
            <a:r>
              <a:rPr lang="en-US" altLang="zh-CN" sz="1800" dirty="0"/>
              <a:t>1)</a:t>
            </a:r>
            <a:r>
              <a:rPr lang="zh-CN" altLang="en-US" sz="1800" dirty="0"/>
              <a:t>操作系统将数据从磁盘中读取到内核空间里的页面缓存 </a:t>
            </a:r>
          </a:p>
          <a:p>
            <a:r>
              <a:rPr lang="en-US" altLang="zh-CN" sz="1800" dirty="0"/>
              <a:t>2)</a:t>
            </a:r>
            <a:r>
              <a:rPr lang="zh-CN" altLang="en-US" sz="1800" dirty="0"/>
              <a:t>应用程序将数据从内核空间读入到用户空间的缓冲区 </a:t>
            </a:r>
          </a:p>
          <a:p>
            <a:r>
              <a:rPr lang="en-US" altLang="zh-CN" sz="1800" dirty="0"/>
              <a:t>3)</a:t>
            </a:r>
            <a:r>
              <a:rPr lang="zh-CN" altLang="en-US" sz="1800" dirty="0"/>
              <a:t>应用程序将读到的数据写回内核空间并放入</a:t>
            </a:r>
            <a:r>
              <a:rPr lang="en-US" altLang="zh-CN" sz="1800" dirty="0"/>
              <a:t>socket</a:t>
            </a:r>
            <a:r>
              <a:rPr lang="zh-CN" altLang="en-US" sz="1800" dirty="0"/>
              <a:t>的缓冲区 </a:t>
            </a:r>
          </a:p>
          <a:p>
            <a:r>
              <a:rPr lang="en-US" altLang="zh-CN" sz="1800" dirty="0"/>
              <a:t>4)</a:t>
            </a:r>
            <a:r>
              <a:rPr lang="zh-CN" altLang="en-US" sz="1800" dirty="0"/>
              <a:t>操作系统将数据从</a:t>
            </a:r>
            <a:r>
              <a:rPr lang="en-US" altLang="zh-CN" sz="1800" dirty="0"/>
              <a:t>socket</a:t>
            </a:r>
            <a:r>
              <a:rPr lang="zh-CN" altLang="en-US" sz="1800" dirty="0"/>
              <a:t>的缓冲区拷贝到</a:t>
            </a:r>
            <a:r>
              <a:rPr lang="en-US" altLang="zh-CN" sz="1800" dirty="0"/>
              <a:t>NIC</a:t>
            </a:r>
            <a:r>
              <a:rPr lang="zh-CN" altLang="en-US" sz="1800" dirty="0"/>
              <a:t>（网络接口卡，即网卡）的缓冲区，自此数据才能通过网络发送出去 </a:t>
            </a:r>
            <a:endParaRPr lang="en-US" altLang="zh-CN" sz="1800" dirty="0"/>
          </a:p>
          <a:p>
            <a:r>
              <a:rPr lang="zh-CN" altLang="en-US" sz="1800" dirty="0"/>
              <a:t>这样效率显然很低，因为里面涉及</a:t>
            </a:r>
            <a:r>
              <a:rPr lang="en-US" altLang="zh-CN" sz="1800" dirty="0"/>
              <a:t>4</a:t>
            </a:r>
            <a:r>
              <a:rPr lang="zh-CN" altLang="en-US" sz="1800" dirty="0"/>
              <a:t>次拷贝，</a:t>
            </a:r>
            <a:r>
              <a:rPr lang="en-US" altLang="zh-CN" sz="1800" dirty="0"/>
              <a:t>2</a:t>
            </a:r>
            <a:r>
              <a:rPr lang="zh-CN" altLang="en-US" sz="1800" dirty="0"/>
              <a:t>次系统调用。</a:t>
            </a:r>
            <a:endParaRPr lang="en-US" altLang="zh-CN" sz="1800" dirty="0"/>
          </a:p>
          <a:p>
            <a:endParaRPr lang="en-US" altLang="zh-CN" sz="1800" dirty="0"/>
          </a:p>
          <a:p>
            <a:r>
              <a:rPr lang="zh-CN" altLang="en-US" sz="1800" dirty="0"/>
              <a:t>使用</a:t>
            </a:r>
            <a:r>
              <a:rPr lang="en-US" altLang="zh-CN" sz="1800" dirty="0" err="1"/>
              <a:t>sendfile</a:t>
            </a:r>
            <a:r>
              <a:rPr lang="zh-CN" altLang="en-US" sz="1800" dirty="0"/>
              <a:t>就可以避免这些重复的拷贝操作，让</a:t>
            </a:r>
            <a:r>
              <a:rPr lang="en-US" altLang="zh-CN" sz="1800" dirty="0"/>
              <a:t>OS</a:t>
            </a:r>
            <a:r>
              <a:rPr lang="zh-CN" altLang="en-US" sz="1800" dirty="0"/>
              <a:t>直接将数据从页面缓存发送到网络中，其中只需最后一步中的将数据拷贝到</a:t>
            </a:r>
            <a:r>
              <a:rPr lang="en-US" altLang="zh-CN" sz="1800" dirty="0"/>
              <a:t>NIC</a:t>
            </a:r>
            <a:r>
              <a:rPr lang="zh-CN" altLang="en-US" sz="1800" dirty="0"/>
              <a:t>的缓冲区。 </a:t>
            </a:r>
          </a:p>
          <a:p>
            <a:r>
              <a:rPr lang="zh-CN" altLang="en-US" sz="1800" dirty="0"/>
              <a:t>我们预期的一种常见的用例是一个话题拥有多个消息使用者。采用前文所述的零拷贝优化方案，数据只需拷贝到页面缓存中一次，然后每次发送给使用者时都对它进 行重复使用即可，而无须先保存到内存中，然后在阅读该消息时每次都需要将其拷贝到内核空间中。如此一来，消息使用的速度就能接近网络连接的极限。 </a:t>
            </a:r>
          </a:p>
          <a:p>
            <a:endParaRPr lang="zh-CN" altLang="en-US" sz="1200" dirty="0"/>
          </a:p>
        </p:txBody>
      </p:sp>
    </p:spTree>
    <p:extLst>
      <p:ext uri="{BB962C8B-B14F-4D97-AF65-F5344CB8AC3E}">
        <p14:creationId xmlns:p14="http://schemas.microsoft.com/office/powerpoint/2010/main" val="1439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a:spLocks noChangeArrowheads="1"/>
          </p:cNvSpPr>
          <p:nvPr/>
        </p:nvSpPr>
        <p:spPr bwMode="auto">
          <a:xfrm>
            <a:off x="2522487" y="190500"/>
            <a:ext cx="796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i="1" dirty="0"/>
              <a:t>设计方案：</a:t>
            </a:r>
            <a:r>
              <a:rPr lang="zh-CN" altLang="en-US" sz="2800" b="1" dirty="0"/>
              <a:t>消息持久化及其缓存 </a:t>
            </a:r>
            <a:endParaRPr lang="zh-CN" altLang="en-US" sz="2800" dirty="0">
              <a:latin typeface="黑体" pitchFamily="49" charset="-122"/>
              <a:ea typeface="黑体" pitchFamily="49" charset="-122"/>
              <a:sym typeface="黑体" pitchFamily="49" charset="-122"/>
            </a:endParaRPr>
          </a:p>
        </p:txBody>
      </p:sp>
      <p:sp>
        <p:nvSpPr>
          <p:cNvPr id="4" name="矩形 4"/>
          <p:cNvSpPr>
            <a:spLocks noChangeArrowheads="1"/>
          </p:cNvSpPr>
          <p:nvPr/>
        </p:nvSpPr>
        <p:spPr bwMode="auto">
          <a:xfrm>
            <a:off x="476149" y="1701602"/>
            <a:ext cx="10735593"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i="1" dirty="0"/>
              <a:t>磁盘</a:t>
            </a:r>
            <a:r>
              <a:rPr lang="zh-CN" altLang="en-US" b="1" i="1" dirty="0" smtClean="0"/>
              <a:t>性能</a:t>
            </a:r>
            <a:endParaRPr lang="en-US" altLang="zh-CN" b="1" i="1" dirty="0" smtClean="0"/>
          </a:p>
          <a:p>
            <a:r>
              <a:rPr lang="en-US" altLang="zh-CN" sz="1800" b="1" i="1" dirty="0" smtClean="0"/>
              <a:t>       </a:t>
            </a:r>
            <a:r>
              <a:rPr lang="zh-CN" altLang="en-US" sz="1800" dirty="0" smtClean="0"/>
              <a:t>方面</a:t>
            </a:r>
            <a:r>
              <a:rPr lang="zh-CN" altLang="en-US" sz="1800" dirty="0"/>
              <a:t>最关键的一个事实是，在过去的十几年中，硬盘的吞吐量正在变得和磁盘寻道时间严重不一致了。结果，在一个由</a:t>
            </a:r>
            <a:r>
              <a:rPr lang="en-US" altLang="zh-CN" sz="1800" dirty="0"/>
              <a:t>6</a:t>
            </a:r>
            <a:r>
              <a:rPr lang="zh-CN" altLang="en-US" sz="1800" dirty="0"/>
              <a:t>个</a:t>
            </a:r>
            <a:r>
              <a:rPr lang="en-US" altLang="zh-CN" sz="1800" dirty="0"/>
              <a:t>7200rpm</a:t>
            </a:r>
            <a:r>
              <a:rPr lang="zh-CN" altLang="en-US" sz="1800" dirty="0"/>
              <a:t>的</a:t>
            </a:r>
            <a:r>
              <a:rPr lang="en-US" altLang="zh-CN" sz="1800" dirty="0"/>
              <a:t>SATA</a:t>
            </a:r>
            <a:r>
              <a:rPr lang="zh-CN" altLang="en-US" sz="1800" dirty="0"/>
              <a:t>硬盘 组成的</a:t>
            </a:r>
            <a:r>
              <a:rPr lang="en-US" altLang="zh-CN" sz="1800" dirty="0"/>
              <a:t>RAID-5</a:t>
            </a:r>
            <a:r>
              <a:rPr lang="zh-CN" altLang="en-US" sz="1800" dirty="0"/>
              <a:t>磁盘阵列上，线性写入（</a:t>
            </a:r>
            <a:r>
              <a:rPr lang="en-US" altLang="zh-CN" sz="1800" dirty="0"/>
              <a:t>linear write</a:t>
            </a:r>
            <a:r>
              <a:rPr lang="zh-CN" altLang="en-US" sz="1800" dirty="0"/>
              <a:t>）的速度大约是</a:t>
            </a:r>
            <a:r>
              <a:rPr lang="en-US" altLang="zh-CN" sz="1800" dirty="0"/>
              <a:t>300MB/</a:t>
            </a:r>
            <a:r>
              <a:rPr lang="zh-CN" altLang="en-US" sz="1800" dirty="0"/>
              <a:t>秒，但随即写入却只有</a:t>
            </a:r>
            <a:r>
              <a:rPr lang="en-US" altLang="zh-CN" sz="1800" dirty="0"/>
              <a:t>50k/</a:t>
            </a:r>
            <a:r>
              <a:rPr lang="zh-CN" altLang="en-US" sz="1800" dirty="0"/>
              <a:t>秒，其中的差别接近</a:t>
            </a:r>
            <a:r>
              <a:rPr lang="en-US" altLang="zh-CN" sz="1800" dirty="0"/>
              <a:t>10000</a:t>
            </a:r>
            <a:r>
              <a:rPr lang="zh-CN" altLang="en-US" sz="1800" dirty="0"/>
              <a:t>倍。</a:t>
            </a:r>
            <a:endParaRPr lang="en-US" altLang="zh-CN" sz="1800" dirty="0"/>
          </a:p>
          <a:p>
            <a:endParaRPr lang="en-US" altLang="zh-CN" sz="1400" dirty="0"/>
          </a:p>
          <a:p>
            <a:endParaRPr lang="zh-CN" altLang="en-US" sz="1400" dirty="0"/>
          </a:p>
        </p:txBody>
      </p:sp>
      <p:sp>
        <p:nvSpPr>
          <p:cNvPr id="5" name="矩形 5"/>
          <p:cNvSpPr>
            <a:spLocks noChangeArrowheads="1"/>
          </p:cNvSpPr>
          <p:nvPr/>
        </p:nvSpPr>
        <p:spPr bwMode="auto">
          <a:xfrm>
            <a:off x="476150" y="3146986"/>
            <a:ext cx="1059157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b="1" i="1" dirty="0"/>
              <a:t>简单的设计方案</a:t>
            </a:r>
            <a:r>
              <a:rPr lang="zh-CN" altLang="en-US" dirty="0"/>
              <a:t>：</a:t>
            </a:r>
            <a:endParaRPr lang="en-US" altLang="zh-CN" dirty="0"/>
          </a:p>
          <a:p>
            <a:r>
              <a:rPr lang="en-US" altLang="zh-CN" dirty="0"/>
              <a:t>   </a:t>
            </a:r>
            <a:r>
              <a:rPr lang="zh-CN" altLang="en-US" sz="1800" dirty="0"/>
              <a:t>不是要在内存中保存尽可能多的数据并在需要时将这些数据刷新（</a:t>
            </a:r>
            <a:r>
              <a:rPr lang="en-US" altLang="zh-CN" sz="1800" dirty="0"/>
              <a:t>flush</a:t>
            </a:r>
            <a:r>
              <a:rPr lang="zh-CN" altLang="en-US" sz="1800" dirty="0"/>
              <a:t>）到文件系统，而是我们要做完全相反的事情。所有数据都要立即写 入文件系统中持久化的日志中但不进行刷新数据的任何调用。实际中这么做意味着，数据被传输到</a:t>
            </a:r>
            <a:r>
              <a:rPr lang="en-US" altLang="zh-CN" sz="1800" dirty="0"/>
              <a:t>OS</a:t>
            </a:r>
            <a:r>
              <a:rPr lang="zh-CN" altLang="en-US" sz="1800" dirty="0"/>
              <a:t>内核的页面缓存中了，</a:t>
            </a:r>
            <a:r>
              <a:rPr lang="en-US" altLang="zh-CN" sz="1800" dirty="0"/>
              <a:t>OS</a:t>
            </a:r>
            <a:r>
              <a:rPr lang="zh-CN" altLang="en-US" sz="1800" dirty="0"/>
              <a:t>随后会将这些数据刷新到磁盘的。 此外我们添加了一条基于配置的刷新策略，允许用户对把数据刷新到物理磁盘的频率进行控制（每当接收到</a:t>
            </a:r>
            <a:r>
              <a:rPr lang="en-US" altLang="zh-CN" sz="1800" dirty="0"/>
              <a:t>N</a:t>
            </a:r>
            <a:r>
              <a:rPr lang="zh-CN" altLang="en-US" sz="1800" dirty="0"/>
              <a:t>条消息或者每过</a:t>
            </a:r>
            <a:r>
              <a:rPr lang="en-US" altLang="zh-CN" sz="1800" dirty="0"/>
              <a:t>M</a:t>
            </a:r>
            <a:r>
              <a:rPr lang="zh-CN" altLang="en-US" sz="1800" dirty="0"/>
              <a:t>秒），从而可以为系统硬件崩溃时 “处于危险之中”的数据在量上加个上限。</a:t>
            </a:r>
          </a:p>
        </p:txBody>
      </p:sp>
    </p:spTree>
    <p:extLst>
      <p:ext uri="{BB962C8B-B14F-4D97-AF65-F5344CB8AC3E}">
        <p14:creationId xmlns:p14="http://schemas.microsoft.com/office/powerpoint/2010/main" val="1439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2"/>
          <p:cNvSpPr>
            <a:spLocks noChangeArrowheads="1"/>
          </p:cNvSpPr>
          <p:nvPr/>
        </p:nvSpPr>
        <p:spPr bwMode="auto">
          <a:xfrm>
            <a:off x="2522487" y="190500"/>
            <a:ext cx="79691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a:t>
            </a:r>
            <a:r>
              <a:rPr lang="zh-CN" altLang="en-US" sz="2800" b="1" i="1" dirty="0"/>
              <a:t>设计方案：</a:t>
            </a:r>
            <a:r>
              <a:rPr lang="zh-CN" altLang="en-US" sz="2800" b="1" dirty="0"/>
              <a:t>端到端的批量压缩 </a:t>
            </a:r>
          </a:p>
        </p:txBody>
      </p:sp>
      <p:sp>
        <p:nvSpPr>
          <p:cNvPr id="6" name="矩形 4"/>
          <p:cNvSpPr>
            <a:spLocks noChangeArrowheads="1"/>
          </p:cNvSpPr>
          <p:nvPr/>
        </p:nvSpPr>
        <p:spPr bwMode="auto">
          <a:xfrm>
            <a:off x="428625" y="1647592"/>
            <a:ext cx="1099914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800" dirty="0"/>
              <a:t>     多数情况下系统的瓶颈是网络而不是</a:t>
            </a:r>
            <a:r>
              <a:rPr lang="en-US" altLang="zh-CN" sz="1800" dirty="0"/>
              <a:t>CPU</a:t>
            </a:r>
            <a:r>
              <a:rPr lang="zh-CN" altLang="en-US" sz="1800" dirty="0"/>
              <a:t>。 这一点对于需要将消息在个数据中心间进行传输的数据管道来说，尤其如此。当然，无需来自</a:t>
            </a:r>
            <a:r>
              <a:rPr lang="en-US" altLang="zh-CN" sz="1800" dirty="0"/>
              <a:t>Kafka</a:t>
            </a:r>
            <a:r>
              <a:rPr lang="zh-CN" altLang="en-US" sz="1800" dirty="0"/>
              <a:t>的支持，用户总是可以自行将消息压缩后进行传输，但这么 做的压缩率会非常低，因为不同的消息里都有很多重复性的内容（比如</a:t>
            </a:r>
            <a:r>
              <a:rPr lang="en-US" altLang="zh-CN" sz="1800" dirty="0"/>
              <a:t>JSON</a:t>
            </a:r>
            <a:r>
              <a:rPr lang="zh-CN" altLang="en-US" sz="1800" dirty="0"/>
              <a:t>里的字段名、</a:t>
            </a:r>
            <a:r>
              <a:rPr lang="en-US" altLang="zh-CN" sz="1800" dirty="0"/>
              <a:t>web</a:t>
            </a:r>
            <a:r>
              <a:rPr lang="zh-CN" altLang="en-US" sz="1800" dirty="0"/>
              <a:t>日志中的用户代理或者常用的字符串）。高效压缩需要将多条消 息一起进行压缩而不是分别压缩每条消息。理想情况下，以端到端的方式这么做是行得通的 </a:t>
            </a:r>
            <a:r>
              <a:rPr lang="en-US" altLang="zh-CN" sz="1800" dirty="0"/>
              <a:t>—— </a:t>
            </a:r>
            <a:r>
              <a:rPr lang="zh-CN" altLang="en-US" sz="1800" dirty="0"/>
              <a:t>也即，数据在消息生产者发送之前先压缩一下，然后在服务器上一直保存压缩状态，只有到最终的消息使用者那里才需要将其解压缩。 </a:t>
            </a:r>
          </a:p>
          <a:p>
            <a:r>
              <a:rPr lang="zh-CN" altLang="en-US" sz="1800" dirty="0"/>
              <a:t>     通过运行递归消息集，</a:t>
            </a:r>
            <a:r>
              <a:rPr lang="en-US" altLang="zh-CN" sz="1800" dirty="0"/>
              <a:t>Kafka</a:t>
            </a:r>
            <a:r>
              <a:rPr lang="zh-CN" altLang="en-US" sz="1800" dirty="0"/>
              <a:t>对这种压缩方式提供了支持。 一批消息可以打包到一起进行压缩，然后以这种形式发送给服务器。这批消息都会被发送给同一个消息使用者，并会在到达使用者那里之前一直保持为被压缩的形式。 </a:t>
            </a:r>
          </a:p>
          <a:p>
            <a:r>
              <a:rPr lang="en-US" altLang="zh-CN" sz="1800" dirty="0"/>
              <a:t>Kafka</a:t>
            </a:r>
            <a:r>
              <a:rPr lang="zh-CN" altLang="en-US" sz="1800" dirty="0"/>
              <a:t>支持</a:t>
            </a:r>
            <a:r>
              <a:rPr lang="en-US" altLang="zh-CN" sz="1800" dirty="0"/>
              <a:t>GZIP</a:t>
            </a:r>
            <a:r>
              <a:rPr lang="zh-CN" altLang="en-US" sz="1800" dirty="0"/>
              <a:t>和</a:t>
            </a:r>
            <a:r>
              <a:rPr lang="en-US" altLang="zh-CN" sz="1800" dirty="0"/>
              <a:t>Snappy</a:t>
            </a:r>
            <a:r>
              <a:rPr lang="zh-CN" altLang="en-US" sz="1800" dirty="0"/>
              <a:t>压缩协议。</a:t>
            </a:r>
          </a:p>
        </p:txBody>
      </p:sp>
    </p:spTree>
    <p:extLst>
      <p:ext uri="{BB962C8B-B14F-4D97-AF65-F5344CB8AC3E}">
        <p14:creationId xmlns:p14="http://schemas.microsoft.com/office/powerpoint/2010/main" val="1439565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smtClean="0"/>
              <a:t>Kafka</a:t>
            </a:r>
            <a:r>
              <a:rPr lang="zh-CN" altLang="en-US" dirty="0" smtClean="0"/>
              <a:t>安装与部署</a:t>
            </a:r>
            <a:endParaRPr lang="en-US" altLang="zh-CN" dirty="0"/>
          </a:p>
        </p:txBody>
      </p:sp>
      <p:sp>
        <p:nvSpPr>
          <p:cNvPr id="5" name="文本占位符 4"/>
          <p:cNvSpPr>
            <a:spLocks noGrp="1"/>
          </p:cNvSpPr>
          <p:nvPr>
            <p:ph type="body" sz="quarter" idx="11"/>
          </p:nvPr>
        </p:nvSpPr>
        <p:spPr>
          <a:xfrm>
            <a:off x="4659017" y="3213722"/>
            <a:ext cx="6264694" cy="461665"/>
          </a:xfrm>
        </p:spPr>
        <p:txBody>
          <a:bodyPr/>
          <a:lstStyle/>
          <a:p>
            <a:pPr marL="457360" lvl="1" indent="-457360">
              <a:buClr>
                <a:srgbClr val="21B6BB"/>
              </a:buClr>
              <a:buFont typeface="Wingdings" panose="05000000000000000000" pitchFamily="2" charset="2"/>
              <a:buChar char="l"/>
            </a:pPr>
            <a:r>
              <a:rPr lang="zh-CN" altLang="en-US" dirty="0" smtClean="0">
                <a:solidFill>
                  <a:srgbClr val="11BBD5"/>
                </a:solidFill>
              </a:rPr>
              <a:t>介绍三种部署方式</a:t>
            </a:r>
            <a:endParaRPr lang="zh-CN" altLang="en-US" dirty="0">
              <a:solidFill>
                <a:srgbClr val="11BBD5"/>
              </a:solidFill>
            </a:endParaRPr>
          </a:p>
        </p:txBody>
      </p:sp>
    </p:spTree>
    <p:extLst>
      <p:ext uri="{BB962C8B-B14F-4D97-AF65-F5344CB8AC3E}">
        <p14:creationId xmlns:p14="http://schemas.microsoft.com/office/powerpoint/2010/main" val="36800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p:cNvSpPr>
            <a:spLocks noChangeArrowheads="1"/>
          </p:cNvSpPr>
          <p:nvPr/>
        </p:nvSpPr>
        <p:spPr bwMode="auto">
          <a:xfrm>
            <a:off x="2459037" y="190500"/>
            <a:ext cx="8248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Apache kafka </a:t>
            </a:r>
            <a:r>
              <a:rPr lang="zh-CN" altLang="en-US" sz="2800" dirty="0">
                <a:latin typeface="黑体" pitchFamily="49" charset="-122"/>
                <a:ea typeface="黑体" pitchFamily="49" charset="-122"/>
                <a:sym typeface="黑体" pitchFamily="49" charset="-122"/>
              </a:rPr>
              <a:t>安装与部署</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615" y="1269554"/>
            <a:ext cx="9782175"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4273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李锋</a:t>
            </a:r>
          </a:p>
        </p:txBody>
      </p:sp>
      <p:sp>
        <p:nvSpPr>
          <p:cNvPr id="3" name="文本占位符 2"/>
          <p:cNvSpPr>
            <a:spLocks noGrp="1"/>
          </p:cNvSpPr>
          <p:nvPr>
            <p:ph type="body" sz="quarter" idx="11"/>
          </p:nvPr>
        </p:nvSpPr>
        <p:spPr>
          <a:xfrm>
            <a:off x="4082951" y="3174861"/>
            <a:ext cx="6624736" cy="1200329"/>
          </a:xfrm>
        </p:spPr>
        <p:txBody>
          <a:bodyPr/>
          <a:lstStyle/>
          <a:p>
            <a:r>
              <a:rPr lang="zh-CN" altLang="en-US" dirty="0" smtClean="0"/>
              <a:t>从事软件开始</a:t>
            </a:r>
            <a:r>
              <a:rPr lang="en-US" altLang="zh-CN" dirty="0" smtClean="0"/>
              <a:t>12</a:t>
            </a:r>
            <a:r>
              <a:rPr lang="zh-CN" altLang="en-US" dirty="0" smtClean="0"/>
              <a:t>年，主要的业务领域在航空业与金融业，近几年主要从事大数据领域应用开发与运维</a:t>
            </a:r>
            <a:endParaRPr lang="zh-CN" altLang="en-US" dirty="0"/>
          </a:p>
        </p:txBody>
      </p:sp>
      <p:pic>
        <p:nvPicPr>
          <p:cNvPr id="1026" name="Picture 2" descr="C:\Users\Administrator\Desktop\未命名-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631" y="2277666"/>
            <a:ext cx="2049503"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052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
          <p:cNvSpPr>
            <a:spLocks noChangeArrowheads="1"/>
          </p:cNvSpPr>
          <p:nvPr/>
        </p:nvSpPr>
        <p:spPr bwMode="auto">
          <a:xfrm>
            <a:off x="2459037" y="190500"/>
            <a:ext cx="8248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Apache kafka </a:t>
            </a:r>
            <a:r>
              <a:rPr lang="zh-CN" altLang="en-US" sz="2800" dirty="0">
                <a:latin typeface="黑体" pitchFamily="49" charset="-122"/>
                <a:ea typeface="黑体" pitchFamily="49" charset="-122"/>
                <a:sym typeface="黑体" pitchFamily="49" charset="-122"/>
              </a:rPr>
              <a:t>安装与部署</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639" y="1300163"/>
            <a:ext cx="911542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942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6929" y="3071392"/>
            <a:ext cx="10200539" cy="718442"/>
          </a:xfrm>
        </p:spPr>
        <p:txBody>
          <a:bodyPr>
            <a:normAutofit fontScale="90000"/>
          </a:bodyPr>
          <a:lstStyle/>
          <a:p>
            <a:r>
              <a:rPr lang="zh-CN" altLang="en-US" dirty="0" smtClean="0"/>
              <a:t>详情请参见 </a:t>
            </a:r>
            <a:r>
              <a:rPr lang="en-US" altLang="zh-CN" dirty="0"/>
              <a:t>《 kafka server_properties.docx 》</a:t>
            </a:r>
            <a:endParaRPr lang="zh-CN" altLang="en-US" dirty="0"/>
          </a:p>
        </p:txBody>
      </p:sp>
      <p:sp>
        <p:nvSpPr>
          <p:cNvPr id="4" name="矩形 2"/>
          <p:cNvSpPr>
            <a:spLocks noChangeArrowheads="1"/>
          </p:cNvSpPr>
          <p:nvPr/>
        </p:nvSpPr>
        <p:spPr bwMode="auto">
          <a:xfrm>
            <a:off x="2459037" y="190500"/>
            <a:ext cx="92567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Apache kafka </a:t>
            </a:r>
            <a:r>
              <a:rPr lang="en-US" altLang="zh-CN" sz="2800" dirty="0" err="1">
                <a:latin typeface="黑体" pitchFamily="49" charset="-122"/>
                <a:ea typeface="黑体" pitchFamily="49" charset="-122"/>
                <a:sym typeface="黑体" pitchFamily="49" charset="-122"/>
              </a:rPr>
              <a:t>server.properties</a:t>
            </a:r>
            <a:r>
              <a:rPr lang="zh-CN" altLang="en-US" sz="2800" dirty="0">
                <a:latin typeface="黑体" pitchFamily="49" charset="-122"/>
                <a:ea typeface="黑体" pitchFamily="49" charset="-122"/>
                <a:sym typeface="黑体" pitchFamily="49" charset="-122"/>
              </a:rPr>
              <a:t>配置文件参数说明 </a:t>
            </a:r>
            <a:endParaRPr lang="zh-CN" altLang="en-US" sz="2800" dirty="0"/>
          </a:p>
        </p:txBody>
      </p:sp>
    </p:spTree>
    <p:extLst>
      <p:ext uri="{BB962C8B-B14F-4D97-AF65-F5344CB8AC3E}">
        <p14:creationId xmlns:p14="http://schemas.microsoft.com/office/powerpoint/2010/main" val="1337385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smtClean="0"/>
              <a:t>Kafka</a:t>
            </a:r>
            <a:r>
              <a:rPr lang="zh-CN" altLang="en-US" dirty="0" smtClean="0"/>
              <a:t>在</a:t>
            </a:r>
            <a:r>
              <a:rPr lang="en-US" altLang="zh-CN" dirty="0" err="1" smtClean="0"/>
              <a:t>zk</a:t>
            </a:r>
            <a:r>
              <a:rPr lang="zh-CN" altLang="en-US" dirty="0" smtClean="0"/>
              <a:t>中的存储结构</a:t>
            </a:r>
            <a:endParaRPr lang="en-US" altLang="zh-CN" dirty="0"/>
          </a:p>
        </p:txBody>
      </p:sp>
    </p:spTree>
    <p:extLst>
      <p:ext uri="{BB962C8B-B14F-4D97-AF65-F5344CB8AC3E}">
        <p14:creationId xmlns:p14="http://schemas.microsoft.com/office/powerpoint/2010/main" val="684643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3" y="25912"/>
            <a:ext cx="11067727" cy="6668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
          <p:cNvSpPr>
            <a:spLocks noChangeArrowheads="1"/>
          </p:cNvSpPr>
          <p:nvPr/>
        </p:nvSpPr>
        <p:spPr bwMode="auto">
          <a:xfrm>
            <a:off x="8497441" y="266700"/>
            <a:ext cx="334087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err="1">
                <a:latin typeface="黑体" pitchFamily="49" charset="-122"/>
                <a:ea typeface="黑体" pitchFamily="49" charset="-122"/>
                <a:sym typeface="黑体" pitchFamily="49" charset="-122"/>
              </a:rPr>
              <a:t>zk</a:t>
            </a:r>
            <a:r>
              <a:rPr lang="zh-CN" altLang="en-US" sz="2800" dirty="0">
                <a:latin typeface="黑体" pitchFamily="49" charset="-122"/>
                <a:ea typeface="黑体" pitchFamily="49" charset="-122"/>
                <a:sym typeface="黑体" pitchFamily="49" charset="-122"/>
              </a:rPr>
              <a:t>存储结构</a:t>
            </a:r>
          </a:p>
        </p:txBody>
      </p:sp>
    </p:spTree>
    <p:extLst>
      <p:ext uri="{BB962C8B-B14F-4D97-AF65-F5344CB8AC3E}">
        <p14:creationId xmlns:p14="http://schemas.microsoft.com/office/powerpoint/2010/main" val="3540141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570783" y="246961"/>
            <a:ext cx="6962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err="1">
                <a:latin typeface="黑体" pitchFamily="49" charset="-122"/>
                <a:ea typeface="黑体" pitchFamily="49" charset="-122"/>
                <a:sym typeface="黑体" pitchFamily="49" charset="-122"/>
              </a:rPr>
              <a:t>zk</a:t>
            </a:r>
            <a:r>
              <a:rPr lang="zh-CN" altLang="en-US" sz="2800" dirty="0">
                <a:latin typeface="黑体" pitchFamily="49" charset="-122"/>
                <a:ea typeface="黑体" pitchFamily="49" charset="-122"/>
                <a:sym typeface="黑体" pitchFamily="49" charset="-122"/>
              </a:rPr>
              <a:t>的存储结构</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51" y="1629594"/>
            <a:ext cx="9474182" cy="315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840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570783" y="266699"/>
            <a:ext cx="69627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err="1">
                <a:latin typeface="黑体" pitchFamily="49" charset="-122"/>
                <a:ea typeface="黑体" pitchFamily="49" charset="-122"/>
                <a:sym typeface="黑体" pitchFamily="49" charset="-122"/>
              </a:rPr>
              <a:t>zk</a:t>
            </a:r>
            <a:r>
              <a:rPr lang="zh-CN" altLang="en-US" sz="2800" dirty="0">
                <a:latin typeface="黑体" pitchFamily="49" charset="-122"/>
                <a:ea typeface="黑体" pitchFamily="49" charset="-122"/>
                <a:sym typeface="黑体" pitchFamily="49" charset="-122"/>
              </a:rPr>
              <a:t>的存储结构</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535" y="1076231"/>
            <a:ext cx="7539335" cy="491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002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318122" y="189434"/>
            <a:ext cx="3975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err="1">
                <a:latin typeface="黑体" pitchFamily="49" charset="-122"/>
                <a:ea typeface="黑体" pitchFamily="49" charset="-122"/>
                <a:sym typeface="黑体" pitchFamily="49" charset="-122"/>
              </a:rPr>
              <a:t>zk</a:t>
            </a:r>
            <a:r>
              <a:rPr lang="zh-CN" altLang="en-US" sz="2800" dirty="0">
                <a:latin typeface="黑体" pitchFamily="49" charset="-122"/>
                <a:ea typeface="黑体" pitchFamily="49" charset="-122"/>
                <a:sym typeface="黑体" pitchFamily="49" charset="-122"/>
              </a:rPr>
              <a:t>的存储结构</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1071562"/>
            <a:ext cx="9056385" cy="487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0608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6767" y="261442"/>
            <a:ext cx="3108543" cy="461665"/>
          </a:xfrm>
          <a:prstGeom prst="rect">
            <a:avLst/>
          </a:prstGeom>
        </p:spPr>
        <p:txBody>
          <a:bodyPr wrap="none">
            <a:spAutoFit/>
          </a:bodyPr>
          <a:lstStyle/>
          <a:p>
            <a:r>
              <a:rPr lang="en-US" altLang="zh-CN" dirty="0">
                <a:latin typeface="黑体" pitchFamily="49" charset="-122"/>
                <a:ea typeface="黑体" pitchFamily="49" charset="-122"/>
                <a:sym typeface="黑体" pitchFamily="49" charset="-122"/>
              </a:rPr>
              <a:t>Kafka</a:t>
            </a:r>
            <a:r>
              <a:rPr lang="zh-CN" altLang="en-US" dirty="0">
                <a:latin typeface="黑体" pitchFamily="49" charset="-122"/>
                <a:ea typeface="黑体" pitchFamily="49" charset="-122"/>
                <a:sym typeface="黑体" pitchFamily="49" charset="-122"/>
              </a:rPr>
              <a:t>在</a:t>
            </a:r>
            <a:r>
              <a:rPr lang="en-US" altLang="zh-CN" dirty="0" err="1">
                <a:latin typeface="黑体" pitchFamily="49" charset="-122"/>
                <a:ea typeface="黑体" pitchFamily="49" charset="-122"/>
                <a:sym typeface="黑体" pitchFamily="49" charset="-122"/>
              </a:rPr>
              <a:t>zk</a:t>
            </a:r>
            <a:r>
              <a:rPr lang="zh-CN" altLang="en-US" dirty="0">
                <a:latin typeface="黑体" pitchFamily="49" charset="-122"/>
                <a:ea typeface="黑体" pitchFamily="49" charset="-122"/>
                <a:sym typeface="黑体" pitchFamily="49" charset="-122"/>
              </a:rPr>
              <a:t>的存储结构</a:t>
            </a:r>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1071563"/>
            <a:ext cx="10810161" cy="487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294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42791" y="261442"/>
            <a:ext cx="3108543" cy="461665"/>
          </a:xfrm>
          <a:prstGeom prst="rect">
            <a:avLst/>
          </a:prstGeom>
        </p:spPr>
        <p:txBody>
          <a:bodyPr wrap="none">
            <a:spAutoFit/>
          </a:bodyPr>
          <a:lstStyle/>
          <a:p>
            <a:r>
              <a:rPr lang="en-US" altLang="zh-CN" dirty="0">
                <a:latin typeface="黑体" pitchFamily="49" charset="-122"/>
                <a:ea typeface="黑体" pitchFamily="49" charset="-122"/>
                <a:sym typeface="黑体" pitchFamily="49" charset="-122"/>
              </a:rPr>
              <a:t>Kafka</a:t>
            </a:r>
            <a:r>
              <a:rPr lang="zh-CN" altLang="en-US" dirty="0">
                <a:latin typeface="黑体" pitchFamily="49" charset="-122"/>
                <a:ea typeface="黑体" pitchFamily="49" charset="-122"/>
                <a:sym typeface="黑体" pitchFamily="49" charset="-122"/>
              </a:rPr>
              <a:t>在</a:t>
            </a:r>
            <a:r>
              <a:rPr lang="en-US" altLang="zh-CN" dirty="0" err="1">
                <a:latin typeface="黑体" pitchFamily="49" charset="-122"/>
                <a:ea typeface="黑体" pitchFamily="49" charset="-122"/>
                <a:sym typeface="黑体" pitchFamily="49" charset="-122"/>
              </a:rPr>
              <a:t>zk</a:t>
            </a:r>
            <a:r>
              <a:rPr lang="zh-CN" altLang="en-US" dirty="0">
                <a:latin typeface="黑体" pitchFamily="49" charset="-122"/>
                <a:ea typeface="黑体" pitchFamily="49" charset="-122"/>
                <a:sym typeface="黑体" pitchFamily="49" charset="-122"/>
              </a:rPr>
              <a:t>的存储结构</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543" y="1053529"/>
            <a:ext cx="7787828" cy="496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590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98775" y="261442"/>
            <a:ext cx="3108543" cy="461665"/>
          </a:xfrm>
          <a:prstGeom prst="rect">
            <a:avLst/>
          </a:prstGeom>
        </p:spPr>
        <p:txBody>
          <a:bodyPr wrap="none">
            <a:spAutoFit/>
          </a:bodyPr>
          <a:lstStyle/>
          <a:p>
            <a:r>
              <a:rPr lang="en-US" altLang="zh-CN" dirty="0">
                <a:latin typeface="黑体" pitchFamily="49" charset="-122"/>
                <a:ea typeface="黑体" pitchFamily="49" charset="-122"/>
                <a:sym typeface="黑体" pitchFamily="49" charset="-122"/>
              </a:rPr>
              <a:t>Kafka</a:t>
            </a:r>
            <a:r>
              <a:rPr lang="zh-CN" altLang="en-US" dirty="0">
                <a:latin typeface="黑体" pitchFamily="49" charset="-122"/>
                <a:ea typeface="黑体" pitchFamily="49" charset="-122"/>
                <a:sym typeface="黑体" pitchFamily="49" charset="-122"/>
              </a:rPr>
              <a:t>在</a:t>
            </a:r>
            <a:r>
              <a:rPr lang="en-US" altLang="zh-CN" dirty="0" err="1">
                <a:latin typeface="黑体" pitchFamily="49" charset="-122"/>
                <a:ea typeface="黑体" pitchFamily="49" charset="-122"/>
                <a:sym typeface="黑体" pitchFamily="49" charset="-122"/>
              </a:rPr>
              <a:t>zk</a:t>
            </a:r>
            <a:r>
              <a:rPr lang="zh-CN" altLang="en-US" dirty="0">
                <a:latin typeface="黑体" pitchFamily="49" charset="-122"/>
                <a:ea typeface="黑体" pitchFamily="49" charset="-122"/>
                <a:sym typeface="黑体" pitchFamily="49" charset="-122"/>
              </a:rPr>
              <a:t>的存储结构</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 y="1071563"/>
            <a:ext cx="8805895" cy="4734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06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947221" y="1220794"/>
            <a:ext cx="6408538" cy="4153216"/>
          </a:xfrm>
        </p:spPr>
        <p:txBody>
          <a:bodyPr>
            <a:normAutofit/>
          </a:bodyPr>
          <a:lstStyle/>
          <a:p>
            <a:r>
              <a:rPr lang="en-US" altLang="zh-CN" dirty="0" smtClean="0"/>
              <a:t>kafka</a:t>
            </a:r>
            <a:r>
              <a:rPr lang="zh-CN" altLang="en-US" dirty="0" smtClean="0"/>
              <a:t>介绍与配置</a:t>
            </a:r>
            <a:endParaRPr lang="en-US" altLang="zh-CN" dirty="0" smtClean="0"/>
          </a:p>
          <a:p>
            <a:pPr lvl="1"/>
            <a:r>
              <a:rPr lang="zh-CN" altLang="en-US" dirty="0">
                <a:solidFill>
                  <a:schemeClr val="tx1"/>
                </a:solidFill>
                <a:latin typeface="+mj-ea"/>
                <a:ea typeface="+mj-ea"/>
                <a:sym typeface="黑体" pitchFamily="49" charset="-122"/>
              </a:rPr>
              <a:t>什么是 </a:t>
            </a:r>
            <a:r>
              <a:rPr lang="en-US" altLang="zh-CN" dirty="0">
                <a:solidFill>
                  <a:schemeClr val="tx1"/>
                </a:solidFill>
                <a:latin typeface="+mj-ea"/>
                <a:ea typeface="+mj-ea"/>
                <a:sym typeface="黑体" pitchFamily="49" charset="-122"/>
              </a:rPr>
              <a:t>Apache kafka </a:t>
            </a:r>
            <a:r>
              <a:rPr lang="zh-CN" altLang="en-US" dirty="0">
                <a:solidFill>
                  <a:schemeClr val="tx1"/>
                </a:solidFill>
                <a:latin typeface="+mj-ea"/>
                <a:ea typeface="+mj-ea"/>
                <a:sym typeface="黑体" pitchFamily="49" charset="-122"/>
              </a:rPr>
              <a:t>系统</a:t>
            </a:r>
          </a:p>
          <a:p>
            <a:pPr lvl="1"/>
            <a:r>
              <a:rPr lang="zh-CN" altLang="en-US" b="1" dirty="0" smtClean="0">
                <a:solidFill>
                  <a:schemeClr val="tx1"/>
                </a:solidFill>
                <a:latin typeface="+mj-ea"/>
                <a:ea typeface="+mj-ea"/>
              </a:rPr>
              <a:t>我们</a:t>
            </a:r>
            <a:r>
              <a:rPr lang="zh-CN" altLang="en-US" b="1" dirty="0">
                <a:solidFill>
                  <a:schemeClr val="tx1"/>
                </a:solidFill>
                <a:latin typeface="+mj-ea"/>
                <a:ea typeface="+mj-ea"/>
              </a:rPr>
              <a:t>为什么要搭建  </a:t>
            </a:r>
            <a:r>
              <a:rPr lang="en-US" altLang="zh-CN" dirty="0">
                <a:solidFill>
                  <a:schemeClr val="tx1"/>
                </a:solidFill>
                <a:latin typeface="+mj-ea"/>
                <a:ea typeface="+mj-ea"/>
                <a:sym typeface="黑体" pitchFamily="49" charset="-122"/>
              </a:rPr>
              <a:t>Apache kafka </a:t>
            </a:r>
            <a:r>
              <a:rPr lang="zh-CN" altLang="en-US" dirty="0">
                <a:solidFill>
                  <a:schemeClr val="tx1"/>
                </a:solidFill>
                <a:latin typeface="+mj-ea"/>
                <a:ea typeface="+mj-ea"/>
                <a:sym typeface="黑体" pitchFamily="49" charset="-122"/>
              </a:rPr>
              <a:t>系统</a:t>
            </a:r>
          </a:p>
          <a:p>
            <a:pPr lvl="1"/>
            <a:r>
              <a:rPr lang="zh-CN" altLang="en-US" dirty="0">
                <a:solidFill>
                  <a:schemeClr val="tx1"/>
                </a:solidFill>
                <a:latin typeface="黑体" pitchFamily="49" charset="-122"/>
                <a:ea typeface="黑体" pitchFamily="49" charset="-122"/>
                <a:sym typeface="黑体" pitchFamily="49" charset="-122"/>
              </a:rPr>
              <a:t>典型的</a:t>
            </a:r>
            <a:r>
              <a:rPr lang="en-US" altLang="zh-CN" dirty="0">
                <a:solidFill>
                  <a:schemeClr val="tx1"/>
                </a:solidFill>
                <a:latin typeface="黑体" pitchFamily="49" charset="-122"/>
                <a:ea typeface="黑体" pitchFamily="49" charset="-122"/>
                <a:sym typeface="黑体" pitchFamily="49" charset="-122"/>
              </a:rPr>
              <a:t>Apache kafka </a:t>
            </a:r>
            <a:r>
              <a:rPr lang="zh-CN" altLang="en-US" dirty="0">
                <a:solidFill>
                  <a:schemeClr val="tx1"/>
                </a:solidFill>
                <a:latin typeface="黑体" pitchFamily="49" charset="-122"/>
                <a:ea typeface="黑体" pitchFamily="49" charset="-122"/>
                <a:sym typeface="黑体" pitchFamily="49" charset="-122"/>
              </a:rPr>
              <a:t>系统部署方式</a:t>
            </a:r>
            <a:endParaRPr lang="en-US" altLang="zh-CN" dirty="0">
              <a:solidFill>
                <a:schemeClr val="tx1"/>
              </a:solidFill>
            </a:endParaRPr>
          </a:p>
          <a:p>
            <a:pPr lvl="1"/>
            <a:r>
              <a:rPr lang="en-US" altLang="zh-CN" dirty="0">
                <a:solidFill>
                  <a:schemeClr val="tx1"/>
                </a:solidFill>
                <a:latin typeface="黑体" pitchFamily="49" charset="-122"/>
                <a:ea typeface="黑体" pitchFamily="49" charset="-122"/>
                <a:sym typeface="黑体" pitchFamily="49" charset="-122"/>
              </a:rPr>
              <a:t>Apache kafka</a:t>
            </a:r>
            <a:r>
              <a:rPr lang="zh-CN" altLang="en-US" b="1" dirty="0">
                <a:solidFill>
                  <a:schemeClr val="tx1"/>
                </a:solidFill>
              </a:rPr>
              <a:t>主要的设计理念</a:t>
            </a:r>
          </a:p>
          <a:p>
            <a:pPr lvl="1"/>
            <a:endParaRPr lang="en-US" altLang="zh-CN" dirty="0" smtClean="0"/>
          </a:p>
          <a:p>
            <a:r>
              <a:rPr lang="en-US" altLang="zh-CN" dirty="0">
                <a:solidFill>
                  <a:schemeClr val="tx1"/>
                </a:solidFill>
                <a:latin typeface="黑体" pitchFamily="49" charset="-122"/>
                <a:ea typeface="黑体" pitchFamily="49" charset="-122"/>
                <a:sym typeface="黑体" pitchFamily="49" charset="-122"/>
              </a:rPr>
              <a:t>Apache kafka </a:t>
            </a:r>
            <a:r>
              <a:rPr lang="zh-CN" altLang="en-US" dirty="0">
                <a:solidFill>
                  <a:schemeClr val="tx1"/>
                </a:solidFill>
                <a:latin typeface="黑体" pitchFamily="49" charset="-122"/>
                <a:ea typeface="黑体" pitchFamily="49" charset="-122"/>
                <a:sym typeface="黑体" pitchFamily="49" charset="-122"/>
              </a:rPr>
              <a:t>安装与</a:t>
            </a:r>
            <a:r>
              <a:rPr lang="zh-CN" altLang="en-US" dirty="0" smtClean="0">
                <a:solidFill>
                  <a:schemeClr val="tx1"/>
                </a:solidFill>
                <a:latin typeface="黑体" pitchFamily="49" charset="-122"/>
                <a:ea typeface="黑体" pitchFamily="49" charset="-122"/>
                <a:sym typeface="黑体" pitchFamily="49" charset="-122"/>
              </a:rPr>
              <a:t>部署</a:t>
            </a:r>
            <a:endParaRPr lang="en-US" altLang="zh-CN" dirty="0" smtClean="0">
              <a:solidFill>
                <a:schemeClr val="tx1"/>
              </a:solidFill>
              <a:latin typeface="黑体" pitchFamily="49" charset="-122"/>
              <a:ea typeface="黑体" pitchFamily="49" charset="-122"/>
              <a:sym typeface="黑体" pitchFamily="49" charset="-122"/>
            </a:endParaRPr>
          </a:p>
          <a:p>
            <a:pPr lvl="1"/>
            <a:r>
              <a:rPr lang="en-US" altLang="zh-CN" dirty="0">
                <a:solidFill>
                  <a:schemeClr val="tx1"/>
                </a:solidFill>
                <a:latin typeface="黑体" pitchFamily="49" charset="-122"/>
                <a:ea typeface="黑体" pitchFamily="49" charset="-122"/>
              </a:rPr>
              <a:t>kafka</a:t>
            </a:r>
            <a:r>
              <a:rPr lang="zh-CN" altLang="en-US" dirty="0">
                <a:solidFill>
                  <a:schemeClr val="tx1"/>
                </a:solidFill>
                <a:latin typeface="黑体" pitchFamily="49" charset="-122"/>
                <a:ea typeface="黑体" pitchFamily="49" charset="-122"/>
              </a:rPr>
              <a:t>的部署模式为</a:t>
            </a:r>
            <a:r>
              <a:rPr lang="en-US" altLang="zh-CN" dirty="0">
                <a:solidFill>
                  <a:schemeClr val="tx1"/>
                </a:solidFill>
                <a:latin typeface="黑体" pitchFamily="49" charset="-122"/>
                <a:ea typeface="黑体" pitchFamily="49" charset="-122"/>
              </a:rPr>
              <a:t>3</a:t>
            </a:r>
            <a:r>
              <a:rPr lang="zh-CN" altLang="en-US" dirty="0">
                <a:solidFill>
                  <a:schemeClr val="tx1"/>
                </a:solidFill>
                <a:latin typeface="黑体" pitchFamily="49" charset="-122"/>
                <a:ea typeface="黑体" pitchFamily="49" charset="-122"/>
              </a:rPr>
              <a:t>种模式</a:t>
            </a:r>
            <a:endParaRPr lang="en-US" altLang="zh-CN" dirty="0">
              <a:solidFill>
                <a:schemeClr val="tx1"/>
              </a:solidFill>
              <a:latin typeface="黑体" pitchFamily="49" charset="-122"/>
              <a:ea typeface="黑体" pitchFamily="49" charset="-122"/>
            </a:endParaRPr>
          </a:p>
          <a:p>
            <a:pPr lvl="1"/>
            <a:endParaRPr lang="zh-CN" altLang="en-US" dirty="0">
              <a:solidFill>
                <a:schemeClr val="tx1"/>
              </a:solidFill>
              <a:latin typeface="黑体" pitchFamily="49" charset="-122"/>
              <a:ea typeface="黑体" pitchFamily="49" charset="-122"/>
              <a:sym typeface="黑体" pitchFamily="49" charset="-122"/>
            </a:endParaRPr>
          </a:p>
          <a:p>
            <a:pPr lvl="1"/>
            <a:endParaRPr lang="en-US" altLang="zh-CN" dirty="0" smtClean="0"/>
          </a:p>
          <a:p>
            <a:endParaRPr lang="zh-CN" altLang="en-US" dirty="0"/>
          </a:p>
        </p:txBody>
      </p:sp>
    </p:spTree>
    <p:extLst>
      <p:ext uri="{BB962C8B-B14F-4D97-AF65-F5344CB8AC3E}">
        <p14:creationId xmlns:p14="http://schemas.microsoft.com/office/powerpoint/2010/main" val="1646945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a:latin typeface="黑体" pitchFamily="49" charset="-122"/>
                <a:ea typeface="黑体" pitchFamily="49" charset="-122"/>
                <a:sym typeface="黑体" pitchFamily="49" charset="-122"/>
              </a:rPr>
              <a:t>Kafka</a:t>
            </a:r>
            <a:r>
              <a:rPr lang="zh-CN" altLang="en-US" dirty="0">
                <a:latin typeface="黑体" pitchFamily="49" charset="-122"/>
                <a:ea typeface="黑体" pitchFamily="49" charset="-122"/>
                <a:sym typeface="黑体" pitchFamily="49" charset="-122"/>
              </a:rPr>
              <a:t>在</a:t>
            </a:r>
            <a:r>
              <a:rPr lang="en-US" altLang="zh-CN" dirty="0">
                <a:latin typeface="黑体" pitchFamily="49" charset="-122"/>
                <a:ea typeface="黑体" pitchFamily="49" charset="-122"/>
                <a:sym typeface="黑体" pitchFamily="49" charset="-122"/>
              </a:rPr>
              <a:t>product</a:t>
            </a:r>
            <a:r>
              <a:rPr lang="zh-CN" altLang="en-US" dirty="0">
                <a:latin typeface="黑体" pitchFamily="49" charset="-122"/>
                <a:ea typeface="黑体" pitchFamily="49" charset="-122"/>
                <a:sym typeface="黑体" pitchFamily="49" charset="-122"/>
              </a:rPr>
              <a:t>的代码设计</a:t>
            </a:r>
            <a:endParaRPr lang="en-US" altLang="zh-CN" dirty="0"/>
          </a:p>
        </p:txBody>
      </p:sp>
    </p:spTree>
    <p:extLst>
      <p:ext uri="{BB962C8B-B14F-4D97-AF65-F5344CB8AC3E}">
        <p14:creationId xmlns:p14="http://schemas.microsoft.com/office/powerpoint/2010/main" val="407519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98775" y="261442"/>
            <a:ext cx="3108543" cy="461665"/>
          </a:xfrm>
          <a:prstGeom prst="rect">
            <a:avLst/>
          </a:prstGeom>
        </p:spPr>
        <p:txBody>
          <a:bodyPr wrap="none">
            <a:spAutoFit/>
          </a:bodyPr>
          <a:lstStyle/>
          <a:p>
            <a:r>
              <a:rPr lang="en-US" altLang="zh-CN" dirty="0">
                <a:latin typeface="黑体" pitchFamily="49" charset="-122"/>
                <a:ea typeface="黑体" pitchFamily="49" charset="-122"/>
                <a:sym typeface="黑体" pitchFamily="49" charset="-122"/>
              </a:rPr>
              <a:t>Kafka</a:t>
            </a:r>
            <a:r>
              <a:rPr lang="zh-CN" altLang="en-US" dirty="0">
                <a:latin typeface="黑体" pitchFamily="49" charset="-122"/>
                <a:ea typeface="黑体" pitchFamily="49" charset="-122"/>
                <a:sym typeface="黑体" pitchFamily="49" charset="-122"/>
              </a:rPr>
              <a:t>在</a:t>
            </a:r>
            <a:r>
              <a:rPr lang="en-US" altLang="zh-CN" dirty="0" err="1">
                <a:latin typeface="黑体" pitchFamily="49" charset="-122"/>
                <a:ea typeface="黑体" pitchFamily="49" charset="-122"/>
                <a:sym typeface="黑体" pitchFamily="49" charset="-122"/>
              </a:rPr>
              <a:t>zk</a:t>
            </a:r>
            <a:r>
              <a:rPr lang="zh-CN" altLang="en-US" dirty="0">
                <a:latin typeface="黑体" pitchFamily="49" charset="-122"/>
                <a:ea typeface="黑体" pitchFamily="49" charset="-122"/>
                <a:sym typeface="黑体" pitchFamily="49" charset="-122"/>
              </a:rPr>
              <a:t>的存储结构</a:t>
            </a:r>
          </a:p>
        </p:txBody>
      </p:sp>
      <p:sp>
        <p:nvSpPr>
          <p:cNvPr id="7" name="矩形 5"/>
          <p:cNvSpPr>
            <a:spLocks noChangeArrowheads="1"/>
          </p:cNvSpPr>
          <p:nvPr/>
        </p:nvSpPr>
        <p:spPr bwMode="auto">
          <a:xfrm>
            <a:off x="1922711" y="5630370"/>
            <a:ext cx="88115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t>图片地址：</a:t>
            </a:r>
            <a:r>
              <a:rPr lang="en-US" altLang="zh-CN" dirty="0">
                <a:hlinkClick r:id="rId2"/>
              </a:rPr>
              <a:t>http://</a:t>
            </a:r>
            <a:r>
              <a:rPr lang="en-US" altLang="zh-CN" dirty="0" smtClean="0">
                <a:hlinkClick r:id="rId2"/>
              </a:rPr>
              <a:t>y.photo.qq.com/img?s=j7bd8CnBa&amp;l=y.jpg</a:t>
            </a:r>
            <a:endParaRPr lang="en-US" altLang="zh-CN" dirty="0" smtClean="0"/>
          </a:p>
          <a:p>
            <a:r>
              <a:rPr lang="en-US" altLang="zh-CN" dirty="0"/>
              <a:t> </a:t>
            </a:r>
            <a:r>
              <a:rPr lang="en-US" altLang="zh-CN" dirty="0" smtClean="0"/>
              <a:t>                </a:t>
            </a:r>
            <a:r>
              <a:rPr lang="zh-CN" altLang="en-US" dirty="0" smtClean="0"/>
              <a:t>学习这节课建议大家后面多看源代码加深理解</a:t>
            </a:r>
            <a:endParaRPr lang="zh-CN" altLang="en-US" dirty="0"/>
          </a:p>
        </p:txBody>
      </p:sp>
      <p:pic>
        <p:nvPicPr>
          <p:cNvPr id="8" name="Picture 3" descr="C:\Users\Administrator\Desktop\未命名-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933" y="1053530"/>
            <a:ext cx="6431177" cy="443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938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4560" y="1197546"/>
            <a:ext cx="11161239" cy="4801314"/>
          </a:xfrm>
          <a:prstGeom prst="rect">
            <a:avLst/>
          </a:prstGeom>
        </p:spPr>
        <p:txBody>
          <a:bodyPr wrap="square">
            <a:spAutoFit/>
          </a:bodyPr>
          <a:lstStyle/>
          <a:p>
            <a:r>
              <a:rPr lang="zh-CN" altLang="en-US" sz="1800" b="1" i="1" dirty="0"/>
              <a:t>代码流程如下：</a:t>
            </a:r>
          </a:p>
          <a:p>
            <a:r>
              <a:rPr lang="en-US" altLang="zh-CN" sz="1800" dirty="0"/>
              <a:t>Producer:</a:t>
            </a:r>
          </a:p>
          <a:p>
            <a:r>
              <a:rPr lang="zh-CN" altLang="en-US" sz="1800" dirty="0"/>
              <a:t>当</a:t>
            </a:r>
            <a:r>
              <a:rPr lang="en-US" altLang="zh-CN" sz="1800" dirty="0"/>
              <a:t>new Producer(new </a:t>
            </a:r>
            <a:r>
              <a:rPr lang="en-US" altLang="zh-CN" sz="1800" dirty="0" err="1"/>
              <a:t>ProducerConfig</a:t>
            </a:r>
            <a:r>
              <a:rPr lang="en-US" altLang="zh-CN" sz="1800" dirty="0"/>
              <a:t>()),</a:t>
            </a:r>
            <a:r>
              <a:rPr lang="zh-CN" altLang="en-US" sz="1800" dirty="0"/>
              <a:t>其底层实现，实际会产生两个核心类的实例：</a:t>
            </a:r>
            <a:r>
              <a:rPr lang="en-US" altLang="zh-CN" sz="1800" dirty="0" err="1"/>
              <a:t>Producer、DefaultEventHandler</a:t>
            </a:r>
            <a:r>
              <a:rPr lang="en-US" altLang="zh-CN" sz="1800" dirty="0"/>
              <a:t>。</a:t>
            </a:r>
            <a:r>
              <a:rPr lang="zh-CN" altLang="en-US" sz="1800" dirty="0"/>
              <a:t>在创建的同 时，会默认</a:t>
            </a:r>
            <a:r>
              <a:rPr lang="en-US" altLang="zh-CN" sz="1800" dirty="0"/>
              <a:t>new</a:t>
            </a:r>
            <a:r>
              <a:rPr lang="zh-CN" altLang="en-US" sz="1800" dirty="0"/>
              <a:t>一个</a:t>
            </a:r>
            <a:r>
              <a:rPr lang="en-US" altLang="zh-CN" sz="1800" dirty="0" err="1"/>
              <a:t>ProducerPool</a:t>
            </a:r>
            <a:r>
              <a:rPr lang="en-US" altLang="zh-CN" sz="1800" dirty="0"/>
              <a:t>，</a:t>
            </a:r>
            <a:r>
              <a:rPr lang="zh-CN" altLang="en-US" sz="1800" dirty="0"/>
              <a:t>即我们每</a:t>
            </a:r>
            <a:r>
              <a:rPr lang="en-US" altLang="zh-CN" sz="1800" dirty="0"/>
              <a:t>new</a:t>
            </a:r>
            <a:r>
              <a:rPr lang="zh-CN" altLang="en-US" sz="1800" dirty="0"/>
              <a:t>一个</a:t>
            </a:r>
            <a:r>
              <a:rPr lang="en-US" altLang="zh-CN" sz="1800" dirty="0"/>
              <a:t>java</a:t>
            </a:r>
            <a:r>
              <a:rPr lang="zh-CN" altLang="en-US" sz="1800" dirty="0"/>
              <a:t>的</a:t>
            </a:r>
            <a:r>
              <a:rPr lang="en-US" altLang="zh-CN" sz="1800" dirty="0"/>
              <a:t>Producer</a:t>
            </a:r>
            <a:r>
              <a:rPr lang="zh-CN" altLang="en-US" sz="1800" dirty="0"/>
              <a:t>类，就会有创建</a:t>
            </a:r>
            <a:r>
              <a:rPr lang="en-US" altLang="zh-CN" sz="1800" dirty="0"/>
              <a:t>Producer、 </a:t>
            </a:r>
            <a:r>
              <a:rPr lang="en-US" altLang="zh-CN" sz="1800" dirty="0" err="1"/>
              <a:t>EventHandler</a:t>
            </a:r>
            <a:r>
              <a:rPr lang="zh-CN" altLang="en-US" sz="1800" dirty="0"/>
              <a:t>和</a:t>
            </a:r>
            <a:r>
              <a:rPr lang="en-US" altLang="zh-CN" sz="1800" dirty="0" err="1"/>
              <a:t>ProducerPool，ProducerPool</a:t>
            </a:r>
            <a:r>
              <a:rPr lang="zh-CN" altLang="en-US" sz="1800" dirty="0"/>
              <a:t>为连接不同</a:t>
            </a:r>
            <a:r>
              <a:rPr lang="en-US" altLang="zh-CN" sz="1800" dirty="0"/>
              <a:t>kafka broker</a:t>
            </a:r>
            <a:r>
              <a:rPr lang="zh-CN" altLang="en-US" sz="1800" dirty="0"/>
              <a:t>的池，初始连接个数有</a:t>
            </a:r>
            <a:r>
              <a:rPr lang="en-US" altLang="zh-CN" sz="1800" dirty="0" err="1"/>
              <a:t>broker.list</a:t>
            </a:r>
            <a:r>
              <a:rPr lang="zh-CN" altLang="en-US" sz="1800" dirty="0"/>
              <a:t>参数决定。</a:t>
            </a:r>
          </a:p>
          <a:p>
            <a:endParaRPr lang="en-US" altLang="zh-CN" sz="1800" dirty="0"/>
          </a:p>
          <a:p>
            <a:r>
              <a:rPr lang="zh-CN" altLang="en-US" sz="1800" dirty="0"/>
              <a:t>调用</a:t>
            </a:r>
            <a:r>
              <a:rPr lang="en-US" altLang="zh-CN" sz="1800" dirty="0" err="1"/>
              <a:t>producer.send</a:t>
            </a:r>
            <a:r>
              <a:rPr lang="zh-CN" altLang="en-US" sz="1800" dirty="0"/>
              <a:t>方法流程：</a:t>
            </a:r>
          </a:p>
          <a:p>
            <a:r>
              <a:rPr lang="zh-CN" altLang="en-US" sz="1800" dirty="0"/>
              <a:t>当应用程序调用</a:t>
            </a:r>
            <a:r>
              <a:rPr lang="en-US" altLang="zh-CN" sz="1800" dirty="0" err="1"/>
              <a:t>producer.send</a:t>
            </a:r>
            <a:r>
              <a:rPr lang="zh-CN" altLang="en-US" sz="1800" dirty="0"/>
              <a:t>方法时，其内部其实调的是</a:t>
            </a:r>
            <a:r>
              <a:rPr lang="en-US" altLang="zh-CN" sz="1800" dirty="0" err="1"/>
              <a:t>eventhandler.handle</a:t>
            </a:r>
            <a:r>
              <a:rPr lang="en-US" altLang="zh-CN" sz="1800" dirty="0"/>
              <a:t>(message)</a:t>
            </a:r>
            <a:r>
              <a:rPr lang="zh-CN" altLang="en-US" sz="1800" dirty="0"/>
              <a:t>方法</a:t>
            </a:r>
            <a:r>
              <a:rPr lang="en-US" altLang="zh-CN" sz="1800" dirty="0"/>
              <a:t>,</a:t>
            </a:r>
            <a:r>
              <a:rPr lang="en-US" altLang="zh-CN" sz="1800" dirty="0" err="1"/>
              <a:t>eventHandler</a:t>
            </a:r>
            <a:r>
              <a:rPr lang="zh-CN" altLang="en-US" sz="1800" dirty="0"/>
              <a:t>会首先序列化该消息</a:t>
            </a:r>
            <a:r>
              <a:rPr lang="en-US" altLang="zh-CN" sz="1800" dirty="0"/>
              <a:t>,</a:t>
            </a:r>
            <a:r>
              <a:rPr lang="en-US" altLang="zh-CN" sz="1800" dirty="0" err="1"/>
              <a:t>eventHandler.serialize</a:t>
            </a:r>
            <a:r>
              <a:rPr lang="en-US" altLang="zh-CN" sz="1800" dirty="0"/>
              <a:t>(events)--&gt;</a:t>
            </a:r>
            <a:r>
              <a:rPr lang="en-US" altLang="zh-CN" sz="1800" dirty="0" err="1"/>
              <a:t>dispatchSerializedData</a:t>
            </a:r>
            <a:r>
              <a:rPr lang="en-US" altLang="zh-CN" sz="1800" dirty="0"/>
              <a:t>()--&gt;</a:t>
            </a:r>
            <a:r>
              <a:rPr lang="en-US" altLang="zh-CN" sz="1800" dirty="0" err="1"/>
              <a:t>partitionAndCollate</a:t>
            </a:r>
            <a:r>
              <a:rPr lang="en-US" altLang="zh-CN" sz="1800" dirty="0"/>
              <a:t>()--&gt;send()--&gt;</a:t>
            </a:r>
            <a:r>
              <a:rPr lang="en-US" altLang="zh-CN" sz="1800" dirty="0" err="1"/>
              <a:t>SyncProducer.send</a:t>
            </a:r>
            <a:r>
              <a:rPr lang="en-US" altLang="zh-CN" sz="1800" dirty="0"/>
              <a:t>()</a:t>
            </a:r>
            <a:br>
              <a:rPr lang="en-US" altLang="zh-CN" sz="1800" dirty="0"/>
            </a:br>
            <a:endParaRPr lang="en-US" altLang="zh-CN" sz="1800" dirty="0"/>
          </a:p>
          <a:p>
            <a:r>
              <a:rPr lang="zh-CN" altLang="en-US" sz="1800" dirty="0"/>
              <a:t>调用逻辑解释：当客户端应用程序调用</a:t>
            </a:r>
            <a:r>
              <a:rPr lang="en-US" altLang="zh-CN" sz="1800" dirty="0"/>
              <a:t>producer</a:t>
            </a:r>
            <a:r>
              <a:rPr lang="zh-CN" altLang="en-US" sz="1800" dirty="0"/>
              <a:t>发送消息</a:t>
            </a:r>
            <a:r>
              <a:rPr lang="en-US" altLang="zh-CN" sz="1800" dirty="0"/>
              <a:t>messages</a:t>
            </a:r>
            <a:r>
              <a:rPr lang="zh-CN" altLang="en-US" sz="1800" dirty="0"/>
              <a:t>时</a:t>
            </a:r>
            <a:r>
              <a:rPr lang="en-US" altLang="zh-CN" sz="1800" dirty="0"/>
              <a:t>(</a:t>
            </a:r>
            <a:r>
              <a:rPr lang="zh-CN" altLang="en-US" sz="1800" dirty="0"/>
              <a:t>既可以发送单条消息，也可以发送</a:t>
            </a:r>
            <a:r>
              <a:rPr lang="en-US" altLang="zh-CN" sz="1800" dirty="0"/>
              <a:t>List</a:t>
            </a:r>
            <a:r>
              <a:rPr lang="zh-CN" altLang="en-US" sz="1800" dirty="0"/>
              <a:t>多条消息</a:t>
            </a:r>
            <a:r>
              <a:rPr lang="en-US" altLang="zh-CN" sz="1800" dirty="0"/>
              <a:t>)</a:t>
            </a:r>
            <a:r>
              <a:rPr lang="zh-CN" altLang="en-US" sz="1800" dirty="0"/>
              <a:t>，调用</a:t>
            </a:r>
            <a:r>
              <a:rPr lang="en-US" altLang="zh-CN" sz="1800" dirty="0" err="1"/>
              <a:t>eventhandler.serialize</a:t>
            </a:r>
            <a:r>
              <a:rPr lang="zh-CN" altLang="en-US" sz="1800" dirty="0"/>
              <a:t>首先序列化所有消息，序列化操作用户可以自定义实现</a:t>
            </a:r>
            <a:r>
              <a:rPr lang="en-US" altLang="zh-CN" sz="1800" dirty="0"/>
              <a:t>Encoder</a:t>
            </a:r>
            <a:r>
              <a:rPr lang="zh-CN" altLang="en-US" sz="1800" dirty="0"/>
              <a:t>接口，下一步调用</a:t>
            </a:r>
            <a:r>
              <a:rPr lang="en-US" altLang="zh-CN" sz="1800" dirty="0" err="1"/>
              <a:t>partitionAndCollate</a:t>
            </a:r>
            <a:r>
              <a:rPr lang="zh-CN" altLang="en-US" sz="1800" dirty="0"/>
              <a:t>根据</a:t>
            </a:r>
            <a:r>
              <a:rPr lang="en-US" altLang="zh-CN" sz="1800" dirty="0"/>
              <a:t>topics</a:t>
            </a:r>
            <a:r>
              <a:rPr lang="zh-CN" altLang="en-US" sz="1800" dirty="0"/>
              <a:t>的</a:t>
            </a:r>
            <a:r>
              <a:rPr lang="en-US" altLang="zh-CN" sz="1800" dirty="0"/>
              <a:t>messages</a:t>
            </a:r>
            <a:r>
              <a:rPr lang="zh-CN" altLang="en-US" sz="1800" dirty="0"/>
              <a:t>进行分组操作，</a:t>
            </a:r>
            <a:r>
              <a:rPr lang="en-US" altLang="zh-CN" sz="1800" dirty="0"/>
              <a:t>messages</a:t>
            </a:r>
            <a:r>
              <a:rPr lang="zh-CN" altLang="en-US" sz="1800" dirty="0"/>
              <a:t>分配给</a:t>
            </a:r>
            <a:r>
              <a:rPr lang="en-US" altLang="zh-CN" sz="1800" dirty="0" err="1"/>
              <a:t>dataPerBroker</a:t>
            </a:r>
            <a:r>
              <a:rPr lang="en-US" altLang="zh-CN" sz="1800" dirty="0"/>
              <a:t>(</a:t>
            </a:r>
            <a:r>
              <a:rPr lang="zh-CN" altLang="en-US" sz="1800" dirty="0"/>
              <a:t>多个不同的</a:t>
            </a:r>
            <a:r>
              <a:rPr lang="en-US" altLang="zh-CN" sz="1800" dirty="0"/>
              <a:t>Broker</a:t>
            </a:r>
            <a:r>
              <a:rPr lang="zh-CN" altLang="en-US" sz="1800" dirty="0"/>
              <a:t>的</a:t>
            </a:r>
            <a:r>
              <a:rPr lang="en-US" altLang="zh-CN" sz="1800" dirty="0"/>
              <a:t>Map)，</a:t>
            </a:r>
            <a:r>
              <a:rPr lang="zh-CN" altLang="en-US" sz="1800" dirty="0"/>
              <a:t>根据不同</a:t>
            </a:r>
            <a:r>
              <a:rPr lang="en-US" altLang="zh-CN" sz="1800" dirty="0"/>
              <a:t>Broker</a:t>
            </a:r>
            <a:r>
              <a:rPr lang="zh-CN" altLang="en-US" sz="1800" dirty="0"/>
              <a:t>调用不同的</a:t>
            </a:r>
            <a:r>
              <a:rPr lang="en-US" altLang="zh-CN" sz="1800" dirty="0" err="1"/>
              <a:t>SyncProducer.send</a:t>
            </a:r>
            <a:r>
              <a:rPr lang="zh-CN" altLang="en-US" sz="1800" dirty="0"/>
              <a:t>批量发送消息数据，</a:t>
            </a:r>
            <a:r>
              <a:rPr lang="en-US" altLang="zh-CN" sz="1800" dirty="0" err="1"/>
              <a:t>SyncProducer</a:t>
            </a:r>
            <a:r>
              <a:rPr lang="zh-CN" altLang="en-US" sz="1800" dirty="0"/>
              <a:t>包装了</a:t>
            </a:r>
            <a:r>
              <a:rPr lang="en-US" altLang="zh-CN" sz="1800" dirty="0" err="1"/>
              <a:t>nio</a:t>
            </a:r>
            <a:r>
              <a:rPr lang="zh-CN" altLang="en-US" sz="1800" dirty="0"/>
              <a:t>网络操作信息。</a:t>
            </a:r>
            <a:endParaRPr lang="zh-CN" altLang="en-US" sz="1800" dirty="0"/>
          </a:p>
        </p:txBody>
      </p:sp>
      <p:sp>
        <p:nvSpPr>
          <p:cNvPr id="6" name="矩形 1"/>
          <p:cNvSpPr>
            <a:spLocks noChangeArrowheads="1"/>
          </p:cNvSpPr>
          <p:nvPr/>
        </p:nvSpPr>
        <p:spPr bwMode="auto">
          <a:xfrm>
            <a:off x="2455614" y="189434"/>
            <a:ext cx="7820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a:latin typeface="黑体" pitchFamily="49" charset="-122"/>
                <a:ea typeface="黑体" pitchFamily="49" charset="-122"/>
                <a:sym typeface="黑体" pitchFamily="49" charset="-122"/>
              </a:rPr>
              <a:t>product</a:t>
            </a:r>
            <a:r>
              <a:rPr lang="zh-CN" altLang="en-US" sz="2800" dirty="0">
                <a:latin typeface="黑体" pitchFamily="49" charset="-122"/>
                <a:ea typeface="黑体" pitchFamily="49" charset="-122"/>
                <a:sym typeface="黑体" pitchFamily="49" charset="-122"/>
              </a:rPr>
              <a:t>的代码设计： 核心代码流程</a:t>
            </a:r>
          </a:p>
        </p:txBody>
      </p:sp>
    </p:spTree>
    <p:extLst>
      <p:ext uri="{BB962C8B-B14F-4D97-AF65-F5344CB8AC3E}">
        <p14:creationId xmlns:p14="http://schemas.microsoft.com/office/powerpoint/2010/main" val="647479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354759" y="266698"/>
            <a:ext cx="8248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a:latin typeface="黑体" pitchFamily="49" charset="-122"/>
                <a:ea typeface="黑体" pitchFamily="49" charset="-122"/>
                <a:sym typeface="黑体" pitchFamily="49" charset="-122"/>
              </a:rPr>
              <a:t>product</a:t>
            </a:r>
            <a:r>
              <a:rPr lang="zh-CN" altLang="en-US" sz="2800" dirty="0">
                <a:latin typeface="黑体" pitchFamily="49" charset="-122"/>
                <a:ea typeface="黑体" pitchFamily="49" charset="-122"/>
                <a:sym typeface="黑体" pitchFamily="49" charset="-122"/>
              </a:rPr>
              <a:t>的代码设计：</a:t>
            </a:r>
            <a:r>
              <a:rPr lang="en-US" sz="2800" b="1" dirty="0"/>
              <a:t> </a:t>
            </a:r>
            <a:r>
              <a:rPr lang="en-US" altLang="zh-CN" sz="2800" b="1" dirty="0"/>
              <a:t>Producer</a:t>
            </a:r>
            <a:r>
              <a:rPr lang="zh-CN" altLang="en-US" sz="2800" b="1" dirty="0"/>
              <a:t>扩展机制</a:t>
            </a:r>
            <a:endParaRPr lang="zh-CN" altLang="en-US" sz="2800" dirty="0">
              <a:latin typeface="黑体" pitchFamily="49" charset="-122"/>
              <a:ea typeface="黑体" pitchFamily="49" charset="-122"/>
              <a:sym typeface="黑体" pitchFamily="49" charset="-122"/>
            </a:endParaRPr>
          </a:p>
        </p:txBody>
      </p:sp>
      <p:sp>
        <p:nvSpPr>
          <p:cNvPr id="5" name="矩形 4"/>
          <p:cNvSpPr/>
          <p:nvPr/>
        </p:nvSpPr>
        <p:spPr>
          <a:xfrm>
            <a:off x="482551" y="1516350"/>
            <a:ext cx="11161239" cy="3785652"/>
          </a:xfrm>
          <a:prstGeom prst="rect">
            <a:avLst/>
          </a:prstGeom>
        </p:spPr>
        <p:txBody>
          <a:bodyPr wrap="square">
            <a:spAutoFit/>
          </a:bodyPr>
          <a:lstStyle/>
          <a:p>
            <a:r>
              <a:rPr lang="zh-CN" altLang="en-US" sz="2000" dirty="0"/>
              <a:t>如果开发过</a:t>
            </a:r>
            <a:r>
              <a:rPr lang="en-US" altLang="zh-CN" sz="2000" dirty="0"/>
              <a:t>producer</a:t>
            </a:r>
            <a:r>
              <a:rPr lang="zh-CN" altLang="en-US" sz="2000" dirty="0"/>
              <a:t>客户端代码，会知道 </a:t>
            </a:r>
            <a:r>
              <a:rPr lang="en-US" altLang="zh-CN" sz="2000" dirty="0" err="1"/>
              <a:t>metadata.broker.list</a:t>
            </a:r>
            <a:r>
              <a:rPr lang="zh-CN" altLang="en-US" sz="2000" dirty="0"/>
              <a:t>参数，它的含义是</a:t>
            </a:r>
            <a:r>
              <a:rPr lang="en-US" altLang="zh-CN" sz="2000" dirty="0" err="1"/>
              <a:t>kafak</a:t>
            </a:r>
            <a:r>
              <a:rPr lang="en-US" altLang="zh-CN" sz="2000" dirty="0"/>
              <a:t> broker</a:t>
            </a:r>
            <a:r>
              <a:rPr lang="zh-CN" altLang="en-US" sz="2000" dirty="0"/>
              <a:t>的</a:t>
            </a:r>
            <a:r>
              <a:rPr lang="en-US" altLang="zh-CN" sz="2000" dirty="0" err="1"/>
              <a:t>ip</a:t>
            </a:r>
            <a:r>
              <a:rPr lang="zh-CN" altLang="en-US" sz="2000" dirty="0"/>
              <a:t>和</a:t>
            </a:r>
            <a:r>
              <a:rPr lang="en-US" altLang="zh-CN" sz="2000" dirty="0"/>
              <a:t>port</a:t>
            </a:r>
            <a:r>
              <a:rPr lang="zh-CN" altLang="en-US" sz="2000" dirty="0"/>
              <a:t>列表，</a:t>
            </a:r>
            <a:r>
              <a:rPr lang="en-US" altLang="zh-CN" sz="2000" dirty="0"/>
              <a:t>producer</a:t>
            </a:r>
            <a:r>
              <a:rPr lang="zh-CN" altLang="en-US" sz="2000" dirty="0"/>
              <a:t>初始化时，就连接这几个</a:t>
            </a:r>
            <a:r>
              <a:rPr lang="en-US" altLang="zh-CN" sz="2000" dirty="0"/>
              <a:t>broker，</a:t>
            </a:r>
            <a:r>
              <a:rPr lang="zh-CN" altLang="en-US" sz="2000" dirty="0"/>
              <a:t>这时大家会有疑问，</a:t>
            </a:r>
            <a:r>
              <a:rPr lang="en-US" altLang="zh-CN" sz="2000" dirty="0"/>
              <a:t>producer</a:t>
            </a:r>
            <a:r>
              <a:rPr lang="zh-CN" altLang="en-US" sz="2000" dirty="0"/>
              <a:t>支持</a:t>
            </a:r>
            <a:r>
              <a:rPr lang="en-US" altLang="zh-CN" sz="2000" dirty="0"/>
              <a:t>kafka cluster</a:t>
            </a:r>
            <a:r>
              <a:rPr lang="zh-CN" altLang="en-US" sz="2000" dirty="0"/>
              <a:t>新增</a:t>
            </a:r>
            <a:r>
              <a:rPr lang="en-US" altLang="zh-CN" sz="2000" dirty="0"/>
              <a:t>broker</a:t>
            </a:r>
            <a:r>
              <a:rPr lang="zh-CN" altLang="en-US" sz="2000" dirty="0"/>
              <a:t>节点？它又没有监听</a:t>
            </a:r>
            <a:r>
              <a:rPr lang="en-US" altLang="zh-CN" sz="2000" dirty="0" err="1"/>
              <a:t>zk</a:t>
            </a:r>
            <a:r>
              <a:rPr lang="en-US" altLang="zh-CN" sz="2000" dirty="0"/>
              <a:t> broker</a:t>
            </a:r>
            <a:r>
              <a:rPr lang="zh-CN" altLang="en-US" sz="2000" dirty="0"/>
              <a:t>节点或从</a:t>
            </a:r>
            <a:r>
              <a:rPr lang="en-US" altLang="zh-CN" sz="2000" dirty="0" err="1"/>
              <a:t>zk</a:t>
            </a:r>
            <a:r>
              <a:rPr lang="zh-CN" altLang="en-US" sz="2000" dirty="0"/>
              <a:t>中获取</a:t>
            </a:r>
            <a:r>
              <a:rPr lang="en-US" altLang="zh-CN" sz="2000" dirty="0"/>
              <a:t>broker</a:t>
            </a:r>
            <a:r>
              <a:rPr lang="zh-CN" altLang="en-US" sz="2000" dirty="0"/>
              <a:t>信息，答案是肯定的，</a:t>
            </a:r>
            <a:r>
              <a:rPr lang="en-US" altLang="zh-CN" sz="2000" dirty="0"/>
              <a:t>producer</a:t>
            </a:r>
            <a:r>
              <a:rPr lang="zh-CN" altLang="en-US" sz="2000" dirty="0"/>
              <a:t>可以支持平滑扩容</a:t>
            </a:r>
            <a:r>
              <a:rPr lang="en-US" altLang="zh-CN" sz="2000" dirty="0"/>
              <a:t>broker，</a:t>
            </a:r>
            <a:r>
              <a:rPr lang="zh-CN" altLang="en-US" sz="2000" dirty="0"/>
              <a:t>他是通过定时与现有的</a:t>
            </a:r>
            <a:r>
              <a:rPr lang="en-US" altLang="zh-CN" sz="2000" dirty="0" err="1"/>
              <a:t>metadata.broker.list</a:t>
            </a:r>
            <a:r>
              <a:rPr lang="zh-CN" altLang="en-US" sz="2000" dirty="0"/>
              <a:t>通信，获取新增</a:t>
            </a:r>
            <a:r>
              <a:rPr lang="en-US" altLang="zh-CN" sz="2000" dirty="0"/>
              <a:t>broker</a:t>
            </a:r>
            <a:r>
              <a:rPr lang="zh-CN" altLang="en-US" sz="2000" dirty="0"/>
              <a:t>信息，然后把新建的</a:t>
            </a:r>
            <a:r>
              <a:rPr lang="en-US" altLang="zh-CN" sz="2000" dirty="0" err="1"/>
              <a:t>SyncProducer</a:t>
            </a:r>
            <a:r>
              <a:rPr lang="zh-CN" altLang="en-US" sz="2000" dirty="0"/>
              <a:t>放入</a:t>
            </a:r>
            <a:r>
              <a:rPr lang="en-US" altLang="zh-CN" sz="2000" dirty="0" err="1"/>
              <a:t>ProducerPool</a:t>
            </a:r>
            <a:r>
              <a:rPr lang="zh-CN" altLang="en-US" sz="2000" dirty="0"/>
              <a:t>中。等待后续应用程序调用。</a:t>
            </a:r>
            <a:endParaRPr lang="en-US" altLang="zh-CN" sz="2000" dirty="0"/>
          </a:p>
          <a:p>
            <a:endParaRPr lang="en-US" altLang="zh-CN" sz="2000" dirty="0"/>
          </a:p>
          <a:p>
            <a:r>
              <a:rPr lang="zh-CN" altLang="en-US" sz="2000" dirty="0">
                <a:latin typeface="黑体" pitchFamily="49" charset="-122"/>
                <a:ea typeface="黑体" pitchFamily="49" charset="-122"/>
              </a:rPr>
              <a:t>相关代码类的方法：</a:t>
            </a:r>
          </a:p>
          <a:p>
            <a:r>
              <a:rPr lang="en-US" altLang="zh-CN" sz="2000" dirty="0"/>
              <a:t>1)</a:t>
            </a:r>
            <a:r>
              <a:rPr lang="en-US" altLang="zh-CN" sz="2000" dirty="0" err="1"/>
              <a:t>DefaultEventHandler</a:t>
            </a:r>
            <a:r>
              <a:rPr lang="zh-CN" altLang="en-US" sz="2000" dirty="0"/>
              <a:t>类中初始化实例化</a:t>
            </a:r>
            <a:r>
              <a:rPr lang="en-US" altLang="zh-CN" sz="2000" dirty="0" err="1"/>
              <a:t>BrokerPartitionInfo</a:t>
            </a:r>
            <a:r>
              <a:rPr lang="zh-CN" altLang="en-US" sz="2000" dirty="0"/>
              <a:t>类，然后定期</a:t>
            </a:r>
            <a:r>
              <a:rPr lang="en-US" altLang="zh-CN" sz="2000" dirty="0" err="1"/>
              <a:t>brokerPartitionInfo.updateInfo</a:t>
            </a:r>
            <a:r>
              <a:rPr lang="zh-CN" altLang="en-US" sz="2000" dirty="0"/>
              <a:t>方法，用来跟踪</a:t>
            </a:r>
            <a:r>
              <a:rPr lang="en-US" altLang="zh-CN" sz="2000" dirty="0" err="1"/>
              <a:t>brokerPartition</a:t>
            </a:r>
            <a:r>
              <a:rPr lang="zh-CN" altLang="en-US" sz="2000" dirty="0"/>
              <a:t>的最新变化</a:t>
            </a:r>
            <a:endParaRPr lang="en-US" altLang="zh-CN" sz="2000" dirty="0"/>
          </a:p>
          <a:p>
            <a:r>
              <a:rPr lang="en-US" altLang="zh-CN" sz="2000" dirty="0"/>
              <a:t>2) </a:t>
            </a:r>
            <a:r>
              <a:rPr lang="en-US" altLang="zh-CN" sz="2000" dirty="0" err="1"/>
              <a:t>ClientUtils.fetchTopicMetadata</a:t>
            </a:r>
            <a:r>
              <a:rPr lang="zh-CN" altLang="en-US" sz="2000" dirty="0"/>
              <a:t>方法，用来跟踪获取当前</a:t>
            </a:r>
            <a:r>
              <a:rPr lang="en-US" altLang="zh-CN" sz="2000" dirty="0"/>
              <a:t>topic</a:t>
            </a:r>
            <a:r>
              <a:rPr lang="zh-CN" altLang="en-US" sz="2000" dirty="0"/>
              <a:t>对应的所有</a:t>
            </a:r>
            <a:r>
              <a:rPr lang="en-US" altLang="zh-CN" sz="2000" dirty="0"/>
              <a:t>broker</a:t>
            </a:r>
            <a:r>
              <a:rPr lang="zh-CN" altLang="en-US" sz="2000" dirty="0"/>
              <a:t>的最新变化</a:t>
            </a:r>
            <a:endParaRPr lang="en-US" altLang="zh-CN" sz="2000" dirty="0"/>
          </a:p>
          <a:p>
            <a:r>
              <a:rPr lang="en-US" altLang="zh-CN" sz="2000" dirty="0"/>
              <a:t>3) </a:t>
            </a:r>
            <a:r>
              <a:rPr lang="en-US" altLang="zh-CN" sz="2000" dirty="0" err="1"/>
              <a:t>ProducerPool</a:t>
            </a:r>
            <a:r>
              <a:rPr lang="zh-CN" altLang="en-US" sz="2000" dirty="0"/>
              <a:t>的</a:t>
            </a:r>
            <a:r>
              <a:rPr lang="en-US" altLang="zh-CN" sz="2000" dirty="0" err="1"/>
              <a:t>updateProducer</a:t>
            </a:r>
            <a:r>
              <a:rPr lang="en-US" altLang="zh-CN" sz="2000" dirty="0"/>
              <a:t>,</a:t>
            </a:r>
            <a:r>
              <a:rPr lang="zh-CN" altLang="en-US" sz="2000" dirty="0"/>
              <a:t>将相关信息更新回客户端的</a:t>
            </a:r>
            <a:r>
              <a:rPr lang="en-US" altLang="zh-CN" sz="2000" dirty="0" err="1"/>
              <a:t>ProducerPool</a:t>
            </a:r>
            <a:r>
              <a:rPr lang="zh-CN" altLang="en-US" sz="2000" dirty="0"/>
              <a:t>的实例中，使</a:t>
            </a:r>
            <a:r>
              <a:rPr lang="en-US" altLang="zh-CN" sz="2000" dirty="0"/>
              <a:t>pool</a:t>
            </a:r>
            <a:r>
              <a:rPr lang="zh-CN" altLang="en-US" sz="2000" dirty="0"/>
              <a:t>中维护最新的相关的信息。</a:t>
            </a:r>
            <a:endParaRPr lang="zh-CN" altLang="en-US" sz="2000" dirty="0"/>
          </a:p>
        </p:txBody>
      </p:sp>
    </p:spTree>
    <p:extLst>
      <p:ext uri="{BB962C8B-B14F-4D97-AF65-F5344CB8AC3E}">
        <p14:creationId xmlns:p14="http://schemas.microsoft.com/office/powerpoint/2010/main" val="164498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2387029" y="241623"/>
            <a:ext cx="8248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latin typeface="黑体" pitchFamily="49" charset="-122"/>
                <a:ea typeface="黑体" pitchFamily="49" charset="-122"/>
                <a:sym typeface="黑体" pitchFamily="49" charset="-122"/>
              </a:rPr>
              <a:t>Kafka</a:t>
            </a:r>
            <a:r>
              <a:rPr lang="zh-CN" altLang="en-US" sz="2800" dirty="0">
                <a:latin typeface="黑体" pitchFamily="49" charset="-122"/>
                <a:ea typeface="黑体" pitchFamily="49" charset="-122"/>
                <a:sym typeface="黑体" pitchFamily="49" charset="-122"/>
              </a:rPr>
              <a:t>在</a:t>
            </a:r>
            <a:r>
              <a:rPr lang="en-US" altLang="zh-CN" sz="2800" dirty="0">
                <a:latin typeface="黑体" pitchFamily="49" charset="-122"/>
                <a:ea typeface="黑体" pitchFamily="49" charset="-122"/>
                <a:sym typeface="黑体" pitchFamily="49" charset="-122"/>
              </a:rPr>
              <a:t>product</a:t>
            </a:r>
            <a:r>
              <a:rPr lang="zh-CN" altLang="en-US" sz="2800" dirty="0">
                <a:latin typeface="黑体" pitchFamily="49" charset="-122"/>
                <a:ea typeface="黑体" pitchFamily="49" charset="-122"/>
                <a:sym typeface="黑体" pitchFamily="49" charset="-122"/>
              </a:rPr>
              <a:t>的代码设计：</a:t>
            </a:r>
            <a:r>
              <a:rPr lang="en-US" sz="2800" b="1" dirty="0"/>
              <a:t> </a:t>
            </a:r>
            <a:r>
              <a:rPr lang="zh-CN" altLang="en-US" sz="2800" b="1" dirty="0"/>
              <a:t>重点理解</a:t>
            </a:r>
            <a:endParaRPr lang="zh-CN" altLang="en-US" sz="2800" dirty="0">
              <a:latin typeface="黑体" pitchFamily="49" charset="-122"/>
              <a:ea typeface="黑体" pitchFamily="49" charset="-122"/>
              <a:sym typeface="黑体" pitchFamily="49" charset="-122"/>
            </a:endParaRPr>
          </a:p>
        </p:txBody>
      </p:sp>
      <p:sp>
        <p:nvSpPr>
          <p:cNvPr id="5" name="矩形 4"/>
          <p:cNvSpPr/>
          <p:nvPr/>
        </p:nvSpPr>
        <p:spPr>
          <a:xfrm>
            <a:off x="410543" y="1298585"/>
            <a:ext cx="11233247" cy="4093428"/>
          </a:xfrm>
          <a:prstGeom prst="rect">
            <a:avLst/>
          </a:prstGeom>
        </p:spPr>
        <p:txBody>
          <a:bodyPr wrap="square">
            <a:spAutoFit/>
          </a:bodyPr>
          <a:lstStyle/>
          <a:p>
            <a:r>
              <a:rPr lang="zh-CN" altLang="en-US" sz="2000" dirty="0"/>
              <a:t>刷新</a:t>
            </a:r>
            <a:r>
              <a:rPr lang="en-US" altLang="zh-CN" sz="2000" dirty="0"/>
              <a:t>metadata</a:t>
            </a:r>
            <a:r>
              <a:rPr lang="zh-CN" altLang="en-US" sz="2000" dirty="0"/>
              <a:t>并不仅在第一次初始化时做。为了能适应</a:t>
            </a:r>
            <a:r>
              <a:rPr lang="en-US" altLang="zh-CN" sz="2000" dirty="0"/>
              <a:t>kafka broker</a:t>
            </a:r>
            <a:r>
              <a:rPr lang="zh-CN" altLang="en-US" sz="2000" dirty="0"/>
              <a:t>运行中因为各种原因挂掉、</a:t>
            </a:r>
            <a:r>
              <a:rPr lang="en-US" altLang="zh-CN" sz="2000" dirty="0" err="1"/>
              <a:t>paritition</a:t>
            </a:r>
            <a:r>
              <a:rPr lang="zh-CN" altLang="en-US" sz="2000" dirty="0"/>
              <a:t>改变等变化，</a:t>
            </a:r>
            <a:r>
              <a:rPr lang="en-US" altLang="zh-CN" sz="2000" dirty="0" err="1"/>
              <a:t>eventHandler</a:t>
            </a:r>
            <a:r>
              <a:rPr lang="zh-CN" altLang="en-US" sz="2000" dirty="0"/>
              <a:t>会定期的再去刷新一次该</a:t>
            </a:r>
            <a:r>
              <a:rPr lang="en-US" altLang="zh-CN" sz="2000" dirty="0"/>
              <a:t>metadata，</a:t>
            </a:r>
            <a:r>
              <a:rPr lang="zh-CN" altLang="en-US" sz="2000" dirty="0"/>
              <a:t>刷新的间隔用参数</a:t>
            </a:r>
            <a:r>
              <a:rPr lang="en-US" altLang="zh-CN" sz="2000" dirty="0"/>
              <a:t>topic.metadata.refresh.interval.ms</a:t>
            </a:r>
            <a:r>
              <a:rPr lang="zh-CN" altLang="en-US" sz="2000" dirty="0"/>
              <a:t>定义，默认值是</a:t>
            </a:r>
            <a:r>
              <a:rPr lang="en-US" altLang="zh-CN" sz="2000" dirty="0"/>
              <a:t>10</a:t>
            </a:r>
            <a:r>
              <a:rPr lang="zh-CN" altLang="en-US" sz="2000" dirty="0"/>
              <a:t>分钟。</a:t>
            </a:r>
            <a:br>
              <a:rPr lang="zh-CN" altLang="en-US" sz="2000" dirty="0"/>
            </a:br>
            <a:r>
              <a:rPr lang="zh-CN" altLang="en-US" sz="2000" dirty="0">
                <a:latin typeface="黑体" pitchFamily="49" charset="-122"/>
                <a:ea typeface="黑体" pitchFamily="49" charset="-122"/>
              </a:rPr>
              <a:t>三点需要强调：</a:t>
            </a:r>
            <a:r>
              <a:rPr lang="zh-CN" altLang="en-US" sz="2000" dirty="0"/>
              <a:t/>
            </a:r>
            <a:br>
              <a:rPr lang="zh-CN" altLang="en-US" sz="2000" dirty="0"/>
            </a:br>
            <a:r>
              <a:rPr lang="en-US" altLang="zh-CN" sz="2000" dirty="0"/>
              <a:t>1)</a:t>
            </a:r>
            <a:r>
              <a:rPr lang="zh-CN" altLang="en-US" sz="2000" dirty="0"/>
              <a:t>客户端调用</a:t>
            </a:r>
            <a:r>
              <a:rPr lang="en-US" altLang="zh-CN" sz="2000" dirty="0"/>
              <a:t>send, </a:t>
            </a:r>
            <a:r>
              <a:rPr lang="zh-CN" altLang="en-US" sz="2000" dirty="0"/>
              <a:t>才会新建</a:t>
            </a:r>
            <a:r>
              <a:rPr lang="en-US" altLang="zh-CN" sz="2000" dirty="0" err="1"/>
              <a:t>SyncProducer</a:t>
            </a:r>
            <a:r>
              <a:rPr lang="en-US" altLang="zh-CN" sz="2000" dirty="0"/>
              <a:t>，</a:t>
            </a:r>
            <a:r>
              <a:rPr lang="zh-CN" altLang="en-US" sz="2000" dirty="0"/>
              <a:t>只有调用</a:t>
            </a:r>
            <a:r>
              <a:rPr lang="en-US" altLang="zh-CN" sz="2000" dirty="0"/>
              <a:t>send</a:t>
            </a:r>
            <a:r>
              <a:rPr lang="zh-CN" altLang="en-US" sz="2000" dirty="0"/>
              <a:t>才会去定期刷新</a:t>
            </a:r>
            <a:r>
              <a:rPr lang="en-US" altLang="zh-CN" sz="2000" dirty="0"/>
              <a:t>metadata</a:t>
            </a:r>
          </a:p>
          <a:p>
            <a:r>
              <a:rPr lang="zh-CN" altLang="en-US" sz="2000" dirty="0"/>
              <a:t>在每次取</a:t>
            </a:r>
            <a:r>
              <a:rPr lang="en-US" altLang="zh-CN" sz="2000" dirty="0"/>
              <a:t>metadata</a:t>
            </a:r>
            <a:r>
              <a:rPr lang="zh-CN" altLang="en-US" sz="2000" dirty="0"/>
              <a:t>时，</a:t>
            </a:r>
            <a:r>
              <a:rPr lang="en-US" altLang="zh-CN" sz="2000" dirty="0"/>
              <a:t>kafka</a:t>
            </a:r>
            <a:r>
              <a:rPr lang="zh-CN" altLang="en-US" sz="2000" dirty="0"/>
              <a:t>会新建一个</a:t>
            </a:r>
            <a:r>
              <a:rPr lang="en-US" altLang="zh-CN" sz="2000" dirty="0" err="1"/>
              <a:t>SyncProducer</a:t>
            </a:r>
            <a:r>
              <a:rPr lang="zh-CN" altLang="en-US" sz="2000" dirty="0"/>
              <a:t>去取</a:t>
            </a:r>
            <a:r>
              <a:rPr lang="en-US" altLang="zh-CN" sz="2000" dirty="0"/>
              <a:t>metadata，</a:t>
            </a:r>
            <a:r>
              <a:rPr lang="zh-CN" altLang="en-US" sz="2000" dirty="0"/>
              <a:t>逻辑处理完后再</a:t>
            </a:r>
            <a:r>
              <a:rPr lang="en-US" altLang="zh-CN" sz="2000" dirty="0"/>
              <a:t>close。</a:t>
            </a:r>
          </a:p>
          <a:p>
            <a:r>
              <a:rPr lang="en-US" altLang="zh-CN" sz="2000" dirty="0"/>
              <a:t>2)</a:t>
            </a:r>
            <a:r>
              <a:rPr lang="zh-CN" altLang="en-US" sz="2000" dirty="0"/>
              <a:t>根据当前</a:t>
            </a:r>
            <a:r>
              <a:rPr lang="en-US" altLang="zh-CN" sz="2000" dirty="0" err="1"/>
              <a:t>SyncProducer</a:t>
            </a:r>
            <a:r>
              <a:rPr lang="en-US" altLang="zh-CN" sz="2000" dirty="0"/>
              <a:t>(</a:t>
            </a:r>
            <a:r>
              <a:rPr lang="zh-CN" altLang="en-US" sz="2000" dirty="0"/>
              <a:t>一个</a:t>
            </a:r>
            <a:r>
              <a:rPr lang="en-US" altLang="zh-CN" sz="2000" dirty="0"/>
              <a:t>Broker</a:t>
            </a:r>
            <a:r>
              <a:rPr lang="zh-CN" altLang="en-US" sz="2000" dirty="0"/>
              <a:t>的连接</a:t>
            </a:r>
            <a:r>
              <a:rPr lang="en-US" altLang="zh-CN" sz="2000" dirty="0"/>
              <a:t>)</a:t>
            </a:r>
            <a:r>
              <a:rPr lang="zh-CN" altLang="en-US" sz="2000" dirty="0"/>
              <a:t>取得的最新的完整的</a:t>
            </a:r>
            <a:r>
              <a:rPr lang="en-US" altLang="zh-CN" sz="2000" dirty="0"/>
              <a:t>metadata，</a:t>
            </a:r>
            <a:r>
              <a:rPr lang="zh-CN" altLang="en-US" sz="2000" dirty="0"/>
              <a:t>刷新</a:t>
            </a:r>
            <a:r>
              <a:rPr lang="en-US" altLang="zh-CN" sz="2000" dirty="0" err="1"/>
              <a:t>ProducerPool</a:t>
            </a:r>
            <a:r>
              <a:rPr lang="zh-CN" altLang="en-US" sz="2000" dirty="0"/>
              <a:t>中到</a:t>
            </a:r>
            <a:r>
              <a:rPr lang="en-US" altLang="zh-CN" sz="2000" dirty="0"/>
              <a:t>broker</a:t>
            </a:r>
            <a:r>
              <a:rPr lang="zh-CN" altLang="en-US" sz="2000" dirty="0"/>
              <a:t>的连接</a:t>
            </a:r>
            <a:r>
              <a:rPr lang="en-US" altLang="zh-CN" sz="2000" dirty="0"/>
              <a:t>.</a:t>
            </a:r>
          </a:p>
          <a:p>
            <a:r>
              <a:rPr lang="en-US" altLang="zh-CN" sz="2000" dirty="0"/>
              <a:t>3)</a:t>
            </a:r>
            <a:r>
              <a:rPr lang="zh-CN" altLang="en-US" sz="2000" dirty="0"/>
              <a:t>每 </a:t>
            </a:r>
            <a:r>
              <a:rPr lang="en-US" altLang="zh-CN" sz="2000" dirty="0"/>
              <a:t>10</a:t>
            </a:r>
            <a:r>
              <a:rPr lang="zh-CN" altLang="en-US" sz="2000" dirty="0"/>
              <a:t>分钟的刷新会直接重新把到每个</a:t>
            </a:r>
            <a:r>
              <a:rPr lang="en-US" altLang="zh-CN" sz="2000" dirty="0"/>
              <a:t>broker</a:t>
            </a:r>
            <a:r>
              <a:rPr lang="zh-CN" altLang="en-US" sz="2000" dirty="0"/>
              <a:t>的</a:t>
            </a:r>
            <a:r>
              <a:rPr lang="en-US" altLang="zh-CN" sz="2000" dirty="0"/>
              <a:t>socket</a:t>
            </a:r>
            <a:r>
              <a:rPr lang="zh-CN" altLang="en-US" sz="2000" dirty="0"/>
              <a:t>连接重建，意味着在这之后的第一个请求会有几百毫秒的延迟。如果不想要该延迟，把 </a:t>
            </a:r>
            <a:r>
              <a:rPr lang="en-US" altLang="zh-CN" sz="2000" dirty="0"/>
              <a:t>topic.metadata.refresh.interval.ms</a:t>
            </a:r>
            <a:r>
              <a:rPr lang="zh-CN" altLang="en-US" sz="2000" dirty="0"/>
              <a:t>值改为</a:t>
            </a:r>
            <a:r>
              <a:rPr lang="en-US" altLang="zh-CN" sz="2000" dirty="0"/>
              <a:t>-1</a:t>
            </a:r>
            <a:r>
              <a:rPr lang="zh-CN" altLang="en-US" sz="2000" dirty="0"/>
              <a:t>，这样只有在发送失败时，才会重新刷新。</a:t>
            </a:r>
            <a:r>
              <a:rPr lang="en-US" altLang="zh-CN" sz="2000" dirty="0"/>
              <a:t>Kafka</a:t>
            </a:r>
            <a:r>
              <a:rPr lang="zh-CN" altLang="en-US" sz="2000" dirty="0"/>
              <a:t>的集群中如果某个 </a:t>
            </a:r>
            <a:r>
              <a:rPr lang="en-US" altLang="zh-CN" sz="2000" dirty="0"/>
              <a:t>partition</a:t>
            </a:r>
            <a:r>
              <a:rPr lang="zh-CN" altLang="en-US" sz="2000" dirty="0"/>
              <a:t>所在的</a:t>
            </a:r>
            <a:r>
              <a:rPr lang="en-US" altLang="zh-CN" sz="2000" dirty="0"/>
              <a:t>broker</a:t>
            </a:r>
            <a:r>
              <a:rPr lang="zh-CN" altLang="en-US" sz="2000" dirty="0"/>
              <a:t>挂了，可以检查错误后重启重新加入集群，手动做</a:t>
            </a:r>
            <a:r>
              <a:rPr lang="en-US" altLang="zh-CN" sz="2000" dirty="0" err="1"/>
              <a:t>rebalance，producer</a:t>
            </a:r>
            <a:r>
              <a:rPr lang="zh-CN" altLang="en-US" sz="2000" dirty="0"/>
              <a:t>的连接会再次断掉，直到 </a:t>
            </a:r>
            <a:r>
              <a:rPr lang="en-US" altLang="zh-CN" sz="2000" dirty="0"/>
              <a:t>rebalance</a:t>
            </a:r>
            <a:r>
              <a:rPr lang="zh-CN" altLang="en-US" sz="2000" dirty="0"/>
              <a:t>完成，那么刷新后取到的连接着中就会有这个新加入的</a:t>
            </a:r>
            <a:r>
              <a:rPr lang="en-US" altLang="zh-CN" sz="2000" dirty="0"/>
              <a:t>broker。</a:t>
            </a:r>
            <a:endParaRPr lang="en-US" altLang="zh-CN" sz="2000" dirty="0"/>
          </a:p>
        </p:txBody>
      </p:sp>
    </p:spTree>
    <p:extLst>
      <p:ext uri="{BB962C8B-B14F-4D97-AF65-F5344CB8AC3E}">
        <p14:creationId xmlns:p14="http://schemas.microsoft.com/office/powerpoint/2010/main" val="276055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63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a:t>kafka</a:t>
            </a:r>
            <a:r>
              <a:rPr lang="zh-CN" altLang="en-US" dirty="0"/>
              <a:t>介绍与</a:t>
            </a:r>
            <a:r>
              <a:rPr lang="zh-CN" altLang="en-US" dirty="0" smtClean="0"/>
              <a:t>配置</a:t>
            </a:r>
            <a:endParaRPr lang="en-US" altLang="zh-CN" dirty="0"/>
          </a:p>
        </p:txBody>
      </p:sp>
      <p:sp>
        <p:nvSpPr>
          <p:cNvPr id="5" name="文本占位符 4"/>
          <p:cNvSpPr>
            <a:spLocks noGrp="1"/>
          </p:cNvSpPr>
          <p:nvPr>
            <p:ph type="body" sz="quarter" idx="11"/>
          </p:nvPr>
        </p:nvSpPr>
        <p:spPr>
          <a:xfrm>
            <a:off x="4659017" y="3213722"/>
            <a:ext cx="6264694" cy="461665"/>
          </a:xfrm>
        </p:spPr>
        <p:txBody>
          <a:bodyPr/>
          <a:lstStyle/>
          <a:p>
            <a:pPr marL="457360" lvl="1" indent="-457360">
              <a:buClr>
                <a:srgbClr val="21B6BB"/>
              </a:buClr>
              <a:buFont typeface="Wingdings" panose="05000000000000000000" pitchFamily="2" charset="2"/>
              <a:buChar char="l"/>
            </a:pPr>
            <a:r>
              <a:rPr lang="zh-CN" altLang="en-US" dirty="0" smtClean="0">
                <a:solidFill>
                  <a:srgbClr val="11BBD5"/>
                </a:solidFill>
                <a:latin typeface="+mj-ea"/>
                <a:sym typeface="黑体" pitchFamily="49" charset="-122"/>
              </a:rPr>
              <a:t>什么</a:t>
            </a:r>
            <a:r>
              <a:rPr lang="zh-CN" altLang="en-US" dirty="0">
                <a:solidFill>
                  <a:srgbClr val="11BBD5"/>
                </a:solidFill>
                <a:latin typeface="+mj-ea"/>
                <a:sym typeface="黑体" pitchFamily="49" charset="-122"/>
              </a:rPr>
              <a:t>是 </a:t>
            </a:r>
            <a:r>
              <a:rPr lang="en-US" altLang="zh-CN" dirty="0">
                <a:solidFill>
                  <a:srgbClr val="11BBD5"/>
                </a:solidFill>
                <a:latin typeface="+mj-ea"/>
                <a:sym typeface="黑体" pitchFamily="49" charset="-122"/>
              </a:rPr>
              <a:t>Apache kafka </a:t>
            </a:r>
            <a:r>
              <a:rPr lang="zh-CN" altLang="en-US" dirty="0" smtClean="0">
                <a:solidFill>
                  <a:srgbClr val="11BBD5"/>
                </a:solidFill>
                <a:latin typeface="+mj-ea"/>
                <a:sym typeface="黑体" pitchFamily="49" charset="-122"/>
              </a:rPr>
              <a:t>系统</a:t>
            </a:r>
            <a:endParaRPr lang="zh-CN" altLang="en-US" dirty="0">
              <a:solidFill>
                <a:srgbClr val="11BBD5"/>
              </a:solidFill>
            </a:endParaRPr>
          </a:p>
        </p:txBody>
      </p:sp>
    </p:spTree>
    <p:extLst>
      <p:ext uri="{BB962C8B-B14F-4D97-AF65-F5344CB8AC3E}">
        <p14:creationId xmlns:p14="http://schemas.microsoft.com/office/powerpoint/2010/main" val="3573371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2786807" y="190499"/>
            <a:ext cx="717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latin typeface="黑体" pitchFamily="49" charset="-122"/>
                <a:ea typeface="黑体" pitchFamily="49" charset="-122"/>
                <a:sym typeface="黑体" pitchFamily="49" charset="-122"/>
              </a:rPr>
              <a:t>什么是 </a:t>
            </a:r>
            <a:r>
              <a:rPr lang="en-US" altLang="zh-CN" sz="2800" dirty="0">
                <a:latin typeface="黑体" pitchFamily="49" charset="-122"/>
                <a:ea typeface="黑体" pitchFamily="49" charset="-122"/>
                <a:sym typeface="黑体" pitchFamily="49" charset="-122"/>
              </a:rPr>
              <a:t>Apache kafka </a:t>
            </a:r>
            <a:r>
              <a:rPr lang="zh-CN" altLang="en-US" sz="2800" dirty="0">
                <a:latin typeface="黑体" pitchFamily="49" charset="-122"/>
                <a:ea typeface="黑体" pitchFamily="49" charset="-122"/>
                <a:sym typeface="黑体" pitchFamily="49" charset="-122"/>
              </a:rPr>
              <a:t>系统</a:t>
            </a:r>
          </a:p>
        </p:txBody>
      </p:sp>
      <p:sp>
        <p:nvSpPr>
          <p:cNvPr id="6" name="TextBox 5"/>
          <p:cNvSpPr txBox="1">
            <a:spLocks noChangeArrowheads="1"/>
          </p:cNvSpPr>
          <p:nvPr/>
        </p:nvSpPr>
        <p:spPr bwMode="auto">
          <a:xfrm>
            <a:off x="644649" y="3525609"/>
            <a:ext cx="1013504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en-US" altLang="zh-CN" dirty="0"/>
              <a:t>Kafka</a:t>
            </a:r>
            <a:r>
              <a:rPr lang="zh-CN" altLang="en-US" dirty="0"/>
              <a:t>是一个消息系统，原本开发自</a:t>
            </a:r>
            <a:r>
              <a:rPr lang="en-US" altLang="zh-CN" dirty="0"/>
              <a:t>LinkedIn</a:t>
            </a:r>
            <a:r>
              <a:rPr lang="en-US" dirty="0"/>
              <a:t>，</a:t>
            </a:r>
            <a:r>
              <a:rPr lang="zh-CN" altLang="en-US" dirty="0"/>
              <a:t>用作</a:t>
            </a:r>
            <a:r>
              <a:rPr lang="en-US" altLang="zh-CN" dirty="0"/>
              <a:t>LinkedIn</a:t>
            </a:r>
            <a:r>
              <a:rPr lang="zh-CN" altLang="en-US" dirty="0"/>
              <a:t>的活动流（</a:t>
            </a:r>
            <a:r>
              <a:rPr lang="en-US" altLang="zh-CN" dirty="0"/>
              <a:t>activity stream</a:t>
            </a:r>
            <a:r>
              <a:rPr lang="en-US" dirty="0"/>
              <a:t>）</a:t>
            </a:r>
            <a:r>
              <a:rPr lang="zh-CN" altLang="en-US" dirty="0"/>
              <a:t>和运营数据处理管道（</a:t>
            </a:r>
            <a:r>
              <a:rPr lang="en-US" altLang="zh-CN" dirty="0"/>
              <a:t>pipeline</a:t>
            </a:r>
            <a:r>
              <a:rPr lang="en-US" dirty="0"/>
              <a:t>）</a:t>
            </a:r>
            <a:r>
              <a:rPr lang="zh-CN" altLang="en-US" dirty="0"/>
              <a:t>的基础。后贡献给</a:t>
            </a:r>
            <a:r>
              <a:rPr lang="en-US" altLang="zh-CN" dirty="0"/>
              <a:t>apache</a:t>
            </a:r>
            <a:r>
              <a:rPr lang="zh-CN" altLang="en-US" dirty="0"/>
              <a:t>基金会，成为</a:t>
            </a:r>
            <a:r>
              <a:rPr lang="en-US" altLang="zh-CN" dirty="0"/>
              <a:t>apache</a:t>
            </a:r>
            <a:r>
              <a:rPr lang="zh-CN" altLang="en-US" dirty="0"/>
              <a:t>的一个顶级项目。</a:t>
            </a:r>
          </a:p>
        </p:txBody>
      </p:sp>
      <p:pic>
        <p:nvPicPr>
          <p:cNvPr id="8" name="Picture 7" descr="http://kafka.apache.org/images/kafka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1873" y="1667297"/>
            <a:ext cx="7143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257777" y="2271853"/>
            <a:ext cx="2185214" cy="461665"/>
          </a:xfrm>
          <a:prstGeom prst="rect">
            <a:avLst/>
          </a:prstGeom>
        </p:spPr>
        <p:txBody>
          <a:bodyPr wrap="none">
            <a:spAutoFit/>
          </a:bodyPr>
          <a:lstStyle/>
          <a:p>
            <a:r>
              <a:rPr lang="en-US" altLang="zh-CN" dirty="0">
                <a:latin typeface="Bauhaus 93" pitchFamily="82" charset="0"/>
                <a:ea typeface="黑体" pitchFamily="49" charset="-122"/>
                <a:sym typeface="黑体" pitchFamily="49" charset="-122"/>
              </a:rPr>
              <a:t>Apache kafka </a:t>
            </a:r>
            <a:endParaRPr lang="zh-CN" altLang="en-US" dirty="0">
              <a:latin typeface="Bauhaus 93" pitchFamily="82" charset="0"/>
            </a:endParaRPr>
          </a:p>
        </p:txBody>
      </p:sp>
    </p:spTree>
    <p:extLst>
      <p:ext uri="{BB962C8B-B14F-4D97-AF65-F5344CB8AC3E}">
        <p14:creationId xmlns:p14="http://schemas.microsoft.com/office/powerpoint/2010/main" val="18630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a:t>kafka</a:t>
            </a:r>
            <a:r>
              <a:rPr lang="zh-CN" altLang="en-US" dirty="0"/>
              <a:t>介绍与</a:t>
            </a:r>
            <a:r>
              <a:rPr lang="zh-CN" altLang="en-US" dirty="0" smtClean="0"/>
              <a:t>配置</a:t>
            </a:r>
            <a:endParaRPr lang="en-US" altLang="zh-CN" dirty="0"/>
          </a:p>
        </p:txBody>
      </p:sp>
      <p:sp>
        <p:nvSpPr>
          <p:cNvPr id="5" name="文本占位符 4"/>
          <p:cNvSpPr>
            <a:spLocks noGrp="1"/>
          </p:cNvSpPr>
          <p:nvPr>
            <p:ph type="body" sz="quarter" idx="11"/>
          </p:nvPr>
        </p:nvSpPr>
        <p:spPr>
          <a:xfrm>
            <a:off x="4659017" y="3213722"/>
            <a:ext cx="6264694" cy="461665"/>
          </a:xfrm>
        </p:spPr>
        <p:txBody>
          <a:bodyPr/>
          <a:lstStyle/>
          <a:p>
            <a:pPr marL="457360" lvl="1" indent="-457360">
              <a:buClr>
                <a:srgbClr val="21B6BB"/>
              </a:buClr>
              <a:buFont typeface="Wingdings" panose="05000000000000000000" pitchFamily="2" charset="2"/>
              <a:buChar char="l"/>
            </a:pPr>
            <a:r>
              <a:rPr lang="zh-CN" altLang="en-US" dirty="0" smtClean="0">
                <a:solidFill>
                  <a:srgbClr val="11BBD5"/>
                </a:solidFill>
                <a:latin typeface="+mj-ea"/>
                <a:sym typeface="黑体" pitchFamily="49" charset="-122"/>
              </a:rPr>
              <a:t>我们为什么要搭建 </a:t>
            </a:r>
            <a:r>
              <a:rPr lang="en-US" altLang="zh-CN" dirty="0">
                <a:solidFill>
                  <a:srgbClr val="11BBD5"/>
                </a:solidFill>
                <a:latin typeface="+mj-ea"/>
                <a:sym typeface="黑体" pitchFamily="49" charset="-122"/>
              </a:rPr>
              <a:t>Apache kafka </a:t>
            </a:r>
            <a:r>
              <a:rPr lang="zh-CN" altLang="en-US" dirty="0" smtClean="0">
                <a:solidFill>
                  <a:srgbClr val="11BBD5"/>
                </a:solidFill>
                <a:latin typeface="+mj-ea"/>
                <a:sym typeface="黑体" pitchFamily="49" charset="-122"/>
              </a:rPr>
              <a:t>系统</a:t>
            </a:r>
            <a:endParaRPr lang="zh-CN" altLang="en-US" dirty="0">
              <a:solidFill>
                <a:srgbClr val="11BBD5"/>
              </a:solidFill>
            </a:endParaRPr>
          </a:p>
        </p:txBody>
      </p:sp>
    </p:spTree>
    <p:extLst>
      <p:ext uri="{BB962C8B-B14F-4D97-AF65-F5344CB8AC3E}">
        <p14:creationId xmlns:p14="http://schemas.microsoft.com/office/powerpoint/2010/main" val="931838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
          <p:cNvSpPr>
            <a:spLocks noChangeArrowheads="1"/>
          </p:cNvSpPr>
          <p:nvPr/>
        </p:nvSpPr>
        <p:spPr bwMode="auto">
          <a:xfrm>
            <a:off x="2786807" y="190499"/>
            <a:ext cx="717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t>我们为什么要搭建  </a:t>
            </a:r>
            <a:r>
              <a:rPr lang="en-US" altLang="zh-CN" sz="2800" dirty="0">
                <a:latin typeface="黑体" pitchFamily="49" charset="-122"/>
                <a:ea typeface="黑体" pitchFamily="49" charset="-122"/>
                <a:sym typeface="黑体" pitchFamily="49" charset="-122"/>
              </a:rPr>
              <a:t>Apache kafka </a:t>
            </a:r>
            <a:r>
              <a:rPr lang="zh-CN" altLang="en-US" sz="2800" dirty="0">
                <a:latin typeface="黑体" pitchFamily="49" charset="-122"/>
                <a:ea typeface="黑体" pitchFamily="49" charset="-122"/>
                <a:sym typeface="黑体" pitchFamily="49" charset="-122"/>
              </a:rPr>
              <a:t>系统</a:t>
            </a:r>
          </a:p>
        </p:txBody>
      </p:sp>
      <p:sp>
        <p:nvSpPr>
          <p:cNvPr id="7" name="TextBox 5"/>
          <p:cNvSpPr txBox="1">
            <a:spLocks noChangeArrowheads="1"/>
          </p:cNvSpPr>
          <p:nvPr/>
        </p:nvSpPr>
        <p:spPr bwMode="auto">
          <a:xfrm>
            <a:off x="428625" y="1285875"/>
            <a:ext cx="108551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r>
              <a:rPr lang="zh-CN" altLang="en-US" b="1" dirty="0">
                <a:latin typeface="黑体" pitchFamily="49" charset="-122"/>
                <a:ea typeface="黑体" pitchFamily="49" charset="-122"/>
              </a:rPr>
              <a:t>活动数据</a:t>
            </a:r>
            <a:endParaRPr lang="en-US" altLang="zh-CN" b="1" dirty="0">
              <a:latin typeface="黑体" pitchFamily="49" charset="-122"/>
              <a:ea typeface="黑体" pitchFamily="49" charset="-122"/>
            </a:endParaRPr>
          </a:p>
          <a:p>
            <a:r>
              <a:rPr lang="en-US" altLang="zh-CN" dirty="0"/>
              <a:t>  </a:t>
            </a:r>
            <a:r>
              <a:rPr lang="zh-CN" altLang="en-US" dirty="0"/>
              <a:t>网站用户相关行为数据，例如：</a:t>
            </a:r>
            <a:r>
              <a:rPr lang="en-US" altLang="zh-CN" dirty="0"/>
              <a:t>PV</a:t>
            </a:r>
            <a:r>
              <a:rPr lang="zh-CN" altLang="en-US" dirty="0"/>
              <a:t>，</a:t>
            </a:r>
            <a:r>
              <a:rPr lang="en-US" altLang="zh-CN" dirty="0"/>
              <a:t>UV</a:t>
            </a:r>
            <a:r>
              <a:rPr lang="zh-CN" altLang="en-US" dirty="0"/>
              <a:t>等</a:t>
            </a:r>
            <a:r>
              <a:rPr lang="en-US" altLang="zh-CN" dirty="0"/>
              <a:t>  </a:t>
            </a:r>
          </a:p>
          <a:p>
            <a:r>
              <a:rPr lang="zh-CN" altLang="en-US" dirty="0">
                <a:latin typeface="黑体" pitchFamily="49" charset="-122"/>
                <a:ea typeface="黑体" pitchFamily="49" charset="-122"/>
              </a:rPr>
              <a:t>运营数据</a:t>
            </a:r>
            <a:endParaRPr lang="en-US" altLang="zh-CN" dirty="0">
              <a:latin typeface="黑体" pitchFamily="49" charset="-122"/>
              <a:ea typeface="黑体" pitchFamily="49" charset="-122"/>
            </a:endParaRPr>
          </a:p>
          <a:p>
            <a:r>
              <a:rPr lang="en-US" altLang="zh-CN" dirty="0"/>
              <a:t>  </a:t>
            </a:r>
            <a:r>
              <a:rPr lang="zh-CN" altLang="en-US" dirty="0"/>
              <a:t>监控核心系统性能指标</a:t>
            </a:r>
            <a:r>
              <a:rPr lang="en-US" altLang="zh-CN" dirty="0"/>
              <a:t>(  CPU</a:t>
            </a:r>
            <a:r>
              <a:rPr lang="zh-CN" altLang="en-US" dirty="0"/>
              <a:t>利用率，磁盘利用率</a:t>
            </a:r>
            <a:r>
              <a:rPr lang="en-US" altLang="zh-CN" dirty="0"/>
              <a:t>,IO</a:t>
            </a:r>
            <a:r>
              <a:rPr lang="zh-CN" altLang="en-US" dirty="0"/>
              <a:t>使用率</a:t>
            </a:r>
            <a:r>
              <a:rPr lang="en-US" altLang="zh-CN" dirty="0"/>
              <a:t>…..)</a:t>
            </a:r>
          </a:p>
          <a:p>
            <a:endParaRPr lang="en-US" altLang="zh-CN" dirty="0"/>
          </a:p>
          <a:p>
            <a:r>
              <a:rPr lang="zh-CN" altLang="en-US" dirty="0">
                <a:latin typeface="黑体" pitchFamily="49" charset="-122"/>
                <a:ea typeface="黑体" pitchFamily="49" charset="-122"/>
              </a:rPr>
              <a:t>这些数据的特点</a:t>
            </a:r>
            <a:r>
              <a:rPr lang="zh-CN" altLang="en-US" dirty="0"/>
              <a:t>：</a:t>
            </a:r>
            <a:endParaRPr lang="en-US" altLang="zh-CN" dirty="0"/>
          </a:p>
          <a:p>
            <a:r>
              <a:rPr lang="zh-CN" altLang="en-US" dirty="0"/>
              <a:t>数据不可变</a:t>
            </a:r>
            <a:endParaRPr lang="en-US" altLang="zh-CN" dirty="0"/>
          </a:p>
          <a:p>
            <a:r>
              <a:rPr lang="zh-CN" altLang="en-US" dirty="0"/>
              <a:t>数据量庞大</a:t>
            </a:r>
            <a:endParaRPr lang="en-US" altLang="zh-CN" dirty="0"/>
          </a:p>
          <a:p>
            <a:r>
              <a:rPr lang="zh-CN" altLang="en-US" dirty="0"/>
              <a:t>需</a:t>
            </a:r>
            <a:r>
              <a:rPr lang="zh-CN" altLang="en-US" dirty="0" smtClean="0"/>
              <a:t>实时处理</a:t>
            </a:r>
            <a:endParaRPr lang="en-US" altLang="zh-CN" dirty="0"/>
          </a:p>
          <a:p>
            <a:endParaRPr lang="en-US" altLang="zh-CN" dirty="0"/>
          </a:p>
          <a:p>
            <a:r>
              <a:rPr lang="zh-CN" altLang="en-US" dirty="0"/>
              <a:t>传统的消息队列不能很好的支持（超长的未处理数据，不能有效持久化）</a:t>
            </a:r>
            <a:endParaRPr lang="en-US" altLang="zh-CN" dirty="0"/>
          </a:p>
        </p:txBody>
      </p:sp>
    </p:spTree>
    <p:extLst>
      <p:ext uri="{BB962C8B-B14F-4D97-AF65-F5344CB8AC3E}">
        <p14:creationId xmlns:p14="http://schemas.microsoft.com/office/powerpoint/2010/main" val="221414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3866928" y="2061327"/>
            <a:ext cx="8331422" cy="646331"/>
          </a:xfrm>
        </p:spPr>
        <p:txBody>
          <a:bodyPr/>
          <a:lstStyle/>
          <a:p>
            <a:r>
              <a:rPr lang="en-US" altLang="zh-CN" dirty="0"/>
              <a:t>kafka</a:t>
            </a:r>
            <a:r>
              <a:rPr lang="zh-CN" altLang="en-US" dirty="0"/>
              <a:t>介绍与</a:t>
            </a:r>
            <a:r>
              <a:rPr lang="zh-CN" altLang="en-US" dirty="0" smtClean="0"/>
              <a:t>配置</a:t>
            </a:r>
            <a:endParaRPr lang="en-US" altLang="zh-CN" dirty="0"/>
          </a:p>
        </p:txBody>
      </p:sp>
      <p:sp>
        <p:nvSpPr>
          <p:cNvPr id="5" name="文本占位符 4"/>
          <p:cNvSpPr>
            <a:spLocks noGrp="1"/>
          </p:cNvSpPr>
          <p:nvPr>
            <p:ph type="body" sz="quarter" idx="11"/>
          </p:nvPr>
        </p:nvSpPr>
        <p:spPr>
          <a:xfrm>
            <a:off x="4659017" y="3213722"/>
            <a:ext cx="6264694" cy="461665"/>
          </a:xfrm>
        </p:spPr>
        <p:txBody>
          <a:bodyPr/>
          <a:lstStyle/>
          <a:p>
            <a:pPr marL="457360" lvl="1" indent="-457360">
              <a:buClr>
                <a:srgbClr val="21B6BB"/>
              </a:buClr>
              <a:buFont typeface="Wingdings" panose="05000000000000000000" pitchFamily="2" charset="2"/>
              <a:buChar char="l"/>
            </a:pPr>
            <a:r>
              <a:rPr lang="en-US" altLang="zh-CN" dirty="0" smtClean="0">
                <a:solidFill>
                  <a:srgbClr val="11BBD5"/>
                </a:solidFill>
                <a:latin typeface="+mj-ea"/>
                <a:sym typeface="黑体" pitchFamily="49" charset="-122"/>
              </a:rPr>
              <a:t>Apache </a:t>
            </a:r>
            <a:r>
              <a:rPr lang="en-US" altLang="zh-CN" dirty="0">
                <a:solidFill>
                  <a:srgbClr val="11BBD5"/>
                </a:solidFill>
                <a:latin typeface="+mj-ea"/>
                <a:sym typeface="黑体" pitchFamily="49" charset="-122"/>
              </a:rPr>
              <a:t>kafka </a:t>
            </a:r>
            <a:r>
              <a:rPr lang="zh-CN" altLang="en-US" dirty="0" smtClean="0">
                <a:solidFill>
                  <a:srgbClr val="11BBD5"/>
                </a:solidFill>
                <a:latin typeface="+mj-ea"/>
                <a:sym typeface="黑体" pitchFamily="49" charset="-122"/>
              </a:rPr>
              <a:t>系统部署方式</a:t>
            </a:r>
            <a:endParaRPr lang="zh-CN" altLang="en-US" dirty="0">
              <a:solidFill>
                <a:srgbClr val="11BBD5"/>
              </a:solidFill>
            </a:endParaRPr>
          </a:p>
        </p:txBody>
      </p:sp>
    </p:spTree>
    <p:extLst>
      <p:ext uri="{BB962C8B-B14F-4D97-AF65-F5344CB8AC3E}">
        <p14:creationId xmlns:p14="http://schemas.microsoft.com/office/powerpoint/2010/main" val="1378510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接连接符 4"/>
          <p:cNvSpPr>
            <a:spLocks noChangeShapeType="1"/>
          </p:cNvSpPr>
          <p:nvPr/>
        </p:nvSpPr>
        <p:spPr bwMode="auto">
          <a:xfrm>
            <a:off x="427038" y="915988"/>
            <a:ext cx="8277225" cy="0"/>
          </a:xfrm>
          <a:prstGeom prst="line">
            <a:avLst/>
          </a:prstGeom>
          <a:noFill/>
          <a:ln w="1143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矩形 2"/>
          <p:cNvSpPr>
            <a:spLocks noChangeArrowheads="1"/>
          </p:cNvSpPr>
          <p:nvPr/>
        </p:nvSpPr>
        <p:spPr bwMode="auto">
          <a:xfrm>
            <a:off x="2450479" y="190500"/>
            <a:ext cx="7177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latin typeface="黑体" pitchFamily="49" charset="-122"/>
                <a:ea typeface="黑体" pitchFamily="49" charset="-122"/>
                <a:sym typeface="黑体" pitchFamily="49" charset="-122"/>
              </a:rPr>
              <a:t>典型的</a:t>
            </a:r>
            <a:r>
              <a:rPr lang="en-US" altLang="zh-CN" sz="2800" dirty="0">
                <a:latin typeface="黑体" pitchFamily="49" charset="-122"/>
                <a:ea typeface="黑体" pitchFamily="49" charset="-122"/>
                <a:sym typeface="黑体" pitchFamily="49" charset="-122"/>
              </a:rPr>
              <a:t>Apache kafka </a:t>
            </a:r>
            <a:r>
              <a:rPr lang="zh-CN" altLang="en-US" sz="2800" dirty="0">
                <a:latin typeface="黑体" pitchFamily="49" charset="-122"/>
                <a:ea typeface="黑体" pitchFamily="49" charset="-122"/>
                <a:sym typeface="黑体" pitchFamily="49" charset="-122"/>
              </a:rPr>
              <a:t>系统部署方式</a:t>
            </a:r>
          </a:p>
        </p:txBody>
      </p:sp>
      <p:pic>
        <p:nvPicPr>
          <p:cNvPr id="5" name="Picture 2" descr="http://static.oschina.net/uploads/img/201303/05152224_rFu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0783" y="1125537"/>
            <a:ext cx="6259165" cy="4805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8088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模板文件">
  <a:themeElements>
    <a:clrScheme name="自定义 65">
      <a:dk1>
        <a:sysClr val="windowText" lastClr="000000"/>
      </a:dk1>
      <a:lt1>
        <a:sysClr val="window" lastClr="FFFFFF"/>
      </a:lt1>
      <a:dk2>
        <a:srgbClr val="1F497D"/>
      </a:dk2>
      <a:lt2>
        <a:srgbClr val="EEECE1"/>
      </a:lt2>
      <a:accent1>
        <a:srgbClr val="FF0000"/>
      </a:accent1>
      <a:accent2>
        <a:srgbClr val="FF1515"/>
      </a:accent2>
      <a:accent3>
        <a:srgbClr val="C00000"/>
      </a:accent3>
      <a:accent4>
        <a:srgbClr val="3F3F3F"/>
      </a:accent4>
      <a:accent5>
        <a:srgbClr val="800080"/>
      </a:accent5>
      <a:accent6>
        <a:srgbClr val="7F7F7F"/>
      </a:accent6>
      <a:hlink>
        <a:srgbClr val="262626"/>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模板文件</Template>
  <TotalTime>7838</TotalTime>
  <Words>2619</Words>
  <Application>Microsoft Office PowerPoint</Application>
  <PresentationFormat>自定义</PresentationFormat>
  <Paragraphs>115</Paragraphs>
  <Slides>35</Slides>
  <Notes>0</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模板文件</vt:lpstr>
      <vt:lpstr>Kafka系列专题讲座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详情请参见 《 kafka server_properties.docx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苏州派森咨询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王佩丰</dc:creator>
  <cp:lastModifiedBy>AutoBVT</cp:lastModifiedBy>
  <cp:revision>232</cp:revision>
  <dcterms:created xsi:type="dcterms:W3CDTF">2014-08-01T06:06:31Z</dcterms:created>
  <dcterms:modified xsi:type="dcterms:W3CDTF">2014-11-25T10:39:19Z</dcterms:modified>
</cp:coreProperties>
</file>