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5" r:id="rId8"/>
    <p:sldId id="266" r:id="rId9"/>
    <p:sldId id="262" r:id="rId10"/>
    <p:sldId id="263" r:id="rId11"/>
    <p:sldId id="268" r:id="rId12"/>
    <p:sldId id="269" r:id="rId13"/>
    <p:sldId id="267"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A90906-C122-415F-8A26-F75A9E516D45}" type="datetimeFigureOut">
              <a:rPr lang="en-US" smtClean="0"/>
              <a:t>7/1/2021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F4F9D2-BD70-4D37-B1EE-586B10EF64E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6/30/2021</a:t>
            </a:r>
            <a:endParaRPr lang="en-US"/>
          </a:p>
        </p:txBody>
      </p:sp>
      <p:sp>
        <p:nvSpPr>
          <p:cNvPr id="5" name="Footer Placeholder 4"/>
          <p:cNvSpPr>
            <a:spLocks noGrp="1"/>
          </p:cNvSpPr>
          <p:nvPr>
            <p:ph type="ftr" sz="quarter" idx="11"/>
          </p:nvPr>
        </p:nvSpPr>
        <p:spPr/>
        <p:txBody>
          <a:bodyPr/>
          <a:lstStyle/>
          <a:p>
            <a:r>
              <a:rPr lang="en-US" smtClean="0"/>
              <a:t>Feature subset selection using embedded approach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6/30/2021</a:t>
            </a:r>
            <a:endParaRPr lang="en-US"/>
          </a:p>
        </p:txBody>
      </p:sp>
      <p:sp>
        <p:nvSpPr>
          <p:cNvPr id="5" name="Footer Placeholder 4"/>
          <p:cNvSpPr>
            <a:spLocks noGrp="1"/>
          </p:cNvSpPr>
          <p:nvPr>
            <p:ph type="ftr" sz="quarter" idx="11"/>
          </p:nvPr>
        </p:nvSpPr>
        <p:spPr/>
        <p:txBody>
          <a:bodyPr/>
          <a:lstStyle/>
          <a:p>
            <a:r>
              <a:rPr lang="en-US" smtClean="0"/>
              <a:t>Feature subset selection using embedded approach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6/30/2021</a:t>
            </a:r>
            <a:endParaRPr lang="en-US"/>
          </a:p>
        </p:txBody>
      </p:sp>
      <p:sp>
        <p:nvSpPr>
          <p:cNvPr id="5" name="Footer Placeholder 4"/>
          <p:cNvSpPr>
            <a:spLocks noGrp="1"/>
          </p:cNvSpPr>
          <p:nvPr>
            <p:ph type="ftr" sz="quarter" idx="11"/>
          </p:nvPr>
        </p:nvSpPr>
        <p:spPr/>
        <p:txBody>
          <a:bodyPr/>
          <a:lstStyle/>
          <a:p>
            <a:r>
              <a:rPr lang="en-US" smtClean="0"/>
              <a:t>Feature subset selection using embedded approach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6/30/2021</a:t>
            </a:r>
            <a:endParaRPr lang="en-US"/>
          </a:p>
        </p:txBody>
      </p:sp>
      <p:sp>
        <p:nvSpPr>
          <p:cNvPr id="5" name="Footer Placeholder 4"/>
          <p:cNvSpPr>
            <a:spLocks noGrp="1"/>
          </p:cNvSpPr>
          <p:nvPr>
            <p:ph type="ftr" sz="quarter" idx="11"/>
          </p:nvPr>
        </p:nvSpPr>
        <p:spPr/>
        <p:txBody>
          <a:bodyPr/>
          <a:lstStyle/>
          <a:p>
            <a:r>
              <a:rPr lang="en-US" smtClean="0"/>
              <a:t>Feature subset selection using embedded approach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6/30/2021</a:t>
            </a:r>
            <a:endParaRPr lang="en-US"/>
          </a:p>
        </p:txBody>
      </p:sp>
      <p:sp>
        <p:nvSpPr>
          <p:cNvPr id="5" name="Footer Placeholder 4"/>
          <p:cNvSpPr>
            <a:spLocks noGrp="1"/>
          </p:cNvSpPr>
          <p:nvPr>
            <p:ph type="ftr" sz="quarter" idx="11"/>
          </p:nvPr>
        </p:nvSpPr>
        <p:spPr/>
        <p:txBody>
          <a:bodyPr/>
          <a:lstStyle/>
          <a:p>
            <a:r>
              <a:rPr lang="en-US" smtClean="0"/>
              <a:t>Feature subset selection using embedded approach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6/30/2021</a:t>
            </a:r>
            <a:endParaRPr lang="en-US"/>
          </a:p>
        </p:txBody>
      </p:sp>
      <p:sp>
        <p:nvSpPr>
          <p:cNvPr id="6" name="Footer Placeholder 5"/>
          <p:cNvSpPr>
            <a:spLocks noGrp="1"/>
          </p:cNvSpPr>
          <p:nvPr>
            <p:ph type="ftr" sz="quarter" idx="11"/>
          </p:nvPr>
        </p:nvSpPr>
        <p:spPr/>
        <p:txBody>
          <a:bodyPr/>
          <a:lstStyle/>
          <a:p>
            <a:r>
              <a:rPr lang="en-US" smtClean="0"/>
              <a:t>Feature subset selection using embedded approach</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6/30/2021</a:t>
            </a:r>
            <a:endParaRPr lang="en-US"/>
          </a:p>
        </p:txBody>
      </p:sp>
      <p:sp>
        <p:nvSpPr>
          <p:cNvPr id="8" name="Footer Placeholder 7"/>
          <p:cNvSpPr>
            <a:spLocks noGrp="1"/>
          </p:cNvSpPr>
          <p:nvPr>
            <p:ph type="ftr" sz="quarter" idx="11"/>
          </p:nvPr>
        </p:nvSpPr>
        <p:spPr/>
        <p:txBody>
          <a:bodyPr/>
          <a:lstStyle/>
          <a:p>
            <a:r>
              <a:rPr lang="en-US" smtClean="0"/>
              <a:t>Feature subset selection using embedded approach</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6/30/2021</a:t>
            </a:r>
            <a:endParaRPr lang="en-US"/>
          </a:p>
        </p:txBody>
      </p:sp>
      <p:sp>
        <p:nvSpPr>
          <p:cNvPr id="4" name="Footer Placeholder 3"/>
          <p:cNvSpPr>
            <a:spLocks noGrp="1"/>
          </p:cNvSpPr>
          <p:nvPr>
            <p:ph type="ftr" sz="quarter" idx="11"/>
          </p:nvPr>
        </p:nvSpPr>
        <p:spPr/>
        <p:txBody>
          <a:bodyPr/>
          <a:lstStyle/>
          <a:p>
            <a:r>
              <a:rPr lang="en-US" smtClean="0"/>
              <a:t>Feature subset selection using embedded approach</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6/30/2021</a:t>
            </a:r>
            <a:endParaRPr lang="en-US"/>
          </a:p>
        </p:txBody>
      </p:sp>
      <p:sp>
        <p:nvSpPr>
          <p:cNvPr id="3" name="Footer Placeholder 2"/>
          <p:cNvSpPr>
            <a:spLocks noGrp="1"/>
          </p:cNvSpPr>
          <p:nvPr>
            <p:ph type="ftr" sz="quarter" idx="11"/>
          </p:nvPr>
        </p:nvSpPr>
        <p:spPr/>
        <p:txBody>
          <a:bodyPr/>
          <a:lstStyle/>
          <a:p>
            <a:r>
              <a:rPr lang="en-US" smtClean="0"/>
              <a:t>Feature subset selection using embedded approach</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6/30/2021</a:t>
            </a:r>
            <a:endParaRPr lang="en-US"/>
          </a:p>
        </p:txBody>
      </p:sp>
      <p:sp>
        <p:nvSpPr>
          <p:cNvPr id="6" name="Footer Placeholder 5"/>
          <p:cNvSpPr>
            <a:spLocks noGrp="1"/>
          </p:cNvSpPr>
          <p:nvPr>
            <p:ph type="ftr" sz="quarter" idx="11"/>
          </p:nvPr>
        </p:nvSpPr>
        <p:spPr/>
        <p:txBody>
          <a:bodyPr/>
          <a:lstStyle/>
          <a:p>
            <a:r>
              <a:rPr lang="en-US" smtClean="0"/>
              <a:t>Feature subset selection using embedded approach</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6/30/2021</a:t>
            </a:r>
            <a:endParaRPr lang="en-US"/>
          </a:p>
        </p:txBody>
      </p:sp>
      <p:sp>
        <p:nvSpPr>
          <p:cNvPr id="6" name="Footer Placeholder 5"/>
          <p:cNvSpPr>
            <a:spLocks noGrp="1"/>
          </p:cNvSpPr>
          <p:nvPr>
            <p:ph type="ftr" sz="quarter" idx="11"/>
          </p:nvPr>
        </p:nvSpPr>
        <p:spPr/>
        <p:txBody>
          <a:bodyPr/>
          <a:lstStyle/>
          <a:p>
            <a:r>
              <a:rPr lang="en-US" smtClean="0"/>
              <a:t>Feature subset selection using embedded approach</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6/30/2021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Feature subset selection using embedded approach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analytics-vidhya/feature-selection-for-dimensionality-reduction-embedded-method-e05c74014aa"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 Id="rId4" Type="http://schemas.openxmlformats.org/officeDocument/2006/relationships/hyperlink" Target="https://towardsdatascience.com/ridge-and-lasso-regression-a-complete-guide-with-python-scikit-learn-e20e34bcbf0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1470025"/>
          </a:xfrm>
        </p:spPr>
        <p:txBody>
          <a:bodyPr>
            <a:noAutofit/>
          </a:bodyPr>
          <a:lstStyle/>
          <a:p>
            <a:r>
              <a:rPr lang="en-US" sz="4800" dirty="0" smtClean="0">
                <a:latin typeface="Times New Roman" pitchFamily="18" charset="0"/>
                <a:cs typeface="Times New Roman" pitchFamily="18" charset="0"/>
              </a:rPr>
              <a:t>Feature subset selection using embedded approach- (</a:t>
            </a:r>
            <a:r>
              <a:rPr lang="en-US" sz="4800" dirty="0" err="1" smtClean="0">
                <a:latin typeface="Times New Roman" pitchFamily="18" charset="0"/>
                <a:cs typeface="Times New Roman" pitchFamily="18" charset="0"/>
              </a:rPr>
              <a:t>LASSO_regression</a:t>
            </a:r>
            <a:r>
              <a:rPr lang="en-US" sz="4800" dirty="0" smtClean="0">
                <a:latin typeface="Times New Roman" pitchFamily="18" charset="0"/>
                <a:cs typeface="Times New Roman" pitchFamily="18" charset="0"/>
              </a:rPr>
              <a: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3733800"/>
            <a:ext cx="6400800" cy="1752600"/>
          </a:xfrm>
        </p:spPr>
        <p:txBody>
          <a:bodyPr/>
          <a:lstStyle/>
          <a:p>
            <a:pPr algn="l"/>
            <a:r>
              <a:rPr lang="en-US" sz="2000" b="1" dirty="0" smtClean="0">
                <a:solidFill>
                  <a:schemeClr val="tx1"/>
                </a:solidFill>
              </a:rPr>
              <a:t>Student Name and USN:</a:t>
            </a:r>
          </a:p>
          <a:p>
            <a:pPr algn="l"/>
            <a:endParaRPr lang="en-US" sz="1800" b="1" dirty="0" smtClean="0">
              <a:solidFill>
                <a:schemeClr val="tx1"/>
              </a:solidFill>
            </a:endParaRPr>
          </a:p>
          <a:p>
            <a:pPr algn="l"/>
            <a:r>
              <a:rPr lang="en-US" sz="1800" dirty="0" err="1" smtClean="0">
                <a:solidFill>
                  <a:schemeClr val="tx1"/>
                </a:solidFill>
              </a:rPr>
              <a:t>Hoysala.N</a:t>
            </a:r>
            <a:r>
              <a:rPr lang="en-US" sz="1800" dirty="0" smtClean="0">
                <a:solidFill>
                  <a:schemeClr val="tx1"/>
                </a:solidFill>
              </a:rPr>
              <a:t> -(1NT17IS071)</a:t>
            </a:r>
          </a:p>
          <a:p>
            <a:pPr algn="l"/>
            <a:r>
              <a:rPr lang="en-US" sz="1800" dirty="0" err="1" smtClean="0">
                <a:solidFill>
                  <a:schemeClr val="tx1"/>
                </a:solidFill>
              </a:rPr>
              <a:t>Navachethan.M</a:t>
            </a:r>
            <a:r>
              <a:rPr lang="en-US" sz="1800" dirty="0" smtClean="0">
                <a:solidFill>
                  <a:schemeClr val="tx1"/>
                </a:solidFill>
              </a:rPr>
              <a:t>- (1NT18IS099)</a:t>
            </a:r>
            <a:endParaRPr lang="en-US" sz="1800" dirty="0">
              <a:solidFill>
                <a:schemeClr val="tx1"/>
              </a:solidFill>
            </a:endParaRPr>
          </a:p>
        </p:txBody>
      </p:sp>
      <p:sp>
        <p:nvSpPr>
          <p:cNvPr id="4" name="TextBox 3"/>
          <p:cNvSpPr txBox="1"/>
          <p:nvPr/>
        </p:nvSpPr>
        <p:spPr>
          <a:xfrm>
            <a:off x="5791200" y="3429000"/>
            <a:ext cx="3034110" cy="2246769"/>
          </a:xfrm>
          <a:prstGeom prst="rect">
            <a:avLst/>
          </a:prstGeom>
          <a:noFill/>
        </p:spPr>
        <p:txBody>
          <a:bodyPr wrap="square" rtlCol="0">
            <a:spAutoFit/>
          </a:bodyPr>
          <a:lstStyle/>
          <a:p>
            <a:r>
              <a:rPr lang="en-US" sz="2000" b="1" dirty="0" smtClean="0"/>
              <a:t>Faculty:</a:t>
            </a:r>
          </a:p>
          <a:p>
            <a:endParaRPr lang="en-US" sz="2000" b="1" dirty="0" smtClean="0"/>
          </a:p>
          <a:p>
            <a:pPr algn="ctr"/>
            <a:r>
              <a:rPr lang="en-US" sz="2000" b="1" dirty="0" smtClean="0"/>
              <a:t>Dr. K. </a:t>
            </a:r>
            <a:r>
              <a:rPr lang="en-US" sz="2000" b="1" dirty="0" err="1" smtClean="0"/>
              <a:t>Aditya</a:t>
            </a:r>
            <a:r>
              <a:rPr lang="en-US" sz="2000" b="1" dirty="0" smtClean="0"/>
              <a:t> </a:t>
            </a:r>
            <a:r>
              <a:rPr lang="en-US" sz="2000" b="1" dirty="0" err="1" smtClean="0"/>
              <a:t>Shastry</a:t>
            </a:r>
            <a:r>
              <a:rPr lang="en-US" sz="2000" b="1" dirty="0" smtClean="0"/>
              <a:t> </a:t>
            </a:r>
          </a:p>
          <a:p>
            <a:pPr algn="ctr"/>
            <a:r>
              <a:rPr lang="en-US" sz="2000" b="1" dirty="0" smtClean="0"/>
              <a:t>Associate Professor</a:t>
            </a:r>
          </a:p>
          <a:p>
            <a:pPr algn="ctr"/>
            <a:r>
              <a:rPr lang="en-US" sz="2000" b="1" dirty="0" smtClean="0"/>
              <a:t>Dept. of ISE</a:t>
            </a:r>
          </a:p>
          <a:p>
            <a:pPr algn="ctr"/>
            <a:r>
              <a:rPr lang="en-US" sz="2000" b="1" dirty="0" smtClean="0"/>
              <a:t>NMIT</a:t>
            </a:r>
            <a:endParaRPr lang="en-IN" sz="2000" b="1" dirty="0" smtClean="0"/>
          </a:p>
          <a:p>
            <a:endParaRPr lang="en-US" sz="20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a:xfrm>
            <a:off x="3048000" y="6492875"/>
            <a:ext cx="37338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7" name="Date Placeholder 6"/>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Importance of α -coefficient</a:t>
            </a:r>
            <a:r>
              <a:rPr lang="en-US" dirty="0" smtClean="0"/>
              <a:t>:</a:t>
            </a:r>
            <a:endParaRPr lang="en-US" dirty="0"/>
          </a:p>
        </p:txBody>
      </p:sp>
      <p:sp>
        <p:nvSpPr>
          <p:cNvPr id="3" name="Content Placeholder 2"/>
          <p:cNvSpPr>
            <a:spLocks noGrp="1"/>
          </p:cNvSpPr>
          <p:nvPr>
            <p:ph idx="1"/>
          </p:nvPr>
        </p:nvSpPr>
        <p:spPr>
          <a:xfrm>
            <a:off x="304800" y="1219200"/>
            <a:ext cx="8839200" cy="4525963"/>
          </a:xfrm>
        </p:spPr>
        <p:txBody>
          <a:bodyPr>
            <a:noAutofit/>
          </a:bodyPr>
          <a:lstStyle/>
          <a:p>
            <a:r>
              <a:rPr lang="en-US" sz="2400" dirty="0" smtClean="0">
                <a:solidFill>
                  <a:schemeClr val="tx1">
                    <a:lumMod val="65000"/>
                    <a:lumOff val="35000"/>
                  </a:schemeClr>
                </a:solidFill>
                <a:latin typeface="Times New Roman" pitchFamily="18" charset="0"/>
                <a:cs typeface="Times New Roman" pitchFamily="18" charset="0"/>
              </a:rPr>
              <a:t>Lasso regression performs </a:t>
            </a:r>
            <a:r>
              <a:rPr lang="en-US" sz="2400" b="1" dirty="0" smtClean="0">
                <a:solidFill>
                  <a:schemeClr val="tx1">
                    <a:lumMod val="65000"/>
                    <a:lumOff val="35000"/>
                  </a:schemeClr>
                </a:solidFill>
                <a:latin typeface="Times New Roman" pitchFamily="18" charset="0"/>
                <a:cs typeface="Times New Roman" pitchFamily="18" charset="0"/>
              </a:rPr>
              <a:t>L1 regularization</a:t>
            </a:r>
            <a:r>
              <a:rPr lang="en-US" sz="2400" dirty="0" smtClean="0">
                <a:solidFill>
                  <a:schemeClr val="tx1">
                    <a:lumMod val="65000"/>
                    <a:lumOff val="35000"/>
                  </a:schemeClr>
                </a:solidFill>
                <a:latin typeface="Times New Roman" pitchFamily="18" charset="0"/>
                <a:cs typeface="Times New Roman" pitchFamily="18" charset="0"/>
              </a:rPr>
              <a:t>, i.e. it adds a factor of sum of absolute value of coefficients in the optimization objective. Thus, lasso regression optimizes the following:</a:t>
            </a:r>
          </a:p>
          <a:p>
            <a:r>
              <a:rPr lang="en-US" sz="2400" b="1" dirty="0" smtClean="0">
                <a:solidFill>
                  <a:schemeClr val="tx1">
                    <a:lumMod val="65000"/>
                    <a:lumOff val="35000"/>
                  </a:schemeClr>
                </a:solidFill>
                <a:latin typeface="Times New Roman" pitchFamily="18" charset="0"/>
                <a:cs typeface="Times New Roman" pitchFamily="18" charset="0"/>
              </a:rPr>
              <a:t>Objective = RSS + α * (sum of absolute value of coefficients)</a:t>
            </a:r>
          </a:p>
          <a:p>
            <a:r>
              <a:rPr lang="en-US" sz="2400" dirty="0" smtClean="0">
                <a:solidFill>
                  <a:schemeClr val="tx1">
                    <a:lumMod val="65000"/>
                    <a:lumOff val="35000"/>
                  </a:schemeClr>
                </a:solidFill>
                <a:latin typeface="Times New Roman" pitchFamily="18" charset="0"/>
                <a:cs typeface="Times New Roman" pitchFamily="18" charset="0"/>
              </a:rPr>
              <a:t>Here, α (alpha) is the parameter which balances the amount of emphasis given to minimizing RSS </a:t>
            </a:r>
            <a:r>
              <a:rPr lang="en-US" sz="2400" dirty="0" err="1" smtClean="0">
                <a:solidFill>
                  <a:schemeClr val="tx1">
                    <a:lumMod val="65000"/>
                    <a:lumOff val="35000"/>
                  </a:schemeClr>
                </a:solidFill>
                <a:latin typeface="Times New Roman" pitchFamily="18" charset="0"/>
                <a:cs typeface="Times New Roman" pitchFamily="18" charset="0"/>
              </a:rPr>
              <a:t>vs</a:t>
            </a:r>
            <a:r>
              <a:rPr lang="en-US" sz="2400" dirty="0" smtClean="0">
                <a:solidFill>
                  <a:schemeClr val="tx1">
                    <a:lumMod val="65000"/>
                    <a:lumOff val="35000"/>
                  </a:schemeClr>
                </a:solidFill>
                <a:latin typeface="Times New Roman" pitchFamily="18" charset="0"/>
                <a:cs typeface="Times New Roman" pitchFamily="18" charset="0"/>
              </a:rPr>
              <a:t> minimizing sum of square of coefficients. α can take various values:</a:t>
            </a:r>
            <a:endParaRPr lang="en-US" sz="2400" b="1" dirty="0" smtClean="0">
              <a:solidFill>
                <a:schemeClr val="tx1">
                  <a:lumMod val="65000"/>
                  <a:lumOff val="35000"/>
                </a:schemeClr>
              </a:solidFill>
              <a:latin typeface="Times New Roman" pitchFamily="18" charset="0"/>
              <a:cs typeface="Times New Roman" pitchFamily="18" charset="0"/>
            </a:endParaRPr>
          </a:p>
          <a:p>
            <a:r>
              <a:rPr lang="en-US" sz="2400" dirty="0" smtClean="0">
                <a:solidFill>
                  <a:schemeClr val="tx1">
                    <a:lumMod val="65000"/>
                    <a:lumOff val="35000"/>
                  </a:schemeClr>
                </a:solidFill>
                <a:latin typeface="Times New Roman" pitchFamily="18" charset="0"/>
                <a:cs typeface="Times New Roman" pitchFamily="18" charset="0"/>
              </a:rPr>
              <a:t>α = 0: Same coefficients as simple linear regression</a:t>
            </a:r>
          </a:p>
          <a:p>
            <a:r>
              <a:rPr lang="en-US" sz="2400" dirty="0" smtClean="0">
                <a:solidFill>
                  <a:schemeClr val="tx1">
                    <a:lumMod val="65000"/>
                    <a:lumOff val="35000"/>
                  </a:schemeClr>
                </a:solidFill>
                <a:latin typeface="Times New Roman" pitchFamily="18" charset="0"/>
                <a:cs typeface="Times New Roman" pitchFamily="18" charset="0"/>
              </a:rPr>
              <a:t>α = ∞: All coefficients zero. (No model can be constructed since feature values will become 0)</a:t>
            </a:r>
          </a:p>
          <a:p>
            <a:r>
              <a:rPr lang="en-US" sz="2400" dirty="0" smtClean="0">
                <a:solidFill>
                  <a:schemeClr val="tx1">
                    <a:lumMod val="65000"/>
                    <a:lumOff val="35000"/>
                  </a:schemeClr>
                </a:solidFill>
                <a:latin typeface="Times New Roman" pitchFamily="18" charset="0"/>
                <a:cs typeface="Times New Roman" pitchFamily="18" charset="0"/>
              </a:rPr>
              <a:t>0 &lt; α &lt; ∞: coefficients between 0 and that of simple linear regression</a:t>
            </a:r>
          </a:p>
          <a:p>
            <a:endParaRPr lang="en-US" sz="2400" dirty="0">
              <a:solidFill>
                <a:schemeClr val="tx1">
                  <a:lumMod val="65000"/>
                  <a:lumOff val="3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3124200" y="6492875"/>
            <a:ext cx="37338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6" name="Date Placeholder 5"/>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Chethan\Desktop\1_Yu3iBnyHL7skNiidHxmEGQ.png"/>
          <p:cNvPicPr>
            <a:picLocks noGrp="1" noChangeAspect="1" noChangeArrowheads="1"/>
          </p:cNvPicPr>
          <p:nvPr>
            <p:ph idx="1"/>
          </p:nvPr>
        </p:nvPicPr>
        <p:blipFill>
          <a:blip r:embed="rId2"/>
          <a:srcRect/>
          <a:stretch>
            <a:fillRect/>
          </a:stretch>
        </p:blipFill>
        <p:spPr bwMode="auto">
          <a:xfrm>
            <a:off x="533400" y="990600"/>
            <a:ext cx="7888419" cy="5105400"/>
          </a:xfrm>
          <a:prstGeom prst="rect">
            <a:avLst/>
          </a:prstGeom>
          <a:noFill/>
        </p:spPr>
      </p:pic>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Footer Placeholder 3"/>
          <p:cNvSpPr>
            <a:spLocks noGrp="1"/>
          </p:cNvSpPr>
          <p:nvPr>
            <p:ph type="ftr" sz="quarter" idx="11"/>
          </p:nvPr>
        </p:nvSpPr>
        <p:spPr>
          <a:xfrm>
            <a:off x="2895600" y="6492875"/>
            <a:ext cx="35052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5" name="Date Placeholder 4"/>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fontScale="90000"/>
          </a:bodyPr>
          <a:lstStyle/>
          <a:p>
            <a:pPr algn="l"/>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2667000" y="228600"/>
            <a:ext cx="5943600" cy="61912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Footer Placeholder 7"/>
          <p:cNvSpPr>
            <a:spLocks noGrp="1"/>
          </p:cNvSpPr>
          <p:nvPr>
            <p:ph type="ftr" sz="quarter" idx="11"/>
          </p:nvPr>
        </p:nvSpPr>
        <p:spPr>
          <a:xfrm>
            <a:off x="2895600" y="6492875"/>
            <a:ext cx="35052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9" name="Date Placeholder 8"/>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a:bodyPr>
          <a:lstStyle/>
          <a:p>
            <a:pPr algn="l"/>
            <a:r>
              <a:rPr lang="en-US" sz="3500" b="1" dirty="0" smtClean="0">
                <a:latin typeface="Times New Roman" pitchFamily="18" charset="0"/>
                <a:cs typeface="Times New Roman" pitchFamily="18" charset="0"/>
              </a:rPr>
              <a:t>References</a:t>
            </a:r>
            <a:endParaRPr lang="en-US"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4525963"/>
          </a:xfrm>
        </p:spPr>
        <p:txBody>
          <a:bodyPr>
            <a:noAutofit/>
          </a:bodyPr>
          <a:lstStyle/>
          <a:p>
            <a:r>
              <a:rPr lang="en-US" sz="1600" dirty="0" smtClean="0">
                <a:solidFill>
                  <a:schemeClr val="tx1">
                    <a:lumMod val="65000"/>
                    <a:lumOff val="35000"/>
                  </a:schemeClr>
                </a:solidFill>
                <a:latin typeface="Times New Roman" pitchFamily="18" charset="0"/>
                <a:cs typeface="Times New Roman" pitchFamily="18" charset="0"/>
              </a:rPr>
              <a:t>“A small review and further studies on the LASSO”- </a:t>
            </a:r>
            <a:r>
              <a:rPr lang="fi-FI" sz="1600" dirty="0" smtClean="0">
                <a:solidFill>
                  <a:schemeClr val="tx1">
                    <a:lumMod val="65000"/>
                    <a:lumOff val="35000"/>
                  </a:schemeClr>
                </a:solidFill>
                <a:latin typeface="Times New Roman" pitchFamily="18" charset="0"/>
                <a:cs typeface="Times New Roman" pitchFamily="18" charset="0"/>
              </a:rPr>
              <a:t>Sunghoon Kwon Sangmi Han  Sangin Lee </a:t>
            </a:r>
            <a:r>
              <a:rPr lang="en-US" sz="1600" dirty="0" smtClean="0">
                <a:solidFill>
                  <a:schemeClr val="tx1">
                    <a:lumMod val="65000"/>
                    <a:lumOff val="35000"/>
                  </a:schemeClr>
                </a:solidFill>
                <a:latin typeface="Times New Roman" pitchFamily="18" charset="0"/>
                <a:cs typeface="Times New Roman" pitchFamily="18" charset="0"/>
              </a:rPr>
              <a:t>Department of Applied Statistics, </a:t>
            </a:r>
            <a:r>
              <a:rPr lang="en-US" sz="1600" dirty="0" err="1" smtClean="0">
                <a:solidFill>
                  <a:schemeClr val="tx1">
                    <a:lumMod val="65000"/>
                    <a:lumOff val="35000"/>
                  </a:schemeClr>
                </a:solidFill>
                <a:latin typeface="Times New Roman" pitchFamily="18" charset="0"/>
                <a:cs typeface="Times New Roman" pitchFamily="18" charset="0"/>
              </a:rPr>
              <a:t>Konkuk</a:t>
            </a:r>
            <a:r>
              <a:rPr lang="en-US" sz="1600" dirty="0" smtClean="0">
                <a:solidFill>
                  <a:schemeClr val="tx1">
                    <a:lumMod val="65000"/>
                    <a:lumOff val="35000"/>
                  </a:schemeClr>
                </a:solidFill>
                <a:latin typeface="Times New Roman" pitchFamily="18" charset="0"/>
                <a:cs typeface="Times New Roman" pitchFamily="18" charset="0"/>
              </a:rPr>
              <a:t> University Department of Statistics, Seoul National University Received 4 July 2013, revised 12 August 2013, accepted 23 August 2013 Journal of the Korean Data &amp;Information Science Society2013, 24(5), 1077{1088.</a:t>
            </a:r>
          </a:p>
          <a:p>
            <a:endParaRPr lang="en-US" sz="1600" dirty="0" smtClean="0">
              <a:solidFill>
                <a:schemeClr val="tx1">
                  <a:lumMod val="65000"/>
                  <a:lumOff val="35000"/>
                </a:schemeClr>
              </a:solidFill>
              <a:latin typeface="Times New Roman" pitchFamily="18" charset="0"/>
              <a:cs typeface="Times New Roman" pitchFamily="18" charset="0"/>
            </a:endParaRPr>
          </a:p>
          <a:p>
            <a:r>
              <a:rPr lang="en-US" sz="1600" dirty="0" smtClean="0">
                <a:solidFill>
                  <a:schemeClr val="tx1">
                    <a:lumMod val="65000"/>
                    <a:lumOff val="35000"/>
                  </a:schemeClr>
                </a:solidFill>
              </a:rPr>
              <a:t>“Feature Selection using LASSO” Research Paper in Business Analytics Author: Valeria </a:t>
            </a:r>
            <a:r>
              <a:rPr lang="en-US" sz="1600" dirty="0" err="1" smtClean="0">
                <a:solidFill>
                  <a:schemeClr val="tx1">
                    <a:lumMod val="65000"/>
                    <a:lumOff val="35000"/>
                  </a:schemeClr>
                </a:solidFill>
              </a:rPr>
              <a:t>Fonti</a:t>
            </a:r>
            <a:r>
              <a:rPr lang="en-US" sz="1600" dirty="0" smtClean="0">
                <a:solidFill>
                  <a:schemeClr val="tx1">
                    <a:lumMod val="65000"/>
                    <a:lumOff val="35000"/>
                  </a:schemeClr>
                </a:solidFill>
              </a:rPr>
              <a:t> Supervisor: Dr. Eduard </a:t>
            </a:r>
            <a:r>
              <a:rPr lang="en-US" sz="1600" dirty="0" err="1" smtClean="0">
                <a:solidFill>
                  <a:schemeClr val="tx1">
                    <a:lumMod val="65000"/>
                    <a:lumOff val="35000"/>
                  </a:schemeClr>
                </a:solidFill>
              </a:rPr>
              <a:t>Belitser</a:t>
            </a:r>
            <a:r>
              <a:rPr lang="en-US" sz="1600" dirty="0" smtClean="0">
                <a:solidFill>
                  <a:schemeClr val="tx1">
                    <a:lumMod val="65000"/>
                    <a:lumOff val="35000"/>
                  </a:schemeClr>
                </a:solidFill>
              </a:rPr>
              <a:t> March 30, 2017- VU Amsterdam .</a:t>
            </a:r>
          </a:p>
          <a:p>
            <a:endParaRPr lang="en-US" sz="1600" dirty="0" smtClean="0">
              <a:solidFill>
                <a:schemeClr val="tx1">
                  <a:lumMod val="65000"/>
                  <a:lumOff val="35000"/>
                </a:schemeClr>
              </a:solidFill>
            </a:endParaRPr>
          </a:p>
          <a:p>
            <a:r>
              <a:rPr lang="en-US" sz="1600" b="1" dirty="0" smtClean="0">
                <a:solidFill>
                  <a:schemeClr val="tx1">
                    <a:lumMod val="65000"/>
                    <a:lumOff val="35000"/>
                  </a:schemeClr>
                </a:solidFill>
              </a:rPr>
              <a:t>“A Hybrid Embedded-Filter Method for Improving Feature Selection Stability of Random Forests”- </a:t>
            </a:r>
            <a:r>
              <a:rPr lang="en-US" sz="1600" dirty="0" err="1" smtClean="0">
                <a:solidFill>
                  <a:schemeClr val="tx1">
                    <a:lumMod val="65000"/>
                    <a:lumOff val="35000"/>
                  </a:schemeClr>
                </a:solidFill>
              </a:rPr>
              <a:t>Wassila</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Jerbi</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Afef</a:t>
            </a:r>
            <a:r>
              <a:rPr lang="en-US" sz="1600" dirty="0" smtClean="0">
                <a:solidFill>
                  <a:schemeClr val="tx1">
                    <a:lumMod val="65000"/>
                    <a:lumOff val="35000"/>
                  </a:schemeClr>
                </a:solidFill>
              </a:rPr>
              <a:t> Ben </a:t>
            </a:r>
            <a:r>
              <a:rPr lang="en-US" sz="1600" dirty="0" err="1" smtClean="0">
                <a:solidFill>
                  <a:schemeClr val="tx1">
                    <a:lumMod val="65000"/>
                    <a:lumOff val="35000"/>
                  </a:schemeClr>
                </a:solidFill>
              </a:rPr>
              <a:t>Brahim</a:t>
            </a:r>
            <a:r>
              <a:rPr lang="en-US" sz="1600" dirty="0" smtClean="0">
                <a:solidFill>
                  <a:schemeClr val="tx1">
                    <a:lumMod val="65000"/>
                    <a:lumOff val="35000"/>
                  </a:schemeClr>
                </a:solidFill>
              </a:rPr>
              <a:t>, and Nadia </a:t>
            </a:r>
            <a:r>
              <a:rPr lang="en-US" sz="1600" dirty="0" err="1" smtClean="0">
                <a:solidFill>
                  <a:schemeClr val="tx1">
                    <a:lumMod val="65000"/>
                    <a:lumOff val="35000"/>
                  </a:schemeClr>
                </a:solidFill>
              </a:rPr>
              <a:t>Essoussi</a:t>
            </a:r>
            <a:r>
              <a:rPr lang="en-US" sz="1600" dirty="0" smtClean="0">
                <a:solidFill>
                  <a:schemeClr val="tx1">
                    <a:lumMod val="65000"/>
                    <a:lumOff val="35000"/>
                  </a:schemeClr>
                </a:solidFill>
              </a:rPr>
              <a:t>- Conference Paper </a:t>
            </a:r>
            <a:r>
              <a:rPr lang="en-US" sz="1600" i="1" dirty="0" smtClean="0">
                <a:solidFill>
                  <a:schemeClr val="tx1">
                    <a:lumMod val="65000"/>
                    <a:lumOff val="35000"/>
                  </a:schemeClr>
                </a:solidFill>
              </a:rPr>
              <a:t>in Advances in Intelligent Systems and Computing · February 2017.</a:t>
            </a:r>
          </a:p>
          <a:p>
            <a:endParaRPr lang="en-US" sz="1600" i="1" dirty="0" smtClean="0">
              <a:solidFill>
                <a:schemeClr val="tx1">
                  <a:lumMod val="65000"/>
                  <a:lumOff val="35000"/>
                </a:schemeClr>
              </a:solidFill>
            </a:endParaRPr>
          </a:p>
          <a:p>
            <a:r>
              <a:rPr lang="en-US" sz="1600" b="1" dirty="0" smtClean="0">
                <a:solidFill>
                  <a:schemeClr val="tx1">
                    <a:lumMod val="65000"/>
                    <a:lumOff val="35000"/>
                  </a:schemeClr>
                </a:solidFill>
              </a:rPr>
              <a:t>“ESFS: A new embedded feature selection method based on SFS “-</a:t>
            </a:r>
            <a:r>
              <a:rPr lang="en-US" sz="1600" dirty="0" err="1" smtClean="0">
                <a:solidFill>
                  <a:schemeClr val="tx1">
                    <a:lumMod val="65000"/>
                    <a:lumOff val="35000"/>
                  </a:schemeClr>
                </a:solidFill>
              </a:rPr>
              <a:t>Zhongzhe</a:t>
            </a:r>
            <a:r>
              <a:rPr lang="en-US" sz="1600" dirty="0" smtClean="0">
                <a:solidFill>
                  <a:schemeClr val="tx1">
                    <a:lumMod val="65000"/>
                    <a:lumOff val="35000"/>
                  </a:schemeClr>
                </a:solidFill>
              </a:rPr>
              <a:t> Xiao, Emmanuel </a:t>
            </a:r>
            <a:r>
              <a:rPr lang="en-US" sz="1600" dirty="0" err="1" smtClean="0">
                <a:solidFill>
                  <a:schemeClr val="tx1">
                    <a:lumMod val="65000"/>
                    <a:lumOff val="35000"/>
                  </a:schemeClr>
                </a:solidFill>
              </a:rPr>
              <a:t>Dellandrea</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Weibei</a:t>
            </a:r>
            <a:r>
              <a:rPr lang="en-US" sz="1600" dirty="0" smtClean="0">
                <a:solidFill>
                  <a:schemeClr val="tx1">
                    <a:lumMod val="65000"/>
                    <a:lumOff val="35000"/>
                  </a:schemeClr>
                </a:solidFill>
              </a:rPr>
              <a:t> Dou, Liming Chen  - </a:t>
            </a:r>
            <a:r>
              <a:rPr lang="en-US" sz="1600" dirty="0" err="1" smtClean="0">
                <a:solidFill>
                  <a:schemeClr val="tx1">
                    <a:lumMod val="65000"/>
                    <a:lumOff val="35000"/>
                  </a:schemeClr>
                </a:solidFill>
              </a:rPr>
              <a:t>jan</a:t>
            </a:r>
            <a:r>
              <a:rPr lang="en-US" sz="1600" dirty="0" smtClean="0">
                <a:solidFill>
                  <a:schemeClr val="tx1">
                    <a:lumMod val="65000"/>
                    <a:lumOff val="35000"/>
                  </a:schemeClr>
                </a:solidFill>
              </a:rPr>
              <a:t> 2008</a:t>
            </a:r>
            <a:endParaRPr lang="en-US" sz="1600" dirty="0" smtClean="0">
              <a:solidFill>
                <a:schemeClr val="tx1">
                  <a:lumMod val="65000"/>
                  <a:lumOff val="35000"/>
                </a:schemeClr>
              </a:solidFill>
              <a:latin typeface="Times New Roman" pitchFamily="18" charset="0"/>
              <a:cs typeface="Times New Roman" pitchFamily="18" charset="0"/>
            </a:endParaRPr>
          </a:p>
          <a:p>
            <a:pPr>
              <a:buNone/>
            </a:pPr>
            <a:endParaRPr lang="en-US" sz="1600" dirty="0" smtClean="0">
              <a:solidFill>
                <a:schemeClr val="tx1">
                  <a:lumMod val="65000"/>
                  <a:lumOff val="35000"/>
                </a:schemeClr>
              </a:solidFill>
              <a:latin typeface="Times New Roman" pitchFamily="18" charset="0"/>
              <a:cs typeface="Times New Roman" pitchFamily="18" charset="0"/>
              <a:hlinkClick r:id="rId2"/>
            </a:endParaRPr>
          </a:p>
          <a:p>
            <a:r>
              <a:rPr lang="en-US" sz="1600" dirty="0" smtClean="0">
                <a:solidFill>
                  <a:schemeClr val="tx1">
                    <a:lumMod val="65000"/>
                    <a:lumOff val="35000"/>
                  </a:schemeClr>
                </a:solidFill>
                <a:latin typeface="Times New Roman" pitchFamily="18" charset="0"/>
                <a:cs typeface="Times New Roman" pitchFamily="18" charset="0"/>
                <a:hlinkClick r:id="rId2"/>
              </a:rPr>
              <a:t>www.analyticsvidhya.com/blog/2016/01/ridge-lasso-regression-python-complete-tutorial/</a:t>
            </a:r>
            <a:endParaRPr lang="en-US" sz="1600" dirty="0" smtClean="0">
              <a:solidFill>
                <a:schemeClr val="tx1">
                  <a:lumMod val="65000"/>
                  <a:lumOff val="35000"/>
                </a:schemeClr>
              </a:solidFill>
              <a:latin typeface="Times New Roman" pitchFamily="18" charset="0"/>
              <a:cs typeface="Times New Roman" pitchFamily="18" charset="0"/>
            </a:endParaRPr>
          </a:p>
          <a:p>
            <a:pPr>
              <a:buNone/>
            </a:pPr>
            <a:endParaRPr lang="en-US" sz="1600" dirty="0" smtClean="0">
              <a:solidFill>
                <a:schemeClr val="tx1">
                  <a:lumMod val="65000"/>
                  <a:lumOff val="35000"/>
                </a:schemeClr>
              </a:solidFill>
              <a:latin typeface="Times New Roman" pitchFamily="18" charset="0"/>
              <a:cs typeface="Times New Roman" pitchFamily="18" charset="0"/>
            </a:endParaRPr>
          </a:p>
          <a:p>
            <a:r>
              <a:rPr lang="en-US" sz="1600" dirty="0" smtClean="0">
                <a:solidFill>
                  <a:schemeClr val="tx1">
                    <a:lumMod val="65000"/>
                    <a:lumOff val="35000"/>
                  </a:schemeClr>
                </a:solidFill>
                <a:latin typeface="Times New Roman" pitchFamily="18" charset="0"/>
                <a:cs typeface="Times New Roman" pitchFamily="18" charset="0"/>
                <a:hlinkClick r:id="rId3"/>
              </a:rPr>
              <a:t>medium.com/analytics-</a:t>
            </a:r>
            <a:r>
              <a:rPr lang="en-US" sz="1600" dirty="0" err="1" smtClean="0">
                <a:solidFill>
                  <a:schemeClr val="tx1">
                    <a:lumMod val="65000"/>
                    <a:lumOff val="35000"/>
                  </a:schemeClr>
                </a:solidFill>
                <a:latin typeface="Times New Roman" pitchFamily="18" charset="0"/>
                <a:cs typeface="Times New Roman" pitchFamily="18" charset="0"/>
                <a:hlinkClick r:id="rId3"/>
              </a:rPr>
              <a:t>vidhya</a:t>
            </a:r>
            <a:r>
              <a:rPr lang="en-US" sz="1600" dirty="0" smtClean="0">
                <a:solidFill>
                  <a:schemeClr val="tx1">
                    <a:lumMod val="65000"/>
                    <a:lumOff val="35000"/>
                  </a:schemeClr>
                </a:solidFill>
                <a:latin typeface="Times New Roman" pitchFamily="18" charset="0"/>
                <a:cs typeface="Times New Roman" pitchFamily="18" charset="0"/>
                <a:hlinkClick r:id="rId3"/>
              </a:rPr>
              <a:t>/feature-selection-for-dimensionality-reduction-embedded-method-e05c74014aa</a:t>
            </a:r>
            <a:endParaRPr lang="en-US" sz="1600" dirty="0" smtClean="0">
              <a:solidFill>
                <a:schemeClr val="tx1">
                  <a:lumMod val="65000"/>
                  <a:lumOff val="35000"/>
                </a:schemeClr>
              </a:solidFill>
              <a:latin typeface="Times New Roman" pitchFamily="18" charset="0"/>
              <a:cs typeface="Times New Roman" pitchFamily="18" charset="0"/>
            </a:endParaRPr>
          </a:p>
          <a:p>
            <a:pPr>
              <a:buNone/>
            </a:pPr>
            <a:endParaRPr lang="en-US" sz="1600" dirty="0" smtClean="0">
              <a:solidFill>
                <a:schemeClr val="tx1">
                  <a:lumMod val="65000"/>
                  <a:lumOff val="35000"/>
                </a:schemeClr>
              </a:solidFill>
              <a:latin typeface="Times New Roman" pitchFamily="18" charset="0"/>
              <a:cs typeface="Times New Roman" pitchFamily="18" charset="0"/>
            </a:endParaRPr>
          </a:p>
          <a:p>
            <a:r>
              <a:rPr lang="en-US" sz="1600" dirty="0" smtClean="0">
                <a:solidFill>
                  <a:schemeClr val="tx1">
                    <a:lumMod val="65000"/>
                    <a:lumOff val="35000"/>
                  </a:schemeClr>
                </a:solidFill>
                <a:latin typeface="Times New Roman" pitchFamily="18" charset="0"/>
                <a:cs typeface="Times New Roman" pitchFamily="18" charset="0"/>
                <a:hlinkClick r:id="rId4"/>
              </a:rPr>
              <a:t>towardsdatascience.com/ridge-and-lasso-regression-a-complete-guide-with-python-scikit-learn-e20e34bcbf0b</a:t>
            </a:r>
            <a:endParaRPr lang="en-US" sz="1600" dirty="0" smtClean="0">
              <a:solidFill>
                <a:schemeClr val="tx1">
                  <a:lumMod val="65000"/>
                  <a:lumOff val="35000"/>
                </a:schemeClr>
              </a:solidFill>
              <a:latin typeface="Times New Roman" pitchFamily="18" charset="0"/>
              <a:cs typeface="Times New Roman" pitchFamily="18" charset="0"/>
            </a:endParaRPr>
          </a:p>
          <a:p>
            <a:pPr>
              <a:buNone/>
            </a:pPr>
            <a:endParaRPr lang="en-US" sz="16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a:xfrm>
            <a:off x="2971800" y="6492875"/>
            <a:ext cx="36576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6" name="Date Placeholder 5"/>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a:bodyPr>
          <a:lstStyle/>
          <a:p>
            <a:r>
              <a:rPr lang="en-US" sz="6600" dirty="0" smtClean="0"/>
              <a:t>Thank you</a:t>
            </a:r>
            <a:endParaRPr lang="en-US" sz="6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Footer Placeholder 3"/>
          <p:cNvSpPr>
            <a:spLocks noGrp="1"/>
          </p:cNvSpPr>
          <p:nvPr>
            <p:ph type="ftr" sz="quarter" idx="11"/>
          </p:nvPr>
        </p:nvSpPr>
        <p:spPr>
          <a:xfrm>
            <a:off x="2971800" y="6492875"/>
            <a:ext cx="35814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5" name="Date Placeholder 4"/>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subset selection</a:t>
            </a:r>
            <a:endParaRPr lang="en-US" b="1" dirty="0"/>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solidFill>
                  <a:schemeClr val="tx1">
                    <a:lumMod val="65000"/>
                    <a:lumOff val="35000"/>
                  </a:schemeClr>
                </a:solidFill>
                <a:latin typeface="Times New Roman" pitchFamily="18" charset="0"/>
                <a:cs typeface="Times New Roman" pitchFamily="18" charset="0"/>
              </a:rPr>
              <a:t>What is Feature subset selection?(Dimensionality reduction)</a:t>
            </a:r>
          </a:p>
          <a:p>
            <a:pPr>
              <a:buNone/>
            </a:pPr>
            <a:endParaRPr lang="en-US" dirty="0" smtClean="0">
              <a:solidFill>
                <a:schemeClr val="tx1">
                  <a:lumMod val="65000"/>
                  <a:lumOff val="35000"/>
                </a:schemeClr>
              </a:solidFill>
              <a:latin typeface="Times New Roman" pitchFamily="18" charset="0"/>
              <a:cs typeface="Times New Roman" pitchFamily="18" charset="0"/>
            </a:endParaRPr>
          </a:p>
          <a:p>
            <a:r>
              <a:rPr lang="en-US" dirty="0" smtClean="0">
                <a:solidFill>
                  <a:schemeClr val="tx1">
                    <a:lumMod val="65000"/>
                    <a:lumOff val="35000"/>
                  </a:schemeClr>
                </a:solidFill>
                <a:latin typeface="Times New Roman" pitchFamily="18" charset="0"/>
                <a:cs typeface="Times New Roman" pitchFamily="18" charset="0"/>
              </a:rPr>
              <a:t>Why Feature subset selection?(to over come curse of dimensionality)</a:t>
            </a:r>
          </a:p>
          <a:p>
            <a:r>
              <a:rPr lang="en-US" dirty="0" smtClean="0">
                <a:solidFill>
                  <a:schemeClr val="tx1">
                    <a:lumMod val="65000"/>
                    <a:lumOff val="35000"/>
                  </a:schemeClr>
                </a:solidFill>
                <a:latin typeface="Times New Roman" pitchFamily="18" charset="0"/>
                <a:cs typeface="Times New Roman" pitchFamily="18" charset="0"/>
              </a:rPr>
              <a:t>Importance of Feature subset selection?</a:t>
            </a:r>
          </a:p>
          <a:p>
            <a:pPr>
              <a:buNone/>
            </a:pPr>
            <a:r>
              <a:rPr lang="en-US" sz="2600" dirty="0" smtClean="0">
                <a:solidFill>
                  <a:schemeClr val="tx1">
                    <a:lumMod val="65000"/>
                    <a:lumOff val="35000"/>
                  </a:schemeClr>
                </a:solidFill>
                <a:latin typeface="Times New Roman" pitchFamily="18" charset="0"/>
                <a:cs typeface="Times New Roman" pitchFamily="18" charset="0"/>
              </a:rPr>
              <a:t>             </a:t>
            </a:r>
            <a:endParaRPr lang="en-US" dirty="0">
              <a:solidFill>
                <a:schemeClr val="tx1">
                  <a:lumMod val="65000"/>
                  <a:lumOff val="35000"/>
                </a:schemeClr>
              </a:solidFill>
              <a:latin typeface="Times New Roman" pitchFamily="18" charset="0"/>
              <a:cs typeface="Times New Roman" pitchFamily="18" charset="0"/>
            </a:endParaRPr>
          </a:p>
        </p:txBody>
      </p:sp>
      <p:sp>
        <p:nvSpPr>
          <p:cNvPr id="4" name="TextBox 3"/>
          <p:cNvSpPr txBox="1"/>
          <p:nvPr/>
        </p:nvSpPr>
        <p:spPr>
          <a:xfrm>
            <a:off x="990600" y="4648200"/>
            <a:ext cx="8153400" cy="1785104"/>
          </a:xfrm>
          <a:prstGeom prst="rect">
            <a:avLst/>
          </a:prstGeom>
          <a:noFill/>
        </p:spPr>
        <p:txBody>
          <a:bodyPr wrap="square" rtlCol="0">
            <a:spAutoFit/>
          </a:bodyPr>
          <a:lstStyle/>
          <a:p>
            <a:pPr>
              <a:buFont typeface="Wingdings" pitchFamily="2" charset="2"/>
              <a:buChar char="Ø"/>
            </a:pPr>
            <a:r>
              <a:rPr lang="en-US" sz="2200" dirty="0" smtClean="0">
                <a:solidFill>
                  <a:schemeClr val="tx1">
                    <a:lumMod val="65000"/>
                    <a:lumOff val="35000"/>
                  </a:schemeClr>
                </a:solidFill>
                <a:latin typeface="Times New Roman" pitchFamily="18" charset="0"/>
                <a:cs typeface="Times New Roman" pitchFamily="18" charset="0"/>
              </a:rPr>
              <a:t>It enables the machine learning algorithm to train faster.</a:t>
            </a:r>
          </a:p>
          <a:p>
            <a:pPr>
              <a:buFont typeface="Wingdings" pitchFamily="2" charset="2"/>
              <a:buChar char="Ø"/>
            </a:pPr>
            <a:r>
              <a:rPr lang="en-US" sz="2200" dirty="0" smtClean="0">
                <a:solidFill>
                  <a:schemeClr val="tx1">
                    <a:lumMod val="65000"/>
                    <a:lumOff val="35000"/>
                  </a:schemeClr>
                </a:solidFill>
                <a:latin typeface="Times New Roman" pitchFamily="18" charset="0"/>
                <a:cs typeface="Times New Roman" pitchFamily="18" charset="0"/>
              </a:rPr>
              <a:t>It reduces the complexity of a model and makes it easier to interpret.</a:t>
            </a:r>
          </a:p>
          <a:p>
            <a:pPr>
              <a:buFont typeface="Wingdings" pitchFamily="2" charset="2"/>
              <a:buChar char="Ø"/>
            </a:pPr>
            <a:r>
              <a:rPr lang="en-US" sz="2200" dirty="0" smtClean="0">
                <a:solidFill>
                  <a:schemeClr val="tx1">
                    <a:lumMod val="65000"/>
                    <a:lumOff val="35000"/>
                  </a:schemeClr>
                </a:solidFill>
                <a:latin typeface="Times New Roman" pitchFamily="18" charset="0"/>
                <a:cs typeface="Times New Roman" pitchFamily="18" charset="0"/>
              </a:rPr>
              <a:t>It improves the accuracy of a model if the right subset is chosen.</a:t>
            </a:r>
          </a:p>
          <a:p>
            <a:pPr>
              <a:buFont typeface="Wingdings" pitchFamily="2" charset="2"/>
              <a:buChar char="Ø"/>
            </a:pPr>
            <a:r>
              <a:rPr lang="en-US" sz="2200" dirty="0" smtClean="0">
                <a:solidFill>
                  <a:schemeClr val="tx1">
                    <a:lumMod val="65000"/>
                    <a:lumOff val="35000"/>
                  </a:schemeClr>
                </a:solidFill>
                <a:latin typeface="Times New Roman" pitchFamily="18" charset="0"/>
                <a:cs typeface="Times New Roman" pitchFamily="18" charset="0"/>
              </a:rPr>
              <a:t>It reduces </a:t>
            </a:r>
            <a:r>
              <a:rPr lang="en-US" sz="2200" dirty="0" err="1" smtClean="0">
                <a:solidFill>
                  <a:schemeClr val="tx1">
                    <a:lumMod val="65000"/>
                    <a:lumOff val="35000"/>
                  </a:schemeClr>
                </a:solidFill>
                <a:latin typeface="Times New Roman" pitchFamily="18" charset="0"/>
                <a:cs typeface="Times New Roman" pitchFamily="18" charset="0"/>
              </a:rPr>
              <a:t>overfitting</a:t>
            </a:r>
            <a:r>
              <a:rPr lang="en-US" sz="2200" dirty="0" smtClean="0">
                <a:solidFill>
                  <a:schemeClr val="tx1">
                    <a:lumMod val="65000"/>
                    <a:lumOff val="35000"/>
                  </a:schemeClr>
                </a:solidFill>
                <a:latin typeface="Times New Roman" pitchFamily="18" charset="0"/>
                <a:cs typeface="Times New Roman" pitchFamily="18" charset="0"/>
              </a:rPr>
              <a:t>.</a:t>
            </a:r>
          </a:p>
          <a:p>
            <a:pPr>
              <a:buFont typeface="Wingdings" pitchFamily="2" charset="2"/>
              <a:buChar char="Ø"/>
            </a:pPr>
            <a:endParaRPr lang="en-US" sz="2200" dirty="0">
              <a:solidFill>
                <a:schemeClr val="tx1">
                  <a:lumMod val="65000"/>
                  <a:lumOff val="35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a:xfrm>
            <a:off x="2667000" y="6492875"/>
            <a:ext cx="38100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7" name="Date Placeholder 6"/>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Types of Feature subset selections:</a:t>
            </a:r>
            <a:endParaRPr lang="en-US" b="1" dirty="0">
              <a:latin typeface="Times New Roman" pitchFamily="18" charset="0"/>
              <a:cs typeface="Times New Roman" pitchFamily="18" charset="0"/>
            </a:endParaRPr>
          </a:p>
        </p:txBody>
      </p:sp>
      <p:pic>
        <p:nvPicPr>
          <p:cNvPr id="5122" name="Picture 2" descr="C:\Users\Chethan\Desktop\0_Aq4lP2TB76QGMd8E.jpeg"/>
          <p:cNvPicPr>
            <a:picLocks noGrp="1" noChangeAspect="1" noChangeArrowheads="1"/>
          </p:cNvPicPr>
          <p:nvPr>
            <p:ph idx="1"/>
          </p:nvPr>
        </p:nvPicPr>
        <p:blipFill>
          <a:blip r:embed="rId2"/>
          <a:srcRect/>
          <a:stretch>
            <a:fillRect/>
          </a:stretch>
        </p:blipFill>
        <p:spPr bwMode="auto">
          <a:xfrm>
            <a:off x="609600" y="1600200"/>
            <a:ext cx="8229600" cy="464820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a:xfrm>
            <a:off x="2819400" y="6492875"/>
            <a:ext cx="38862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6" name="Date Placeholder 5"/>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Filter method:</a:t>
            </a:r>
            <a:endParaRPr lang="en-US" dirty="0"/>
          </a:p>
        </p:txBody>
      </p:sp>
      <p:sp>
        <p:nvSpPr>
          <p:cNvPr id="3" name="Content Placeholder 2"/>
          <p:cNvSpPr>
            <a:spLocks noGrp="1"/>
          </p:cNvSpPr>
          <p:nvPr>
            <p:ph idx="1"/>
          </p:nvPr>
        </p:nvSpPr>
        <p:spPr>
          <a:xfrm>
            <a:off x="457200" y="3657600"/>
            <a:ext cx="8229600" cy="2895600"/>
          </a:xfrm>
        </p:spPr>
        <p:txBody>
          <a:bodyPr>
            <a:normAutofit lnSpcReduction="10000"/>
          </a:bodyPr>
          <a:lstStyle/>
          <a:p>
            <a:r>
              <a:rPr lang="en-US" sz="2400" b="1" u="sng" dirty="0" smtClean="0">
                <a:latin typeface="Times New Roman" pitchFamily="18" charset="0"/>
                <a:cs typeface="Times New Roman" pitchFamily="18" charset="0"/>
              </a:rPr>
              <a:t>Methodology:</a:t>
            </a:r>
          </a:p>
          <a:p>
            <a:r>
              <a:rPr lang="en-US" sz="2400" dirty="0" smtClean="0">
                <a:solidFill>
                  <a:schemeClr val="tx1">
                    <a:lumMod val="65000"/>
                    <a:lumOff val="35000"/>
                  </a:schemeClr>
                </a:solidFill>
                <a:latin typeface="Times New Roman" pitchFamily="18" charset="0"/>
                <a:cs typeface="Times New Roman" pitchFamily="18" charset="0"/>
              </a:rPr>
              <a:t>Pearson’s Correlation</a:t>
            </a:r>
          </a:p>
          <a:p>
            <a:endParaRPr lang="en-US" sz="2400" dirty="0" smtClean="0">
              <a:solidFill>
                <a:schemeClr val="tx1">
                  <a:lumMod val="65000"/>
                  <a:lumOff val="35000"/>
                </a:schemeClr>
              </a:solidFill>
              <a:latin typeface="Times New Roman" pitchFamily="18" charset="0"/>
              <a:cs typeface="Times New Roman" pitchFamily="18" charset="0"/>
            </a:endParaRPr>
          </a:p>
          <a:p>
            <a:endParaRPr lang="en-US" sz="2400" dirty="0" smtClean="0">
              <a:solidFill>
                <a:schemeClr val="tx1">
                  <a:lumMod val="65000"/>
                  <a:lumOff val="35000"/>
                </a:schemeClr>
              </a:solidFill>
              <a:latin typeface="Times New Roman" pitchFamily="18" charset="0"/>
              <a:cs typeface="Times New Roman" pitchFamily="18" charset="0"/>
            </a:endParaRPr>
          </a:p>
          <a:p>
            <a:r>
              <a:rPr lang="en-US" sz="2400" dirty="0" smtClean="0">
                <a:solidFill>
                  <a:schemeClr val="tx1">
                    <a:lumMod val="65000"/>
                    <a:lumOff val="35000"/>
                  </a:schemeClr>
                </a:solidFill>
                <a:latin typeface="Times New Roman" pitchFamily="18" charset="0"/>
                <a:cs typeface="Times New Roman" pitchFamily="18" charset="0"/>
              </a:rPr>
              <a:t>LDA -Linear </a:t>
            </a:r>
            <a:r>
              <a:rPr lang="en-US" sz="2400" dirty="0" err="1" smtClean="0">
                <a:solidFill>
                  <a:schemeClr val="tx1">
                    <a:lumMod val="65000"/>
                    <a:lumOff val="35000"/>
                  </a:schemeClr>
                </a:solidFill>
                <a:latin typeface="Times New Roman" pitchFamily="18" charset="0"/>
                <a:cs typeface="Times New Roman" pitchFamily="18" charset="0"/>
              </a:rPr>
              <a:t>discriminant</a:t>
            </a:r>
            <a:r>
              <a:rPr lang="en-US" sz="2400" dirty="0" smtClean="0">
                <a:solidFill>
                  <a:schemeClr val="tx1">
                    <a:lumMod val="65000"/>
                    <a:lumOff val="35000"/>
                  </a:schemeClr>
                </a:solidFill>
                <a:latin typeface="Times New Roman" pitchFamily="18" charset="0"/>
                <a:cs typeface="Times New Roman" pitchFamily="18" charset="0"/>
              </a:rPr>
              <a:t> analysis</a:t>
            </a:r>
          </a:p>
          <a:p>
            <a:r>
              <a:rPr lang="en-US" sz="2400" dirty="0" smtClean="0">
                <a:solidFill>
                  <a:schemeClr val="tx1">
                    <a:lumMod val="65000"/>
                    <a:lumOff val="35000"/>
                  </a:schemeClr>
                </a:solidFill>
                <a:latin typeface="Times New Roman" pitchFamily="18" charset="0"/>
                <a:cs typeface="Times New Roman" pitchFamily="18" charset="0"/>
              </a:rPr>
              <a:t>ANOVA -ANOVA stands for Analysis of variance</a:t>
            </a:r>
          </a:p>
          <a:p>
            <a:r>
              <a:rPr lang="en-US" sz="2400" dirty="0" smtClean="0">
                <a:solidFill>
                  <a:schemeClr val="tx1">
                    <a:lumMod val="65000"/>
                    <a:lumOff val="35000"/>
                  </a:schemeClr>
                </a:solidFill>
                <a:latin typeface="Times New Roman" pitchFamily="18" charset="0"/>
                <a:cs typeface="Times New Roman" pitchFamily="18" charset="0"/>
              </a:rPr>
              <a:t>Chi-Square test</a:t>
            </a:r>
            <a:endParaRPr lang="en-US" sz="2400" dirty="0">
              <a:solidFill>
                <a:schemeClr val="tx1">
                  <a:lumMod val="65000"/>
                  <a:lumOff val="35000"/>
                </a:schemeClr>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4038600" y="3657600"/>
            <a:ext cx="3276600" cy="1359044"/>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457200" y="1752600"/>
            <a:ext cx="8001000" cy="1143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Footer Placeholder 6"/>
          <p:cNvSpPr>
            <a:spLocks noGrp="1"/>
          </p:cNvSpPr>
          <p:nvPr>
            <p:ph type="ftr" sz="quarter" idx="11"/>
          </p:nvPr>
        </p:nvSpPr>
        <p:spPr>
          <a:xfrm>
            <a:off x="3200400" y="6492875"/>
            <a:ext cx="35814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8" name="Date Placeholder 7"/>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Wrapper method:</a:t>
            </a:r>
            <a:endParaRPr lang="en-US" dirty="0"/>
          </a:p>
        </p:txBody>
      </p:sp>
      <p:sp>
        <p:nvSpPr>
          <p:cNvPr id="3" name="Content Placeholder 2"/>
          <p:cNvSpPr>
            <a:spLocks noGrp="1"/>
          </p:cNvSpPr>
          <p:nvPr>
            <p:ph idx="1"/>
          </p:nvPr>
        </p:nvSpPr>
        <p:spPr>
          <a:xfrm>
            <a:off x="457200" y="3581400"/>
            <a:ext cx="8229600" cy="3459163"/>
          </a:xfrm>
        </p:spPr>
        <p:txBody>
          <a:bodyPr>
            <a:normAutofit/>
          </a:bodyPr>
          <a:lstStyle/>
          <a:p>
            <a:r>
              <a:rPr lang="en-US" sz="2800" b="1" u="sng" dirty="0" smtClean="0">
                <a:latin typeface="Times New Roman" pitchFamily="18" charset="0"/>
                <a:cs typeface="Times New Roman" pitchFamily="18" charset="0"/>
              </a:rPr>
              <a:t>Methodology:</a:t>
            </a:r>
          </a:p>
          <a:p>
            <a:r>
              <a:rPr lang="en-US" sz="2800" dirty="0" smtClean="0">
                <a:solidFill>
                  <a:schemeClr val="tx1">
                    <a:lumMod val="65000"/>
                    <a:lumOff val="35000"/>
                  </a:schemeClr>
                </a:solidFill>
                <a:latin typeface="Times New Roman" pitchFamily="18" charset="0"/>
                <a:cs typeface="Times New Roman" pitchFamily="18" charset="0"/>
              </a:rPr>
              <a:t>Forward Selection</a:t>
            </a:r>
          </a:p>
          <a:p>
            <a:r>
              <a:rPr lang="en-US" sz="2800" dirty="0" smtClean="0">
                <a:solidFill>
                  <a:schemeClr val="tx1">
                    <a:lumMod val="65000"/>
                    <a:lumOff val="35000"/>
                  </a:schemeClr>
                </a:solidFill>
                <a:latin typeface="Times New Roman" pitchFamily="18" charset="0"/>
                <a:cs typeface="Times New Roman" pitchFamily="18" charset="0"/>
              </a:rPr>
              <a:t>Backward Elimination</a:t>
            </a:r>
          </a:p>
          <a:p>
            <a:r>
              <a:rPr lang="en-US" sz="2800" dirty="0" smtClean="0">
                <a:solidFill>
                  <a:schemeClr val="tx1">
                    <a:lumMod val="65000"/>
                    <a:lumOff val="35000"/>
                  </a:schemeClr>
                </a:solidFill>
                <a:latin typeface="Times New Roman" pitchFamily="18" charset="0"/>
                <a:cs typeface="Times New Roman" pitchFamily="18" charset="0"/>
              </a:rPr>
              <a:t>Recursive Feature elimination</a:t>
            </a:r>
            <a:endParaRPr lang="en-US" sz="2800" dirty="0">
              <a:solidFill>
                <a:schemeClr val="tx1">
                  <a:lumMod val="65000"/>
                  <a:lumOff val="3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36719" y="1447800"/>
            <a:ext cx="7669081" cy="1752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a:xfrm>
            <a:off x="2971800" y="6492875"/>
            <a:ext cx="33528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7" name="Date Placeholder 6"/>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Embedded method:</a:t>
            </a:r>
            <a:endParaRPr lang="en-US" dirty="0"/>
          </a:p>
        </p:txBody>
      </p:sp>
      <p:sp>
        <p:nvSpPr>
          <p:cNvPr id="3" name="Content Placeholder 2"/>
          <p:cNvSpPr>
            <a:spLocks noGrp="1"/>
          </p:cNvSpPr>
          <p:nvPr>
            <p:ph idx="1"/>
          </p:nvPr>
        </p:nvSpPr>
        <p:spPr>
          <a:xfrm>
            <a:off x="457200" y="2895600"/>
            <a:ext cx="8229600" cy="3733800"/>
          </a:xfrm>
        </p:spPr>
        <p:txBody>
          <a:bodyPr>
            <a:normAutofit fontScale="77500" lnSpcReduction="20000"/>
          </a:bodyPr>
          <a:lstStyle/>
          <a:p>
            <a:r>
              <a:rPr lang="en-US" sz="2800" dirty="0" smtClean="0">
                <a:solidFill>
                  <a:schemeClr val="tx1">
                    <a:lumMod val="65000"/>
                    <a:lumOff val="35000"/>
                  </a:schemeClr>
                </a:solidFill>
                <a:latin typeface="Times New Roman" pitchFamily="18" charset="0"/>
                <a:cs typeface="Times New Roman" pitchFamily="18" charset="0"/>
              </a:rPr>
              <a:t>Embedded methods combine the qualities’ of filter and wrapper methods. It’s implemented by algorithms that have their own built-in feature selection methods.</a:t>
            </a:r>
          </a:p>
          <a:p>
            <a:r>
              <a:rPr lang="en-US" sz="2800" dirty="0" smtClean="0">
                <a:solidFill>
                  <a:schemeClr val="tx1">
                    <a:lumMod val="65000"/>
                    <a:lumOff val="35000"/>
                  </a:schemeClr>
                </a:solidFill>
                <a:latin typeface="Times New Roman" pitchFamily="18" charset="0"/>
                <a:cs typeface="Times New Roman" pitchFamily="18" charset="0"/>
              </a:rPr>
              <a:t>Examples:</a:t>
            </a:r>
          </a:p>
          <a:p>
            <a:r>
              <a:rPr lang="en-US" sz="2800" b="1" dirty="0" smtClean="0">
                <a:solidFill>
                  <a:schemeClr val="tx1">
                    <a:lumMod val="65000"/>
                    <a:lumOff val="35000"/>
                  </a:schemeClr>
                </a:solidFill>
                <a:latin typeface="Times New Roman" pitchFamily="18" charset="0"/>
                <a:cs typeface="Times New Roman" pitchFamily="18" charset="0"/>
              </a:rPr>
              <a:t>Lasso regression</a:t>
            </a:r>
            <a:r>
              <a:rPr lang="en-US" sz="2800" dirty="0" smtClean="0">
                <a:solidFill>
                  <a:schemeClr val="tx1">
                    <a:lumMod val="65000"/>
                    <a:lumOff val="35000"/>
                  </a:schemeClr>
                </a:solidFill>
                <a:latin typeface="Times New Roman" pitchFamily="18" charset="0"/>
                <a:cs typeface="Times New Roman" pitchFamily="18" charset="0"/>
              </a:rPr>
              <a:t> performs L1 regularization which adds penalty equivalent to absolute value of the magnitude of coefficients.</a:t>
            </a:r>
          </a:p>
          <a:p>
            <a:endParaRPr lang="en-US" sz="2800" dirty="0" smtClean="0">
              <a:solidFill>
                <a:schemeClr val="tx1">
                  <a:lumMod val="65000"/>
                  <a:lumOff val="35000"/>
                </a:schemeClr>
              </a:solidFill>
              <a:latin typeface="Times New Roman" pitchFamily="18" charset="0"/>
              <a:cs typeface="Times New Roman" pitchFamily="18" charset="0"/>
            </a:endParaRPr>
          </a:p>
          <a:p>
            <a:r>
              <a:rPr lang="en-US" sz="2800" b="1" dirty="0" smtClean="0">
                <a:solidFill>
                  <a:schemeClr val="tx1">
                    <a:lumMod val="65000"/>
                    <a:lumOff val="35000"/>
                  </a:schemeClr>
                </a:solidFill>
                <a:latin typeface="Times New Roman" pitchFamily="18" charset="0"/>
                <a:cs typeface="Times New Roman" pitchFamily="18" charset="0"/>
              </a:rPr>
              <a:t>Ridge regression </a:t>
            </a:r>
            <a:r>
              <a:rPr lang="en-US" sz="2800" dirty="0" smtClean="0">
                <a:solidFill>
                  <a:schemeClr val="tx1">
                    <a:lumMod val="65000"/>
                    <a:lumOff val="35000"/>
                  </a:schemeClr>
                </a:solidFill>
                <a:latin typeface="Times New Roman" pitchFamily="18" charset="0"/>
                <a:cs typeface="Times New Roman" pitchFamily="18" charset="0"/>
              </a:rPr>
              <a:t>performs L2 regularization which adds penalty equivalent to square of the magnitude of coefficients.</a:t>
            </a:r>
          </a:p>
          <a:p>
            <a:endParaRPr lang="en-US" sz="2800" dirty="0" smtClean="0">
              <a:solidFill>
                <a:schemeClr val="tx1">
                  <a:lumMod val="65000"/>
                  <a:lumOff val="35000"/>
                </a:schemeClr>
              </a:solidFill>
              <a:latin typeface="Times New Roman" pitchFamily="18" charset="0"/>
              <a:cs typeface="Times New Roman" pitchFamily="18" charset="0"/>
            </a:endParaRPr>
          </a:p>
          <a:p>
            <a:r>
              <a:rPr lang="en-US" sz="2800" dirty="0" smtClean="0">
                <a:solidFill>
                  <a:schemeClr val="tx1">
                    <a:lumMod val="65000"/>
                    <a:lumOff val="35000"/>
                  </a:schemeClr>
                </a:solidFill>
                <a:latin typeface="Times New Roman" pitchFamily="18" charset="0"/>
                <a:cs typeface="Times New Roman" pitchFamily="18" charset="0"/>
              </a:rPr>
              <a:t>Tree algorithms such as random forest, Extra tree, etc..</a:t>
            </a:r>
          </a:p>
          <a:p>
            <a:endParaRPr lang="en-US" dirty="0" smtClean="0"/>
          </a:p>
        </p:txBody>
      </p:sp>
      <p:pic>
        <p:nvPicPr>
          <p:cNvPr id="3075" name="Picture 3"/>
          <p:cNvPicPr>
            <a:picLocks noChangeAspect="1" noChangeArrowheads="1"/>
          </p:cNvPicPr>
          <p:nvPr/>
        </p:nvPicPr>
        <p:blipFill>
          <a:blip r:embed="rId2"/>
          <a:srcRect/>
          <a:stretch>
            <a:fillRect/>
          </a:stretch>
        </p:blipFill>
        <p:spPr bwMode="auto">
          <a:xfrm>
            <a:off x="304800" y="685800"/>
            <a:ext cx="8382000" cy="212000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a:xfrm>
            <a:off x="3048000" y="6492875"/>
            <a:ext cx="33528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7" name="Date Placeholder 6"/>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Advantages of Embedded Methods: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They take into consideration the interaction of features like wrapper methods do.</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They are faster like filter methods.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They are more accurate than filter methods.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They find the feature subset for the algorithm being trained.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They are much less prone to over-fitting.</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a:xfrm>
            <a:off x="2819400" y="6492875"/>
            <a:ext cx="35814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6" name="Date Placeholder 5"/>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Algorithm Based Approach:</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dirty="0" smtClean="0">
                <a:solidFill>
                  <a:schemeClr val="tx1">
                    <a:lumMod val="65000"/>
                    <a:lumOff val="35000"/>
                  </a:schemeClr>
                </a:solidFill>
                <a:latin typeface="Times New Roman" pitchFamily="18" charset="0"/>
                <a:cs typeface="Times New Roman" pitchFamily="18" charset="0"/>
              </a:rPr>
              <a:t>This can be done using any kind of tree-based algorithm like Decision Tree, </a:t>
            </a:r>
            <a:r>
              <a:rPr lang="en-US" dirty="0" err="1" smtClean="0">
                <a:solidFill>
                  <a:schemeClr val="tx1">
                    <a:lumMod val="65000"/>
                    <a:lumOff val="35000"/>
                  </a:schemeClr>
                </a:solidFill>
                <a:latin typeface="Times New Roman" pitchFamily="18" charset="0"/>
                <a:cs typeface="Times New Roman" pitchFamily="18" charset="0"/>
              </a:rPr>
              <a:t>RandomForest</a:t>
            </a:r>
            <a:r>
              <a:rPr lang="en-US" dirty="0" smtClean="0">
                <a:solidFill>
                  <a:schemeClr val="tx1">
                    <a:lumMod val="65000"/>
                    <a:lumOff val="35000"/>
                  </a:schemeClr>
                </a:solidFill>
                <a:latin typeface="Times New Roman" pitchFamily="18" charset="0"/>
                <a:cs typeface="Times New Roman" pitchFamily="18" charset="0"/>
              </a:rPr>
              <a:t> or </a:t>
            </a:r>
            <a:r>
              <a:rPr lang="en-US" dirty="0" err="1" smtClean="0">
                <a:solidFill>
                  <a:schemeClr val="tx1">
                    <a:lumMod val="65000"/>
                    <a:lumOff val="35000"/>
                  </a:schemeClr>
                </a:solidFill>
                <a:latin typeface="Times New Roman" pitchFamily="18" charset="0"/>
                <a:cs typeface="Times New Roman" pitchFamily="18" charset="0"/>
              </a:rPr>
              <a:t>ExtraTree</a:t>
            </a:r>
            <a:r>
              <a:rPr lang="en-US" dirty="0" smtClean="0">
                <a:solidFill>
                  <a:schemeClr val="tx1">
                    <a:lumMod val="65000"/>
                    <a:lumOff val="35000"/>
                  </a:schemeClr>
                </a:solidFill>
                <a:latin typeface="Times New Roman" pitchFamily="18" charset="0"/>
                <a:cs typeface="Times New Roman" pitchFamily="18" charset="0"/>
              </a:rPr>
              <a:t>, </a:t>
            </a:r>
            <a:r>
              <a:rPr lang="en-US" dirty="0" err="1" smtClean="0">
                <a:solidFill>
                  <a:schemeClr val="tx1">
                    <a:lumMod val="65000"/>
                    <a:lumOff val="35000"/>
                  </a:schemeClr>
                </a:solidFill>
                <a:latin typeface="Times New Roman" pitchFamily="18" charset="0"/>
                <a:cs typeface="Times New Roman" pitchFamily="18" charset="0"/>
              </a:rPr>
              <a:t>XGBoost</a:t>
            </a:r>
            <a:r>
              <a:rPr lang="en-US" dirty="0" smtClean="0">
                <a:solidFill>
                  <a:schemeClr val="tx1">
                    <a:lumMod val="65000"/>
                    <a:lumOff val="35000"/>
                  </a:schemeClr>
                </a:solidFill>
                <a:latin typeface="Times New Roman" pitchFamily="18" charset="0"/>
                <a:cs typeface="Times New Roman" pitchFamily="18" charset="0"/>
              </a:rPr>
              <a:t> and so on.</a:t>
            </a:r>
          </a:p>
          <a:p>
            <a:pPr>
              <a:buNone/>
            </a:pPr>
            <a:endParaRPr lang="en-US" dirty="0" smtClean="0">
              <a:solidFill>
                <a:schemeClr val="tx1">
                  <a:lumMod val="65000"/>
                  <a:lumOff val="35000"/>
                </a:schemeClr>
              </a:solidFill>
              <a:latin typeface="Times New Roman" pitchFamily="18" charset="0"/>
              <a:cs typeface="Times New Roman" pitchFamily="18" charset="0"/>
            </a:endParaRPr>
          </a:p>
          <a:p>
            <a:r>
              <a:rPr lang="en-US" dirty="0" smtClean="0">
                <a:solidFill>
                  <a:schemeClr val="tx1">
                    <a:lumMod val="65000"/>
                    <a:lumOff val="35000"/>
                  </a:schemeClr>
                </a:solidFill>
                <a:latin typeface="Times New Roman" pitchFamily="18" charset="0"/>
                <a:cs typeface="Times New Roman" pitchFamily="18" charset="0"/>
              </a:rPr>
              <a:t>The split takes place on a feature within the algorithm to find the correct variable.</a:t>
            </a:r>
          </a:p>
          <a:p>
            <a:pPr>
              <a:buNone/>
            </a:pPr>
            <a:endParaRPr lang="en-US" dirty="0" smtClean="0">
              <a:solidFill>
                <a:schemeClr val="tx1">
                  <a:lumMod val="65000"/>
                  <a:lumOff val="35000"/>
                </a:schemeClr>
              </a:solidFill>
              <a:latin typeface="Times New Roman" pitchFamily="18" charset="0"/>
              <a:cs typeface="Times New Roman" pitchFamily="18" charset="0"/>
            </a:endParaRPr>
          </a:p>
          <a:p>
            <a:r>
              <a:rPr lang="en-US" dirty="0" smtClean="0">
                <a:solidFill>
                  <a:schemeClr val="tx1">
                    <a:lumMod val="65000"/>
                    <a:lumOff val="35000"/>
                  </a:schemeClr>
                </a:solidFill>
                <a:latin typeface="Times New Roman" pitchFamily="18" charset="0"/>
                <a:cs typeface="Times New Roman" pitchFamily="18" charset="0"/>
              </a:rPr>
              <a:t>The algorithm tries all possible ways of split for all the features and chooses the one that splits the data best. This basically means it uses wrapper method as all the possible combinations of features is tried and the best one is picked.</a:t>
            </a:r>
          </a:p>
          <a:p>
            <a:pPr>
              <a:buNone/>
            </a:pPr>
            <a:endParaRPr lang="en-US" dirty="0" smtClean="0">
              <a:solidFill>
                <a:schemeClr val="tx1">
                  <a:lumMod val="65000"/>
                  <a:lumOff val="35000"/>
                </a:schemeClr>
              </a:solidFill>
              <a:latin typeface="Times New Roman" pitchFamily="18" charset="0"/>
              <a:cs typeface="Times New Roman" pitchFamily="18" charset="0"/>
            </a:endParaRPr>
          </a:p>
          <a:p>
            <a:r>
              <a:rPr lang="en-US" dirty="0" smtClean="0">
                <a:solidFill>
                  <a:schemeClr val="tx1">
                    <a:lumMod val="65000"/>
                    <a:lumOff val="35000"/>
                  </a:schemeClr>
                </a:solidFill>
                <a:latin typeface="Times New Roman" pitchFamily="18" charset="0"/>
                <a:cs typeface="Times New Roman" pitchFamily="18" charset="0"/>
              </a:rPr>
              <a:t>For classification the split happens typically either the </a:t>
            </a:r>
            <a:r>
              <a:rPr lang="en-US" dirty="0" err="1" smtClean="0">
                <a:solidFill>
                  <a:schemeClr val="tx1">
                    <a:lumMod val="65000"/>
                    <a:lumOff val="35000"/>
                  </a:schemeClr>
                </a:solidFill>
                <a:latin typeface="Times New Roman" pitchFamily="18" charset="0"/>
                <a:cs typeface="Times New Roman" pitchFamily="18" charset="0"/>
              </a:rPr>
              <a:t>Gini</a:t>
            </a:r>
            <a:r>
              <a:rPr lang="en-US" dirty="0" smtClean="0">
                <a:solidFill>
                  <a:schemeClr val="tx1">
                    <a:lumMod val="65000"/>
                    <a:lumOff val="35000"/>
                  </a:schemeClr>
                </a:solidFill>
                <a:latin typeface="Times New Roman" pitchFamily="18" charset="0"/>
                <a:cs typeface="Times New Roman" pitchFamily="18" charset="0"/>
              </a:rPr>
              <a:t> impurity or information gain/entropy and for Regression the split happens with the help of the variance.</a:t>
            </a:r>
          </a:p>
          <a:p>
            <a:pPr>
              <a:buNone/>
            </a:pPr>
            <a:endParaRPr lang="en-US" dirty="0" smtClean="0">
              <a:solidFill>
                <a:schemeClr val="tx1">
                  <a:lumMod val="65000"/>
                  <a:lumOff val="35000"/>
                </a:schemeClr>
              </a:solidFill>
              <a:latin typeface="Times New Roman" pitchFamily="18" charset="0"/>
              <a:cs typeface="Times New Roman" pitchFamily="18" charset="0"/>
            </a:endParaRPr>
          </a:p>
          <a:p>
            <a:r>
              <a:rPr lang="en-US" dirty="0" smtClean="0">
                <a:solidFill>
                  <a:schemeClr val="tx1">
                    <a:lumMod val="65000"/>
                    <a:lumOff val="35000"/>
                  </a:schemeClr>
                </a:solidFill>
                <a:latin typeface="Times New Roman" pitchFamily="18" charset="0"/>
                <a:cs typeface="Times New Roman" pitchFamily="18" charset="0"/>
              </a:rPr>
              <a:t>With the help of this method we can find feature importance's and can remove feature below certain threshold.</a:t>
            </a:r>
          </a:p>
          <a:p>
            <a:endParaRPr lang="en-US" dirty="0">
              <a:solidFill>
                <a:schemeClr val="tx1">
                  <a:lumMod val="65000"/>
                  <a:lumOff val="3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a:xfrm>
            <a:off x="2743200" y="6492875"/>
            <a:ext cx="35814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6" name="Date Placeholder 5"/>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LASSO(Least Absolute Shrinkage and Selection Operator)_regression:</a:t>
            </a:r>
            <a:endParaRPr lang="en-US" dirty="0"/>
          </a:p>
        </p:txBody>
      </p:sp>
      <p:sp>
        <p:nvSpPr>
          <p:cNvPr id="3" name="Content Placeholder 2"/>
          <p:cNvSpPr>
            <a:spLocks noGrp="1"/>
          </p:cNvSpPr>
          <p:nvPr>
            <p:ph idx="1"/>
          </p:nvPr>
        </p:nvSpPr>
        <p:spPr>
          <a:xfrm>
            <a:off x="457200" y="1676400"/>
            <a:ext cx="8229600" cy="2773363"/>
          </a:xfrm>
        </p:spPr>
        <p:txBody>
          <a:bodyPr>
            <a:normAutofit fontScale="25000" lnSpcReduction="20000"/>
          </a:bodyPr>
          <a:lstStyle/>
          <a:p>
            <a:r>
              <a:rPr lang="en-US" sz="8000" dirty="0" smtClean="0">
                <a:solidFill>
                  <a:schemeClr val="tx1">
                    <a:lumMod val="65000"/>
                    <a:lumOff val="35000"/>
                  </a:schemeClr>
                </a:solidFill>
                <a:latin typeface="Times New Roman" pitchFamily="18" charset="0"/>
                <a:cs typeface="Times New Roman" pitchFamily="18" charset="0"/>
              </a:rPr>
              <a:t>Least Absolute Shrinkage and Selection Operator(Lasso) is one of the powerful methods that helps perform regularization and feature selection of the given data.</a:t>
            </a:r>
          </a:p>
          <a:p>
            <a:r>
              <a:rPr lang="en-US" sz="8000" dirty="0" smtClean="0">
                <a:solidFill>
                  <a:schemeClr val="tx1">
                    <a:lumMod val="65000"/>
                    <a:lumOff val="35000"/>
                  </a:schemeClr>
                </a:solidFill>
                <a:latin typeface="Times New Roman" pitchFamily="18" charset="0"/>
                <a:cs typeface="Times New Roman" pitchFamily="18" charset="0"/>
              </a:rPr>
              <a:t>The Lasso method puts a limitation/restrictions on the sum of the values of the model parameters.</a:t>
            </a:r>
          </a:p>
          <a:p>
            <a:r>
              <a:rPr lang="en-US" sz="8000" dirty="0" smtClean="0">
                <a:solidFill>
                  <a:schemeClr val="tx1">
                    <a:lumMod val="65000"/>
                    <a:lumOff val="35000"/>
                  </a:schemeClr>
                </a:solidFill>
                <a:latin typeface="Times New Roman" pitchFamily="18" charset="0"/>
                <a:cs typeface="Times New Roman" pitchFamily="18" charset="0"/>
              </a:rPr>
              <a:t>The sum has to be less than the specific fixed value.</a:t>
            </a:r>
          </a:p>
          <a:p>
            <a:r>
              <a:rPr lang="en-US" sz="8000" dirty="0" smtClean="0">
                <a:solidFill>
                  <a:schemeClr val="tx1">
                    <a:lumMod val="65000"/>
                    <a:lumOff val="35000"/>
                  </a:schemeClr>
                </a:solidFill>
                <a:latin typeface="Times New Roman" pitchFamily="18" charset="0"/>
                <a:cs typeface="Times New Roman" pitchFamily="18" charset="0"/>
              </a:rPr>
              <a:t>This Shrinks some of the coefficients to zero, Indicating that a certain predictor or certain features will be multiplied by zero to estimate the target.</a:t>
            </a:r>
          </a:p>
          <a:p>
            <a:r>
              <a:rPr lang="en-US" sz="8000" dirty="0" smtClean="0">
                <a:solidFill>
                  <a:schemeClr val="tx1">
                    <a:lumMod val="65000"/>
                    <a:lumOff val="35000"/>
                  </a:schemeClr>
                </a:solidFill>
                <a:latin typeface="Times New Roman" pitchFamily="18" charset="0"/>
                <a:cs typeface="Times New Roman" pitchFamily="18" charset="0"/>
              </a:rPr>
              <a:t>During this process the variables that have non-zero co-efficient after shrinking are selected to be the part of the model.</a:t>
            </a:r>
          </a:p>
          <a:p>
            <a:r>
              <a:rPr lang="en-US" sz="8000" dirty="0" smtClean="0">
                <a:solidFill>
                  <a:schemeClr val="tx1">
                    <a:lumMod val="65000"/>
                    <a:lumOff val="35000"/>
                  </a:schemeClr>
                </a:solidFill>
                <a:latin typeface="Times New Roman" pitchFamily="18" charset="0"/>
                <a:cs typeface="Times New Roman" pitchFamily="18" charset="0"/>
              </a:rPr>
              <a:t>It also adds a penalty term to the cost function of a model, with a lambda value that must be tuned.</a:t>
            </a:r>
          </a:p>
          <a:p>
            <a:endParaRPr lang="en-US" dirty="0">
              <a:solidFill>
                <a:schemeClr val="tx1">
                  <a:lumMod val="65000"/>
                  <a:lumOff val="35000"/>
                </a:schemeClr>
              </a:solidFill>
            </a:endParaRPr>
          </a:p>
        </p:txBody>
      </p:sp>
      <p:pic>
        <p:nvPicPr>
          <p:cNvPr id="4098" name="Picture 2"/>
          <p:cNvPicPr>
            <a:picLocks noChangeAspect="1" noChangeArrowheads="1"/>
          </p:cNvPicPr>
          <p:nvPr/>
        </p:nvPicPr>
        <p:blipFill>
          <a:blip r:embed="rId2" cstate="print"/>
          <a:srcRect/>
          <a:stretch>
            <a:fillRect/>
          </a:stretch>
        </p:blipFill>
        <p:spPr bwMode="auto">
          <a:xfrm>
            <a:off x="609600" y="5334000"/>
            <a:ext cx="7367650" cy="86816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5410200" y="6248400"/>
            <a:ext cx="3733800" cy="41249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a:xfrm>
            <a:off x="1752600" y="6492875"/>
            <a:ext cx="3429000" cy="365125"/>
          </a:xfrm>
        </p:spPr>
        <p:txBody>
          <a:bodyPr/>
          <a:lstStyle/>
          <a:p>
            <a:r>
              <a:rPr lang="en-US" dirty="0" smtClean="0">
                <a:latin typeface="Times New Roman" pitchFamily="18" charset="0"/>
                <a:cs typeface="Times New Roman" pitchFamily="18" charset="0"/>
              </a:rPr>
              <a:t>Feature subset selection using embedded approach</a:t>
            </a:r>
            <a:endParaRPr lang="en-US" dirty="0"/>
          </a:p>
        </p:txBody>
      </p:sp>
      <p:sp>
        <p:nvSpPr>
          <p:cNvPr id="8" name="Date Placeholder 7"/>
          <p:cNvSpPr>
            <a:spLocks noGrp="1"/>
          </p:cNvSpPr>
          <p:nvPr>
            <p:ph type="dt" sz="half" idx="10"/>
          </p:nvPr>
        </p:nvSpPr>
        <p:spPr/>
        <p:txBody>
          <a:bodyPr/>
          <a:lstStyle/>
          <a:p>
            <a:r>
              <a:rPr lang="en-US" smtClean="0"/>
              <a:t>6/30/2021</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792</Words>
  <Application>Microsoft Office PowerPoint</Application>
  <PresentationFormat>On-screen Show (4:3)</PresentationFormat>
  <Paragraphs>135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Feature subset selection using embedded approach- (LASSO_regression)</vt:lpstr>
      <vt:lpstr>Feature subset selection</vt:lpstr>
      <vt:lpstr>Types of Feature subset selections:</vt:lpstr>
      <vt:lpstr>Filter method:</vt:lpstr>
      <vt:lpstr>Wrapper method:</vt:lpstr>
      <vt:lpstr>Embedded method:</vt:lpstr>
      <vt:lpstr>Advantages of Embedded Methods: </vt:lpstr>
      <vt:lpstr>Algorithm Based Approach: </vt:lpstr>
      <vt:lpstr>LASSO(Least Absolute Shrinkage and Selection Operator)_regression:</vt:lpstr>
      <vt:lpstr>Importance of α -coefficient:</vt:lpstr>
      <vt:lpstr>Slide 11</vt:lpstr>
      <vt:lpstr>Algorithm:</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subset selection using embedded approach- (LASSO_regression)</dc:title>
  <dc:creator>Chethan</dc:creator>
  <cp:lastModifiedBy>Chethan</cp:lastModifiedBy>
  <cp:revision>25</cp:revision>
  <dcterms:created xsi:type="dcterms:W3CDTF">2006-08-16T00:00:00Z</dcterms:created>
  <dcterms:modified xsi:type="dcterms:W3CDTF">2021-07-01T16:11:01Z</dcterms:modified>
</cp:coreProperties>
</file>