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7" r:id="rId2"/>
    <p:sldId id="643" r:id="rId3"/>
    <p:sldId id="642" r:id="rId4"/>
    <p:sldId id="660" r:id="rId5"/>
    <p:sldId id="644" r:id="rId6"/>
    <p:sldId id="659" r:id="rId7"/>
    <p:sldId id="645" r:id="rId8"/>
    <p:sldId id="658" r:id="rId9"/>
    <p:sldId id="646" r:id="rId10"/>
    <p:sldId id="647" r:id="rId11"/>
    <p:sldId id="649" r:id="rId12"/>
    <p:sldId id="653" r:id="rId13"/>
    <p:sldId id="648" r:id="rId14"/>
    <p:sldId id="654" r:id="rId15"/>
    <p:sldId id="650" r:id="rId16"/>
    <p:sldId id="655" r:id="rId17"/>
    <p:sldId id="652" r:id="rId18"/>
    <p:sldId id="651" r:id="rId19"/>
    <p:sldId id="656" r:id="rId20"/>
    <p:sldId id="584" r:id="rId21"/>
    <p:sldId id="661" r:id="rId22"/>
    <p:sldId id="66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xander Egyed" initials="AE"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5" autoAdjust="0"/>
    <p:restoredTop sz="85549" autoAdjust="0"/>
  </p:normalViewPr>
  <p:slideViewPr>
    <p:cSldViewPr snapToGrid="0">
      <p:cViewPr varScale="1">
        <p:scale>
          <a:sx n="77" d="100"/>
          <a:sy n="77" d="100"/>
        </p:scale>
        <p:origin x="-171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E9C3D7-D7AD-42F8-B9C6-A2EF278EC1CC}" type="datetimeFigureOut">
              <a:rPr lang="en-US" smtClean="0"/>
              <a:t>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17FCEB-88D0-4C12-B6FA-4ECD8BB67A54}" type="slidenum">
              <a:rPr lang="en-US" smtClean="0"/>
              <a:t>‹Nr.›</a:t>
            </a:fld>
            <a:endParaRPr lang="en-US"/>
          </a:p>
        </p:txBody>
      </p:sp>
    </p:spTree>
    <p:extLst>
      <p:ext uri="{BB962C8B-B14F-4D97-AF65-F5344CB8AC3E}">
        <p14:creationId xmlns:p14="http://schemas.microsoft.com/office/powerpoint/2010/main" val="4048023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30000 modules</a:t>
            </a:r>
            <a:r>
              <a:rPr lang="en-US" baseline="0" dirty="0" smtClean="0"/>
              <a:t> -&gt; each one considered a feature</a:t>
            </a:r>
          </a:p>
          <a:p>
            <a:r>
              <a:rPr lang="en-US" baseline="0" dirty="0" smtClean="0"/>
              <a:t>Over 66 years to test all in 1 second</a:t>
            </a:r>
            <a:endParaRPr lang="en-US" dirty="0"/>
          </a:p>
        </p:txBody>
      </p:sp>
      <p:sp>
        <p:nvSpPr>
          <p:cNvPr id="4" name="Foliennummernplatzhalter 3"/>
          <p:cNvSpPr>
            <a:spLocks noGrp="1"/>
          </p:cNvSpPr>
          <p:nvPr>
            <p:ph type="sldNum" sz="quarter" idx="10"/>
          </p:nvPr>
        </p:nvSpPr>
        <p:spPr/>
        <p:txBody>
          <a:bodyPr/>
          <a:lstStyle/>
          <a:p>
            <a:fld id="{EC17FCEB-88D0-4C12-B6FA-4ECD8BB67A54}" type="slidenum">
              <a:rPr lang="en-US" smtClean="0"/>
              <a:t>5</a:t>
            </a:fld>
            <a:endParaRPr lang="en-US"/>
          </a:p>
        </p:txBody>
      </p:sp>
    </p:spTree>
    <p:extLst>
      <p:ext uri="{BB962C8B-B14F-4D97-AF65-F5344CB8AC3E}">
        <p14:creationId xmlns:p14="http://schemas.microsoft.com/office/powerpoint/2010/main" val="13637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21 cross-tree-constraints in the Drupal feature model</a:t>
            </a:r>
            <a:endParaRPr lang="en-US" dirty="0"/>
          </a:p>
        </p:txBody>
      </p:sp>
      <p:sp>
        <p:nvSpPr>
          <p:cNvPr id="4" name="Foliennummernplatzhalter 3"/>
          <p:cNvSpPr>
            <a:spLocks noGrp="1"/>
          </p:cNvSpPr>
          <p:nvPr>
            <p:ph type="sldNum" sz="quarter" idx="10"/>
          </p:nvPr>
        </p:nvSpPr>
        <p:spPr/>
        <p:txBody>
          <a:bodyPr/>
          <a:lstStyle/>
          <a:p>
            <a:fld id="{EC17FCEB-88D0-4C12-B6FA-4ECD8BB67A54}" type="slidenum">
              <a:rPr lang="en-US" smtClean="0"/>
              <a:t>6</a:t>
            </a:fld>
            <a:endParaRPr lang="en-US"/>
          </a:p>
        </p:txBody>
      </p:sp>
    </p:spTree>
    <p:extLst>
      <p:ext uri="{BB962C8B-B14F-4D97-AF65-F5344CB8AC3E}">
        <p14:creationId xmlns:p14="http://schemas.microsoft.com/office/powerpoint/2010/main" val="408585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C17FCEB-88D0-4C12-B6FA-4ECD8BB67A54}" type="slidenum">
              <a:rPr lang="en-US" smtClean="0"/>
              <a:t>11</a:t>
            </a:fld>
            <a:endParaRPr lang="en-US"/>
          </a:p>
        </p:txBody>
      </p:sp>
    </p:spTree>
    <p:extLst>
      <p:ext uri="{BB962C8B-B14F-4D97-AF65-F5344CB8AC3E}">
        <p14:creationId xmlns:p14="http://schemas.microsoft.com/office/powerpoint/2010/main" val="3605976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i="0" kern="1200" dirty="0" smtClean="0">
                <a:solidFill>
                  <a:schemeClr val="tx1"/>
                </a:solidFill>
                <a:effectLst/>
                <a:latin typeface="+mn-lt"/>
                <a:ea typeface="+mn-ea"/>
                <a:cs typeface="+mn-cs"/>
              </a:rPr>
              <a:t>Rationale: For the analysis of fault detection, one of the assumptions that </a:t>
            </a:r>
            <a:r>
              <a:rPr lang="en-US" sz="1200" i="0" kern="1200" dirty="0" err="1" smtClean="0">
                <a:solidFill>
                  <a:schemeClr val="tx1"/>
                </a:solidFill>
                <a:effectLst/>
                <a:latin typeface="+mn-lt"/>
                <a:ea typeface="+mn-ea"/>
                <a:cs typeface="+mn-cs"/>
              </a:rPr>
              <a:t>Henard</a:t>
            </a:r>
            <a:r>
              <a:rPr lang="en-US" sz="1200" i="0" kern="1200" dirty="0" smtClean="0">
                <a:solidFill>
                  <a:schemeClr val="tx1"/>
                </a:solidFill>
                <a:effectLst/>
                <a:latin typeface="+mn-lt"/>
                <a:ea typeface="+mn-ea"/>
                <a:cs typeface="+mn-cs"/>
              </a:rPr>
              <a:t> et al. make is that all the t-wise interactions have the same probability to trigger a fault. We are interested in analyzing whether this assumption holds true in case of Drupal.</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Foliennummernplatzhalter 3"/>
          <p:cNvSpPr>
            <a:spLocks noGrp="1"/>
          </p:cNvSpPr>
          <p:nvPr>
            <p:ph type="sldNum" sz="quarter" idx="10"/>
          </p:nvPr>
        </p:nvSpPr>
        <p:spPr/>
        <p:txBody>
          <a:bodyPr/>
          <a:lstStyle/>
          <a:p>
            <a:fld id="{EC17FCEB-88D0-4C12-B6FA-4ECD8BB67A54}" type="slidenum">
              <a:rPr lang="en-US" smtClean="0"/>
              <a:t>12</a:t>
            </a:fld>
            <a:endParaRPr lang="en-US"/>
          </a:p>
        </p:txBody>
      </p:sp>
    </p:spTree>
    <p:extLst>
      <p:ext uri="{BB962C8B-B14F-4D97-AF65-F5344CB8AC3E}">
        <p14:creationId xmlns:p14="http://schemas.microsoft.com/office/powerpoint/2010/main" val="997800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i="0" kern="1200" dirty="0" smtClean="0">
                <a:solidFill>
                  <a:schemeClr val="tx1"/>
                </a:solidFill>
                <a:effectLst/>
                <a:latin typeface="+mn-lt"/>
                <a:ea typeface="+mn-ea"/>
                <a:cs typeface="+mn-cs"/>
              </a:rPr>
              <a:t>Rationale: Our goal is to assess how effective </a:t>
            </a:r>
            <a:r>
              <a:rPr lang="en-US" sz="1200" i="0" kern="1200" dirty="0" err="1" smtClean="0">
                <a:solidFill>
                  <a:schemeClr val="tx1"/>
                </a:solidFill>
                <a:effectLst/>
                <a:latin typeface="+mn-lt"/>
                <a:ea typeface="+mn-ea"/>
                <a:cs typeface="+mn-cs"/>
              </a:rPr>
              <a:t>Henard</a:t>
            </a:r>
            <a:r>
              <a:rPr lang="en-US" sz="1200" i="0" kern="1200" dirty="0" smtClean="0">
                <a:solidFill>
                  <a:schemeClr val="tx1"/>
                </a:solidFill>
                <a:effectLst/>
                <a:latin typeface="+mn-lt"/>
                <a:ea typeface="+mn-ea"/>
                <a:cs typeface="+mn-cs"/>
              </a:rPr>
              <a:t> et al.’s approach is to generate configurations that contain the feature interactions which were identified as faulty in Drupal.</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Foliennummernplatzhalter 3"/>
          <p:cNvSpPr>
            <a:spLocks noGrp="1"/>
          </p:cNvSpPr>
          <p:nvPr>
            <p:ph type="sldNum" sz="quarter" idx="10"/>
          </p:nvPr>
        </p:nvSpPr>
        <p:spPr/>
        <p:txBody>
          <a:bodyPr/>
          <a:lstStyle/>
          <a:p>
            <a:fld id="{EC17FCEB-88D0-4C12-B6FA-4ECD8BB67A54}" type="slidenum">
              <a:rPr lang="en-US" smtClean="0"/>
              <a:t>14</a:t>
            </a:fld>
            <a:endParaRPr lang="en-US"/>
          </a:p>
        </p:txBody>
      </p:sp>
    </p:spTree>
    <p:extLst>
      <p:ext uri="{BB962C8B-B14F-4D97-AF65-F5344CB8AC3E}">
        <p14:creationId xmlns:p14="http://schemas.microsoft.com/office/powerpoint/2010/main" val="356993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i="0" kern="1200" dirty="0" smtClean="0">
                <a:solidFill>
                  <a:schemeClr val="tx1"/>
                </a:solidFill>
                <a:effectLst/>
                <a:latin typeface="+mn-lt"/>
                <a:ea typeface="+mn-ea"/>
                <a:cs typeface="+mn-cs"/>
              </a:rPr>
              <a:t>Rationale: The driving goal of </a:t>
            </a:r>
            <a:r>
              <a:rPr lang="en-US" sz="1200" i="0" kern="1200" dirty="0" err="1" smtClean="0">
                <a:solidFill>
                  <a:schemeClr val="tx1"/>
                </a:solidFill>
                <a:effectLst/>
                <a:latin typeface="+mn-lt"/>
                <a:ea typeface="+mn-ea"/>
                <a:cs typeface="+mn-cs"/>
              </a:rPr>
              <a:t>Henard</a:t>
            </a:r>
            <a:r>
              <a:rPr lang="en-US" sz="1200" i="0" kern="1200" dirty="0" smtClean="0">
                <a:solidFill>
                  <a:schemeClr val="tx1"/>
                </a:solidFill>
                <a:effectLst/>
                <a:latin typeface="+mn-lt"/>
                <a:ea typeface="+mn-ea"/>
                <a:cs typeface="+mn-cs"/>
              </a:rPr>
              <a:t> et al.’s approach is to </a:t>
            </a:r>
            <a:r>
              <a:rPr lang="en-US" sz="1200" i="1" kern="1200" dirty="0" smtClean="0">
                <a:solidFill>
                  <a:schemeClr val="tx1"/>
                </a:solidFill>
                <a:effectLst/>
                <a:latin typeface="+mn-lt"/>
                <a:ea typeface="+mn-ea"/>
                <a:cs typeface="+mn-cs"/>
              </a:rPr>
              <a:t>mimic t-wise product configurations generation partially but efficiently while achieving decent coverage</a:t>
            </a:r>
            <a:r>
              <a:rPr lang="en-US" sz="1200" i="0" kern="1200" dirty="0" smtClean="0">
                <a:solidFill>
                  <a:schemeClr val="tx1"/>
                </a:solidFill>
                <a:effectLst/>
                <a:latin typeface="+mn-lt"/>
                <a:ea typeface="+mn-ea"/>
                <a:cs typeface="+mn-cs"/>
              </a:rPr>
              <a:t>. In this regard, we are interested in comparing the coverage achieved by their approach with those implemented by an alternative tool. For this purpose, we selected the tool CASA which is capable of computing arrays of higher strength using simulated annealing</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Foliennummernplatzhalter 3"/>
          <p:cNvSpPr>
            <a:spLocks noGrp="1"/>
          </p:cNvSpPr>
          <p:nvPr>
            <p:ph type="sldNum" sz="quarter" idx="10"/>
          </p:nvPr>
        </p:nvSpPr>
        <p:spPr/>
        <p:txBody>
          <a:bodyPr/>
          <a:lstStyle/>
          <a:p>
            <a:fld id="{EC17FCEB-88D0-4C12-B6FA-4ECD8BB67A54}" type="slidenum">
              <a:rPr lang="en-US" smtClean="0"/>
              <a:t>16</a:t>
            </a:fld>
            <a:endParaRPr lang="en-US"/>
          </a:p>
        </p:txBody>
      </p:sp>
    </p:spTree>
    <p:extLst>
      <p:ext uri="{BB962C8B-B14F-4D97-AF65-F5344CB8AC3E}">
        <p14:creationId xmlns:p14="http://schemas.microsoft.com/office/powerpoint/2010/main" val="128302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0: equal</a:t>
            </a:r>
            <a:r>
              <a:rPr lang="en-US" baseline="0" dirty="0" smtClean="0"/>
              <a:t> products</a:t>
            </a:r>
          </a:p>
          <a:p>
            <a:r>
              <a:rPr lang="en-US" baseline="0" dirty="0" smtClean="0"/>
              <a:t>1: totally different</a:t>
            </a:r>
            <a:endParaRPr lang="en-US" dirty="0"/>
          </a:p>
        </p:txBody>
      </p:sp>
      <p:sp>
        <p:nvSpPr>
          <p:cNvPr id="4" name="Foliennummernplatzhalter 3"/>
          <p:cNvSpPr>
            <a:spLocks noGrp="1"/>
          </p:cNvSpPr>
          <p:nvPr>
            <p:ph type="sldNum" sz="quarter" idx="10"/>
          </p:nvPr>
        </p:nvSpPr>
        <p:spPr/>
        <p:txBody>
          <a:bodyPr/>
          <a:lstStyle/>
          <a:p>
            <a:fld id="{EC17FCEB-88D0-4C12-B6FA-4ECD8BB67A54}" type="slidenum">
              <a:rPr lang="en-US" smtClean="0"/>
              <a:t>21</a:t>
            </a:fld>
            <a:endParaRPr lang="en-US"/>
          </a:p>
        </p:txBody>
      </p:sp>
    </p:spTree>
    <p:extLst>
      <p:ext uri="{BB962C8B-B14F-4D97-AF65-F5344CB8AC3E}">
        <p14:creationId xmlns:p14="http://schemas.microsoft.com/office/powerpoint/2010/main" val="4112195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5969" y="2165350"/>
            <a:ext cx="5387791"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35824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0330" y="1456262"/>
            <a:ext cx="6555320" cy="1943630"/>
          </a:xfrm>
        </p:spPr>
        <p:txBody>
          <a:bodyPr anchor="b">
            <a:normAutofit/>
          </a:bodyPr>
          <a:lstStyle>
            <a:lvl1pPr algn="l">
              <a:defRPr sz="4500" baseline="0"/>
            </a:lvl1pPr>
          </a:lstStyle>
          <a:p>
            <a:r>
              <a:rPr lang="de-DE" dirty="0" smtClean="0"/>
              <a:t>Platz für</a:t>
            </a:r>
            <a:br>
              <a:rPr lang="de-DE" dirty="0" smtClean="0"/>
            </a:br>
            <a:r>
              <a:rPr lang="de-DE" dirty="0" smtClean="0"/>
              <a:t>ein danke</a:t>
            </a:r>
            <a:endParaRPr lang="en-US" dirty="0"/>
          </a:p>
        </p:txBody>
      </p:sp>
      <p:sp>
        <p:nvSpPr>
          <p:cNvPr id="3" name="Subtitle 2"/>
          <p:cNvSpPr>
            <a:spLocks noGrp="1"/>
          </p:cNvSpPr>
          <p:nvPr>
            <p:ph type="subTitle" idx="1" hasCustomPrompt="1"/>
          </p:nvPr>
        </p:nvSpPr>
        <p:spPr>
          <a:xfrm>
            <a:off x="561971" y="4810654"/>
            <a:ext cx="6646424" cy="845078"/>
          </a:xfrm>
        </p:spPr>
        <p:txBody>
          <a:bodyPr>
            <a:normAutofit/>
          </a:bodyPr>
          <a:lstStyle>
            <a:lvl1pPr marL="0" indent="0" algn="l">
              <a:spcBef>
                <a:spcPts val="0"/>
              </a:spcBef>
              <a:buNone/>
              <a:defRPr sz="17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Platz für Details und nächste Schritte</a:t>
            </a:r>
            <a:endParaRPr lang="en-US" dirty="0"/>
          </a:p>
        </p:txBody>
      </p:sp>
      <p:sp>
        <p:nvSpPr>
          <p:cNvPr id="8" name="Textfeld 7"/>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smtClean="0">
                <a:solidFill>
                  <a:schemeClr val="tx1"/>
                </a:solidFill>
                <a:latin typeface="+mj-lt"/>
              </a:rPr>
              <a:t>JOHANNES</a:t>
            </a:r>
            <a:r>
              <a:rPr lang="de-AT" sz="800" b="0" baseline="0" dirty="0" smtClean="0">
                <a:solidFill>
                  <a:schemeClr val="tx1"/>
                </a:solidFill>
                <a:latin typeface="+mj-lt"/>
              </a:rPr>
              <a:t> KEPLER UNIVERSITÄT LINZ</a:t>
            </a:r>
          </a:p>
          <a:p>
            <a:pPr>
              <a:lnSpc>
                <a:spcPts val="1000"/>
              </a:lnSpc>
            </a:pPr>
            <a:r>
              <a:rPr lang="de-AT" sz="800" b="0" baseline="0" dirty="0" smtClean="0">
                <a:solidFill>
                  <a:schemeClr val="tx1"/>
                </a:solidFill>
                <a:latin typeface="+mn-lt"/>
              </a:rPr>
              <a:t>Altenberger Straße 69</a:t>
            </a:r>
          </a:p>
          <a:p>
            <a:pPr>
              <a:lnSpc>
                <a:spcPts val="1000"/>
              </a:lnSpc>
            </a:pPr>
            <a:r>
              <a:rPr lang="de-AT" sz="800" b="0" baseline="0" dirty="0" smtClean="0">
                <a:solidFill>
                  <a:schemeClr val="tx1"/>
                </a:solidFill>
                <a:latin typeface="+mn-lt"/>
              </a:rPr>
              <a:t>4040 Linz, Österreich</a:t>
            </a:r>
          </a:p>
          <a:p>
            <a:pPr>
              <a:lnSpc>
                <a:spcPts val="1000"/>
              </a:lnSpc>
            </a:pPr>
            <a:r>
              <a:rPr lang="de-AT" sz="800" b="0" baseline="0" dirty="0" smtClean="0">
                <a:solidFill>
                  <a:schemeClr val="tx1"/>
                </a:solidFill>
                <a:latin typeface="+mn-lt"/>
              </a:rPr>
              <a:t>www.jku.at</a:t>
            </a:r>
            <a:endParaRPr lang="de-AT" sz="800" b="0" dirty="0">
              <a:solidFill>
                <a:schemeClr val="tx1"/>
              </a:solidFill>
              <a:latin typeface="+mn-lt"/>
            </a:endParaRPr>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16801" y="605795"/>
            <a:ext cx="1744249"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8239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extLst>
      <p:ext uri="{BB962C8B-B14F-4D97-AF65-F5344CB8AC3E}">
        <p14:creationId xmlns:p14="http://schemas.microsoft.com/office/powerpoint/2010/main" val="2178433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extLst>
      <p:ext uri="{BB962C8B-B14F-4D97-AF65-F5344CB8AC3E}">
        <p14:creationId xmlns:p14="http://schemas.microsoft.com/office/powerpoint/2010/main" val="7556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2111" y="551477"/>
            <a:ext cx="7772400" cy="1943630"/>
          </a:xfrm>
        </p:spPr>
        <p:txBody>
          <a:bodyPr anchor="b">
            <a:noAutofit/>
          </a:bodyPr>
          <a:lstStyle>
            <a:lvl1pPr algn="l">
              <a:defRPr sz="4500" baseline="0">
                <a:latin typeface="Arial Black" panose="020B0A04020102020204" pitchFamily="34" charset="0"/>
              </a:defRPr>
            </a:lvl1pPr>
          </a:lstStyle>
          <a:p>
            <a:r>
              <a:rPr lang="de-DE" dirty="0" smtClean="0"/>
              <a:t>Platz für</a:t>
            </a:r>
            <a:br>
              <a:rPr lang="de-DE" dirty="0" smtClean="0"/>
            </a:br>
            <a:r>
              <a:rPr lang="de-DE" dirty="0" smtClean="0"/>
              <a:t>den </a:t>
            </a:r>
            <a:r>
              <a:rPr lang="de-DE" dirty="0" err="1" smtClean="0"/>
              <a:t>titel</a:t>
            </a:r>
            <a:endParaRPr lang="en-US" dirty="0"/>
          </a:p>
        </p:txBody>
      </p:sp>
      <p:sp>
        <p:nvSpPr>
          <p:cNvPr id="3" name="Subtitle 2"/>
          <p:cNvSpPr>
            <a:spLocks noGrp="1"/>
          </p:cNvSpPr>
          <p:nvPr>
            <p:ph type="subTitle" idx="1" hasCustomPrompt="1"/>
          </p:nvPr>
        </p:nvSpPr>
        <p:spPr>
          <a:xfrm>
            <a:off x="556045" y="3879265"/>
            <a:ext cx="7738466" cy="845078"/>
          </a:xfrm>
        </p:spPr>
        <p:txBody>
          <a:bodyPr>
            <a:noAutofit/>
          </a:bodyPr>
          <a:lstStyle>
            <a:lvl1pPr marL="0" indent="0" algn="l">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Platz für Details und Erklärungen zum Thema</a:t>
            </a:r>
            <a:endParaRPr lang="en-US" dirty="0"/>
          </a:p>
        </p:txBody>
      </p:sp>
      <p:sp>
        <p:nvSpPr>
          <p:cNvPr id="10" name="Bildplatzhalter 9"/>
          <p:cNvSpPr>
            <a:spLocks noGrp="1"/>
          </p:cNvSpPr>
          <p:nvPr>
            <p:ph type="pic" sz="quarter" idx="10" hasCustomPrompt="1"/>
          </p:nvPr>
        </p:nvSpPr>
        <p:spPr>
          <a:xfrm>
            <a:off x="5728446" y="5436846"/>
            <a:ext cx="1385047" cy="770400"/>
          </a:xfrm>
        </p:spPr>
        <p:txBody>
          <a:bodyPr>
            <a:noAutofit/>
          </a:bodyPr>
          <a:lstStyle>
            <a:lvl1pPr marL="0" indent="0">
              <a:buNone/>
              <a:defRPr sz="1400"/>
            </a:lvl1pPr>
          </a:lstStyle>
          <a:p>
            <a:r>
              <a:rPr lang="en-US" dirty="0" err="1" smtClean="0"/>
              <a:t>Platz</a:t>
            </a:r>
            <a:r>
              <a:rPr lang="en-US" dirty="0" smtClean="0"/>
              <a:t> </a:t>
            </a:r>
            <a:r>
              <a:rPr lang="en-US" dirty="0" err="1" smtClean="0"/>
              <a:t>für</a:t>
            </a:r>
            <a:r>
              <a:rPr lang="en-US" dirty="0" smtClean="0"/>
              <a:t> </a:t>
            </a:r>
            <a:r>
              <a:rPr lang="en-US" dirty="0" err="1" smtClean="0"/>
              <a:t>ein</a:t>
            </a:r>
            <a:r>
              <a:rPr lang="en-US" dirty="0" smtClean="0"/>
              <a:t> </a:t>
            </a:r>
            <a:r>
              <a:rPr lang="en-US" dirty="0" err="1" smtClean="0"/>
              <a:t>Partnerlogo</a:t>
            </a:r>
            <a:endParaRPr lang="en-US" dirty="0"/>
          </a:p>
        </p:txBody>
      </p:sp>
      <p:sp>
        <p:nvSpPr>
          <p:cNvPr id="11" name="Bildplatzhalter 9"/>
          <p:cNvSpPr>
            <a:spLocks noGrp="1"/>
          </p:cNvSpPr>
          <p:nvPr>
            <p:ph type="pic" sz="quarter" idx="11" hasCustomPrompt="1"/>
          </p:nvPr>
        </p:nvSpPr>
        <p:spPr>
          <a:xfrm>
            <a:off x="7113493" y="5436846"/>
            <a:ext cx="1385047" cy="770400"/>
          </a:xfrm>
        </p:spPr>
        <p:txBody>
          <a:bodyPr>
            <a:noAutofit/>
          </a:bodyPr>
          <a:lstStyle>
            <a:lvl1pPr marL="0" indent="0">
              <a:buNone/>
              <a:defRPr sz="1400"/>
            </a:lvl1pPr>
          </a:lstStyle>
          <a:p>
            <a:r>
              <a:rPr lang="en-US" dirty="0" err="1" smtClean="0"/>
              <a:t>Platz</a:t>
            </a:r>
            <a:r>
              <a:rPr lang="en-US" dirty="0" smtClean="0"/>
              <a:t> </a:t>
            </a:r>
            <a:r>
              <a:rPr lang="en-US" dirty="0" err="1" smtClean="0"/>
              <a:t>für</a:t>
            </a:r>
            <a:r>
              <a:rPr lang="en-US" dirty="0" smtClean="0"/>
              <a:t> </a:t>
            </a:r>
            <a:r>
              <a:rPr lang="en-US" dirty="0" err="1" smtClean="0"/>
              <a:t>ein</a:t>
            </a:r>
            <a:r>
              <a:rPr lang="en-US" dirty="0" smtClean="0"/>
              <a:t> </a:t>
            </a:r>
            <a:r>
              <a:rPr lang="en-US" dirty="0" err="1" smtClean="0"/>
              <a:t>Partnerlogo</a:t>
            </a:r>
            <a:endParaRPr lang="en-US" dirty="0"/>
          </a:p>
        </p:txBody>
      </p:sp>
      <p:pic>
        <p:nvPicPr>
          <p:cNvPr id="15"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1152" y="5416550"/>
            <a:ext cx="1744249"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4" name="Group 53"/>
          <p:cNvGrpSpPr/>
          <p:nvPr userDrawn="1"/>
        </p:nvGrpSpPr>
        <p:grpSpPr>
          <a:xfrm>
            <a:off x="862756" y="3330258"/>
            <a:ext cx="1378000" cy="1259680"/>
            <a:chOff x="862756" y="2547938"/>
            <a:chExt cx="1378000" cy="1259680"/>
          </a:xfrm>
        </p:grpSpPr>
        <p:sp>
          <p:nvSpPr>
            <p:cNvPr id="7" name="Flowchart: Process 6"/>
            <p:cNvSpPr/>
            <p:nvPr userDrawn="1"/>
          </p:nvSpPr>
          <p:spPr>
            <a:xfrm>
              <a:off x="862756" y="3507581"/>
              <a:ext cx="1378000" cy="300037"/>
            </a:xfrm>
            <a:prstGeom prst="flowChartProcess">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Process 47"/>
            <p:cNvSpPr/>
            <p:nvPr userDrawn="1"/>
          </p:nvSpPr>
          <p:spPr>
            <a:xfrm>
              <a:off x="862756" y="2554296"/>
              <a:ext cx="690567" cy="95483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1984 h 11984"/>
                <a:gd name="connsiteX1" fmla="*/ 10000 w 10000"/>
                <a:gd name="connsiteY1" fmla="*/ 0 h 11984"/>
                <a:gd name="connsiteX2" fmla="*/ 10000 w 10000"/>
                <a:gd name="connsiteY2" fmla="*/ 11984 h 11984"/>
                <a:gd name="connsiteX3" fmla="*/ 0 w 10000"/>
                <a:gd name="connsiteY3" fmla="*/ 11984 h 11984"/>
                <a:gd name="connsiteX4" fmla="*/ 0 w 10000"/>
                <a:gd name="connsiteY4" fmla="*/ 1984 h 11984"/>
                <a:gd name="connsiteX0" fmla="*/ 4991 w 10000"/>
                <a:gd name="connsiteY0" fmla="*/ 0 h 31587"/>
                <a:gd name="connsiteX1" fmla="*/ 10000 w 10000"/>
                <a:gd name="connsiteY1" fmla="*/ 19603 h 31587"/>
                <a:gd name="connsiteX2" fmla="*/ 10000 w 10000"/>
                <a:gd name="connsiteY2" fmla="*/ 31587 h 31587"/>
                <a:gd name="connsiteX3" fmla="*/ 0 w 10000"/>
                <a:gd name="connsiteY3" fmla="*/ 31587 h 31587"/>
                <a:gd name="connsiteX4" fmla="*/ 4991 w 10000"/>
                <a:gd name="connsiteY4" fmla="*/ 0 h 31587"/>
                <a:gd name="connsiteX0" fmla="*/ 0 w 5009"/>
                <a:gd name="connsiteY0" fmla="*/ 0 h 31587"/>
                <a:gd name="connsiteX1" fmla="*/ 5009 w 5009"/>
                <a:gd name="connsiteY1" fmla="*/ 19603 h 31587"/>
                <a:gd name="connsiteX2" fmla="*/ 5009 w 5009"/>
                <a:gd name="connsiteY2" fmla="*/ 31587 h 31587"/>
                <a:gd name="connsiteX3" fmla="*/ 1127 w 5009"/>
                <a:gd name="connsiteY3" fmla="*/ 20873 h 31587"/>
                <a:gd name="connsiteX4" fmla="*/ 0 w 5009"/>
                <a:gd name="connsiteY4" fmla="*/ 0 h 31587"/>
                <a:gd name="connsiteX0" fmla="*/ 246 w 10246"/>
                <a:gd name="connsiteY0" fmla="*/ 0 h 10000"/>
                <a:gd name="connsiteX1" fmla="*/ 10246 w 10246"/>
                <a:gd name="connsiteY1" fmla="*/ 6206 h 10000"/>
                <a:gd name="connsiteX2" fmla="*/ 10246 w 10246"/>
                <a:gd name="connsiteY2" fmla="*/ 10000 h 10000"/>
                <a:gd name="connsiteX3" fmla="*/ 212 w 10246"/>
                <a:gd name="connsiteY3" fmla="*/ 3794 h 10000"/>
                <a:gd name="connsiteX4" fmla="*/ 246 w 10246"/>
                <a:gd name="connsiteY4" fmla="*/ 0 h 10000"/>
                <a:gd name="connsiteX0" fmla="*/ 34 w 10034"/>
                <a:gd name="connsiteY0" fmla="*/ 0 h 10000"/>
                <a:gd name="connsiteX1" fmla="*/ 10034 w 10034"/>
                <a:gd name="connsiteY1" fmla="*/ 6206 h 10000"/>
                <a:gd name="connsiteX2" fmla="*/ 10034 w 10034"/>
                <a:gd name="connsiteY2" fmla="*/ 10000 h 10000"/>
                <a:gd name="connsiteX3" fmla="*/ 0 w 10034"/>
                <a:gd name="connsiteY3" fmla="*/ 3794 h 10000"/>
                <a:gd name="connsiteX4" fmla="*/ 34 w 10034"/>
                <a:gd name="connsiteY4" fmla="*/ 0 h 10000"/>
                <a:gd name="connsiteX0" fmla="*/ 34 w 10034"/>
                <a:gd name="connsiteY0" fmla="*/ 0 h 10000"/>
                <a:gd name="connsiteX1" fmla="*/ 10034 w 10034"/>
                <a:gd name="connsiteY1" fmla="*/ 6206 h 10000"/>
                <a:gd name="connsiteX2" fmla="*/ 10034 w 10034"/>
                <a:gd name="connsiteY2" fmla="*/ 10000 h 10000"/>
                <a:gd name="connsiteX3" fmla="*/ 0 w 10034"/>
                <a:gd name="connsiteY3" fmla="*/ 3794 h 10000"/>
                <a:gd name="connsiteX4" fmla="*/ 34 w 10034"/>
                <a:gd name="connsiteY4" fmla="*/ 0 h 10000"/>
                <a:gd name="connsiteX0" fmla="*/ 34 w 10034"/>
                <a:gd name="connsiteY0" fmla="*/ 0 h 10075"/>
                <a:gd name="connsiteX1" fmla="*/ 10034 w 10034"/>
                <a:gd name="connsiteY1" fmla="*/ 6206 h 10075"/>
                <a:gd name="connsiteX2" fmla="*/ 10034 w 10034"/>
                <a:gd name="connsiteY2" fmla="*/ 10075 h 10075"/>
                <a:gd name="connsiteX3" fmla="*/ 0 w 10034"/>
                <a:gd name="connsiteY3" fmla="*/ 3794 h 10075"/>
                <a:gd name="connsiteX4" fmla="*/ 34 w 10034"/>
                <a:gd name="connsiteY4" fmla="*/ 0 h 10075"/>
                <a:gd name="connsiteX0" fmla="*/ 34 w 10034"/>
                <a:gd name="connsiteY0" fmla="*/ 0 h 10075"/>
                <a:gd name="connsiteX1" fmla="*/ 10034 w 10034"/>
                <a:gd name="connsiteY1" fmla="*/ 6206 h 10075"/>
                <a:gd name="connsiteX2" fmla="*/ 10034 w 10034"/>
                <a:gd name="connsiteY2" fmla="*/ 10075 h 10075"/>
                <a:gd name="connsiteX3" fmla="*/ 0 w 10034"/>
                <a:gd name="connsiteY3" fmla="*/ 3794 h 10075"/>
                <a:gd name="connsiteX4" fmla="*/ 34 w 10034"/>
                <a:gd name="connsiteY4" fmla="*/ 0 h 1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 h="10075">
                  <a:moveTo>
                    <a:pt x="34" y="0"/>
                  </a:moveTo>
                  <a:lnTo>
                    <a:pt x="10034" y="6206"/>
                  </a:lnTo>
                  <a:lnTo>
                    <a:pt x="10034" y="10075"/>
                  </a:lnTo>
                  <a:lnTo>
                    <a:pt x="0" y="3794"/>
                  </a:lnTo>
                  <a:cubicBezTo>
                    <a:pt x="10" y="1591"/>
                    <a:pt x="17" y="1897"/>
                    <a:pt x="34" y="0"/>
                  </a:cubicBezTo>
                  <a:close/>
                </a:path>
              </a:pathLst>
            </a:cu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userDrawn="1"/>
          </p:nvSpPr>
          <p:spPr>
            <a:xfrm>
              <a:off x="866775" y="2547938"/>
              <a:ext cx="1373981" cy="947738"/>
            </a:xfrm>
            <a:custGeom>
              <a:avLst/>
              <a:gdLst>
                <a:gd name="connsiteX0" fmla="*/ 1373981 w 1373981"/>
                <a:gd name="connsiteY0" fmla="*/ 361950 h 947738"/>
                <a:gd name="connsiteX1" fmla="*/ 1373981 w 1373981"/>
                <a:gd name="connsiteY1" fmla="*/ 2381 h 947738"/>
                <a:gd name="connsiteX2" fmla="*/ 685800 w 1373981"/>
                <a:gd name="connsiteY2" fmla="*/ 585788 h 947738"/>
                <a:gd name="connsiteX3" fmla="*/ 0 w 1373981"/>
                <a:gd name="connsiteY3" fmla="*/ 0 h 947738"/>
                <a:gd name="connsiteX4" fmla="*/ 0 w 1373981"/>
                <a:gd name="connsiteY4" fmla="*/ 359569 h 947738"/>
                <a:gd name="connsiteX5" fmla="*/ 681038 w 1373981"/>
                <a:gd name="connsiteY5" fmla="*/ 947738 h 947738"/>
                <a:gd name="connsiteX6" fmla="*/ 1373981 w 1373981"/>
                <a:gd name="connsiteY6" fmla="*/ 361950 h 94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3981" h="947738">
                  <a:moveTo>
                    <a:pt x="1373981" y="361950"/>
                  </a:moveTo>
                  <a:lnTo>
                    <a:pt x="1373981" y="2381"/>
                  </a:lnTo>
                  <a:lnTo>
                    <a:pt x="685800" y="585788"/>
                  </a:lnTo>
                  <a:lnTo>
                    <a:pt x="0" y="0"/>
                  </a:lnTo>
                  <a:lnTo>
                    <a:pt x="0" y="359569"/>
                  </a:lnTo>
                  <a:lnTo>
                    <a:pt x="681038" y="947738"/>
                  </a:lnTo>
                  <a:lnTo>
                    <a:pt x="1373981" y="36195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06508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7968" y="1936933"/>
            <a:ext cx="7931524" cy="470091"/>
          </a:xfrm>
        </p:spPr>
        <p:txBody>
          <a:bodyPr/>
          <a:lstStyle>
            <a:lvl1pPr>
              <a:defRPr/>
            </a:lvl1pPr>
          </a:lstStyle>
          <a:p>
            <a:r>
              <a:rPr lang="de-DE" dirty="0" smtClean="0"/>
              <a:t>In </a:t>
            </a:r>
            <a:r>
              <a:rPr lang="de-DE" dirty="0" err="1" smtClean="0"/>
              <a:t>kooperation</a:t>
            </a:r>
            <a:r>
              <a:rPr lang="de-DE" dirty="0" smtClean="0"/>
              <a:t> mit</a:t>
            </a:r>
            <a:endParaRPr lang="en-US" dirty="0"/>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smtClean="0"/>
              <a:t>Platz für ein Partnerlogo</a:t>
            </a:r>
            <a:endParaRPr lang="en-US" dirty="0" smtClean="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smtClean="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smtClean="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smtClean="0"/>
              <a:t>Platz für ein Partnerlogo</a:t>
            </a:r>
            <a:endParaRPr lang="en-US" dirty="0" smtClean="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smtClean="0"/>
              <a:t>Platz für ein Partnerlogo</a:t>
            </a:r>
            <a:endParaRPr lang="en-US" dirty="0" smtClean="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smtClean="0"/>
              <a:t>Platz für ein Partnerlogo</a:t>
            </a:r>
            <a:endParaRPr lang="en-US" dirty="0" smtClean="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smtClean="0"/>
              <a:t>Platz für ein Partnerlogo</a:t>
            </a:r>
            <a:endParaRPr lang="en-US" dirty="0" smtClean="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smtClean="0"/>
              <a:t>Platz für ein Partnerlogo</a:t>
            </a:r>
            <a:endParaRPr lang="en-US" dirty="0" smtClean="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smtClean="0"/>
              <a:t>Platz für ein Partnerlogo</a:t>
            </a:r>
            <a:endParaRPr lang="en-US" dirty="0" smtClean="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smtClean="0"/>
              <a:t>Platz für ein Partnerlogo</a:t>
            </a:r>
            <a:endParaRPr lang="en-US" dirty="0" smtClean="0"/>
          </a:p>
          <a:p>
            <a:endParaRPr lang="en-US" dirty="0"/>
          </a:p>
        </p:txBody>
      </p:sp>
      <p:pic>
        <p:nvPicPr>
          <p:cNvPr id="20"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16801" y="605795"/>
            <a:ext cx="1744249"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45616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smtClean="0"/>
              <a:t>Platz für</a:t>
            </a:r>
            <a:br>
              <a:rPr lang="de-DE" dirty="0" smtClean="0"/>
            </a:br>
            <a:r>
              <a:rPr lang="de-DE" dirty="0" err="1" smtClean="0"/>
              <a:t>titel</a:t>
            </a:r>
            <a:r>
              <a:rPr lang="de-DE" dirty="0" smtClean="0"/>
              <a:t> und </a:t>
            </a:r>
            <a:r>
              <a:rPr lang="de-DE" dirty="0" err="1" smtClean="0"/>
              <a:t>text</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platzhalter 5"/>
          <p:cNvSpPr>
            <a:spLocks noGrp="1"/>
          </p:cNvSpPr>
          <p:nvPr>
            <p:ph type="body" sz="quarter" idx="25" hasCustomPrompt="1"/>
          </p:nvPr>
        </p:nvSpPr>
        <p:spPr>
          <a:xfrm>
            <a:off x="548268" y="5927411"/>
            <a:ext cx="7722586" cy="278127"/>
          </a:xfrm>
        </p:spPr>
        <p:txBody>
          <a:bodyPr anchor="b">
            <a:noAutofit/>
          </a:bodyPr>
          <a:lstStyle>
            <a:lvl1pPr marL="0" indent="0">
              <a:lnSpc>
                <a:spcPts val="1000"/>
              </a:lnSpc>
              <a:buNone/>
              <a:defRPr sz="750" b="0">
                <a:latin typeface="Gotham Book" pitchFamily="50" charset="0"/>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smtClean="0"/>
              <a:t>Quelle: Textmasterformat bearbeiten</a:t>
            </a:r>
          </a:p>
        </p:txBody>
      </p:sp>
      <p:sp>
        <p:nvSpPr>
          <p:cNvPr id="9" name="Datumsplatzhalter 8"/>
          <p:cNvSpPr>
            <a:spLocks noGrp="1"/>
          </p:cNvSpPr>
          <p:nvPr>
            <p:ph type="dt" sz="half" idx="26"/>
          </p:nvPr>
        </p:nvSpPr>
        <p:spPr/>
        <p:txBody>
          <a:bodyPr/>
          <a:lstStyle/>
          <a:p>
            <a:endParaRPr lang="en-US" dirty="0"/>
          </a:p>
        </p:txBody>
      </p:sp>
      <p:sp>
        <p:nvSpPr>
          <p:cNvPr id="10" name="Fußzeilenplatzhalter 9"/>
          <p:cNvSpPr>
            <a:spLocks noGrp="1"/>
          </p:cNvSpPr>
          <p:nvPr>
            <p:ph type="ftr" sz="quarter" idx="27"/>
          </p:nvPr>
        </p:nvSpPr>
        <p:spPr/>
        <p:txBody>
          <a:bodyPr/>
          <a:lstStyle/>
          <a:p>
            <a:endParaRPr lang="en-US" dirty="0"/>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3664993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DE" dirty="0" smtClean="0"/>
              <a:t>Platz für</a:t>
            </a:r>
            <a:br>
              <a:rPr lang="de-DE" dirty="0" smtClean="0"/>
            </a:br>
            <a:r>
              <a:rPr lang="de-DE" dirty="0" err="1" smtClean="0"/>
              <a:t>titel</a:t>
            </a:r>
            <a:r>
              <a:rPr lang="de-DE" dirty="0" smtClean="0"/>
              <a:t> und vergleich</a:t>
            </a:r>
            <a:endParaRPr lang="en-US" dirty="0"/>
          </a:p>
        </p:txBody>
      </p:sp>
      <p:sp>
        <p:nvSpPr>
          <p:cNvPr id="3" name="Content Placeholder 2"/>
          <p:cNvSpPr>
            <a:spLocks noGrp="1"/>
          </p:cNvSpPr>
          <p:nvPr>
            <p:ph sz="half" idx="1"/>
          </p:nvPr>
        </p:nvSpPr>
        <p:spPr>
          <a:xfrm>
            <a:off x="556458" y="1455420"/>
            <a:ext cx="3723217" cy="472154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92316" y="1455420"/>
            <a:ext cx="3803985" cy="472154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smtClean="0"/>
              <a:t>Platz für ein Partnerlogo</a:t>
            </a:r>
            <a:endParaRPr lang="de-AT" dirty="0"/>
          </a:p>
        </p:txBody>
      </p:sp>
      <p:sp>
        <p:nvSpPr>
          <p:cNvPr id="9" name="Datumsplatzhalter 8"/>
          <p:cNvSpPr>
            <a:spLocks noGrp="1"/>
          </p:cNvSpPr>
          <p:nvPr>
            <p:ph type="dt" sz="half" idx="14"/>
          </p:nvPr>
        </p:nvSpPr>
        <p:spPr/>
        <p:txBody>
          <a:bodyPr/>
          <a:lstStyle/>
          <a:p>
            <a:endParaRPr lang="en-US" dirty="0"/>
          </a:p>
        </p:txBody>
      </p:sp>
      <p:sp>
        <p:nvSpPr>
          <p:cNvPr id="10" name="Fußzeilenplatzhalter 9"/>
          <p:cNvSpPr>
            <a:spLocks noGrp="1"/>
          </p:cNvSpPr>
          <p:nvPr>
            <p:ph type="ftr" sz="quarter" idx="15"/>
          </p:nvPr>
        </p:nvSpPr>
        <p:spPr/>
        <p:txBody>
          <a:bodyPr/>
          <a:lstStyle/>
          <a:p>
            <a:endParaRPr lang="en-US" dirty="0"/>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40393015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sses Bild und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7900" y="1455420"/>
            <a:ext cx="2433720" cy="476835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Bildplatzhalter 7"/>
          <p:cNvSpPr>
            <a:spLocks noGrp="1"/>
          </p:cNvSpPr>
          <p:nvPr>
            <p:ph type="pic" sz="quarter" idx="13"/>
          </p:nvPr>
        </p:nvSpPr>
        <p:spPr>
          <a:xfrm>
            <a:off x="563880" y="1455867"/>
            <a:ext cx="5153470" cy="4756708"/>
          </a:xfrm>
        </p:spPr>
        <p:txBody>
          <a:bodyPr/>
          <a:lstStyle>
            <a:lvl1pPr marL="0" indent="0">
              <a:buNone/>
              <a:defRPr/>
            </a:lvl1pPr>
          </a:lstStyle>
          <a:p>
            <a:r>
              <a:rPr lang="en-US" dirty="0" smtClean="0"/>
              <a:t>Click icon to add picture</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smtClean="0"/>
              <a:t>Platz für ein Partnerlogo</a:t>
            </a:r>
            <a:endParaRPr lang="de-AT" dirty="0"/>
          </a:p>
        </p:txBody>
      </p:sp>
      <p:sp>
        <p:nvSpPr>
          <p:cNvPr id="10" name="Textplatzhalter 5"/>
          <p:cNvSpPr>
            <a:spLocks noGrp="1"/>
          </p:cNvSpPr>
          <p:nvPr>
            <p:ph type="body" sz="quarter" idx="25" hasCustomPrompt="1"/>
          </p:nvPr>
        </p:nvSpPr>
        <p:spPr>
          <a:xfrm>
            <a:off x="644524" y="5927411"/>
            <a:ext cx="5072826" cy="278127"/>
          </a:xfrm>
        </p:spPr>
        <p:txBody>
          <a:bodyPr anchor="b">
            <a:noAutofit/>
          </a:bodyPr>
          <a:lstStyle>
            <a:lvl1pPr marL="0" indent="0">
              <a:lnSpc>
                <a:spcPts val="1000"/>
              </a:lnSpc>
              <a:buNone/>
              <a:defRPr sz="750" b="0">
                <a:latin typeface="Gotham Book" pitchFamily="50" charset="0"/>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smtClean="0"/>
              <a:t>Quelle: Textmasterformat bearbeiten</a:t>
            </a:r>
          </a:p>
        </p:txBody>
      </p:sp>
      <p:sp>
        <p:nvSpPr>
          <p:cNvPr id="13" name="Datumsplatzhalter 12"/>
          <p:cNvSpPr>
            <a:spLocks noGrp="1"/>
          </p:cNvSpPr>
          <p:nvPr>
            <p:ph type="dt" sz="half" idx="26"/>
          </p:nvPr>
        </p:nvSpPr>
        <p:spPr/>
        <p:txBody>
          <a:bodyPr/>
          <a:lstStyle/>
          <a:p>
            <a:endParaRPr lang="en-US" dirty="0"/>
          </a:p>
        </p:txBody>
      </p:sp>
      <p:sp>
        <p:nvSpPr>
          <p:cNvPr id="14" name="Fußzeilenplatzhalter 13"/>
          <p:cNvSpPr>
            <a:spLocks noGrp="1"/>
          </p:cNvSpPr>
          <p:nvPr>
            <p:ph type="ftr" sz="quarter" idx="27"/>
          </p:nvPr>
        </p:nvSpPr>
        <p:spPr/>
        <p:txBody>
          <a:bodyPr/>
          <a:lstStyle/>
          <a:p>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Title 1"/>
          <p:cNvSpPr>
            <a:spLocks noGrp="1"/>
          </p:cNvSpPr>
          <p:nvPr>
            <p:ph type="title" hasCustomPrompt="1"/>
          </p:nvPr>
        </p:nvSpPr>
        <p:spPr>
          <a:xfrm>
            <a:off x="572770" y="422039"/>
            <a:ext cx="7926470" cy="938696"/>
          </a:xfrm>
        </p:spPr>
        <p:txBody>
          <a:bodyPr/>
          <a:lstStyle>
            <a:lvl1pPr>
              <a:defRPr/>
            </a:lvl1pPr>
          </a:lstStyle>
          <a:p>
            <a:r>
              <a:rPr lang="de-DE" dirty="0" smtClean="0"/>
              <a:t>Platz für</a:t>
            </a:r>
            <a:br>
              <a:rPr lang="de-DE" dirty="0" smtClean="0"/>
            </a:br>
            <a:r>
              <a:rPr lang="de-DE" dirty="0" err="1" smtClean="0"/>
              <a:t>titel</a:t>
            </a:r>
            <a:r>
              <a:rPr lang="de-DE" dirty="0" smtClean="0"/>
              <a:t> und vergleich</a:t>
            </a:r>
            <a:endParaRPr lang="en-US" dirty="0"/>
          </a:p>
        </p:txBody>
      </p:sp>
    </p:spTree>
    <p:extLst>
      <p:ext uri="{BB962C8B-B14F-4D97-AF65-F5344CB8AC3E}">
        <p14:creationId xmlns:p14="http://schemas.microsoft.com/office/powerpoint/2010/main" val="2221395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smtClean="0"/>
              <a:t>Platz für</a:t>
            </a:r>
            <a:br>
              <a:rPr lang="de-DE" dirty="0" smtClean="0"/>
            </a:br>
            <a:r>
              <a:rPr lang="de-DE" dirty="0" err="1" smtClean="0"/>
              <a:t>titel</a:t>
            </a:r>
            <a:r>
              <a:rPr lang="de-DE" dirty="0" smtClean="0"/>
              <a:t> und Formeln</a:t>
            </a:r>
            <a:endParaRPr lang="en-US" dirty="0"/>
          </a:p>
        </p:txBody>
      </p:sp>
      <p:sp>
        <p:nvSpPr>
          <p:cNvPr id="8" name="Bildplatzhalter 7"/>
          <p:cNvSpPr>
            <a:spLocks noGrp="1"/>
          </p:cNvSpPr>
          <p:nvPr>
            <p:ph type="pic" sz="quarter" idx="13"/>
          </p:nvPr>
        </p:nvSpPr>
        <p:spPr>
          <a:xfrm>
            <a:off x="566057" y="1455420"/>
            <a:ext cx="7933508" cy="4757154"/>
          </a:xfrm>
        </p:spPr>
        <p:txBody>
          <a:bodyPr/>
          <a:lstStyle>
            <a:lvl1pPr marL="0" indent="0">
              <a:buNone/>
              <a:defRPr/>
            </a:lvl1pPr>
          </a:lstStyle>
          <a:p>
            <a:r>
              <a:rPr lang="en-US" dirty="0" smtClean="0"/>
              <a:t>Click icon to add picture</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smtClean="0"/>
              <a:t>Platz für ein Partnerlogo</a:t>
            </a:r>
            <a:endParaRPr lang="de-AT" dirty="0"/>
          </a:p>
        </p:txBody>
      </p:sp>
      <p:sp>
        <p:nvSpPr>
          <p:cNvPr id="3" name="Datumsplatzhalter 2"/>
          <p:cNvSpPr>
            <a:spLocks noGrp="1"/>
          </p:cNvSpPr>
          <p:nvPr>
            <p:ph type="dt" sz="half" idx="26"/>
          </p:nvPr>
        </p:nvSpPr>
        <p:spPr/>
        <p:txBody>
          <a:bodyPr/>
          <a:lstStyle/>
          <a:p>
            <a:endParaRPr lang="en-US" dirty="0"/>
          </a:p>
        </p:txBody>
      </p:sp>
      <p:sp>
        <p:nvSpPr>
          <p:cNvPr id="7" name="Fußzeilenplatzhalter 6"/>
          <p:cNvSpPr>
            <a:spLocks noGrp="1"/>
          </p:cNvSpPr>
          <p:nvPr>
            <p:ph type="ftr" sz="quarter" idx="27"/>
          </p:nvPr>
        </p:nvSpPr>
        <p:spPr/>
        <p:txBody>
          <a:bodyPr/>
          <a:lstStyle/>
          <a:p>
            <a:endParaRPr lang="en-US" dirty="0"/>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
        <p:nvSpPr>
          <p:cNvPr id="12" name="Textplatzhalter 5"/>
          <p:cNvSpPr>
            <a:spLocks noGrp="1"/>
          </p:cNvSpPr>
          <p:nvPr>
            <p:ph type="body" sz="quarter" idx="25" hasCustomPrompt="1"/>
          </p:nvPr>
        </p:nvSpPr>
        <p:spPr>
          <a:xfrm>
            <a:off x="644524" y="5927411"/>
            <a:ext cx="5072826" cy="278127"/>
          </a:xfrm>
        </p:spPr>
        <p:txBody>
          <a:bodyPr anchor="b">
            <a:noAutofit/>
          </a:bodyPr>
          <a:lstStyle>
            <a:lvl1pPr marL="0" indent="0">
              <a:lnSpc>
                <a:spcPts val="1000"/>
              </a:lnSpc>
              <a:buNone/>
              <a:defRPr sz="750" b="0">
                <a:latin typeface="Gotham Book" pitchFamily="50" charset="0"/>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smtClean="0"/>
              <a:t>Quelle: Textmasterformat bearbeiten</a:t>
            </a:r>
          </a:p>
        </p:txBody>
      </p:sp>
    </p:spTree>
    <p:extLst>
      <p:ext uri="{BB962C8B-B14F-4D97-AF65-F5344CB8AC3E}">
        <p14:creationId xmlns:p14="http://schemas.microsoft.com/office/powerpoint/2010/main" val="10896943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smtClean="0"/>
              <a:t>Platz für</a:t>
            </a:r>
            <a:br>
              <a:rPr lang="de-DE" dirty="0" smtClean="0"/>
            </a:br>
            <a:r>
              <a:rPr lang="de-DE" dirty="0" err="1" smtClean="0"/>
              <a:t>titel</a:t>
            </a:r>
            <a:r>
              <a:rPr lang="de-DE" dirty="0" smtClean="0"/>
              <a:t> und </a:t>
            </a:r>
            <a:r>
              <a:rPr lang="de-DE" dirty="0" err="1" smtClean="0"/>
              <a:t>video</a:t>
            </a:r>
            <a:endParaRPr lang="de-AT" dirty="0"/>
          </a:p>
        </p:txBody>
      </p:sp>
      <p:sp>
        <p:nvSpPr>
          <p:cNvPr id="7" name="Medienplatzhalter 6"/>
          <p:cNvSpPr>
            <a:spLocks noGrp="1"/>
          </p:cNvSpPr>
          <p:nvPr>
            <p:ph type="media" sz="quarter" idx="13"/>
          </p:nvPr>
        </p:nvSpPr>
        <p:spPr>
          <a:xfrm>
            <a:off x="563880" y="1455420"/>
            <a:ext cx="7927740" cy="4754880"/>
          </a:xfrm>
        </p:spPr>
        <p:txBody>
          <a:bodyPr/>
          <a:lstStyle/>
          <a:p>
            <a:r>
              <a:rPr lang="en-US" dirty="0" smtClean="0"/>
              <a:t>Click icon to add media</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smtClean="0"/>
              <a:t>Platz für ein Partnerlogo</a:t>
            </a:r>
            <a:endParaRPr lang="de-AT" dirty="0"/>
          </a:p>
        </p:txBody>
      </p:sp>
      <p:sp>
        <p:nvSpPr>
          <p:cNvPr id="9" name="Textplatzhalter 5"/>
          <p:cNvSpPr>
            <a:spLocks noGrp="1"/>
          </p:cNvSpPr>
          <p:nvPr>
            <p:ph type="body" sz="quarter" idx="25" hasCustomPrompt="1"/>
          </p:nvPr>
        </p:nvSpPr>
        <p:spPr>
          <a:xfrm>
            <a:off x="644524" y="5927411"/>
            <a:ext cx="7847096" cy="278127"/>
          </a:xfrm>
        </p:spPr>
        <p:txBody>
          <a:bodyPr anchor="b">
            <a:noAutofit/>
          </a:bodyPr>
          <a:lstStyle>
            <a:lvl1pPr marL="0" indent="0">
              <a:lnSpc>
                <a:spcPts val="1000"/>
              </a:lnSpc>
              <a:buNone/>
              <a:defRPr sz="750" b="0">
                <a:latin typeface="Gotham Book" pitchFamily="50" charset="0"/>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smtClean="0"/>
              <a:t>Quelle: Textmasterformat bearbeiten</a:t>
            </a:r>
          </a:p>
        </p:txBody>
      </p:sp>
      <p:sp>
        <p:nvSpPr>
          <p:cNvPr id="6" name="Datumsplatzhalter 5"/>
          <p:cNvSpPr>
            <a:spLocks noGrp="1"/>
          </p:cNvSpPr>
          <p:nvPr>
            <p:ph type="dt" sz="half" idx="26"/>
          </p:nvPr>
        </p:nvSpPr>
        <p:spPr/>
        <p:txBody>
          <a:bodyPr/>
          <a:lstStyle/>
          <a:p>
            <a:endParaRPr lang="en-US" dirty="0"/>
          </a:p>
        </p:txBody>
      </p:sp>
      <p:sp>
        <p:nvSpPr>
          <p:cNvPr id="10" name="Fußzeilenplatzhalter 9"/>
          <p:cNvSpPr>
            <a:spLocks noGrp="1"/>
          </p:cNvSpPr>
          <p:nvPr>
            <p:ph type="ftr" sz="quarter" idx="27"/>
          </p:nvPr>
        </p:nvSpPr>
        <p:spPr/>
        <p:txBody>
          <a:bodyPr/>
          <a:lstStyle/>
          <a:p>
            <a:endParaRPr lang="en-US" dirty="0"/>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smtClean="0"/>
              <a:t>Platz für</a:t>
            </a:r>
            <a:br>
              <a:rPr lang="de-DE" dirty="0" smtClean="0"/>
            </a:br>
            <a:r>
              <a:rPr lang="de-DE" dirty="0" err="1" smtClean="0"/>
              <a:t>titel</a:t>
            </a:r>
            <a:r>
              <a:rPr lang="de-DE" dirty="0" smtClean="0"/>
              <a:t>, 3kleine </a:t>
            </a:r>
            <a:r>
              <a:rPr lang="de-DE" dirty="0" err="1" smtClean="0"/>
              <a:t>bilder</a:t>
            </a:r>
            <a:r>
              <a:rPr lang="de-DE" dirty="0" smtClean="0"/>
              <a:t> und </a:t>
            </a:r>
            <a:r>
              <a:rPr lang="de-DE" dirty="0" err="1" smtClean="0"/>
              <a:t>text</a:t>
            </a:r>
            <a:endParaRPr lang="en-US" dirty="0"/>
          </a:p>
        </p:txBody>
      </p:sp>
      <p:sp>
        <p:nvSpPr>
          <p:cNvPr id="3" name="Content Placeholder 2"/>
          <p:cNvSpPr>
            <a:spLocks noGrp="1"/>
          </p:cNvSpPr>
          <p:nvPr>
            <p:ph idx="1"/>
          </p:nvPr>
        </p:nvSpPr>
        <p:spPr>
          <a:xfrm>
            <a:off x="3403600" y="1455420"/>
            <a:ext cx="5088020" cy="476835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Bildplatzhalter 7"/>
          <p:cNvSpPr>
            <a:spLocks noGrp="1"/>
          </p:cNvSpPr>
          <p:nvPr>
            <p:ph type="pic" sz="quarter" idx="13"/>
          </p:nvPr>
        </p:nvSpPr>
        <p:spPr>
          <a:xfrm>
            <a:off x="648970" y="1466214"/>
            <a:ext cx="2340000" cy="1528446"/>
          </a:xfrm>
        </p:spPr>
        <p:txBody>
          <a:bodyPr/>
          <a:lstStyle>
            <a:lvl1pPr marL="0" indent="0">
              <a:buNone/>
              <a:defRPr/>
            </a:lvl1pPr>
          </a:lstStyle>
          <a:p>
            <a:r>
              <a:rPr lang="en-US" dirty="0" smtClean="0"/>
              <a:t>Click icon to add picture</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smtClean="0"/>
              <a:t>Platz für ein Partnerlogo</a:t>
            </a:r>
            <a:endParaRPr lang="de-AT" dirty="0"/>
          </a:p>
        </p:txBody>
      </p:sp>
      <p:sp>
        <p:nvSpPr>
          <p:cNvPr id="7" name="Datumsplatzhalter 6"/>
          <p:cNvSpPr>
            <a:spLocks noGrp="1"/>
          </p:cNvSpPr>
          <p:nvPr>
            <p:ph type="dt" sz="half" idx="17"/>
          </p:nvPr>
        </p:nvSpPr>
        <p:spPr/>
        <p:txBody>
          <a:bodyPr/>
          <a:lstStyle/>
          <a:p>
            <a:endParaRPr lang="en-US" dirty="0"/>
          </a:p>
        </p:txBody>
      </p:sp>
      <p:sp>
        <p:nvSpPr>
          <p:cNvPr id="12" name="Fußzeilenplatzhalter 11"/>
          <p:cNvSpPr>
            <a:spLocks noGrp="1"/>
          </p:cNvSpPr>
          <p:nvPr>
            <p:ph type="ftr" sz="quarter" idx="18"/>
          </p:nvPr>
        </p:nvSpPr>
        <p:spPr/>
        <p:txBody>
          <a:bodyPr/>
          <a:lstStyle/>
          <a:p>
            <a:endParaRPr lang="en-US" dirty="0"/>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Bildplatzhalter 7"/>
          <p:cNvSpPr>
            <a:spLocks noGrp="1"/>
          </p:cNvSpPr>
          <p:nvPr>
            <p:ph type="pic" sz="quarter" idx="20"/>
          </p:nvPr>
        </p:nvSpPr>
        <p:spPr>
          <a:xfrm>
            <a:off x="648970" y="3081654"/>
            <a:ext cx="2340000" cy="1528446"/>
          </a:xfrm>
        </p:spPr>
        <p:txBody>
          <a:bodyPr/>
          <a:lstStyle>
            <a:lvl1pPr marL="0" indent="0">
              <a:buNone/>
              <a:defRPr/>
            </a:lvl1pPr>
          </a:lstStyle>
          <a:p>
            <a:r>
              <a:rPr lang="en-US" dirty="0" smtClean="0"/>
              <a:t>Click icon to add picture</a:t>
            </a:r>
            <a:endParaRPr lang="de-AT" dirty="0"/>
          </a:p>
        </p:txBody>
      </p:sp>
      <p:sp>
        <p:nvSpPr>
          <p:cNvPr id="15" name="Bildplatzhalter 7"/>
          <p:cNvSpPr>
            <a:spLocks noGrp="1"/>
          </p:cNvSpPr>
          <p:nvPr>
            <p:ph type="pic" sz="quarter" idx="21"/>
          </p:nvPr>
        </p:nvSpPr>
        <p:spPr>
          <a:xfrm>
            <a:off x="648970" y="4697094"/>
            <a:ext cx="2340000" cy="1528446"/>
          </a:xfrm>
        </p:spPr>
        <p:txBody>
          <a:bodyPr/>
          <a:lstStyle>
            <a:lvl1pPr marL="0" indent="0">
              <a:buNone/>
              <a:defRPr/>
            </a:lvl1pPr>
          </a:lstStyle>
          <a:p>
            <a:r>
              <a:rPr lang="en-US" dirty="0" smtClean="0"/>
              <a:t>Click icon to add picture</a:t>
            </a:r>
            <a:endParaRPr lang="de-AT" dirty="0"/>
          </a:p>
        </p:txBody>
      </p:sp>
    </p:spTree>
    <p:extLst>
      <p:ext uri="{BB962C8B-B14F-4D97-AF65-F5344CB8AC3E}">
        <p14:creationId xmlns:p14="http://schemas.microsoft.com/office/powerpoint/2010/main" val="33353753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770" y="422039"/>
            <a:ext cx="7926470" cy="938696"/>
          </a:xfrm>
          <a:prstGeom prst="rect">
            <a:avLst/>
          </a:prstGeom>
        </p:spPr>
        <p:txBody>
          <a:bodyPr vert="horz" lIns="91440" tIns="45720" rIns="91440" bIns="45720" rtlCol="0" anchor="t">
            <a:noAutofit/>
          </a:bodyPr>
          <a:lstStyle/>
          <a:p>
            <a:r>
              <a:rPr lang="de-DE" dirty="0" err="1" smtClean="0"/>
              <a:t>TitelmUsterformat</a:t>
            </a:r>
            <a:r>
              <a:rPr lang="de-DE" dirty="0" smtClean="0"/>
              <a:t> durch Klicken bearbeiten</a:t>
            </a:r>
            <a:endParaRPr lang="en-US" dirty="0"/>
          </a:p>
        </p:txBody>
      </p:sp>
      <p:sp>
        <p:nvSpPr>
          <p:cNvPr id="3" name="Text Placeholder 2"/>
          <p:cNvSpPr>
            <a:spLocks noGrp="1"/>
          </p:cNvSpPr>
          <p:nvPr>
            <p:ph type="body" idx="1"/>
          </p:nvPr>
        </p:nvSpPr>
        <p:spPr>
          <a:xfrm>
            <a:off x="547370" y="1457326"/>
            <a:ext cx="7951870" cy="4748728"/>
          </a:xfrm>
          <a:prstGeom prst="rect">
            <a:avLst/>
          </a:prstGeom>
        </p:spPr>
        <p:txBody>
          <a:bodyPr vert="horz" lIns="91440" tIns="45720" rIns="91440" bIns="45720"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2"/>
          </p:nvPr>
        </p:nvSpPr>
        <p:spPr>
          <a:xfrm>
            <a:off x="2886433" y="639554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algn="l">
              <a:defRPr sz="1000" b="1">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8077203"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68F3185B-C653-42AE-8B74-FF214C291574}" type="slidenum">
              <a:rPr lang="en-US" smtClean="0"/>
              <a:pPr/>
              <a:t>‹Nr.›</a:t>
            </a:fld>
            <a:endParaRPr lang="en-US"/>
          </a:p>
        </p:txBody>
      </p:sp>
      <p:pic>
        <p:nvPicPr>
          <p:cNvPr id="9"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55798" y="6349721"/>
            <a:ext cx="770757" cy="302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C:\Users\goldf_000\Desktop\Work\Things &amp; Stuff\Acknowledgements Logos\SCCH_vector_L_CMYK_.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64822" y="6365389"/>
            <a:ext cx="1119656" cy="29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62" r:id="rId4"/>
    <p:sldLayoutId id="2147483664" r:id="rId5"/>
    <p:sldLayoutId id="2147483671" r:id="rId6"/>
    <p:sldLayoutId id="2147483672" r:id="rId7"/>
    <p:sldLayoutId id="2147483673" r:id="rId8"/>
    <p:sldLayoutId id="2147483675" r:id="rId9"/>
    <p:sldLayoutId id="2147483676" r:id="rId10"/>
    <p:sldLayoutId id="2147483680" r:id="rId11"/>
    <p:sldLayoutId id="2147483681" r:id="rId12"/>
  </p:sldLayoutIdLst>
  <p:timing>
    <p:tnLst>
      <p:par>
        <p:cTn id="1" dur="indefinite" restart="never" nodeType="tmRoot"/>
      </p:par>
    </p:tnLst>
  </p:timing>
  <p:hf hdr="0" ftr="0"/>
  <p:txStyles>
    <p:titleStyle>
      <a:lvl1pPr algn="l" defTabSz="914400" rtl="0" eaLnBrk="1" latinLnBrk="0" hangingPunct="1">
        <a:lnSpc>
          <a:spcPct val="100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800"/>
        </a:spcBef>
        <a:buSzPct val="90000"/>
        <a:buFont typeface="Wingdings 2" panose="05020102010507070707" pitchFamily="18" charset="2"/>
        <a:buChar char=""/>
        <a:defRPr sz="2400" kern="1200">
          <a:solidFill>
            <a:schemeClr val="tx1"/>
          </a:solidFill>
          <a:latin typeface="Constantia" panose="02030602050306030303" pitchFamily="18" charset="0"/>
          <a:ea typeface="+mn-ea"/>
          <a:cs typeface="+mn-cs"/>
        </a:defRPr>
      </a:lvl1pPr>
      <a:lvl2pPr marL="648000" indent="-324000" algn="l" defTabSz="914400" rtl="0" eaLnBrk="1" latinLnBrk="0" hangingPunct="1">
        <a:lnSpc>
          <a:spcPct val="105000"/>
        </a:lnSpc>
        <a:spcBef>
          <a:spcPts val="0"/>
        </a:spcBef>
        <a:buSzPct val="90000"/>
        <a:buFont typeface="Wingdings 2" panose="05020102010507070707" pitchFamily="18" charset="2"/>
        <a:buChar char=""/>
        <a:defRPr sz="2400" kern="1200">
          <a:solidFill>
            <a:schemeClr val="tx1"/>
          </a:solidFill>
          <a:latin typeface="Constantia" panose="02030602050306030303" pitchFamily="18" charset="0"/>
          <a:ea typeface="+mn-ea"/>
          <a:cs typeface="+mn-cs"/>
        </a:defRPr>
      </a:lvl2pPr>
      <a:lvl3pPr marL="936000" indent="-288000" algn="l" defTabSz="914400" rtl="0" eaLnBrk="1" latinLnBrk="0" hangingPunct="1">
        <a:lnSpc>
          <a:spcPct val="105000"/>
        </a:lnSpc>
        <a:spcBef>
          <a:spcPts val="0"/>
        </a:spcBef>
        <a:buFont typeface="Wingdings 2" panose="05020102010507070707" pitchFamily="18" charset="2"/>
        <a:buChar char=""/>
        <a:defRPr sz="2000" kern="1200">
          <a:solidFill>
            <a:schemeClr val="tx1"/>
          </a:solidFill>
          <a:latin typeface="Constantia" panose="02030602050306030303" pitchFamily="18" charset="0"/>
          <a:ea typeface="+mn-ea"/>
          <a:cs typeface="+mn-cs"/>
        </a:defRPr>
      </a:lvl3pPr>
      <a:lvl4pPr marL="1224000" indent="-288000" algn="l" defTabSz="914400" rtl="0" eaLnBrk="1" latinLnBrk="0" hangingPunct="1">
        <a:lnSpc>
          <a:spcPct val="105000"/>
        </a:lnSpc>
        <a:spcBef>
          <a:spcPts val="0"/>
        </a:spcBef>
        <a:buFont typeface="Wingdings 2" panose="05020102010507070707" pitchFamily="18" charset="2"/>
        <a:buChar char=""/>
        <a:defRPr sz="2000" kern="1200">
          <a:solidFill>
            <a:schemeClr val="tx1"/>
          </a:solidFill>
          <a:latin typeface="Constantia" panose="02030602050306030303" pitchFamily="18" charset="0"/>
          <a:ea typeface="+mn-ea"/>
          <a:cs typeface="+mn-cs"/>
        </a:defRPr>
      </a:lvl4pPr>
      <a:lvl5pPr marL="1512000" indent="-288000" algn="l" defTabSz="914400" rtl="0" eaLnBrk="1" latinLnBrk="0" hangingPunct="1">
        <a:lnSpc>
          <a:spcPct val="105000"/>
        </a:lnSpc>
        <a:spcBef>
          <a:spcPts val="0"/>
        </a:spcBef>
        <a:buFont typeface="Wingdings 2" panose="05020102010507070707" pitchFamily="18" charset="2"/>
        <a:buChar char=""/>
        <a:defRPr sz="2000" kern="1200">
          <a:solidFill>
            <a:schemeClr val="tx1"/>
          </a:solidFill>
          <a:latin typeface="Constantia" panose="0203060205030603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1.xml"/><Relationship Id="rId5" Type="http://schemas.openxmlformats.org/officeDocument/2006/relationships/image" Target="../media/image16.gif"/><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2111" y="1039157"/>
            <a:ext cx="7772400" cy="1943630"/>
          </a:xfrm>
        </p:spPr>
        <p:txBody>
          <a:bodyPr/>
          <a:lstStyle/>
          <a:p>
            <a:r>
              <a:rPr lang="en-US" sz="3600" b="1" dirty="0"/>
              <a:t>A Preliminary Empirical Assessment of Similarity for Combinatorial Interaction Testing of Software Product </a:t>
            </a:r>
            <a:r>
              <a:rPr lang="en-US" sz="3600" b="1" dirty="0" smtClean="0"/>
              <a:t>Lines</a:t>
            </a:r>
            <a:endParaRPr lang="en-US" sz="3600" dirty="0"/>
          </a:p>
        </p:txBody>
      </p:sp>
      <p:sp>
        <p:nvSpPr>
          <p:cNvPr id="5" name="Subtitle 4"/>
          <p:cNvSpPr>
            <a:spLocks noGrp="1"/>
          </p:cNvSpPr>
          <p:nvPr>
            <p:ph type="subTitle" idx="1"/>
          </p:nvPr>
        </p:nvSpPr>
        <p:spPr>
          <a:xfrm>
            <a:off x="3799840" y="3115717"/>
            <a:ext cx="4765040" cy="2236713"/>
          </a:xfrm>
        </p:spPr>
        <p:txBody>
          <a:bodyPr/>
          <a:lstStyle/>
          <a:p>
            <a:r>
              <a:rPr lang="en-US" sz="2400" b="1" dirty="0" smtClean="0"/>
              <a:t>Stefan Fischer</a:t>
            </a:r>
          </a:p>
          <a:p>
            <a:r>
              <a:rPr lang="en-US" sz="2400" dirty="0" smtClean="0"/>
              <a:t>Roberto </a:t>
            </a:r>
            <a:r>
              <a:rPr lang="en-US" sz="2400" dirty="0"/>
              <a:t>E. </a:t>
            </a:r>
            <a:r>
              <a:rPr lang="en-US" sz="2400" dirty="0" smtClean="0"/>
              <a:t>Lopez-</a:t>
            </a:r>
            <a:r>
              <a:rPr lang="en-US" sz="2400" dirty="0" err="1" smtClean="0"/>
              <a:t>Herrejon</a:t>
            </a:r>
            <a:endParaRPr lang="en-US" sz="2400" dirty="0" smtClean="0"/>
          </a:p>
          <a:p>
            <a:r>
              <a:rPr lang="en-US" sz="2400" dirty="0" smtClean="0"/>
              <a:t>Rudolf </a:t>
            </a:r>
            <a:r>
              <a:rPr lang="en-US" sz="2400" dirty="0" err="1" smtClean="0"/>
              <a:t>Ramler</a:t>
            </a:r>
            <a:endParaRPr lang="en-US" sz="2400" dirty="0" smtClean="0"/>
          </a:p>
          <a:p>
            <a:r>
              <a:rPr lang="en-US" sz="2400" dirty="0" smtClean="0"/>
              <a:t>Alexander </a:t>
            </a:r>
            <a:r>
              <a:rPr lang="en-US" sz="2400" dirty="0" err="1"/>
              <a:t>Egyed</a:t>
            </a:r>
            <a:endParaRPr lang="en-US" sz="2400" dirty="0"/>
          </a:p>
        </p:txBody>
      </p:sp>
      <p:sp>
        <p:nvSpPr>
          <p:cNvPr id="6" name="Picture Placeholder 5"/>
          <p:cNvSpPr>
            <a:spLocks noGrp="1"/>
          </p:cNvSpPr>
          <p:nvPr>
            <p:ph type="pic" sz="quarter" idx="10"/>
          </p:nvPr>
        </p:nvSpPr>
        <p:spPr/>
      </p:sp>
      <p:sp>
        <p:nvSpPr>
          <p:cNvPr id="7" name="Picture Placeholder 6"/>
          <p:cNvSpPr>
            <a:spLocks noGrp="1"/>
          </p:cNvSpPr>
          <p:nvPr>
            <p:ph type="pic" sz="quarter" idx="11"/>
          </p:nvPr>
        </p:nvSpPr>
        <p:spPr/>
      </p:sp>
      <p:pic>
        <p:nvPicPr>
          <p:cNvPr id="8" name="Picture 2" descr="C:\Users\goldf_000\Desktop\Work\Things &amp; Stuff\Acknowledgements Logos\SCCH_vector_L_CMYK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1246" y="5498771"/>
            <a:ext cx="2330510" cy="61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333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Similarity </a:t>
            </a:r>
            <a:r>
              <a:rPr lang="en-US" dirty="0" smtClean="0"/>
              <a:t>as a Surrogate Metric for coverage </a:t>
            </a:r>
            <a:r>
              <a:rPr lang="en-US" sz="2000" dirty="0" smtClean="0"/>
              <a:t>[</a:t>
            </a:r>
            <a:r>
              <a:rPr lang="en-US" sz="2000" dirty="0" err="1"/>
              <a:t>Henard</a:t>
            </a:r>
            <a:r>
              <a:rPr lang="en-US" sz="2000" dirty="0"/>
              <a:t> </a:t>
            </a:r>
            <a:r>
              <a:rPr lang="en-US" sz="2000" dirty="0" smtClean="0"/>
              <a:t>TSE’14]</a:t>
            </a:r>
            <a:endParaRPr lang="en-US" sz="2000" dirty="0"/>
          </a:p>
        </p:txBody>
      </p:sp>
      <p:sp>
        <p:nvSpPr>
          <p:cNvPr id="3" name="Inhaltsplatzhalter 2"/>
          <p:cNvSpPr>
            <a:spLocks noGrp="1"/>
          </p:cNvSpPr>
          <p:nvPr>
            <p:ph idx="1"/>
          </p:nvPr>
        </p:nvSpPr>
        <p:spPr/>
        <p:txBody>
          <a:bodyPr/>
          <a:lstStyle/>
          <a:p>
            <a:r>
              <a:rPr lang="en-US" dirty="0" smtClean="0"/>
              <a:t>Goal: Mimic </a:t>
            </a:r>
            <a:r>
              <a:rPr lang="en-US" dirty="0"/>
              <a:t>t-wise product configurations generation while achieving decent coverage</a:t>
            </a:r>
          </a:p>
          <a:p>
            <a:r>
              <a:rPr lang="en-US" dirty="0" smtClean="0"/>
              <a:t>Randomly generating products and using those that are the least similar to each other</a:t>
            </a:r>
          </a:p>
          <a:p>
            <a:r>
              <a:rPr lang="en-US" dirty="0" smtClean="0"/>
              <a:t>Input: Number of products in solution,</a:t>
            </a:r>
          </a:p>
          <a:p>
            <a:pPr marL="324000" lvl="1" indent="0">
              <a:buNone/>
            </a:pPr>
            <a:r>
              <a:rPr lang="en-US" dirty="0" smtClean="0"/>
              <a:t>	    Time to compute</a:t>
            </a:r>
          </a:p>
          <a:p>
            <a:r>
              <a:rPr lang="en-US" dirty="0" err="1"/>
              <a:t>Jaccard</a:t>
            </a:r>
            <a:r>
              <a:rPr lang="en-US" dirty="0"/>
              <a:t> </a:t>
            </a:r>
            <a:r>
              <a:rPr lang="en-US" dirty="0" smtClean="0"/>
              <a:t>distance:</a:t>
            </a:r>
          </a:p>
          <a:p>
            <a:pPr lvl="1"/>
            <a:endParaRPr lang="en-US" dirty="0" smtClean="0"/>
          </a:p>
          <a:p>
            <a:r>
              <a:rPr lang="en-US" dirty="0" smtClean="0"/>
              <a:t>Products that are less similar to one another are more likely to cover more t-wise interactions</a:t>
            </a:r>
          </a:p>
          <a:p>
            <a:pPr marL="0" indent="0">
              <a:buNone/>
            </a:pPr>
            <a:r>
              <a:rPr lang="en-US" dirty="0"/>
              <a:t/>
            </a:r>
            <a:br>
              <a:rPr lang="en-US" dirty="0"/>
            </a:br>
            <a:endParaRPr lang="en-US" dirty="0"/>
          </a:p>
        </p:txBody>
      </p:sp>
      <p:sp>
        <p:nvSpPr>
          <p:cNvPr id="5" name="Textplatzhalter 4"/>
          <p:cNvSpPr>
            <a:spLocks noGrp="1"/>
          </p:cNvSpPr>
          <p:nvPr>
            <p:ph type="body" sz="quarter" idx="25"/>
          </p:nvPr>
        </p:nvSpPr>
        <p:spPr/>
        <p:txBody>
          <a:bodyPr/>
          <a:lstStyle/>
          <a:p>
            <a:endParaRPr lang="en-US" dirty="0"/>
          </a:p>
        </p:txBody>
      </p:sp>
      <p:sp>
        <p:nvSpPr>
          <p:cNvPr id="6" name="Datumsplatzhalter 5"/>
          <p:cNvSpPr>
            <a:spLocks noGrp="1"/>
          </p:cNvSpPr>
          <p:nvPr>
            <p:ph type="dt" sz="half" idx="26"/>
          </p:nvPr>
        </p:nvSpPr>
        <p:spPr/>
        <p:txBody>
          <a:bodyPr/>
          <a:lstStyle/>
          <a:p>
            <a:endParaRPr lang="en-US" dirty="0"/>
          </a:p>
        </p:txBody>
      </p:sp>
      <p:sp>
        <p:nvSpPr>
          <p:cNvPr id="7" name="Foliennummernplatzhalter 6"/>
          <p:cNvSpPr>
            <a:spLocks noGrp="1"/>
          </p:cNvSpPr>
          <p:nvPr>
            <p:ph type="sldNum" sz="quarter" idx="28"/>
          </p:nvPr>
        </p:nvSpPr>
        <p:spPr/>
        <p:txBody>
          <a:bodyPr/>
          <a:lstStyle/>
          <a:p>
            <a:fld id="{68F3185B-C653-42AE-8B74-FF214C291574}" type="slidenum">
              <a:rPr lang="en-US" smtClean="0"/>
              <a:pPr/>
              <a:t>10</a:t>
            </a:fld>
            <a:endParaRPr lang="en-US"/>
          </a:p>
        </p:txBody>
      </p:sp>
      <mc:AlternateContent xmlns:mc="http://schemas.openxmlformats.org/markup-compatibility/2006" xmlns:a14="http://schemas.microsoft.com/office/drawing/2010/main">
        <mc:Choice Requires="a14">
          <p:sp>
            <p:nvSpPr>
              <p:cNvPr id="4" name="Textfeld 3"/>
              <p:cNvSpPr txBox="1"/>
              <p:nvPr/>
            </p:nvSpPr>
            <p:spPr>
              <a:xfrm>
                <a:off x="2782958" y="4005469"/>
                <a:ext cx="4740964" cy="8559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𝑑</m:t>
                      </m:r>
                      <m:r>
                        <a:rPr lang="de-DE" sz="2400" i="1" smtClean="0">
                          <a:latin typeface="Cambria Math"/>
                        </a:rPr>
                        <m:t>=1−</m:t>
                      </m:r>
                      <m:f>
                        <m:fPr>
                          <m:ctrlPr>
                            <a:rPr lang="de-DE" sz="2400" i="1">
                              <a:latin typeface="Cambria Math"/>
                            </a:rPr>
                          </m:ctrlPr>
                        </m:fPr>
                        <m:num>
                          <m:r>
                            <a:rPr lang="de-DE" sz="2400" i="1">
                              <a:latin typeface="Cambria Math"/>
                            </a:rPr>
                            <m:t>|</m:t>
                          </m:r>
                          <m:r>
                            <a:rPr lang="de-DE" sz="2400" i="1">
                              <a:latin typeface="Cambria Math"/>
                            </a:rPr>
                            <m:t>𝑃</m:t>
                          </m:r>
                          <m:r>
                            <a:rPr lang="de-DE" sz="2400" i="1">
                              <a:latin typeface="Cambria Math"/>
                            </a:rPr>
                            <m:t>1∩</m:t>
                          </m:r>
                          <m:r>
                            <a:rPr lang="de-DE" sz="2400" i="1">
                              <a:latin typeface="Cambria Math"/>
                            </a:rPr>
                            <m:t>𝑃</m:t>
                          </m:r>
                          <m:r>
                            <a:rPr lang="de-DE" sz="2400" i="1">
                              <a:latin typeface="Cambria Math"/>
                            </a:rPr>
                            <m:t>2|</m:t>
                          </m:r>
                        </m:num>
                        <m:den>
                          <m:r>
                            <a:rPr lang="de-DE" sz="2400" i="1">
                              <a:latin typeface="Cambria Math"/>
                            </a:rPr>
                            <m:t>|</m:t>
                          </m:r>
                          <m:r>
                            <a:rPr lang="de-DE" sz="2400" i="1">
                              <a:latin typeface="Cambria Math"/>
                            </a:rPr>
                            <m:t>𝑃</m:t>
                          </m:r>
                          <m:r>
                            <a:rPr lang="de-DE" sz="2400" i="1">
                              <a:latin typeface="Cambria Math"/>
                            </a:rPr>
                            <m:t>1∪</m:t>
                          </m:r>
                          <m:r>
                            <a:rPr lang="de-DE" sz="2400" i="1">
                              <a:latin typeface="Cambria Math"/>
                            </a:rPr>
                            <m:t>𝑃</m:t>
                          </m:r>
                          <m:r>
                            <a:rPr lang="de-DE" sz="2400" i="1">
                              <a:latin typeface="Cambria Math"/>
                            </a:rPr>
                            <m:t>2|</m:t>
                          </m:r>
                        </m:den>
                      </m:f>
                      <m:r>
                        <a:rPr lang="de-DE" sz="2400" b="0" i="1" smtClean="0">
                          <a:latin typeface="Cambria Math"/>
                        </a:rPr>
                        <m:t>=[0,1]</m:t>
                      </m:r>
                    </m:oMath>
                  </m:oMathPara>
                </a14:m>
                <a:endParaRPr lang="en-US" sz="2400" i="1" dirty="0">
                  <a:latin typeface="Cambria Math"/>
                </a:endParaRPr>
              </a:p>
            </p:txBody>
          </p:sp>
        </mc:Choice>
        <mc:Fallback xmlns="">
          <p:sp>
            <p:nvSpPr>
              <p:cNvPr id="4" name="Textfeld 3"/>
              <p:cNvSpPr txBox="1">
                <a:spLocks noRot="1" noChangeAspect="1" noMove="1" noResize="1" noEditPoints="1" noAdjustHandles="1" noChangeArrowheads="1" noChangeShapeType="1" noTextEdit="1"/>
              </p:cNvSpPr>
              <p:nvPr/>
            </p:nvSpPr>
            <p:spPr>
              <a:xfrm>
                <a:off x="2782958" y="4005469"/>
                <a:ext cx="4740964" cy="855940"/>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7922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Research Questions</a:t>
            </a:r>
            <a:endParaRPr lang="en-US" dirty="0"/>
          </a:p>
        </p:txBody>
      </p:sp>
      <p:sp>
        <p:nvSpPr>
          <p:cNvPr id="3" name="Inhaltsplatzhalter 2"/>
          <p:cNvSpPr>
            <a:spLocks noGrp="1"/>
          </p:cNvSpPr>
          <p:nvPr>
            <p:ph idx="1"/>
          </p:nvPr>
        </p:nvSpPr>
        <p:spPr/>
        <p:txBody>
          <a:bodyPr/>
          <a:lstStyle/>
          <a:p>
            <a:r>
              <a:rPr lang="en-US" b="1" dirty="0" smtClean="0"/>
              <a:t>RQ1: </a:t>
            </a:r>
            <a:r>
              <a:rPr lang="en-US" dirty="0"/>
              <a:t>How are the faults distributed among features</a:t>
            </a:r>
            <a:r>
              <a:rPr lang="en-US" dirty="0" smtClean="0"/>
              <a:t>?</a:t>
            </a:r>
          </a:p>
          <a:p>
            <a:endParaRPr lang="en-US" b="1" dirty="0"/>
          </a:p>
          <a:p>
            <a:r>
              <a:rPr lang="en-US" b="1" dirty="0" smtClean="0"/>
              <a:t>RQ2: </a:t>
            </a:r>
            <a:r>
              <a:rPr lang="en-US" dirty="0"/>
              <a:t>What is the fault detection capability of the</a:t>
            </a:r>
            <a:br>
              <a:rPr lang="en-US" dirty="0"/>
            </a:br>
            <a:r>
              <a:rPr lang="en-US" dirty="0"/>
              <a:t>similarity heuristic when using Drupal’s real fault</a:t>
            </a:r>
            <a:br>
              <a:rPr lang="en-US" dirty="0"/>
            </a:br>
            <a:r>
              <a:rPr lang="en-US" dirty="0"/>
              <a:t>data?</a:t>
            </a:r>
            <a:br>
              <a:rPr lang="en-US" dirty="0"/>
            </a:br>
            <a:endParaRPr lang="en-US" dirty="0"/>
          </a:p>
          <a:p>
            <a:r>
              <a:rPr lang="en-US" b="1" dirty="0" smtClean="0"/>
              <a:t>RQ3</a:t>
            </a:r>
            <a:r>
              <a:rPr lang="en-US" dirty="0" smtClean="0"/>
              <a:t>: </a:t>
            </a:r>
            <a:r>
              <a:rPr lang="en-US" dirty="0"/>
              <a:t>What is the actual t-wise coverage obtained</a:t>
            </a:r>
            <a:br>
              <a:rPr lang="en-US" dirty="0"/>
            </a:br>
            <a:r>
              <a:rPr lang="en-US" dirty="0"/>
              <a:t>by the similarity heuristic?</a:t>
            </a:r>
            <a:br>
              <a:rPr lang="en-US" dirty="0"/>
            </a:br>
            <a:r>
              <a:rPr lang="en-US" dirty="0"/>
              <a:t/>
            </a:r>
            <a:br>
              <a:rPr lang="en-US" dirty="0"/>
            </a:br>
            <a:endParaRPr lang="en-US" dirty="0"/>
          </a:p>
        </p:txBody>
      </p:sp>
      <p:sp>
        <p:nvSpPr>
          <p:cNvPr id="5" name="Textplatzhalter 4"/>
          <p:cNvSpPr>
            <a:spLocks noGrp="1"/>
          </p:cNvSpPr>
          <p:nvPr>
            <p:ph type="body" sz="quarter" idx="25"/>
          </p:nvPr>
        </p:nvSpPr>
        <p:spPr/>
        <p:txBody>
          <a:bodyPr/>
          <a:lstStyle/>
          <a:p>
            <a:endParaRPr lang="en-US"/>
          </a:p>
        </p:txBody>
      </p:sp>
      <p:sp>
        <p:nvSpPr>
          <p:cNvPr id="6" name="Datumsplatzhalter 5"/>
          <p:cNvSpPr>
            <a:spLocks noGrp="1"/>
          </p:cNvSpPr>
          <p:nvPr>
            <p:ph type="dt" sz="half" idx="26"/>
          </p:nvPr>
        </p:nvSpPr>
        <p:spPr/>
        <p:txBody>
          <a:bodyPr/>
          <a:lstStyle/>
          <a:p>
            <a:endParaRPr lang="en-US" dirty="0"/>
          </a:p>
        </p:txBody>
      </p:sp>
      <p:sp>
        <p:nvSpPr>
          <p:cNvPr id="7" name="Foliennummernplatzhalter 6"/>
          <p:cNvSpPr>
            <a:spLocks noGrp="1"/>
          </p:cNvSpPr>
          <p:nvPr>
            <p:ph type="sldNum" sz="quarter" idx="28"/>
          </p:nvPr>
        </p:nvSpPr>
        <p:spPr/>
        <p:txBody>
          <a:bodyPr/>
          <a:lstStyle/>
          <a:p>
            <a:fld id="{68F3185B-C653-42AE-8B74-FF214C291574}" type="slidenum">
              <a:rPr lang="en-US" smtClean="0"/>
              <a:pPr/>
              <a:t>11</a:t>
            </a:fld>
            <a:endParaRPr lang="en-US"/>
          </a:p>
        </p:txBody>
      </p:sp>
    </p:spTree>
    <p:extLst>
      <p:ext uri="{BB962C8B-B14F-4D97-AF65-F5344CB8AC3E}">
        <p14:creationId xmlns:p14="http://schemas.microsoft.com/office/powerpoint/2010/main" val="1716125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t>RQ1: Distribution of Faults</a:t>
            </a:r>
            <a:r>
              <a:rPr lang="en-US" dirty="0"/>
              <a:t/>
            </a:r>
            <a:br>
              <a:rPr lang="en-US" dirty="0"/>
            </a:br>
            <a:endParaRPr lang="en-US" dirty="0"/>
          </a:p>
        </p:txBody>
      </p:sp>
      <p:sp>
        <p:nvSpPr>
          <p:cNvPr id="3" name="Inhaltsplatzhalter 2"/>
          <p:cNvSpPr>
            <a:spLocks noGrp="1"/>
          </p:cNvSpPr>
          <p:nvPr>
            <p:ph idx="1"/>
          </p:nvPr>
        </p:nvSpPr>
        <p:spPr/>
        <p:txBody>
          <a:bodyPr/>
          <a:lstStyle/>
          <a:p>
            <a:r>
              <a:rPr lang="en-US" dirty="0" smtClean="0"/>
              <a:t>Assumption: </a:t>
            </a:r>
            <a:r>
              <a:rPr lang="en-US" dirty="0"/>
              <a:t>A</a:t>
            </a:r>
            <a:r>
              <a:rPr lang="en-US" dirty="0" smtClean="0"/>
              <a:t>ll t-wise </a:t>
            </a:r>
            <a:r>
              <a:rPr lang="en-US" dirty="0"/>
              <a:t>interactions have the same probability to trigger a fault</a:t>
            </a:r>
            <a:r>
              <a:rPr lang="en-US" dirty="0" smtClean="0"/>
              <a:t> </a:t>
            </a:r>
            <a:endParaRPr lang="en-US" dirty="0"/>
          </a:p>
        </p:txBody>
      </p:sp>
      <p:sp>
        <p:nvSpPr>
          <p:cNvPr id="4" name="Textplatzhalter 3"/>
          <p:cNvSpPr>
            <a:spLocks noGrp="1"/>
          </p:cNvSpPr>
          <p:nvPr>
            <p:ph type="body" sz="quarter" idx="25"/>
          </p:nvPr>
        </p:nvSpPr>
        <p:spPr/>
        <p:txBody>
          <a:bodyPr/>
          <a:lstStyle/>
          <a:p>
            <a:endParaRPr lang="en-US"/>
          </a:p>
        </p:txBody>
      </p:sp>
      <p:sp>
        <p:nvSpPr>
          <p:cNvPr id="5" name="Datumsplatzhalter 4"/>
          <p:cNvSpPr>
            <a:spLocks noGrp="1"/>
          </p:cNvSpPr>
          <p:nvPr>
            <p:ph type="dt" sz="half" idx="26"/>
          </p:nvPr>
        </p:nvSpPr>
        <p:spPr/>
        <p:txBody>
          <a:bodyPr/>
          <a:lstStyle/>
          <a:p>
            <a:endParaRPr lang="en-US" dirty="0"/>
          </a:p>
        </p:txBody>
      </p:sp>
      <p:sp>
        <p:nvSpPr>
          <p:cNvPr id="6" name="Foliennummernplatzhalter 5"/>
          <p:cNvSpPr>
            <a:spLocks noGrp="1"/>
          </p:cNvSpPr>
          <p:nvPr>
            <p:ph type="sldNum" sz="quarter" idx="28"/>
          </p:nvPr>
        </p:nvSpPr>
        <p:spPr/>
        <p:txBody>
          <a:bodyPr/>
          <a:lstStyle/>
          <a:p>
            <a:fld id="{68F3185B-C653-42AE-8B74-FF214C291574}" type="slidenum">
              <a:rPr lang="en-US" smtClean="0"/>
              <a:pPr/>
              <a:t>12</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166" y="2407264"/>
            <a:ext cx="7742584" cy="3437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8793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t>RQ1: Distribution of Faults</a:t>
            </a:r>
            <a:r>
              <a:rPr lang="en-US" dirty="0"/>
              <a:t/>
            </a:r>
            <a:br>
              <a:rPr lang="en-US" dirty="0"/>
            </a:br>
            <a:endParaRPr lang="en-US" dirty="0"/>
          </a:p>
        </p:txBody>
      </p:sp>
      <p:sp>
        <p:nvSpPr>
          <p:cNvPr id="3" name="Inhaltsplatzhalter 2"/>
          <p:cNvSpPr>
            <a:spLocks noGrp="1"/>
          </p:cNvSpPr>
          <p:nvPr>
            <p:ph idx="1"/>
          </p:nvPr>
        </p:nvSpPr>
        <p:spPr/>
        <p:txBody>
          <a:bodyPr/>
          <a:lstStyle/>
          <a:p>
            <a:endParaRPr lang="en-US" dirty="0"/>
          </a:p>
        </p:txBody>
      </p:sp>
      <p:sp>
        <p:nvSpPr>
          <p:cNvPr id="5" name="Textplatzhalter 4"/>
          <p:cNvSpPr>
            <a:spLocks noGrp="1"/>
          </p:cNvSpPr>
          <p:nvPr>
            <p:ph type="body" sz="quarter" idx="25"/>
          </p:nvPr>
        </p:nvSpPr>
        <p:spPr/>
        <p:txBody>
          <a:bodyPr/>
          <a:lstStyle/>
          <a:p>
            <a:endParaRPr lang="en-US"/>
          </a:p>
        </p:txBody>
      </p:sp>
      <p:sp>
        <p:nvSpPr>
          <p:cNvPr id="6" name="Datumsplatzhalter 5"/>
          <p:cNvSpPr>
            <a:spLocks noGrp="1"/>
          </p:cNvSpPr>
          <p:nvPr>
            <p:ph type="dt" sz="half" idx="26"/>
          </p:nvPr>
        </p:nvSpPr>
        <p:spPr/>
        <p:txBody>
          <a:bodyPr/>
          <a:lstStyle/>
          <a:p>
            <a:endParaRPr lang="en-US" dirty="0"/>
          </a:p>
        </p:txBody>
      </p:sp>
      <p:sp>
        <p:nvSpPr>
          <p:cNvPr id="7" name="Foliennummernplatzhalter 6"/>
          <p:cNvSpPr>
            <a:spLocks noGrp="1"/>
          </p:cNvSpPr>
          <p:nvPr>
            <p:ph type="sldNum" sz="quarter" idx="28"/>
          </p:nvPr>
        </p:nvSpPr>
        <p:spPr/>
        <p:txBody>
          <a:bodyPr/>
          <a:lstStyle/>
          <a:p>
            <a:fld id="{68F3185B-C653-42AE-8B74-FF214C291574}" type="slidenum">
              <a:rPr lang="en-US" smtClean="0"/>
              <a:pPr/>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30" y="1272207"/>
            <a:ext cx="8807906"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660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t>RQ2: Fault Detection Capability</a:t>
            </a:r>
            <a:r>
              <a:rPr lang="en-US" dirty="0"/>
              <a:t/>
            </a:r>
            <a:br>
              <a:rPr lang="en-US" dirty="0"/>
            </a:br>
            <a:endParaRPr lang="en-US" dirty="0"/>
          </a:p>
        </p:txBody>
      </p:sp>
      <p:sp>
        <p:nvSpPr>
          <p:cNvPr id="3" name="Inhaltsplatzhalter 2"/>
          <p:cNvSpPr>
            <a:spLocks noGrp="1"/>
          </p:cNvSpPr>
          <p:nvPr>
            <p:ph idx="1"/>
          </p:nvPr>
        </p:nvSpPr>
        <p:spPr/>
        <p:txBody>
          <a:bodyPr/>
          <a:lstStyle/>
          <a:p>
            <a:r>
              <a:rPr lang="en-US" dirty="0" smtClean="0"/>
              <a:t>How effective is the similarity based approach to </a:t>
            </a:r>
            <a:r>
              <a:rPr lang="en-US" dirty="0"/>
              <a:t>generate configurations that contain </a:t>
            </a:r>
            <a:r>
              <a:rPr lang="en-US" dirty="0" smtClean="0"/>
              <a:t>feature </a:t>
            </a:r>
            <a:r>
              <a:rPr lang="en-US" dirty="0"/>
              <a:t>interactions which were identified as faulty in </a:t>
            </a:r>
            <a:r>
              <a:rPr lang="en-US" dirty="0" smtClean="0"/>
              <a:t>Drupal</a:t>
            </a:r>
          </a:p>
          <a:p>
            <a:endParaRPr lang="en-US" dirty="0"/>
          </a:p>
          <a:p>
            <a:r>
              <a:rPr lang="en-US" dirty="0" smtClean="0"/>
              <a:t>CASA:</a:t>
            </a:r>
            <a:endParaRPr lang="en-US" dirty="0"/>
          </a:p>
        </p:txBody>
      </p:sp>
      <p:sp>
        <p:nvSpPr>
          <p:cNvPr id="4" name="Textplatzhalter 3"/>
          <p:cNvSpPr>
            <a:spLocks noGrp="1"/>
          </p:cNvSpPr>
          <p:nvPr>
            <p:ph type="body" sz="quarter" idx="25"/>
          </p:nvPr>
        </p:nvSpPr>
        <p:spPr/>
        <p:txBody>
          <a:bodyPr/>
          <a:lstStyle/>
          <a:p>
            <a:endParaRPr lang="en-US"/>
          </a:p>
        </p:txBody>
      </p:sp>
      <p:sp>
        <p:nvSpPr>
          <p:cNvPr id="5" name="Datumsplatzhalter 4"/>
          <p:cNvSpPr>
            <a:spLocks noGrp="1"/>
          </p:cNvSpPr>
          <p:nvPr>
            <p:ph type="dt" sz="half" idx="26"/>
          </p:nvPr>
        </p:nvSpPr>
        <p:spPr/>
        <p:txBody>
          <a:bodyPr/>
          <a:lstStyle/>
          <a:p>
            <a:endParaRPr lang="en-US" dirty="0"/>
          </a:p>
        </p:txBody>
      </p:sp>
      <p:sp>
        <p:nvSpPr>
          <p:cNvPr id="6" name="Foliennummernplatzhalter 5"/>
          <p:cNvSpPr>
            <a:spLocks noGrp="1"/>
          </p:cNvSpPr>
          <p:nvPr>
            <p:ph type="sldNum" sz="quarter" idx="28"/>
          </p:nvPr>
        </p:nvSpPr>
        <p:spPr/>
        <p:txBody>
          <a:bodyPr/>
          <a:lstStyle/>
          <a:p>
            <a:fld id="{68F3185B-C653-42AE-8B74-FF214C291574}" type="slidenum">
              <a:rPr lang="en-US" smtClean="0"/>
              <a:pPr/>
              <a:t>14</a:t>
            </a:fld>
            <a:endParaRPr lang="en-US"/>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809" y="3503869"/>
            <a:ext cx="5185327" cy="248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518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t>RQ2: Fault Detection Capability</a:t>
            </a:r>
            <a:r>
              <a:rPr lang="en-US" dirty="0"/>
              <a:t/>
            </a:r>
            <a:br>
              <a:rPr lang="en-US" dirty="0"/>
            </a:br>
            <a:endParaRPr lang="en-US" dirty="0"/>
          </a:p>
        </p:txBody>
      </p:sp>
      <p:sp>
        <p:nvSpPr>
          <p:cNvPr id="3" name="Inhaltsplatzhalter 2"/>
          <p:cNvSpPr>
            <a:spLocks noGrp="1"/>
          </p:cNvSpPr>
          <p:nvPr>
            <p:ph idx="1"/>
          </p:nvPr>
        </p:nvSpPr>
        <p:spPr>
          <a:xfrm>
            <a:off x="547370" y="4065104"/>
            <a:ext cx="7951870" cy="2140950"/>
          </a:xfrm>
        </p:spPr>
        <p:txBody>
          <a:bodyPr/>
          <a:lstStyle/>
          <a:p>
            <a:r>
              <a:rPr lang="en-US" dirty="0" smtClean="0"/>
              <a:t>m: number of products (Input to the approach)</a:t>
            </a:r>
          </a:p>
          <a:p>
            <a:r>
              <a:rPr lang="en-US" dirty="0"/>
              <a:t>t</a:t>
            </a:r>
            <a:r>
              <a:rPr lang="en-US" dirty="0" smtClean="0"/>
              <a:t>ime: time limit set for </a:t>
            </a:r>
            <a:r>
              <a:rPr lang="en-US" dirty="0"/>
              <a:t>computation (</a:t>
            </a:r>
            <a:r>
              <a:rPr lang="en-US" dirty="0" smtClean="0"/>
              <a:t>Input)</a:t>
            </a:r>
          </a:p>
          <a:p>
            <a:r>
              <a:rPr lang="en-US" dirty="0" smtClean="0"/>
              <a:t>w: worst, a: average, b: best results for missing faults over </a:t>
            </a:r>
            <a:r>
              <a:rPr lang="en-US" b="1" i="1" u="sng" dirty="0" smtClean="0"/>
              <a:t>10 runs</a:t>
            </a:r>
            <a:endParaRPr lang="en-US" b="1" i="1" u="sng" dirty="0"/>
          </a:p>
        </p:txBody>
      </p:sp>
      <p:sp>
        <p:nvSpPr>
          <p:cNvPr id="6" name="Datumsplatzhalter 5"/>
          <p:cNvSpPr>
            <a:spLocks noGrp="1"/>
          </p:cNvSpPr>
          <p:nvPr>
            <p:ph type="dt" sz="half" idx="26"/>
          </p:nvPr>
        </p:nvSpPr>
        <p:spPr/>
        <p:txBody>
          <a:bodyPr/>
          <a:lstStyle/>
          <a:p>
            <a:endParaRPr lang="en-US" dirty="0"/>
          </a:p>
        </p:txBody>
      </p:sp>
      <p:sp>
        <p:nvSpPr>
          <p:cNvPr id="7" name="Foliennummernplatzhalter 6"/>
          <p:cNvSpPr>
            <a:spLocks noGrp="1"/>
          </p:cNvSpPr>
          <p:nvPr>
            <p:ph type="sldNum" sz="quarter" idx="28"/>
          </p:nvPr>
        </p:nvSpPr>
        <p:spPr/>
        <p:txBody>
          <a:bodyPr/>
          <a:lstStyle/>
          <a:p>
            <a:fld id="{68F3185B-C653-42AE-8B74-FF214C291574}" type="slidenum">
              <a:rPr lang="en-US" smtClean="0"/>
              <a:pPr/>
              <a:t>15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6" y="1461052"/>
            <a:ext cx="9099974" cy="2480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6101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t>RQ3: T-wise coverage</a:t>
            </a:r>
            <a:r>
              <a:rPr lang="en-US" dirty="0"/>
              <a:t/>
            </a:r>
            <a:br>
              <a:rPr lang="en-US" dirty="0"/>
            </a:br>
            <a:endParaRPr lang="en-US" dirty="0"/>
          </a:p>
        </p:txBody>
      </p:sp>
      <p:sp>
        <p:nvSpPr>
          <p:cNvPr id="3" name="Inhaltsplatzhalter 2"/>
          <p:cNvSpPr>
            <a:spLocks noGrp="1"/>
          </p:cNvSpPr>
          <p:nvPr>
            <p:ph idx="1"/>
          </p:nvPr>
        </p:nvSpPr>
        <p:spPr/>
        <p:txBody>
          <a:bodyPr/>
          <a:lstStyle/>
          <a:p>
            <a:r>
              <a:rPr lang="en-US" dirty="0" smtClean="0"/>
              <a:t>The goal is </a:t>
            </a:r>
            <a:r>
              <a:rPr lang="en-US" dirty="0"/>
              <a:t>to </a:t>
            </a:r>
            <a:r>
              <a:rPr lang="en-US" i="1" dirty="0"/>
              <a:t>mimic t-wise product configurations generation </a:t>
            </a:r>
            <a:r>
              <a:rPr lang="en-US" i="1" dirty="0" smtClean="0"/>
              <a:t>while </a:t>
            </a:r>
            <a:r>
              <a:rPr lang="en-US" b="1" i="1" dirty="0"/>
              <a:t>achieving decent </a:t>
            </a:r>
            <a:r>
              <a:rPr lang="en-US" b="1" i="1" dirty="0" smtClean="0"/>
              <a:t>coverage</a:t>
            </a:r>
          </a:p>
          <a:p>
            <a:r>
              <a:rPr lang="en-US" dirty="0" smtClean="0"/>
              <a:t>Compare the </a:t>
            </a:r>
            <a:r>
              <a:rPr lang="en-US" dirty="0"/>
              <a:t>coverage achieved by </a:t>
            </a:r>
            <a:r>
              <a:rPr lang="en-US" dirty="0" smtClean="0"/>
              <a:t>the similarity based approach </a:t>
            </a:r>
            <a:r>
              <a:rPr lang="en-US" dirty="0"/>
              <a:t>with those implemented </a:t>
            </a:r>
            <a:r>
              <a:rPr lang="en-US" dirty="0" smtClean="0"/>
              <a:t>by CASA</a:t>
            </a:r>
            <a:endParaRPr lang="en-US" dirty="0"/>
          </a:p>
        </p:txBody>
      </p:sp>
      <p:sp>
        <p:nvSpPr>
          <p:cNvPr id="4" name="Textplatzhalter 3"/>
          <p:cNvSpPr>
            <a:spLocks noGrp="1"/>
          </p:cNvSpPr>
          <p:nvPr>
            <p:ph type="body" sz="quarter" idx="25"/>
          </p:nvPr>
        </p:nvSpPr>
        <p:spPr/>
        <p:txBody>
          <a:bodyPr/>
          <a:lstStyle/>
          <a:p>
            <a:endParaRPr lang="en-US"/>
          </a:p>
        </p:txBody>
      </p:sp>
      <p:sp>
        <p:nvSpPr>
          <p:cNvPr id="5" name="Datumsplatzhalter 4"/>
          <p:cNvSpPr>
            <a:spLocks noGrp="1"/>
          </p:cNvSpPr>
          <p:nvPr>
            <p:ph type="dt" sz="half" idx="26"/>
          </p:nvPr>
        </p:nvSpPr>
        <p:spPr/>
        <p:txBody>
          <a:bodyPr/>
          <a:lstStyle/>
          <a:p>
            <a:endParaRPr lang="en-US" dirty="0"/>
          </a:p>
        </p:txBody>
      </p:sp>
      <p:sp>
        <p:nvSpPr>
          <p:cNvPr id="6" name="Foliennummernplatzhalter 5"/>
          <p:cNvSpPr>
            <a:spLocks noGrp="1"/>
          </p:cNvSpPr>
          <p:nvPr>
            <p:ph type="sldNum" sz="quarter" idx="28"/>
          </p:nvPr>
        </p:nvSpPr>
        <p:spPr/>
        <p:txBody>
          <a:bodyPr/>
          <a:lstStyle/>
          <a:p>
            <a:fld id="{68F3185B-C653-42AE-8B74-FF214C291574}" type="slidenum">
              <a:rPr lang="en-US" smtClean="0"/>
              <a:pPr/>
              <a:t>16</a:t>
            </a:fld>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148" y="3424353"/>
            <a:ext cx="5185327" cy="248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7519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t>RQ3: T-wise coverage</a:t>
            </a:r>
            <a:r>
              <a:rPr lang="en-US" dirty="0"/>
              <a:t/>
            </a:r>
            <a:br>
              <a:rPr lang="en-US" dirty="0"/>
            </a:br>
            <a:endParaRPr lang="en-US" dirty="0"/>
          </a:p>
        </p:txBody>
      </p:sp>
      <p:sp>
        <p:nvSpPr>
          <p:cNvPr id="3" name="Inhaltsplatzhalter 2"/>
          <p:cNvSpPr>
            <a:spLocks noGrp="1"/>
          </p:cNvSpPr>
          <p:nvPr>
            <p:ph idx="1"/>
          </p:nvPr>
        </p:nvSpPr>
        <p:spPr/>
        <p:txBody>
          <a:bodyPr/>
          <a:lstStyle/>
          <a:p>
            <a:endParaRPr lang="en-US"/>
          </a:p>
        </p:txBody>
      </p:sp>
      <p:sp>
        <p:nvSpPr>
          <p:cNvPr id="5" name="Textplatzhalter 4"/>
          <p:cNvSpPr>
            <a:spLocks noGrp="1"/>
          </p:cNvSpPr>
          <p:nvPr>
            <p:ph type="body" sz="quarter" idx="25"/>
          </p:nvPr>
        </p:nvSpPr>
        <p:spPr/>
        <p:txBody>
          <a:bodyPr/>
          <a:lstStyle/>
          <a:p>
            <a:endParaRPr lang="en-US"/>
          </a:p>
        </p:txBody>
      </p:sp>
      <p:sp>
        <p:nvSpPr>
          <p:cNvPr id="6" name="Datumsplatzhalter 5"/>
          <p:cNvSpPr>
            <a:spLocks noGrp="1"/>
          </p:cNvSpPr>
          <p:nvPr>
            <p:ph type="dt" sz="half" idx="26"/>
          </p:nvPr>
        </p:nvSpPr>
        <p:spPr/>
        <p:txBody>
          <a:bodyPr/>
          <a:lstStyle/>
          <a:p>
            <a:endParaRPr lang="en-US" dirty="0"/>
          </a:p>
        </p:txBody>
      </p:sp>
      <p:sp>
        <p:nvSpPr>
          <p:cNvPr id="7" name="Foliennummernplatzhalter 6"/>
          <p:cNvSpPr>
            <a:spLocks noGrp="1"/>
          </p:cNvSpPr>
          <p:nvPr>
            <p:ph type="sldNum" sz="quarter" idx="28"/>
          </p:nvPr>
        </p:nvSpPr>
        <p:spPr/>
        <p:txBody>
          <a:bodyPr/>
          <a:lstStyle/>
          <a:p>
            <a:fld id="{68F3185B-C653-42AE-8B74-FF214C291574}" type="slidenum">
              <a:rPr lang="en-US" smtClean="0"/>
              <a:pPr/>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427" y="1264933"/>
            <a:ext cx="6290641" cy="5104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770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Conclusions</a:t>
            </a:r>
            <a:endParaRPr lang="en-US" dirty="0"/>
          </a:p>
        </p:txBody>
      </p:sp>
      <p:sp>
        <p:nvSpPr>
          <p:cNvPr id="3" name="Inhaltsplatzhalter 2"/>
          <p:cNvSpPr>
            <a:spLocks noGrp="1"/>
          </p:cNvSpPr>
          <p:nvPr>
            <p:ph idx="1"/>
          </p:nvPr>
        </p:nvSpPr>
        <p:spPr/>
        <p:txBody>
          <a:bodyPr/>
          <a:lstStyle/>
          <a:p>
            <a:r>
              <a:rPr lang="en-US" dirty="0" smtClean="0"/>
              <a:t>Faults </a:t>
            </a:r>
            <a:r>
              <a:rPr lang="en-US" dirty="0"/>
              <a:t>in Drupal are not evenly distributed over all t-wise</a:t>
            </a:r>
            <a:br>
              <a:rPr lang="en-US" dirty="0"/>
            </a:br>
            <a:r>
              <a:rPr lang="en-US" dirty="0" smtClean="0"/>
              <a:t>interactions</a:t>
            </a:r>
          </a:p>
          <a:p>
            <a:endParaRPr lang="en-US" dirty="0" smtClean="0"/>
          </a:p>
          <a:p>
            <a:r>
              <a:rPr lang="en-US" dirty="0"/>
              <a:t>Faults in Drupal can be fully detected with a low number of </a:t>
            </a:r>
            <a:r>
              <a:rPr lang="en-US" dirty="0" smtClean="0"/>
              <a:t>products</a:t>
            </a:r>
          </a:p>
          <a:p>
            <a:endParaRPr lang="en-US" dirty="0" smtClean="0"/>
          </a:p>
          <a:p>
            <a:r>
              <a:rPr lang="en-US" dirty="0" smtClean="0"/>
              <a:t>Similarity based results are competitive compared to t-wise coverage results</a:t>
            </a:r>
            <a:r>
              <a:rPr lang="en-US" dirty="0"/>
              <a:t/>
            </a:r>
            <a:br>
              <a:rPr lang="en-US" dirty="0"/>
            </a:br>
            <a:r>
              <a:rPr lang="en-US" dirty="0"/>
              <a:t/>
            </a:r>
            <a:br>
              <a:rPr lang="en-US" dirty="0"/>
            </a:br>
            <a:endParaRPr lang="en-US" dirty="0"/>
          </a:p>
        </p:txBody>
      </p:sp>
      <p:sp>
        <p:nvSpPr>
          <p:cNvPr id="5" name="Textplatzhalter 4"/>
          <p:cNvSpPr>
            <a:spLocks noGrp="1"/>
          </p:cNvSpPr>
          <p:nvPr>
            <p:ph type="body" sz="quarter" idx="25"/>
          </p:nvPr>
        </p:nvSpPr>
        <p:spPr/>
        <p:txBody>
          <a:bodyPr/>
          <a:lstStyle/>
          <a:p>
            <a:endParaRPr lang="en-US"/>
          </a:p>
        </p:txBody>
      </p:sp>
      <p:sp>
        <p:nvSpPr>
          <p:cNvPr id="6" name="Datumsplatzhalter 5"/>
          <p:cNvSpPr>
            <a:spLocks noGrp="1"/>
          </p:cNvSpPr>
          <p:nvPr>
            <p:ph type="dt" sz="half" idx="26"/>
          </p:nvPr>
        </p:nvSpPr>
        <p:spPr/>
        <p:txBody>
          <a:bodyPr/>
          <a:lstStyle/>
          <a:p>
            <a:endParaRPr lang="en-US" dirty="0"/>
          </a:p>
        </p:txBody>
      </p:sp>
      <p:sp>
        <p:nvSpPr>
          <p:cNvPr id="7" name="Foliennummernplatzhalter 6"/>
          <p:cNvSpPr>
            <a:spLocks noGrp="1"/>
          </p:cNvSpPr>
          <p:nvPr>
            <p:ph type="sldNum" sz="quarter" idx="28"/>
          </p:nvPr>
        </p:nvSpPr>
        <p:spPr/>
        <p:txBody>
          <a:bodyPr/>
          <a:lstStyle/>
          <a:p>
            <a:fld id="{68F3185B-C653-42AE-8B74-FF214C291574}" type="slidenum">
              <a:rPr lang="en-US" smtClean="0"/>
              <a:pPr/>
              <a:t>18</a:t>
            </a:fld>
            <a:endParaRPr lang="en-US"/>
          </a:p>
        </p:txBody>
      </p:sp>
    </p:spTree>
    <p:extLst>
      <p:ext uri="{BB962C8B-B14F-4D97-AF65-F5344CB8AC3E}">
        <p14:creationId xmlns:p14="http://schemas.microsoft.com/office/powerpoint/2010/main" val="2480703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Future work</a:t>
            </a:r>
            <a:endParaRPr lang="en-US" dirty="0"/>
          </a:p>
        </p:txBody>
      </p:sp>
      <p:sp>
        <p:nvSpPr>
          <p:cNvPr id="3" name="Inhaltsplatzhalter 2"/>
          <p:cNvSpPr>
            <a:spLocks noGrp="1"/>
          </p:cNvSpPr>
          <p:nvPr>
            <p:ph idx="1"/>
          </p:nvPr>
        </p:nvSpPr>
        <p:spPr/>
        <p:txBody>
          <a:bodyPr/>
          <a:lstStyle/>
          <a:p>
            <a:r>
              <a:rPr lang="en-US" dirty="0"/>
              <a:t>G</a:t>
            </a:r>
            <a:r>
              <a:rPr lang="en-US" dirty="0" smtClean="0"/>
              <a:t>athering </a:t>
            </a:r>
            <a:r>
              <a:rPr lang="en-US" dirty="0"/>
              <a:t>more </a:t>
            </a:r>
            <a:r>
              <a:rPr lang="en-US" dirty="0" smtClean="0"/>
              <a:t>empirical data </a:t>
            </a:r>
            <a:r>
              <a:rPr lang="en-US" dirty="0"/>
              <a:t>of other case studies that provide variability as well </a:t>
            </a:r>
            <a:r>
              <a:rPr lang="en-US" dirty="0" smtClean="0"/>
              <a:t>as fault data</a:t>
            </a:r>
          </a:p>
          <a:p>
            <a:pPr lvl="1"/>
            <a:r>
              <a:rPr lang="en-US" dirty="0" err="1" smtClean="0"/>
              <a:t>Abal</a:t>
            </a:r>
            <a:r>
              <a:rPr lang="en-US" dirty="0"/>
              <a:t> </a:t>
            </a:r>
            <a:r>
              <a:rPr lang="en-US" dirty="0" smtClean="0"/>
              <a:t>et al</a:t>
            </a:r>
            <a:r>
              <a:rPr lang="en-US" dirty="0"/>
              <a:t>. [</a:t>
            </a:r>
            <a:r>
              <a:rPr lang="en-US" dirty="0" smtClean="0"/>
              <a:t>ASE’14] used Linux commit data to identify faults</a:t>
            </a:r>
          </a:p>
          <a:p>
            <a:r>
              <a:rPr lang="en-US" dirty="0" smtClean="0"/>
              <a:t>Use of other information when calculating covering arrays: </a:t>
            </a:r>
          </a:p>
          <a:p>
            <a:pPr lvl="1"/>
            <a:r>
              <a:rPr lang="en-US" dirty="0" smtClean="0"/>
              <a:t>Sanchez at al. found a correlation between the number of faults and the LOC in Drupal features</a:t>
            </a:r>
          </a:p>
          <a:p>
            <a:pPr lvl="1"/>
            <a:r>
              <a:rPr lang="en-US" dirty="0"/>
              <a:t>Source code </a:t>
            </a:r>
            <a:r>
              <a:rPr lang="en-US" dirty="0" smtClean="0"/>
              <a:t>properties (e.g. dependencies between feature implementations)</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Textplatzhalter 3"/>
          <p:cNvSpPr>
            <a:spLocks noGrp="1"/>
          </p:cNvSpPr>
          <p:nvPr>
            <p:ph type="body" sz="quarter" idx="25"/>
          </p:nvPr>
        </p:nvSpPr>
        <p:spPr/>
        <p:txBody>
          <a:bodyPr/>
          <a:lstStyle/>
          <a:p>
            <a:endParaRPr lang="en-US"/>
          </a:p>
        </p:txBody>
      </p:sp>
      <p:sp>
        <p:nvSpPr>
          <p:cNvPr id="5" name="Datumsplatzhalter 4"/>
          <p:cNvSpPr>
            <a:spLocks noGrp="1"/>
          </p:cNvSpPr>
          <p:nvPr>
            <p:ph type="dt" sz="half" idx="26"/>
          </p:nvPr>
        </p:nvSpPr>
        <p:spPr/>
        <p:txBody>
          <a:bodyPr/>
          <a:lstStyle/>
          <a:p>
            <a:endParaRPr lang="en-US" dirty="0"/>
          </a:p>
        </p:txBody>
      </p:sp>
      <p:sp>
        <p:nvSpPr>
          <p:cNvPr id="6" name="Foliennummernplatzhalter 5"/>
          <p:cNvSpPr>
            <a:spLocks noGrp="1"/>
          </p:cNvSpPr>
          <p:nvPr>
            <p:ph type="sldNum" sz="quarter" idx="28"/>
          </p:nvPr>
        </p:nvSpPr>
        <p:spPr/>
        <p:txBody>
          <a:bodyPr/>
          <a:lstStyle/>
          <a:p>
            <a:fld id="{68F3185B-C653-42AE-8B74-FF214C291574}" type="slidenum">
              <a:rPr lang="en-US" smtClean="0"/>
              <a:pPr/>
              <a:t>19</a:t>
            </a:fld>
            <a:endParaRPr lang="en-US"/>
          </a:p>
        </p:txBody>
      </p:sp>
    </p:spTree>
    <p:extLst>
      <p:ext uri="{BB962C8B-B14F-4D97-AF65-F5344CB8AC3E}">
        <p14:creationId xmlns:p14="http://schemas.microsoft.com/office/powerpoint/2010/main" val="3662241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Software Product </a:t>
            </a:r>
            <a:r>
              <a:rPr lang="en-US" dirty="0" smtClean="0"/>
              <a:t>Line (SPL)</a:t>
            </a:r>
            <a:endParaRPr lang="en-US" dirty="0"/>
          </a:p>
        </p:txBody>
      </p:sp>
      <p:sp>
        <p:nvSpPr>
          <p:cNvPr id="3" name="Inhaltsplatzhalter 2"/>
          <p:cNvSpPr>
            <a:spLocks noGrp="1"/>
          </p:cNvSpPr>
          <p:nvPr>
            <p:ph idx="1"/>
          </p:nvPr>
        </p:nvSpPr>
        <p:spPr/>
        <p:txBody>
          <a:bodyPr/>
          <a:lstStyle/>
          <a:p>
            <a:r>
              <a:rPr lang="en-US" dirty="0"/>
              <a:t>An SPL is a family of related software products</a:t>
            </a:r>
          </a:p>
          <a:p>
            <a:r>
              <a:rPr lang="en-US" dirty="0"/>
              <a:t>Products are distinguished by a set of features they provide </a:t>
            </a:r>
          </a:p>
          <a:p>
            <a:r>
              <a:rPr lang="en-US" dirty="0"/>
              <a:t>All the valid combinations of features are expressed in a variability model (e.g. </a:t>
            </a:r>
            <a:r>
              <a:rPr lang="en-US" dirty="0" smtClean="0"/>
              <a:t>feature model</a:t>
            </a:r>
            <a:r>
              <a:rPr lang="en-US" dirty="0"/>
              <a:t>)</a:t>
            </a:r>
          </a:p>
          <a:p>
            <a:pPr lvl="1"/>
            <a:r>
              <a:rPr lang="en-US" dirty="0"/>
              <a:t>All possible products can be derived from the </a:t>
            </a:r>
            <a:r>
              <a:rPr lang="en-US" dirty="0" smtClean="0"/>
              <a:t>SPL</a:t>
            </a:r>
          </a:p>
          <a:p>
            <a:r>
              <a:rPr lang="en-US" dirty="0" smtClean="0"/>
              <a:t>Features can have side effects on one another (i.e. features interactions) </a:t>
            </a:r>
            <a:endParaRPr lang="en-US" dirty="0"/>
          </a:p>
          <a:p>
            <a:r>
              <a:rPr lang="en-US" b="1" dirty="0" smtClean="0"/>
              <a:t>Challenge</a:t>
            </a:r>
            <a:r>
              <a:rPr lang="en-US" dirty="0" smtClean="0"/>
              <a:t> for </a:t>
            </a:r>
            <a:r>
              <a:rPr lang="en-US" b="1" dirty="0" smtClean="0"/>
              <a:t>testing</a:t>
            </a:r>
            <a:r>
              <a:rPr lang="en-US" dirty="0"/>
              <a:t>: there are potentially too many valid combinations to </a:t>
            </a:r>
            <a:r>
              <a:rPr lang="en-US" dirty="0" smtClean="0"/>
              <a:t>test</a:t>
            </a:r>
            <a:endParaRPr lang="en-US" dirty="0"/>
          </a:p>
        </p:txBody>
      </p:sp>
      <p:sp>
        <p:nvSpPr>
          <p:cNvPr id="5" name="Textplatzhalter 4"/>
          <p:cNvSpPr>
            <a:spLocks noGrp="1"/>
          </p:cNvSpPr>
          <p:nvPr>
            <p:ph type="body" sz="quarter" idx="25"/>
          </p:nvPr>
        </p:nvSpPr>
        <p:spPr/>
        <p:txBody>
          <a:bodyPr/>
          <a:lstStyle/>
          <a:p>
            <a:endParaRPr lang="en-US"/>
          </a:p>
        </p:txBody>
      </p:sp>
      <p:sp>
        <p:nvSpPr>
          <p:cNvPr id="6" name="Datumsplatzhalter 5"/>
          <p:cNvSpPr>
            <a:spLocks noGrp="1"/>
          </p:cNvSpPr>
          <p:nvPr>
            <p:ph type="dt" sz="half" idx="26"/>
          </p:nvPr>
        </p:nvSpPr>
        <p:spPr/>
        <p:txBody>
          <a:bodyPr/>
          <a:lstStyle/>
          <a:p>
            <a:endParaRPr lang="en-US" dirty="0"/>
          </a:p>
        </p:txBody>
      </p:sp>
      <p:sp>
        <p:nvSpPr>
          <p:cNvPr id="7" name="Foliennummernplatzhalter 6"/>
          <p:cNvSpPr>
            <a:spLocks noGrp="1"/>
          </p:cNvSpPr>
          <p:nvPr>
            <p:ph type="sldNum" sz="quarter" idx="28"/>
          </p:nvPr>
        </p:nvSpPr>
        <p:spPr/>
        <p:txBody>
          <a:bodyPr/>
          <a:lstStyle/>
          <a:p>
            <a:fld id="{68F3185B-C653-42AE-8B74-FF214C291574}" type="slidenum">
              <a:rPr lang="en-US" smtClean="0"/>
              <a:pPr/>
              <a:t>2</a:t>
            </a:fld>
            <a:endParaRPr lang="en-US"/>
          </a:p>
        </p:txBody>
      </p:sp>
    </p:spTree>
    <p:extLst>
      <p:ext uri="{BB962C8B-B14F-4D97-AF65-F5344CB8AC3E}">
        <p14:creationId xmlns:p14="http://schemas.microsoft.com/office/powerpoint/2010/main" val="3784011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smtClean="0"/>
              <a:t>Any Question?</a:t>
            </a:r>
            <a:endParaRPr lang="en-GB" dirty="0"/>
          </a:p>
        </p:txBody>
      </p:sp>
      <p:sp>
        <p:nvSpPr>
          <p:cNvPr id="6" name="Slide Number Placeholder 5"/>
          <p:cNvSpPr>
            <a:spLocks noGrp="1"/>
          </p:cNvSpPr>
          <p:nvPr>
            <p:ph type="sldNum" sz="quarter" idx="12"/>
          </p:nvPr>
        </p:nvSpPr>
        <p:spPr/>
        <p:txBody>
          <a:bodyPr/>
          <a:lstStyle/>
          <a:p>
            <a:fld id="{68F3185B-C653-42AE-8B74-FF214C291574}" type="slidenum">
              <a:rPr lang="en-US" smtClean="0"/>
              <a:pPr/>
              <a:t>20</a:t>
            </a:fld>
            <a:endParaRPr lang="en-US"/>
          </a:p>
        </p:txBody>
      </p:sp>
      <p:pic>
        <p:nvPicPr>
          <p:cNvPr id="1026" name="Picture 2" descr="C:\Users\roberto\AppData\Local\Microsoft\Windows\Temporary Internet Files\Content.IE5\VG2NA15X\questions_graphi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413" y="1508429"/>
            <a:ext cx="3589020" cy="3577057"/>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endParaRPr lang="en-US"/>
          </a:p>
        </p:txBody>
      </p:sp>
      <p:grpSp>
        <p:nvGrpSpPr>
          <p:cNvPr id="8" name="Gruppieren 7"/>
          <p:cNvGrpSpPr/>
          <p:nvPr/>
        </p:nvGrpSpPr>
        <p:grpSpPr>
          <a:xfrm>
            <a:off x="6286520" y="254774"/>
            <a:ext cx="2559634" cy="2328409"/>
            <a:chOff x="16020360" y="26249494"/>
            <a:chExt cx="4121840" cy="3749493"/>
          </a:xfrm>
        </p:grpSpPr>
        <p:sp>
          <p:nvSpPr>
            <p:cNvPr id="9" name="Rechteck 8"/>
            <p:cNvSpPr/>
            <p:nvPr/>
          </p:nvSpPr>
          <p:spPr>
            <a:xfrm>
              <a:off x="16020360" y="26249494"/>
              <a:ext cx="4121840" cy="3749493"/>
            </a:xfrm>
            <a:prstGeom prst="rect">
              <a:avLst/>
            </a:prstGeom>
            <a:solidFill>
              <a:schemeClr val="bg1"/>
            </a:solidFill>
            <a:ln w="57150">
              <a:solidFill>
                <a:srgbClr val="1162A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2" descr="C:\Users\goldf_000\Desktop\Work\Things &amp; Stuff\Acknowledgements Logos\ÖAW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79800" y="26347600"/>
              <a:ext cx="3822420" cy="3479251"/>
            </a:xfrm>
            <a:prstGeom prst="rect">
              <a:avLst/>
            </a:prstGeom>
            <a:noFill/>
            <a:ln w="57150">
              <a:noFill/>
            </a:ln>
            <a:extLst>
              <a:ext uri="{909E8E84-426E-40DD-AFC4-6F175D3DCCD1}">
                <a14:hiddenFill xmlns:a14="http://schemas.microsoft.com/office/drawing/2010/main">
                  <a:solidFill>
                    <a:srgbClr val="FFFFFF"/>
                  </a:solidFill>
                </a14:hiddenFill>
              </a:ext>
            </a:extLst>
          </p:spPr>
        </p:pic>
      </p:grpSp>
      <p:pic>
        <p:nvPicPr>
          <p:cNvPr id="1027" name="Picture 3" descr="C:\Users\goldf_000\Desktop\Work\Things &amp; Stuff\Acknowledgements Logos\fwf-logo_var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1336" y="5085486"/>
            <a:ext cx="5008389" cy="1572247"/>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208513" y="1388421"/>
            <a:ext cx="3359633" cy="830997"/>
          </a:xfrm>
          <a:prstGeom prst="rect">
            <a:avLst/>
          </a:prstGeom>
        </p:spPr>
        <p:txBody>
          <a:bodyPr wrap="square">
            <a:spAutoFit/>
          </a:bodyPr>
          <a:lstStyle/>
          <a:p>
            <a:pPr lvl="0"/>
            <a:r>
              <a:rPr lang="en-US" sz="2400" dirty="0">
                <a:solidFill>
                  <a:srgbClr val="000000"/>
                </a:solidFill>
              </a:rPr>
              <a:t>Contact: stefan.fischer@jku.at</a:t>
            </a:r>
          </a:p>
        </p:txBody>
      </p:sp>
      <p:pic>
        <p:nvPicPr>
          <p:cNvPr id="13" name="Grafik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6907" y="2737667"/>
            <a:ext cx="3469589" cy="2226883"/>
          </a:xfrm>
          <a:prstGeom prst="rect">
            <a:avLst/>
          </a:prstGeom>
        </p:spPr>
      </p:pic>
    </p:spTree>
    <p:extLst>
      <p:ext uri="{BB962C8B-B14F-4D97-AF65-F5344CB8AC3E}">
        <p14:creationId xmlns:p14="http://schemas.microsoft.com/office/powerpoint/2010/main" val="2494898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Inhaltsplatzhalter 2"/>
              <p:cNvSpPr txBox="1">
                <a:spLocks/>
              </p:cNvSpPr>
              <p:nvPr/>
            </p:nvSpPr>
            <p:spPr>
              <a:xfrm>
                <a:off x="547370" y="1457326"/>
                <a:ext cx="7951870" cy="4748728"/>
              </a:xfrm>
              <a:prstGeom prst="rect">
                <a:avLst/>
              </a:prstGeom>
            </p:spPr>
            <p:txBody>
              <a:bodyPr/>
              <a:lstStyle>
                <a:lvl1pPr marL="324000" indent="-324000" algn="l" defTabSz="914400" rtl="0" eaLnBrk="1" latinLnBrk="0" hangingPunct="1">
                  <a:lnSpc>
                    <a:spcPct val="105000"/>
                  </a:lnSpc>
                  <a:spcBef>
                    <a:spcPts val="800"/>
                  </a:spcBef>
                  <a:buSzPct val="90000"/>
                  <a:buFont typeface="Wingdings 2" panose="05020102010507070707" pitchFamily="18" charset="2"/>
                  <a:buChar char=""/>
                  <a:defRPr sz="2400" kern="1200">
                    <a:solidFill>
                      <a:schemeClr val="tx1"/>
                    </a:solidFill>
                    <a:latin typeface="Constantia" panose="02030602050306030303" pitchFamily="18" charset="0"/>
                    <a:ea typeface="+mn-ea"/>
                    <a:cs typeface="+mn-cs"/>
                  </a:defRPr>
                </a:lvl1pPr>
                <a:lvl2pPr marL="648000" indent="-324000" algn="l" defTabSz="914400" rtl="0" eaLnBrk="1" latinLnBrk="0" hangingPunct="1">
                  <a:lnSpc>
                    <a:spcPct val="105000"/>
                  </a:lnSpc>
                  <a:spcBef>
                    <a:spcPts val="0"/>
                  </a:spcBef>
                  <a:buSzPct val="90000"/>
                  <a:buFont typeface="Wingdings 2" panose="05020102010507070707" pitchFamily="18" charset="2"/>
                  <a:buChar char=""/>
                  <a:defRPr sz="2400" kern="1200">
                    <a:solidFill>
                      <a:schemeClr val="tx1"/>
                    </a:solidFill>
                    <a:latin typeface="Constantia" panose="02030602050306030303" pitchFamily="18" charset="0"/>
                    <a:ea typeface="+mn-ea"/>
                    <a:cs typeface="+mn-cs"/>
                  </a:defRPr>
                </a:lvl2pPr>
                <a:lvl3pPr marL="936000" indent="-288000" algn="l" defTabSz="914400" rtl="0" eaLnBrk="1" latinLnBrk="0" hangingPunct="1">
                  <a:lnSpc>
                    <a:spcPct val="105000"/>
                  </a:lnSpc>
                  <a:spcBef>
                    <a:spcPts val="0"/>
                  </a:spcBef>
                  <a:buFont typeface="Wingdings 2" panose="05020102010507070707" pitchFamily="18" charset="2"/>
                  <a:buChar char=""/>
                  <a:defRPr sz="2000" kern="1200">
                    <a:solidFill>
                      <a:schemeClr val="tx1"/>
                    </a:solidFill>
                    <a:latin typeface="Constantia" panose="02030602050306030303" pitchFamily="18" charset="0"/>
                    <a:ea typeface="+mn-ea"/>
                    <a:cs typeface="+mn-cs"/>
                  </a:defRPr>
                </a:lvl3pPr>
                <a:lvl4pPr marL="1224000" indent="-288000" algn="l" defTabSz="914400" rtl="0" eaLnBrk="1" latinLnBrk="0" hangingPunct="1">
                  <a:lnSpc>
                    <a:spcPct val="105000"/>
                  </a:lnSpc>
                  <a:spcBef>
                    <a:spcPts val="0"/>
                  </a:spcBef>
                  <a:buFont typeface="Wingdings 2" panose="05020102010507070707" pitchFamily="18" charset="2"/>
                  <a:buChar char=""/>
                  <a:defRPr sz="2000" kern="1200">
                    <a:solidFill>
                      <a:schemeClr val="tx1"/>
                    </a:solidFill>
                    <a:latin typeface="Constantia" panose="02030602050306030303" pitchFamily="18" charset="0"/>
                    <a:ea typeface="+mn-ea"/>
                    <a:cs typeface="+mn-cs"/>
                  </a:defRPr>
                </a:lvl4pPr>
                <a:lvl5pPr marL="1512000" indent="-288000" algn="l" defTabSz="914400" rtl="0" eaLnBrk="1" latinLnBrk="0" hangingPunct="1">
                  <a:lnSpc>
                    <a:spcPct val="105000"/>
                  </a:lnSpc>
                  <a:spcBef>
                    <a:spcPts val="0"/>
                  </a:spcBef>
                  <a:buFont typeface="Wingdings 2" panose="05020102010507070707" pitchFamily="18" charset="2"/>
                  <a:buChar char=""/>
                  <a:defRPr sz="2000" kern="1200">
                    <a:solidFill>
                      <a:schemeClr val="tx1"/>
                    </a:solidFill>
                    <a:latin typeface="Constantia" panose="0203060205030603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marL="0" indent="0">
                  <a:buNone/>
                </a:pPr>
                <a:endParaRPr lang="en-US" dirty="0" smtClean="0"/>
              </a:p>
              <a:p>
                <a14:m>
                  <m:oMath xmlns:m="http://schemas.openxmlformats.org/officeDocument/2006/math">
                    <m:r>
                      <a:rPr lang="de-DE" b="0" i="1" smtClean="0">
                        <a:latin typeface="Cambria Math"/>
                      </a:rPr>
                      <m:t>𝑃</m:t>
                    </m:r>
                    <m:r>
                      <a:rPr lang="de-DE" b="0" i="1" smtClean="0">
                        <a:latin typeface="Cambria Math"/>
                      </a:rPr>
                      <m:t>1={+</m:t>
                    </m:r>
                    <m:r>
                      <a:rPr lang="de-DE" b="0" i="1" smtClean="0">
                        <a:latin typeface="Cambria Math"/>
                      </a:rPr>
                      <m:t>𝐷𝑟𝑢𝑝𝑎𝑙</m:t>
                    </m:r>
                    <m:r>
                      <a:rPr lang="de-DE" b="0" i="1" smtClean="0">
                        <a:latin typeface="Cambria Math"/>
                      </a:rPr>
                      <m:t>, +</m:t>
                    </m:r>
                    <m:r>
                      <a:rPr lang="de-DE" b="0" i="1" smtClean="0">
                        <a:latin typeface="Cambria Math"/>
                      </a:rPr>
                      <m:t>𝑁𝑜𝑑𝑒</m:t>
                    </m:r>
                    <m:r>
                      <a:rPr lang="de-DE" b="0" i="1" smtClean="0">
                        <a:latin typeface="Cambria Math"/>
                      </a:rPr>
                      <m:t>, +</m:t>
                    </m:r>
                    <m:r>
                      <a:rPr lang="de-DE" b="0" i="1" smtClean="0">
                        <a:latin typeface="Cambria Math"/>
                      </a:rPr>
                      <m:t>𝐶𝑜𝑚𝑚𝑒𝑛𝑡</m:t>
                    </m:r>
                    <m:r>
                      <a:rPr lang="de-DE" b="0" i="1" smtClean="0">
                        <a:latin typeface="Cambria Math"/>
                      </a:rPr>
                      <m:t>,−</m:t>
                    </m:r>
                    <m:r>
                      <a:rPr lang="de-DE" b="0" i="1" smtClean="0">
                        <a:latin typeface="Cambria Math"/>
                      </a:rPr>
                      <m:t>𝐵𝑙𝑜𝑔</m:t>
                    </m:r>
                    <m:r>
                      <a:rPr lang="de-DE" b="0" i="1" smtClean="0">
                        <a:latin typeface="Cambria Math"/>
                      </a:rPr>
                      <m:t>,+</m:t>
                    </m:r>
                    <m:r>
                      <a:rPr lang="de-DE" i="1">
                        <a:latin typeface="Cambria Math"/>
                      </a:rPr>
                      <m:t>𝐹𝑜𝑟𝑢𝑚</m:t>
                    </m:r>
                    <m:r>
                      <a:rPr lang="de-DE" b="0" i="1" smtClean="0">
                        <a:latin typeface="Cambria Math"/>
                      </a:rPr>
                      <m:t>}</m:t>
                    </m:r>
                  </m:oMath>
                </a14:m>
                <a:endParaRPr lang="en-US" dirty="0" smtClean="0"/>
              </a:p>
              <a:p>
                <a14:m>
                  <m:oMath xmlns:m="http://schemas.openxmlformats.org/officeDocument/2006/math">
                    <m:r>
                      <a:rPr lang="de-DE" i="1" smtClean="0">
                        <a:latin typeface="Cambria Math"/>
                      </a:rPr>
                      <m:t>𝑃</m:t>
                    </m:r>
                    <m:r>
                      <a:rPr lang="de-DE" b="0" i="1" smtClean="0">
                        <a:latin typeface="Cambria Math"/>
                      </a:rPr>
                      <m:t>2</m:t>
                    </m:r>
                    <m:r>
                      <a:rPr lang="de-DE" i="1">
                        <a:latin typeface="Cambria Math"/>
                      </a:rPr>
                      <m:t>={+</m:t>
                    </m:r>
                    <m:r>
                      <a:rPr lang="de-DE" i="1">
                        <a:latin typeface="Cambria Math"/>
                      </a:rPr>
                      <m:t>𝐷𝑟𝑢𝑝𝑎𝑙</m:t>
                    </m:r>
                    <m:r>
                      <a:rPr lang="de-DE" i="1">
                        <a:latin typeface="Cambria Math"/>
                      </a:rPr>
                      <m:t>, +</m:t>
                    </m:r>
                    <m:r>
                      <a:rPr lang="de-DE" i="1">
                        <a:latin typeface="Cambria Math"/>
                      </a:rPr>
                      <m:t>𝑁𝑜𝑑𝑒</m:t>
                    </m:r>
                    <m:r>
                      <a:rPr lang="de-DE" i="1">
                        <a:latin typeface="Cambria Math"/>
                      </a:rPr>
                      <m:t>, −</m:t>
                    </m:r>
                    <m:r>
                      <a:rPr lang="de-DE" i="1">
                        <a:latin typeface="Cambria Math"/>
                      </a:rPr>
                      <m:t>𝐶𝑜𝑚𝑚𝑒𝑛𝑡</m:t>
                    </m:r>
                    <m:r>
                      <a:rPr lang="de-DE" i="1">
                        <a:latin typeface="Cambria Math"/>
                      </a:rPr>
                      <m:t>,+</m:t>
                    </m:r>
                    <m:r>
                      <a:rPr lang="de-DE" i="1">
                        <a:latin typeface="Cambria Math"/>
                      </a:rPr>
                      <m:t>𝐵𝑙𝑜𝑔</m:t>
                    </m:r>
                    <m:r>
                      <a:rPr lang="de-DE" i="1">
                        <a:latin typeface="Cambria Math"/>
                      </a:rPr>
                      <m:t>,−</m:t>
                    </m:r>
                    <m:r>
                      <a:rPr lang="de-DE" i="1">
                        <a:latin typeface="Cambria Math"/>
                      </a:rPr>
                      <m:t>𝐹𝑜𝑟𝑢𝑚</m:t>
                    </m:r>
                    <m:r>
                      <a:rPr lang="de-DE" i="1">
                        <a:latin typeface="Cambria Math"/>
                      </a:rPr>
                      <m:t>}</m:t>
                    </m:r>
                  </m:oMath>
                </a14:m>
                <a:endParaRPr lang="de-DE" dirty="0" smtClean="0"/>
              </a:p>
              <a:p>
                <a:endParaRPr lang="en-US" dirty="0" smtClean="0"/>
              </a:p>
              <a:p>
                <a14:m>
                  <m:oMath xmlns:m="http://schemas.openxmlformats.org/officeDocument/2006/math">
                    <m:r>
                      <m:rPr>
                        <m:nor/>
                      </m:rPr>
                      <a:rPr lang="de-DE" sz="2000" i="1" dirty="0">
                        <a:latin typeface="Cambria Math"/>
                      </a:rPr>
                      <m:t>d</m:t>
                    </m:r>
                    <m:r>
                      <m:rPr>
                        <m:nor/>
                      </m:rPr>
                      <a:rPr lang="de-DE" sz="2000" i="1" dirty="0">
                        <a:latin typeface="Cambria Math"/>
                      </a:rPr>
                      <m:t>(</m:t>
                    </m:r>
                    <m:r>
                      <m:rPr>
                        <m:nor/>
                      </m:rPr>
                      <a:rPr lang="de-DE" sz="2000" i="1" dirty="0">
                        <a:latin typeface="Cambria Math"/>
                      </a:rPr>
                      <m:t>P</m:t>
                    </m:r>
                    <m:r>
                      <m:rPr>
                        <m:nor/>
                      </m:rPr>
                      <a:rPr lang="de-DE" sz="2000" i="1" dirty="0">
                        <a:latin typeface="Cambria Math"/>
                      </a:rPr>
                      <m:t>1,</m:t>
                    </m:r>
                    <m:r>
                      <m:rPr>
                        <m:nor/>
                      </m:rPr>
                      <a:rPr lang="de-DE" sz="2000" i="1" dirty="0">
                        <a:latin typeface="Cambria Math"/>
                      </a:rPr>
                      <m:t>P</m:t>
                    </m:r>
                    <m:r>
                      <m:rPr>
                        <m:nor/>
                      </m:rPr>
                      <a:rPr lang="de-DE" sz="2000" i="1" dirty="0">
                        <a:latin typeface="Cambria Math"/>
                      </a:rPr>
                      <m:t>2)</m:t>
                    </m:r>
                    <m:r>
                      <a:rPr lang="de-DE" sz="2000" i="1">
                        <a:latin typeface="Cambria Math"/>
                      </a:rPr>
                      <m:t>=</m:t>
                    </m:r>
                    <m:r>
                      <a:rPr lang="de-DE" sz="2000" i="1">
                        <a:latin typeface="Cambria Math"/>
                      </a:rPr>
                      <m:t>1−</m:t>
                    </m:r>
                    <m:f>
                      <m:fPr>
                        <m:ctrlPr>
                          <a:rPr lang="de-DE" sz="2000" i="1">
                            <a:latin typeface="Cambria Math"/>
                          </a:rPr>
                        </m:ctrlPr>
                      </m:fPr>
                      <m:num>
                        <m:d>
                          <m:dPr>
                            <m:begChr m:val="|"/>
                            <m:endChr m:val="|"/>
                            <m:ctrlPr>
                              <a:rPr lang="de-DE" sz="2000" i="1">
                                <a:latin typeface="Cambria Math"/>
                              </a:rPr>
                            </m:ctrlPr>
                          </m:dPr>
                          <m:e>
                            <m:d>
                              <m:dPr>
                                <m:begChr m:val="{"/>
                                <m:endChr m:val="}"/>
                                <m:ctrlPr>
                                  <a:rPr lang="de-DE" sz="2000" i="1">
                                    <a:latin typeface="Cambria Math"/>
                                  </a:rPr>
                                </m:ctrlPr>
                              </m:dPr>
                              <m:e>
                                <m:r>
                                  <a:rPr lang="de-DE" sz="2000" i="1">
                                    <a:latin typeface="Cambria Math"/>
                                  </a:rPr>
                                  <m:t>+</m:t>
                                </m:r>
                                <m:r>
                                  <a:rPr lang="de-DE" sz="2000" i="1">
                                    <a:latin typeface="Cambria Math"/>
                                  </a:rPr>
                                  <m:t>𝐷𝑟𝑢𝑝𝑎𝑙</m:t>
                                </m:r>
                                <m:r>
                                  <a:rPr lang="de-DE" sz="2000" i="1">
                                    <a:latin typeface="Cambria Math"/>
                                  </a:rPr>
                                  <m:t>, +</m:t>
                                </m:r>
                                <m:r>
                                  <a:rPr lang="de-DE" sz="2000" i="1">
                                    <a:latin typeface="Cambria Math"/>
                                  </a:rPr>
                                  <m:t>𝑁𝑜𝑑𝑒</m:t>
                                </m:r>
                              </m:e>
                            </m:d>
                          </m:e>
                        </m:d>
                      </m:num>
                      <m:den>
                        <m:d>
                          <m:dPr>
                            <m:begChr m:val="|"/>
                            <m:endChr m:val="|"/>
                            <m:ctrlPr>
                              <a:rPr lang="de-DE" sz="2000" i="1">
                                <a:latin typeface="Cambria Math"/>
                              </a:rPr>
                            </m:ctrlPr>
                          </m:dPr>
                          <m:e>
                            <m:d>
                              <m:dPr>
                                <m:begChr m:val="{"/>
                                <m:endChr m:val="}"/>
                                <m:ctrlPr>
                                  <a:rPr lang="de-DE" sz="2000" i="1">
                                    <a:latin typeface="Cambria Math"/>
                                  </a:rPr>
                                </m:ctrlPr>
                              </m:dPr>
                              <m:e>
                                <m:r>
                                  <a:rPr lang="de-DE" sz="2000" i="1">
                                    <a:latin typeface="Cambria Math"/>
                                  </a:rPr>
                                  <m:t>+</m:t>
                                </m:r>
                                <m:r>
                                  <a:rPr lang="de-DE" sz="2000" i="1">
                                    <a:latin typeface="Cambria Math"/>
                                  </a:rPr>
                                  <m:t>𝐷𝑟𝑢𝑝𝑎𝑙</m:t>
                                </m:r>
                                <m:r>
                                  <a:rPr lang="de-DE" sz="2000" i="1">
                                    <a:latin typeface="Cambria Math"/>
                                  </a:rPr>
                                  <m:t>,+</m:t>
                                </m:r>
                                <m:r>
                                  <a:rPr lang="de-DE" sz="2000" i="1">
                                    <a:latin typeface="Cambria Math"/>
                                  </a:rPr>
                                  <m:t>𝑁𝑜𝑑𝑒</m:t>
                                </m:r>
                                <m:r>
                                  <a:rPr lang="de-DE" sz="2000" i="1">
                                    <a:latin typeface="Cambria Math"/>
                                  </a:rPr>
                                  <m:t>,+</m:t>
                                </m:r>
                                <m:r>
                                  <a:rPr lang="de-DE" sz="2000" i="1">
                                    <a:latin typeface="Cambria Math"/>
                                  </a:rPr>
                                  <m:t>𝐶𝑜𝑚𝑚𝑒𝑛𝑡</m:t>
                                </m:r>
                                <m:r>
                                  <a:rPr lang="de-DE" sz="2000" i="1">
                                    <a:latin typeface="Cambria Math"/>
                                  </a:rPr>
                                  <m:t>,−</m:t>
                                </m:r>
                                <m:r>
                                  <a:rPr lang="de-DE" sz="2000" i="1">
                                    <a:latin typeface="Cambria Math"/>
                                  </a:rPr>
                                  <m:t>𝐶𝑜𝑚𝑚𝑒𝑛𝑡</m:t>
                                </m:r>
                                <m:r>
                                  <a:rPr lang="de-DE" sz="2000" i="1">
                                    <a:latin typeface="Cambria Math"/>
                                  </a:rPr>
                                  <m:t>,+</m:t>
                                </m:r>
                                <m:r>
                                  <a:rPr lang="de-DE" sz="2000" i="1">
                                    <a:latin typeface="Cambria Math"/>
                                  </a:rPr>
                                  <m:t>𝐵𝑙𝑜𝑔</m:t>
                                </m:r>
                                <m:r>
                                  <a:rPr lang="de-DE" sz="2000" i="1">
                                    <a:latin typeface="Cambria Math"/>
                                  </a:rPr>
                                  <m:t>,−</m:t>
                                </m:r>
                                <m:r>
                                  <a:rPr lang="de-DE" sz="2000" i="1">
                                    <a:latin typeface="Cambria Math"/>
                                  </a:rPr>
                                  <m:t>𝐵𝑙𝑜𝑔</m:t>
                                </m:r>
                                <m:r>
                                  <a:rPr lang="de-DE" sz="2000" i="1">
                                    <a:latin typeface="Cambria Math"/>
                                  </a:rPr>
                                  <m:t>,+</m:t>
                                </m:r>
                                <m:r>
                                  <a:rPr lang="de-DE" sz="2000" i="1">
                                    <a:latin typeface="Cambria Math"/>
                                  </a:rPr>
                                  <m:t>𝐹𝑜𝑟𝑢𝑚</m:t>
                                </m:r>
                                <m:r>
                                  <a:rPr lang="de-DE" sz="2000" i="1">
                                    <a:latin typeface="Cambria Math"/>
                                  </a:rPr>
                                  <m:t>,−</m:t>
                                </m:r>
                                <m:r>
                                  <a:rPr lang="de-DE" sz="2000" i="1">
                                    <a:latin typeface="Cambria Math"/>
                                  </a:rPr>
                                  <m:t>𝐹𝑜𝑟𝑢𝑚</m:t>
                                </m:r>
                              </m:e>
                            </m:d>
                          </m:e>
                        </m:d>
                      </m:den>
                    </m:f>
                    <m:r>
                      <a:rPr lang="de-DE" sz="2000" i="1">
                        <a:latin typeface="Cambria Math"/>
                      </a:rPr>
                      <m:t>=1−</m:t>
                    </m:r>
                    <m:f>
                      <m:fPr>
                        <m:ctrlPr>
                          <a:rPr lang="de-DE" sz="2000" i="1">
                            <a:latin typeface="Cambria Math"/>
                          </a:rPr>
                        </m:ctrlPr>
                      </m:fPr>
                      <m:num>
                        <m:r>
                          <a:rPr lang="de-DE" sz="2000" i="1">
                            <a:latin typeface="Cambria Math"/>
                          </a:rPr>
                          <m:t>2</m:t>
                        </m:r>
                      </m:num>
                      <m:den>
                        <m:r>
                          <a:rPr lang="de-DE" sz="2000" i="1">
                            <a:latin typeface="Cambria Math"/>
                          </a:rPr>
                          <m:t>8</m:t>
                        </m:r>
                      </m:den>
                    </m:f>
                    <m:r>
                      <a:rPr lang="de-DE" sz="2000" i="1">
                        <a:latin typeface="Cambria Math"/>
                      </a:rPr>
                      <m:t>=0.75</m:t>
                    </m:r>
                  </m:oMath>
                </a14:m>
                <a:endParaRPr lang="en-US" i="1" dirty="0">
                  <a:latin typeface="Cambria Math"/>
                </a:endParaRPr>
              </a:p>
              <a:p>
                <a:pPr marL="0" indent="0">
                  <a:buNone/>
                </a:pPr>
                <a:r>
                  <a:rPr lang="en-US" dirty="0" smtClean="0"/>
                  <a:t/>
                </a:r>
                <a:br>
                  <a:rPr lang="en-US" dirty="0" smtClean="0"/>
                </a:br>
                <a:r>
                  <a:rPr lang="en-US" dirty="0" smtClean="0"/>
                  <a:t/>
                </a:r>
                <a:br>
                  <a:rPr lang="en-US" dirty="0" smtClean="0"/>
                </a:br>
                <a:endParaRPr lang="en-US" dirty="0"/>
              </a:p>
            </p:txBody>
          </p:sp>
        </mc:Choice>
        <mc:Fallback>
          <p:sp>
            <p:nvSpPr>
              <p:cNvPr id="6" name="Inhaltsplatzhalter 2"/>
              <p:cNvSpPr txBox="1">
                <a:spLocks noRot="1" noChangeAspect="1" noMove="1" noResize="1" noEditPoints="1" noAdjustHandles="1" noChangeArrowheads="1" noChangeShapeType="1" noTextEdit="1"/>
              </p:cNvSpPr>
              <p:nvPr/>
            </p:nvSpPr>
            <p:spPr>
              <a:xfrm>
                <a:off x="547370" y="1457326"/>
                <a:ext cx="7951870" cy="4748728"/>
              </a:xfrm>
              <a:prstGeom prst="rect">
                <a:avLst/>
              </a:prstGeom>
              <a:blipFill rotWithShape="1">
                <a:blip r:embed="rId3"/>
                <a:stretch>
                  <a:fillRect l="-690"/>
                </a:stretch>
              </a:blipFill>
            </p:spPr>
            <p:txBody>
              <a:bodyPr/>
              <a:lstStyle/>
              <a:p>
                <a:r>
                  <a:rPr lang="en-US">
                    <a:noFill/>
                  </a:rPr>
                  <a:t> </a:t>
                </a:r>
              </a:p>
            </p:txBody>
          </p:sp>
        </mc:Fallback>
      </mc:AlternateContent>
      <p:sp>
        <p:nvSpPr>
          <p:cNvPr id="2" name="Titel 1"/>
          <p:cNvSpPr>
            <a:spLocks noGrp="1"/>
          </p:cNvSpPr>
          <p:nvPr>
            <p:ph type="title"/>
          </p:nvPr>
        </p:nvSpPr>
        <p:spPr/>
        <p:txBody>
          <a:bodyPr/>
          <a:lstStyle/>
          <a:p>
            <a:r>
              <a:rPr lang="en-US" dirty="0" err="1"/>
              <a:t>Jaccard</a:t>
            </a:r>
            <a:r>
              <a:rPr lang="en-US" dirty="0"/>
              <a:t> </a:t>
            </a:r>
            <a:r>
              <a:rPr lang="en-US" dirty="0" smtClean="0"/>
              <a:t>Distance Metric</a:t>
            </a:r>
            <a:endParaRPr lang="en-US" dirty="0"/>
          </a:p>
        </p:txBody>
      </p:sp>
      <p:sp>
        <p:nvSpPr>
          <p:cNvPr id="3" name="Datumsplatzhalter 2"/>
          <p:cNvSpPr>
            <a:spLocks noGrp="1"/>
          </p:cNvSpPr>
          <p:nvPr>
            <p:ph type="dt" sz="half" idx="10"/>
          </p:nvPr>
        </p:nvSpPr>
        <p:spPr/>
        <p:txBody>
          <a:bodyPr/>
          <a:lstStyle/>
          <a:p>
            <a:endParaRPr lang="en-US"/>
          </a:p>
        </p:txBody>
      </p:sp>
      <p:sp>
        <p:nvSpPr>
          <p:cNvPr id="4" name="Foliennummernplatzhalter 3"/>
          <p:cNvSpPr>
            <a:spLocks noGrp="1"/>
          </p:cNvSpPr>
          <p:nvPr>
            <p:ph type="sldNum" sz="quarter" idx="12"/>
          </p:nvPr>
        </p:nvSpPr>
        <p:spPr/>
        <p:txBody>
          <a:bodyPr/>
          <a:lstStyle/>
          <a:p>
            <a:fld id="{B6F15528-21DE-4FAA-801E-634DDDAF4B2B}" type="slidenum">
              <a:rPr lang="en-US" smtClean="0"/>
              <a:pPr/>
              <a:t>21</a:t>
            </a:fld>
            <a:endParaRPr lang="en-US"/>
          </a:p>
        </p:txBody>
      </p:sp>
      <mc:AlternateContent xmlns:mc="http://schemas.openxmlformats.org/markup-compatibility/2006">
        <mc:Choice xmlns:a14="http://schemas.microsoft.com/office/drawing/2010/main" Requires="a14">
          <p:sp>
            <p:nvSpPr>
              <p:cNvPr id="5" name="Textfeld 4"/>
              <p:cNvSpPr txBox="1"/>
              <p:nvPr/>
            </p:nvSpPr>
            <p:spPr>
              <a:xfrm>
                <a:off x="2152823" y="1354584"/>
                <a:ext cx="4740964" cy="8559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𝑑</m:t>
                      </m:r>
                      <m:r>
                        <a:rPr lang="de-DE" sz="2400" b="0" i="1" smtClean="0">
                          <a:latin typeface="Cambria Math"/>
                        </a:rPr>
                        <m:t>(</m:t>
                      </m:r>
                      <m:r>
                        <a:rPr lang="de-DE" sz="2400" b="0" i="1" smtClean="0">
                          <a:latin typeface="Cambria Math"/>
                        </a:rPr>
                        <m:t>𝑃</m:t>
                      </m:r>
                      <m:r>
                        <a:rPr lang="de-DE" sz="2400" b="0" i="1" smtClean="0">
                          <a:latin typeface="Cambria Math"/>
                        </a:rPr>
                        <m:t>1,</m:t>
                      </m:r>
                      <m:r>
                        <a:rPr lang="de-DE" sz="2400" b="0" i="1" smtClean="0">
                          <a:latin typeface="Cambria Math"/>
                        </a:rPr>
                        <m:t>𝑃</m:t>
                      </m:r>
                      <m:r>
                        <a:rPr lang="de-DE" sz="2400" b="0" i="1" smtClean="0">
                          <a:latin typeface="Cambria Math"/>
                        </a:rPr>
                        <m:t>2)=1−</m:t>
                      </m:r>
                      <m:f>
                        <m:fPr>
                          <m:ctrlPr>
                            <a:rPr lang="de-DE" sz="2400" i="1">
                              <a:latin typeface="Cambria Math"/>
                            </a:rPr>
                          </m:ctrlPr>
                        </m:fPr>
                        <m:num>
                          <m:r>
                            <a:rPr lang="de-DE" sz="2400" i="1">
                              <a:latin typeface="Cambria Math"/>
                            </a:rPr>
                            <m:t>|</m:t>
                          </m:r>
                          <m:r>
                            <a:rPr lang="de-DE" sz="2400" i="1">
                              <a:latin typeface="Cambria Math"/>
                            </a:rPr>
                            <m:t>𝑃</m:t>
                          </m:r>
                          <m:r>
                            <a:rPr lang="de-DE" sz="2400" i="1">
                              <a:latin typeface="Cambria Math"/>
                            </a:rPr>
                            <m:t>1∩</m:t>
                          </m:r>
                          <m:r>
                            <a:rPr lang="de-DE" sz="2400" i="1">
                              <a:latin typeface="Cambria Math"/>
                            </a:rPr>
                            <m:t>𝑃</m:t>
                          </m:r>
                          <m:r>
                            <a:rPr lang="de-DE" sz="2400" i="1">
                              <a:latin typeface="Cambria Math"/>
                            </a:rPr>
                            <m:t>2|</m:t>
                          </m:r>
                        </m:num>
                        <m:den>
                          <m:r>
                            <a:rPr lang="de-DE" sz="2400" i="1">
                              <a:latin typeface="Cambria Math"/>
                            </a:rPr>
                            <m:t>|</m:t>
                          </m:r>
                          <m:r>
                            <a:rPr lang="de-DE" sz="2400" i="1">
                              <a:latin typeface="Cambria Math"/>
                            </a:rPr>
                            <m:t>𝑃</m:t>
                          </m:r>
                          <m:r>
                            <a:rPr lang="de-DE" sz="2400" i="1">
                              <a:latin typeface="Cambria Math"/>
                            </a:rPr>
                            <m:t>1∪</m:t>
                          </m:r>
                          <m:r>
                            <a:rPr lang="de-DE" sz="2400" i="1">
                              <a:latin typeface="Cambria Math"/>
                            </a:rPr>
                            <m:t>𝑃</m:t>
                          </m:r>
                          <m:r>
                            <a:rPr lang="de-DE" sz="2400" i="1">
                              <a:latin typeface="Cambria Math"/>
                            </a:rPr>
                            <m:t>2|</m:t>
                          </m:r>
                        </m:den>
                      </m:f>
                      <m:r>
                        <a:rPr lang="de-DE" sz="2400" b="0" i="1" smtClean="0">
                          <a:latin typeface="Cambria Math"/>
                        </a:rPr>
                        <m:t>=[0,1]</m:t>
                      </m:r>
                    </m:oMath>
                  </m:oMathPara>
                </a14:m>
                <a:endParaRPr lang="en-US" sz="2400" i="1" dirty="0">
                  <a:latin typeface="Cambria Math"/>
                </a:endParaRPr>
              </a:p>
            </p:txBody>
          </p:sp>
        </mc:Choice>
        <mc:Fallback>
          <p:sp>
            <p:nvSpPr>
              <p:cNvPr id="5" name="Textfeld 4"/>
              <p:cNvSpPr txBox="1">
                <a:spLocks noRot="1" noChangeAspect="1" noMove="1" noResize="1" noEditPoints="1" noAdjustHandles="1" noChangeArrowheads="1" noChangeShapeType="1" noTextEdit="1"/>
              </p:cNvSpPr>
              <p:nvPr/>
            </p:nvSpPr>
            <p:spPr>
              <a:xfrm>
                <a:off x="2152823" y="1354584"/>
                <a:ext cx="4740964" cy="855940"/>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1588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Fitness Function</a:t>
            </a:r>
            <a:endParaRPr lang="en-US" dirty="0"/>
          </a:p>
        </p:txBody>
      </p:sp>
      <p:sp>
        <p:nvSpPr>
          <p:cNvPr id="3" name="Datumsplatzhalter 2"/>
          <p:cNvSpPr>
            <a:spLocks noGrp="1"/>
          </p:cNvSpPr>
          <p:nvPr>
            <p:ph type="dt" sz="half" idx="10"/>
          </p:nvPr>
        </p:nvSpPr>
        <p:spPr/>
        <p:txBody>
          <a:bodyPr/>
          <a:lstStyle/>
          <a:p>
            <a:endParaRPr lang="en-US"/>
          </a:p>
        </p:txBody>
      </p:sp>
      <p:sp>
        <p:nvSpPr>
          <p:cNvPr id="4" name="Foliennummernplatzhalter 3"/>
          <p:cNvSpPr>
            <a:spLocks noGrp="1"/>
          </p:cNvSpPr>
          <p:nvPr>
            <p:ph type="sldNum" sz="quarter" idx="12"/>
          </p:nvPr>
        </p:nvSpPr>
        <p:spPr/>
        <p:txBody>
          <a:bodyPr/>
          <a:lstStyle/>
          <a:p>
            <a:fld id="{B6F15528-21DE-4FAA-801E-634DDDAF4B2B}" type="slidenum">
              <a:rPr lang="en-US" smtClean="0"/>
              <a:pPr/>
              <a:t>22</a:t>
            </a:fld>
            <a:endParaRPr lang="en-US"/>
          </a:p>
        </p:txBody>
      </p:sp>
      <mc:AlternateContent xmlns:mc="http://schemas.openxmlformats.org/markup-compatibility/2006">
        <mc:Choice xmlns:a14="http://schemas.microsoft.com/office/drawing/2010/main" Requires="a14">
          <p:sp>
            <p:nvSpPr>
              <p:cNvPr id="5" name="Inhaltsplatzhalter 2"/>
              <p:cNvSpPr txBox="1">
                <a:spLocks/>
              </p:cNvSpPr>
              <p:nvPr/>
            </p:nvSpPr>
            <p:spPr>
              <a:xfrm>
                <a:off x="547370" y="1457326"/>
                <a:ext cx="7951870" cy="4748728"/>
              </a:xfrm>
              <a:prstGeom prst="rect">
                <a:avLst/>
              </a:prstGeom>
            </p:spPr>
            <p:txBody>
              <a:bodyPr/>
              <a:lstStyle>
                <a:lvl1pPr marL="324000" indent="-324000" algn="l" defTabSz="914400" rtl="0" eaLnBrk="1" latinLnBrk="0" hangingPunct="1">
                  <a:lnSpc>
                    <a:spcPct val="105000"/>
                  </a:lnSpc>
                  <a:spcBef>
                    <a:spcPts val="800"/>
                  </a:spcBef>
                  <a:buSzPct val="90000"/>
                  <a:buFont typeface="Wingdings 2" panose="05020102010507070707" pitchFamily="18" charset="2"/>
                  <a:buChar char=""/>
                  <a:defRPr sz="2400" kern="1200">
                    <a:solidFill>
                      <a:schemeClr val="tx1"/>
                    </a:solidFill>
                    <a:latin typeface="Constantia" panose="02030602050306030303" pitchFamily="18" charset="0"/>
                    <a:ea typeface="+mn-ea"/>
                    <a:cs typeface="+mn-cs"/>
                  </a:defRPr>
                </a:lvl1pPr>
                <a:lvl2pPr marL="648000" indent="-324000" algn="l" defTabSz="914400" rtl="0" eaLnBrk="1" latinLnBrk="0" hangingPunct="1">
                  <a:lnSpc>
                    <a:spcPct val="105000"/>
                  </a:lnSpc>
                  <a:spcBef>
                    <a:spcPts val="0"/>
                  </a:spcBef>
                  <a:buSzPct val="90000"/>
                  <a:buFont typeface="Wingdings 2" panose="05020102010507070707" pitchFamily="18" charset="2"/>
                  <a:buChar char=""/>
                  <a:defRPr sz="2400" kern="1200">
                    <a:solidFill>
                      <a:schemeClr val="tx1"/>
                    </a:solidFill>
                    <a:latin typeface="Constantia" panose="02030602050306030303" pitchFamily="18" charset="0"/>
                    <a:ea typeface="+mn-ea"/>
                    <a:cs typeface="+mn-cs"/>
                  </a:defRPr>
                </a:lvl2pPr>
                <a:lvl3pPr marL="936000" indent="-288000" algn="l" defTabSz="914400" rtl="0" eaLnBrk="1" latinLnBrk="0" hangingPunct="1">
                  <a:lnSpc>
                    <a:spcPct val="105000"/>
                  </a:lnSpc>
                  <a:spcBef>
                    <a:spcPts val="0"/>
                  </a:spcBef>
                  <a:buFont typeface="Wingdings 2" panose="05020102010507070707" pitchFamily="18" charset="2"/>
                  <a:buChar char=""/>
                  <a:defRPr sz="2000" kern="1200">
                    <a:solidFill>
                      <a:schemeClr val="tx1"/>
                    </a:solidFill>
                    <a:latin typeface="Constantia" panose="02030602050306030303" pitchFamily="18" charset="0"/>
                    <a:ea typeface="+mn-ea"/>
                    <a:cs typeface="+mn-cs"/>
                  </a:defRPr>
                </a:lvl3pPr>
                <a:lvl4pPr marL="1224000" indent="-288000" algn="l" defTabSz="914400" rtl="0" eaLnBrk="1" latinLnBrk="0" hangingPunct="1">
                  <a:lnSpc>
                    <a:spcPct val="105000"/>
                  </a:lnSpc>
                  <a:spcBef>
                    <a:spcPts val="0"/>
                  </a:spcBef>
                  <a:buFont typeface="Wingdings 2" panose="05020102010507070707" pitchFamily="18" charset="2"/>
                  <a:buChar char=""/>
                  <a:defRPr sz="2000" kern="1200">
                    <a:solidFill>
                      <a:schemeClr val="tx1"/>
                    </a:solidFill>
                    <a:latin typeface="Constantia" panose="02030602050306030303" pitchFamily="18" charset="0"/>
                    <a:ea typeface="+mn-ea"/>
                    <a:cs typeface="+mn-cs"/>
                  </a:defRPr>
                </a:lvl4pPr>
                <a:lvl5pPr marL="1512000" indent="-288000" algn="l" defTabSz="914400" rtl="0" eaLnBrk="1" latinLnBrk="0" hangingPunct="1">
                  <a:lnSpc>
                    <a:spcPct val="105000"/>
                  </a:lnSpc>
                  <a:spcBef>
                    <a:spcPts val="0"/>
                  </a:spcBef>
                  <a:buFont typeface="Wingdings 2" panose="05020102010507070707" pitchFamily="18" charset="2"/>
                  <a:buChar char=""/>
                  <a:defRPr sz="2000" kern="1200">
                    <a:solidFill>
                      <a:schemeClr val="tx1"/>
                    </a:solidFill>
                    <a:latin typeface="Constantia" panose="0203060205030603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marL="0" indent="0">
                  <a:buNone/>
                </a:pPr>
                <a:endParaRPr lang="en-US" dirty="0" smtClean="0"/>
              </a:p>
              <a:p>
                <a:endParaRPr lang="en-US" dirty="0" smtClean="0"/>
              </a:p>
              <a:p>
                <a:endParaRPr lang="en-US" dirty="0" smtClean="0"/>
              </a:p>
              <a:p>
                <a14:m>
                  <m:oMath xmlns:m="http://schemas.openxmlformats.org/officeDocument/2006/math">
                    <m:r>
                      <a:rPr lang="de-DE" b="0" i="1" smtClean="0">
                        <a:latin typeface="Cambria Math"/>
                      </a:rPr>
                      <m:t>𝑓</m:t>
                    </m:r>
                    <m:d>
                      <m:dPr>
                        <m:ctrlPr>
                          <a:rPr lang="de-DE" b="0" i="1" smtClean="0">
                            <a:latin typeface="Cambria Math"/>
                          </a:rPr>
                        </m:ctrlPr>
                      </m:dPr>
                      <m:e>
                        <m:r>
                          <a:rPr lang="de-DE" b="0" i="1" smtClean="0">
                            <a:latin typeface="Cambria Math"/>
                          </a:rPr>
                          <m:t>𝑃</m:t>
                        </m:r>
                        <m:r>
                          <a:rPr lang="de-DE" b="0" i="1" smtClean="0">
                            <a:latin typeface="Cambria Math"/>
                          </a:rPr>
                          <m:t>1,</m:t>
                        </m:r>
                        <m:r>
                          <a:rPr lang="de-DE" b="0" i="1" smtClean="0">
                            <a:latin typeface="Cambria Math"/>
                          </a:rPr>
                          <m:t>𝑃</m:t>
                        </m:r>
                        <m:r>
                          <a:rPr lang="de-DE" b="0" i="1" smtClean="0">
                            <a:latin typeface="Cambria Math"/>
                          </a:rPr>
                          <m:t>2,</m:t>
                        </m:r>
                        <m:r>
                          <a:rPr lang="de-DE" b="0" i="1" smtClean="0">
                            <a:latin typeface="Cambria Math"/>
                          </a:rPr>
                          <m:t>𝑃</m:t>
                        </m:r>
                        <m:r>
                          <a:rPr lang="de-DE" b="0" i="1" smtClean="0">
                            <a:latin typeface="Cambria Math"/>
                          </a:rPr>
                          <m:t>3</m:t>
                        </m:r>
                      </m:e>
                    </m:d>
                    <m:r>
                      <a:rPr lang="de-DE" i="1">
                        <a:latin typeface="Cambria Math"/>
                      </a:rPr>
                      <m:t>=</m:t>
                    </m:r>
                    <m:r>
                      <a:rPr lang="de-DE" b="0" i="1" smtClean="0">
                        <a:latin typeface="Cambria Math"/>
                      </a:rPr>
                      <m:t>𝑑</m:t>
                    </m:r>
                    <m:d>
                      <m:dPr>
                        <m:ctrlPr>
                          <a:rPr lang="de-DE" b="0" i="1" smtClean="0">
                            <a:latin typeface="Cambria Math"/>
                          </a:rPr>
                        </m:ctrlPr>
                      </m:dPr>
                      <m:e>
                        <m:r>
                          <a:rPr lang="de-DE" b="0" i="1" smtClean="0">
                            <a:latin typeface="Cambria Math"/>
                          </a:rPr>
                          <m:t>𝑃</m:t>
                        </m:r>
                        <m:r>
                          <a:rPr lang="de-DE" b="0" i="1" smtClean="0">
                            <a:latin typeface="Cambria Math"/>
                          </a:rPr>
                          <m:t>1,</m:t>
                        </m:r>
                        <m:r>
                          <a:rPr lang="de-DE" b="0" i="1" smtClean="0">
                            <a:latin typeface="Cambria Math"/>
                          </a:rPr>
                          <m:t>𝑃</m:t>
                        </m:r>
                        <m:r>
                          <a:rPr lang="de-DE" b="0" i="1" smtClean="0">
                            <a:latin typeface="Cambria Math"/>
                          </a:rPr>
                          <m:t>2</m:t>
                        </m:r>
                      </m:e>
                    </m:d>
                    <m:r>
                      <a:rPr lang="de-DE" b="0" i="1" smtClean="0">
                        <a:latin typeface="Cambria Math"/>
                      </a:rPr>
                      <m:t>+</m:t>
                    </m:r>
                    <m:r>
                      <a:rPr lang="de-DE" b="0" i="1" smtClean="0">
                        <a:latin typeface="Cambria Math"/>
                      </a:rPr>
                      <m:t>𝑑</m:t>
                    </m:r>
                    <m:d>
                      <m:dPr>
                        <m:ctrlPr>
                          <a:rPr lang="de-DE" b="0" i="1" smtClean="0">
                            <a:latin typeface="Cambria Math"/>
                          </a:rPr>
                        </m:ctrlPr>
                      </m:dPr>
                      <m:e>
                        <m:r>
                          <a:rPr lang="de-DE" b="0" i="1" smtClean="0">
                            <a:latin typeface="Cambria Math"/>
                          </a:rPr>
                          <m:t>𝑃</m:t>
                        </m:r>
                        <m:r>
                          <a:rPr lang="de-DE" b="0" i="1" smtClean="0">
                            <a:latin typeface="Cambria Math"/>
                          </a:rPr>
                          <m:t>1,</m:t>
                        </m:r>
                        <m:r>
                          <a:rPr lang="de-DE" b="0" i="1" smtClean="0">
                            <a:latin typeface="Cambria Math"/>
                          </a:rPr>
                          <m:t>𝑃</m:t>
                        </m:r>
                        <m:r>
                          <a:rPr lang="de-DE" b="0" i="1" smtClean="0">
                            <a:latin typeface="Cambria Math"/>
                          </a:rPr>
                          <m:t>3</m:t>
                        </m:r>
                      </m:e>
                    </m:d>
                    <m:r>
                      <a:rPr lang="de-DE" b="0" i="1" smtClean="0">
                        <a:latin typeface="Cambria Math"/>
                      </a:rPr>
                      <m:t>+</m:t>
                    </m:r>
                    <m:r>
                      <a:rPr lang="de-DE" b="0" i="1" smtClean="0">
                        <a:latin typeface="Cambria Math"/>
                      </a:rPr>
                      <m:t>𝑑</m:t>
                    </m:r>
                    <m:d>
                      <m:dPr>
                        <m:ctrlPr>
                          <a:rPr lang="de-DE" b="0" i="1" smtClean="0">
                            <a:latin typeface="Cambria Math"/>
                          </a:rPr>
                        </m:ctrlPr>
                      </m:dPr>
                      <m:e>
                        <m:r>
                          <a:rPr lang="de-DE" b="0" i="1" smtClean="0">
                            <a:latin typeface="Cambria Math"/>
                          </a:rPr>
                          <m:t>𝑃</m:t>
                        </m:r>
                        <m:r>
                          <a:rPr lang="de-DE" b="0" i="1" smtClean="0">
                            <a:latin typeface="Cambria Math"/>
                          </a:rPr>
                          <m:t>2,</m:t>
                        </m:r>
                        <m:r>
                          <a:rPr lang="de-DE" b="0" i="1" smtClean="0">
                            <a:latin typeface="Cambria Math"/>
                          </a:rPr>
                          <m:t>𝑃</m:t>
                        </m:r>
                        <m:r>
                          <a:rPr lang="de-DE" b="0" i="1" smtClean="0">
                            <a:latin typeface="Cambria Math"/>
                          </a:rPr>
                          <m:t>3</m:t>
                        </m:r>
                      </m:e>
                    </m:d>
                  </m:oMath>
                </a14:m>
                <a:endParaRPr lang="en-US" dirty="0" smtClean="0"/>
              </a:p>
              <a:p>
                <a:endParaRPr lang="en-US" dirty="0"/>
              </a:p>
              <a:p>
                <a:r>
                  <a:rPr lang="en-US" dirty="0" smtClean="0"/>
                  <a:t>Maximizing this function potentially results in a higher t-wise coverage</a:t>
                </a:r>
                <a:r>
                  <a:rPr lang="en-US" dirty="0" smtClean="0"/>
                  <a:t/>
                </a:r>
                <a:br>
                  <a:rPr lang="en-US" dirty="0" smtClean="0"/>
                </a:br>
                <a:r>
                  <a:rPr lang="en-US" dirty="0" smtClean="0"/>
                  <a:t/>
                </a:r>
                <a:br>
                  <a:rPr lang="en-US" dirty="0" smtClean="0"/>
                </a:br>
                <a:endParaRPr lang="en-US" dirty="0"/>
              </a:p>
            </p:txBody>
          </p:sp>
        </mc:Choice>
        <mc:Fallback>
          <p:sp>
            <p:nvSpPr>
              <p:cNvPr id="5" name="Inhaltsplatzhalter 2"/>
              <p:cNvSpPr txBox="1">
                <a:spLocks noRot="1" noChangeAspect="1" noMove="1" noResize="1" noEditPoints="1" noAdjustHandles="1" noChangeArrowheads="1" noChangeShapeType="1" noTextEdit="1"/>
              </p:cNvSpPr>
              <p:nvPr/>
            </p:nvSpPr>
            <p:spPr>
              <a:xfrm>
                <a:off x="547370" y="1457326"/>
                <a:ext cx="7951870" cy="4748728"/>
              </a:xfrm>
              <a:prstGeom prst="rect">
                <a:avLst/>
              </a:prstGeom>
              <a:blipFill rotWithShape="1">
                <a:blip r:embed="rId2"/>
                <a:stretch>
                  <a:fillRect l="-6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feld 5"/>
              <p:cNvSpPr txBox="1"/>
              <p:nvPr/>
            </p:nvSpPr>
            <p:spPr>
              <a:xfrm>
                <a:off x="1669774" y="1563303"/>
                <a:ext cx="5794513" cy="114236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sz="2400" b="0" i="1" smtClean="0">
                          <a:latin typeface="Cambria Math"/>
                        </a:rPr>
                        <m:t>𝑓</m:t>
                      </m:r>
                      <m:r>
                        <a:rPr lang="de-DE" sz="2400" b="0" i="1" smtClean="0">
                          <a:latin typeface="Cambria Math"/>
                        </a:rPr>
                        <m:t>(</m:t>
                      </m:r>
                      <m:r>
                        <a:rPr lang="de-DE" sz="2400" b="0" i="1" smtClean="0">
                          <a:latin typeface="Cambria Math"/>
                        </a:rPr>
                        <m:t>𝑃</m:t>
                      </m:r>
                      <m:r>
                        <a:rPr lang="de-DE" sz="2400" b="0" i="1" smtClean="0">
                          <a:latin typeface="Cambria Math"/>
                        </a:rPr>
                        <m:t>1..</m:t>
                      </m:r>
                      <m:r>
                        <a:rPr lang="de-DE" sz="2400" b="0" i="1" smtClean="0">
                          <a:latin typeface="Cambria Math"/>
                        </a:rPr>
                        <m:t>𝑃𝑚</m:t>
                      </m:r>
                      <m:r>
                        <a:rPr lang="de-DE" sz="2400" b="0" i="1" smtClean="0">
                          <a:latin typeface="Cambria Math"/>
                        </a:rPr>
                        <m:t>)=</m:t>
                      </m:r>
                      <m:nary>
                        <m:naryPr>
                          <m:chr m:val="∑"/>
                          <m:ctrlPr>
                            <a:rPr lang="de-DE" sz="2400" i="1" smtClean="0">
                              <a:latin typeface="Cambria Math"/>
                            </a:rPr>
                          </m:ctrlPr>
                        </m:naryPr>
                        <m:sub>
                          <m:r>
                            <m:rPr>
                              <m:brk m:alnAt="23"/>
                            </m:rPr>
                            <a:rPr lang="de-DE" sz="2400" b="0" i="1" smtClean="0">
                              <a:latin typeface="Cambria Math"/>
                            </a:rPr>
                            <m:t>𝑗</m:t>
                          </m:r>
                          <m:r>
                            <a:rPr lang="de-DE" sz="2400" b="0" i="1" smtClean="0">
                              <a:latin typeface="Cambria Math"/>
                            </a:rPr>
                            <m:t>&gt;</m:t>
                          </m:r>
                          <m:r>
                            <a:rPr lang="de-DE" sz="2400" b="0" i="1" smtClean="0">
                              <a:latin typeface="Cambria Math"/>
                            </a:rPr>
                            <m:t>𝑖</m:t>
                          </m:r>
                        </m:sub>
                        <m:sup>
                          <m:r>
                            <a:rPr lang="de-DE" sz="2400" b="0" i="1" smtClean="0">
                              <a:latin typeface="Cambria Math"/>
                            </a:rPr>
                            <m:t>𝑚</m:t>
                          </m:r>
                        </m:sup>
                        <m:e>
                          <m:r>
                            <a:rPr lang="de-DE" sz="2400" b="0" i="1" smtClean="0">
                              <a:latin typeface="Cambria Math"/>
                            </a:rPr>
                            <m:t>𝑑</m:t>
                          </m:r>
                          <m:r>
                            <a:rPr lang="de-DE" sz="2400" b="0" i="1" smtClean="0">
                              <a:latin typeface="Cambria Math"/>
                            </a:rPr>
                            <m:t>(</m:t>
                          </m:r>
                          <m:r>
                            <a:rPr lang="de-DE" sz="2400" b="0" i="1" smtClean="0">
                              <a:latin typeface="Cambria Math"/>
                            </a:rPr>
                            <m:t>𝑃𝑖</m:t>
                          </m:r>
                          <m:r>
                            <a:rPr lang="de-DE" sz="2400" b="0" i="1" smtClean="0">
                              <a:latin typeface="Cambria Math"/>
                            </a:rPr>
                            <m:t>,</m:t>
                          </m:r>
                          <m:r>
                            <a:rPr lang="de-DE" sz="2400" b="0" i="1" smtClean="0">
                              <a:latin typeface="Cambria Math"/>
                            </a:rPr>
                            <m:t>𝑃𝑗</m:t>
                          </m:r>
                          <m:r>
                            <a:rPr lang="de-DE" sz="2400" b="0" i="1" smtClean="0">
                              <a:latin typeface="Cambria Math"/>
                            </a:rPr>
                            <m:t>)</m:t>
                          </m:r>
                        </m:e>
                      </m:nary>
                    </m:oMath>
                  </m:oMathPara>
                </a14:m>
                <a:endParaRPr lang="en-US" sz="2400" i="1" dirty="0">
                  <a:latin typeface="Cambria Math"/>
                </a:endParaRPr>
              </a:p>
            </p:txBody>
          </p:sp>
        </mc:Choice>
        <mc:Fallback>
          <p:sp>
            <p:nvSpPr>
              <p:cNvPr id="6" name="Textfeld 5"/>
              <p:cNvSpPr txBox="1">
                <a:spLocks noRot="1" noChangeAspect="1" noMove="1" noResize="1" noEditPoints="1" noAdjustHandles="1" noChangeArrowheads="1" noChangeShapeType="1" noTextEdit="1"/>
              </p:cNvSpPr>
              <p:nvPr/>
            </p:nvSpPr>
            <p:spPr>
              <a:xfrm>
                <a:off x="1669774" y="1563303"/>
                <a:ext cx="5794513" cy="1142364"/>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8253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Motivation</a:t>
            </a:r>
            <a:endParaRPr lang="en-GB" dirty="0"/>
          </a:p>
        </p:txBody>
      </p:sp>
      <p:sp>
        <p:nvSpPr>
          <p:cNvPr id="7" name="Content Placeholder 6"/>
          <p:cNvSpPr>
            <a:spLocks noGrp="1"/>
          </p:cNvSpPr>
          <p:nvPr>
            <p:ph idx="1"/>
          </p:nvPr>
        </p:nvSpPr>
        <p:spPr/>
        <p:txBody>
          <a:bodyPr/>
          <a:lstStyle/>
          <a:p>
            <a:r>
              <a:rPr lang="en-GB" dirty="0" smtClean="0"/>
              <a:t>Increasing number of search-based approaches for testing software product lines</a:t>
            </a:r>
          </a:p>
          <a:p>
            <a:endParaRPr lang="en-GB" dirty="0" smtClean="0"/>
          </a:p>
          <a:p>
            <a:r>
              <a:rPr lang="en-GB" dirty="0" smtClean="0"/>
              <a:t>Challenging scalability issues of Combinatorial Interaction Testing</a:t>
            </a:r>
          </a:p>
          <a:p>
            <a:endParaRPr lang="en-GB" dirty="0" smtClean="0"/>
          </a:p>
          <a:p>
            <a:r>
              <a:rPr lang="en-GB" dirty="0" smtClean="0"/>
              <a:t>Similarity as a surrogate metric for t-wise coverage</a:t>
            </a:r>
          </a:p>
          <a:p>
            <a:pPr lvl="1"/>
            <a:r>
              <a:rPr lang="en-US" sz="2000" dirty="0" err="1">
                <a:latin typeface="+mn-lt"/>
              </a:rPr>
              <a:t>Henard</a:t>
            </a:r>
            <a:r>
              <a:rPr lang="en-US" sz="2000" dirty="0">
                <a:latin typeface="+mn-lt"/>
              </a:rPr>
              <a:t> et al., Bypassing the combinatorial explosion: Using similarity to generate and prioritize t-wise test configurations for software product lines. </a:t>
            </a:r>
            <a:r>
              <a:rPr lang="en-US" sz="2000" i="1" dirty="0">
                <a:latin typeface="+mn-lt"/>
              </a:rPr>
              <a:t>IEEE </a:t>
            </a:r>
            <a:r>
              <a:rPr lang="en-US" sz="2000" dirty="0">
                <a:latin typeface="+mn-lt"/>
              </a:rPr>
              <a:t>Transactions on Software </a:t>
            </a:r>
            <a:r>
              <a:rPr lang="en-US" sz="2000" dirty="0" smtClean="0">
                <a:latin typeface="+mn-lt"/>
              </a:rPr>
              <a:t>Engineering, 2014</a:t>
            </a:r>
            <a:endParaRPr lang="en-US" sz="2000" dirty="0">
              <a:latin typeface="+mn-lt"/>
            </a:endParaRPr>
          </a:p>
          <a:p>
            <a:pPr lvl="1"/>
            <a:endParaRPr lang="en-GB" dirty="0"/>
          </a:p>
        </p:txBody>
      </p:sp>
      <p:sp>
        <p:nvSpPr>
          <p:cNvPr id="9" name="Text Placeholder 8"/>
          <p:cNvSpPr>
            <a:spLocks noGrp="1"/>
          </p:cNvSpPr>
          <p:nvPr>
            <p:ph type="body" sz="quarter" idx="25"/>
          </p:nvPr>
        </p:nvSpPr>
        <p:spPr/>
        <p:txBody>
          <a:bodyPr/>
          <a:lstStyle/>
          <a:p>
            <a:endParaRPr lang="en-GB"/>
          </a:p>
        </p:txBody>
      </p:sp>
      <p:sp>
        <p:nvSpPr>
          <p:cNvPr id="2" name="Date Placeholder 1"/>
          <p:cNvSpPr>
            <a:spLocks noGrp="1"/>
          </p:cNvSpPr>
          <p:nvPr>
            <p:ph type="dt" sz="half" idx="26"/>
          </p:nvPr>
        </p:nvSpPr>
        <p:spPr/>
        <p:txBody>
          <a:bodyPr/>
          <a:lstStyle/>
          <a:p>
            <a:endParaRPr lang="en-US" dirty="0"/>
          </a:p>
        </p:txBody>
      </p:sp>
      <p:sp>
        <p:nvSpPr>
          <p:cNvPr id="3" name="Slide Number Placeholder 2"/>
          <p:cNvSpPr>
            <a:spLocks noGrp="1"/>
          </p:cNvSpPr>
          <p:nvPr>
            <p:ph type="sldNum" sz="quarter" idx="28"/>
          </p:nvPr>
        </p:nvSpPr>
        <p:spPr/>
        <p:txBody>
          <a:bodyPr/>
          <a:lstStyle/>
          <a:p>
            <a:fld id="{68F3185B-C653-42AE-8B74-FF214C291574}" type="slidenum">
              <a:rPr lang="en-US" smtClean="0"/>
              <a:pPr/>
              <a:t>3</a:t>
            </a:fld>
            <a:endParaRPr lang="en-US"/>
          </a:p>
        </p:txBody>
      </p:sp>
    </p:spTree>
    <p:extLst>
      <p:ext uri="{BB962C8B-B14F-4D97-AF65-F5344CB8AC3E}">
        <p14:creationId xmlns:p14="http://schemas.microsoft.com/office/powerpoint/2010/main" val="3166423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Goals</a:t>
            </a:r>
            <a:endParaRPr lang="en-US" dirty="0"/>
          </a:p>
        </p:txBody>
      </p:sp>
      <p:sp>
        <p:nvSpPr>
          <p:cNvPr id="3" name="Inhaltsplatzhalter 2"/>
          <p:cNvSpPr>
            <a:spLocks noGrp="1"/>
          </p:cNvSpPr>
          <p:nvPr>
            <p:ph idx="1"/>
          </p:nvPr>
        </p:nvSpPr>
        <p:spPr/>
        <p:txBody>
          <a:bodyPr/>
          <a:lstStyle/>
          <a:p>
            <a:r>
              <a:rPr lang="en-US" dirty="0" smtClean="0"/>
              <a:t>Empirically </a:t>
            </a:r>
            <a:r>
              <a:rPr lang="en-US" dirty="0"/>
              <a:t>a</a:t>
            </a:r>
            <a:r>
              <a:rPr lang="en-US" dirty="0" smtClean="0"/>
              <a:t>ssess the quality of the results of the similarity based approach with an SPL with documented faults</a:t>
            </a:r>
          </a:p>
          <a:p>
            <a:pPr lvl="1"/>
            <a:endParaRPr lang="en-US" dirty="0"/>
          </a:p>
          <a:p>
            <a:r>
              <a:rPr lang="en-US" dirty="0" smtClean="0"/>
              <a:t>Test how well the similarity based approach fairs against  CASA, a tool for full t-wise interaction coverage</a:t>
            </a:r>
          </a:p>
          <a:p>
            <a:pPr lvl="1"/>
            <a:r>
              <a:rPr lang="en-US" sz="2000" dirty="0" smtClean="0">
                <a:latin typeface="+mn-lt"/>
              </a:rPr>
              <a:t>M</a:t>
            </a:r>
            <a:r>
              <a:rPr lang="en-US" sz="2000" dirty="0">
                <a:latin typeface="+mn-lt"/>
              </a:rPr>
              <a:t>. B. Cohen, C. J. </a:t>
            </a:r>
            <a:r>
              <a:rPr lang="en-US" sz="2000" dirty="0" err="1">
                <a:latin typeface="+mn-lt"/>
              </a:rPr>
              <a:t>Colbourn</a:t>
            </a:r>
            <a:r>
              <a:rPr lang="en-US" sz="2000" dirty="0">
                <a:latin typeface="+mn-lt"/>
              </a:rPr>
              <a:t>, and A. C. H. Ling, “Augmenting simulated annealing to build interaction test suites,” in Proc. </a:t>
            </a:r>
            <a:r>
              <a:rPr lang="en-US" sz="2000" dirty="0" smtClean="0">
                <a:latin typeface="+mn-lt"/>
              </a:rPr>
              <a:t>IEEE14th </a:t>
            </a:r>
            <a:r>
              <a:rPr lang="en-US" sz="2000" dirty="0">
                <a:latin typeface="+mn-lt"/>
              </a:rPr>
              <a:t>Int. </a:t>
            </a:r>
            <a:r>
              <a:rPr lang="en-US" sz="2000" dirty="0" err="1">
                <a:latin typeface="+mn-lt"/>
              </a:rPr>
              <a:t>Symp</a:t>
            </a:r>
            <a:r>
              <a:rPr lang="en-US" sz="2000" dirty="0">
                <a:latin typeface="+mn-lt"/>
              </a:rPr>
              <a:t>. </a:t>
            </a:r>
            <a:r>
              <a:rPr lang="en-US" sz="2000" dirty="0" err="1">
                <a:latin typeface="+mn-lt"/>
              </a:rPr>
              <a:t>Softw</a:t>
            </a:r>
            <a:r>
              <a:rPr lang="en-US" sz="2000" dirty="0">
                <a:latin typeface="+mn-lt"/>
              </a:rPr>
              <a:t>. Rel. Eng., 2003, pp. 394–405.</a:t>
            </a:r>
            <a:br>
              <a:rPr lang="en-US" sz="2000" dirty="0">
                <a:latin typeface="+mn-lt"/>
              </a:rPr>
            </a:br>
            <a:r>
              <a:rPr lang="en-US" dirty="0"/>
              <a:t/>
            </a:r>
            <a:br>
              <a:rPr lang="en-US" dirty="0"/>
            </a:br>
            <a:endParaRPr lang="en-US" dirty="0"/>
          </a:p>
        </p:txBody>
      </p:sp>
      <p:sp>
        <p:nvSpPr>
          <p:cNvPr id="5" name="Datumsplatzhalter 4"/>
          <p:cNvSpPr>
            <a:spLocks noGrp="1"/>
          </p:cNvSpPr>
          <p:nvPr>
            <p:ph type="dt" sz="half" idx="26"/>
          </p:nvPr>
        </p:nvSpPr>
        <p:spPr/>
        <p:txBody>
          <a:bodyPr/>
          <a:lstStyle/>
          <a:p>
            <a:endParaRPr lang="en-US" dirty="0"/>
          </a:p>
        </p:txBody>
      </p:sp>
      <p:sp>
        <p:nvSpPr>
          <p:cNvPr id="6" name="Foliennummernplatzhalter 5"/>
          <p:cNvSpPr>
            <a:spLocks noGrp="1"/>
          </p:cNvSpPr>
          <p:nvPr>
            <p:ph type="sldNum" sz="quarter" idx="28"/>
          </p:nvPr>
        </p:nvSpPr>
        <p:spPr/>
        <p:txBody>
          <a:bodyPr/>
          <a:lstStyle/>
          <a:p>
            <a:fld id="{68F3185B-C653-42AE-8B74-FF214C291574}" type="slidenum">
              <a:rPr lang="en-US" smtClean="0"/>
              <a:pPr/>
              <a:t>4</a:t>
            </a:fld>
            <a:endParaRPr lang="en-US"/>
          </a:p>
        </p:txBody>
      </p:sp>
    </p:spTree>
    <p:extLst>
      <p:ext uri="{BB962C8B-B14F-4D97-AF65-F5344CB8AC3E}">
        <p14:creationId xmlns:p14="http://schemas.microsoft.com/office/powerpoint/2010/main" val="3905926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Drupal </a:t>
            </a:r>
            <a:r>
              <a:rPr lang="en-US" dirty="0"/>
              <a:t>SPL</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en-US" dirty="0" smtClean="0"/>
                  <a:t>Drupal is an open </a:t>
                </a:r>
                <a:r>
                  <a:rPr lang="en-US" dirty="0"/>
                  <a:t>source web content management framework </a:t>
                </a:r>
                <a:r>
                  <a:rPr lang="en-US" dirty="0" smtClean="0"/>
                  <a:t>developed </a:t>
                </a:r>
                <a:r>
                  <a:rPr lang="en-US" dirty="0"/>
                  <a:t>in </a:t>
                </a:r>
                <a:r>
                  <a:rPr lang="en-US" dirty="0" smtClean="0"/>
                  <a:t>PHP</a:t>
                </a:r>
              </a:p>
              <a:p>
                <a:r>
                  <a:rPr lang="en-US" sz="2000" dirty="0">
                    <a:latin typeface="+mn-lt"/>
                  </a:rPr>
                  <a:t>A. B. </a:t>
                </a:r>
                <a:r>
                  <a:rPr lang="en-US" sz="2000" dirty="0" smtClean="0">
                    <a:latin typeface="+mn-lt"/>
                  </a:rPr>
                  <a:t>Sanchez</a:t>
                </a:r>
                <a:r>
                  <a:rPr lang="en-US" sz="2000" dirty="0">
                    <a:latin typeface="+mn-lt"/>
                  </a:rPr>
                  <a:t>, S. Segura, J. A. </a:t>
                </a:r>
                <a:r>
                  <a:rPr lang="en-US" sz="2000" dirty="0" err="1">
                    <a:latin typeface="+mn-lt"/>
                  </a:rPr>
                  <a:t>Parejo</a:t>
                </a:r>
                <a:r>
                  <a:rPr lang="en-US" sz="2000" dirty="0">
                    <a:latin typeface="+mn-lt"/>
                  </a:rPr>
                  <a:t>, and A. </a:t>
                </a:r>
                <a:r>
                  <a:rPr lang="en-US" sz="2000" dirty="0" smtClean="0">
                    <a:latin typeface="+mn-lt"/>
                  </a:rPr>
                  <a:t>Ruiz-Cortes</a:t>
                </a:r>
                <a:r>
                  <a:rPr lang="en-US" sz="2000" dirty="0">
                    <a:latin typeface="+mn-lt"/>
                  </a:rPr>
                  <a:t>. Variability testing in the wild: The </a:t>
                </a:r>
                <a:r>
                  <a:rPr lang="en-US" sz="2000" dirty="0" err="1">
                    <a:latin typeface="+mn-lt"/>
                  </a:rPr>
                  <a:t>drupal</a:t>
                </a:r>
                <a:r>
                  <a:rPr lang="en-US" sz="2000" dirty="0">
                    <a:latin typeface="+mn-lt"/>
                  </a:rPr>
                  <a:t> case study. </a:t>
                </a:r>
                <a:r>
                  <a:rPr lang="en-US" sz="2000" i="1" dirty="0">
                    <a:latin typeface="+mn-lt"/>
                  </a:rPr>
                  <a:t>Software and Systems Modeling</a:t>
                </a:r>
                <a:r>
                  <a:rPr lang="en-US" sz="2000" dirty="0">
                    <a:latin typeface="+mn-lt"/>
                  </a:rPr>
                  <a:t> </a:t>
                </a:r>
                <a:r>
                  <a:rPr lang="en-US" sz="2000" i="1" dirty="0">
                    <a:latin typeface="+mn-lt"/>
                  </a:rPr>
                  <a:t>Journal</a:t>
                </a:r>
                <a:r>
                  <a:rPr lang="en-US" sz="2000" dirty="0">
                    <a:latin typeface="+mn-lt"/>
                  </a:rPr>
                  <a:t>, pages 1–22, Apr 2015</a:t>
                </a:r>
                <a:r>
                  <a:rPr lang="en-US" sz="2000" dirty="0" smtClean="0">
                    <a:latin typeface="+mn-lt"/>
                  </a:rPr>
                  <a:t>.</a:t>
                </a:r>
              </a:p>
              <a:p>
                <a:pPr lvl="1"/>
                <a:r>
                  <a:rPr lang="en-US" dirty="0" smtClean="0"/>
                  <a:t>48 features</a:t>
                </a:r>
              </a:p>
              <a:p>
                <a:pPr lvl="1"/>
                <a:r>
                  <a:rPr lang="en-US" dirty="0"/>
                  <a:t>3392 reported </a:t>
                </a:r>
                <a:r>
                  <a:rPr lang="en-US" dirty="0" smtClean="0"/>
                  <a:t>faults</a:t>
                </a:r>
              </a:p>
              <a:p>
                <a:pPr lvl="1"/>
                <a14:m>
                  <m:oMath xmlns:m="http://schemas.openxmlformats.org/officeDocument/2006/math">
                    <m:r>
                      <a:rPr lang="de-DE" b="0" i="1" smtClean="0">
                        <a:latin typeface="Cambria Math"/>
                      </a:rPr>
                      <m:t>2.09∗</m:t>
                    </m:r>
                    <m:sSup>
                      <m:sSupPr>
                        <m:ctrlPr>
                          <a:rPr lang="de-DE" b="0" i="1" smtClean="0">
                            <a:latin typeface="Cambria Math"/>
                          </a:rPr>
                        </m:ctrlPr>
                      </m:sSupPr>
                      <m:e>
                        <m:r>
                          <a:rPr lang="de-DE" b="0" i="1" smtClean="0">
                            <a:latin typeface="Cambria Math"/>
                          </a:rPr>
                          <m:t>10</m:t>
                        </m:r>
                      </m:e>
                      <m:sup>
                        <m:r>
                          <a:rPr lang="de-DE" b="0" i="1" smtClean="0">
                            <a:latin typeface="Cambria Math"/>
                          </a:rPr>
                          <m:t>9</m:t>
                        </m:r>
                      </m:sup>
                    </m:sSup>
                  </m:oMath>
                </a14:m>
                <a:r>
                  <a:rPr lang="en-US" dirty="0" smtClean="0"/>
                  <a:t> products</a:t>
                </a:r>
              </a:p>
              <a:p>
                <a:pPr lvl="1"/>
                <a:endParaRPr lang="en-US" dirty="0"/>
              </a:p>
              <a:p>
                <a:r>
                  <a:rPr lang="en-US" dirty="0" smtClean="0"/>
                  <a:t>It is impossible to test over 2 billion products individually</a:t>
                </a:r>
              </a:p>
              <a:p>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a:stretch>
                  <a:fillRect l="-690" t="-1027" r="-460"/>
                </a:stretch>
              </a:blipFill>
            </p:spPr>
            <p:txBody>
              <a:bodyPr/>
              <a:lstStyle/>
              <a:p>
                <a:r>
                  <a:rPr lang="en-US">
                    <a:noFill/>
                  </a:rPr>
                  <a:t> </a:t>
                </a:r>
              </a:p>
            </p:txBody>
          </p:sp>
        </mc:Fallback>
      </mc:AlternateContent>
      <p:sp>
        <p:nvSpPr>
          <p:cNvPr id="6" name="Datumsplatzhalter 5"/>
          <p:cNvSpPr>
            <a:spLocks noGrp="1"/>
          </p:cNvSpPr>
          <p:nvPr>
            <p:ph type="dt" sz="half" idx="26"/>
          </p:nvPr>
        </p:nvSpPr>
        <p:spPr/>
        <p:txBody>
          <a:bodyPr/>
          <a:lstStyle/>
          <a:p>
            <a:endParaRPr lang="en-US" dirty="0"/>
          </a:p>
        </p:txBody>
      </p:sp>
      <p:sp>
        <p:nvSpPr>
          <p:cNvPr id="7" name="Foliennummernplatzhalter 6"/>
          <p:cNvSpPr>
            <a:spLocks noGrp="1"/>
          </p:cNvSpPr>
          <p:nvPr>
            <p:ph type="sldNum" sz="quarter" idx="28"/>
          </p:nvPr>
        </p:nvSpPr>
        <p:spPr/>
        <p:txBody>
          <a:bodyPr/>
          <a:lstStyle/>
          <a:p>
            <a:fld id="{68F3185B-C653-42AE-8B74-FF214C291574}" type="slidenum">
              <a:rPr lang="en-US" smtClean="0"/>
              <a:pPr/>
              <a:t>5</a:t>
            </a:fld>
            <a:endParaRPr lang="en-US"/>
          </a:p>
        </p:txBody>
      </p:sp>
    </p:spTree>
    <p:extLst>
      <p:ext uri="{BB962C8B-B14F-4D97-AF65-F5344CB8AC3E}">
        <p14:creationId xmlns:p14="http://schemas.microsoft.com/office/powerpoint/2010/main" val="1099859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Drupal Feature Model </a:t>
            </a:r>
            <a:br>
              <a:rPr lang="en-US" dirty="0" smtClean="0"/>
            </a:br>
            <a:r>
              <a:rPr lang="en-US" sz="2000" dirty="0" smtClean="0"/>
              <a:t>[Sanchez </a:t>
            </a:r>
            <a:r>
              <a:rPr lang="en-US" sz="2000" b="1" dirty="0" smtClean="0"/>
              <a:t>SoSyM’15</a:t>
            </a:r>
            <a:r>
              <a:rPr lang="en-US" sz="2000" dirty="0" smtClean="0"/>
              <a:t>]</a:t>
            </a:r>
            <a:endParaRPr lang="en-US" sz="2000" dirty="0"/>
          </a:p>
        </p:txBody>
      </p:sp>
      <p:sp>
        <p:nvSpPr>
          <p:cNvPr id="4" name="Textplatzhalter 3"/>
          <p:cNvSpPr>
            <a:spLocks noGrp="1"/>
          </p:cNvSpPr>
          <p:nvPr>
            <p:ph type="body" sz="quarter" idx="25"/>
          </p:nvPr>
        </p:nvSpPr>
        <p:spPr/>
        <p:txBody>
          <a:bodyPr/>
          <a:lstStyle/>
          <a:p>
            <a:endParaRPr lang="en-US"/>
          </a:p>
        </p:txBody>
      </p:sp>
      <p:sp>
        <p:nvSpPr>
          <p:cNvPr id="5" name="Datumsplatzhalter 4"/>
          <p:cNvSpPr>
            <a:spLocks noGrp="1"/>
          </p:cNvSpPr>
          <p:nvPr>
            <p:ph type="dt" sz="half" idx="26"/>
          </p:nvPr>
        </p:nvSpPr>
        <p:spPr/>
        <p:txBody>
          <a:bodyPr/>
          <a:lstStyle/>
          <a:p>
            <a:endParaRPr lang="en-US" dirty="0"/>
          </a:p>
        </p:txBody>
      </p:sp>
      <p:sp>
        <p:nvSpPr>
          <p:cNvPr id="6" name="Foliennummernplatzhalter 5"/>
          <p:cNvSpPr>
            <a:spLocks noGrp="1"/>
          </p:cNvSpPr>
          <p:nvPr>
            <p:ph type="sldNum" sz="quarter" idx="28"/>
          </p:nvPr>
        </p:nvSpPr>
        <p:spPr/>
        <p:txBody>
          <a:bodyPr/>
          <a:lstStyle/>
          <a:p>
            <a:fld id="{68F3185B-C653-42AE-8B74-FF214C291574}" type="slidenum">
              <a:rPr lang="en-US" smtClean="0"/>
              <a:pPr/>
              <a:t>6</a:t>
            </a:fld>
            <a:endParaRPr lang="en-US"/>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6548" y="1786832"/>
            <a:ext cx="3874525" cy="3171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feld 7"/>
          <p:cNvSpPr txBox="1"/>
          <p:nvPr/>
        </p:nvSpPr>
        <p:spPr>
          <a:xfrm>
            <a:off x="5253338" y="4114415"/>
            <a:ext cx="3165105" cy="400110"/>
          </a:xfrm>
          <a:prstGeom prst="rect">
            <a:avLst/>
          </a:prstGeom>
          <a:noFill/>
        </p:spPr>
        <p:txBody>
          <a:bodyPr wrap="square" rtlCol="0">
            <a:spAutoFit/>
          </a:bodyPr>
          <a:lstStyle/>
          <a:p>
            <a:r>
              <a:rPr lang="en-US" sz="2000" dirty="0" smtClean="0"/>
              <a:t>FORUM =&gt; COMMENT</a:t>
            </a:r>
            <a:endParaRPr lang="en-US" sz="2000" dirty="0"/>
          </a:p>
        </p:txBody>
      </p:sp>
      <p:sp>
        <p:nvSpPr>
          <p:cNvPr id="9" name="Textfeld 8"/>
          <p:cNvSpPr txBox="1"/>
          <p:nvPr/>
        </p:nvSpPr>
        <p:spPr>
          <a:xfrm>
            <a:off x="477079" y="5168348"/>
            <a:ext cx="2594112" cy="707886"/>
          </a:xfrm>
          <a:prstGeom prst="rect">
            <a:avLst/>
          </a:prstGeom>
          <a:noFill/>
          <a:ln w="19050">
            <a:solidFill>
              <a:schemeClr val="tx1"/>
            </a:solidFill>
          </a:ln>
        </p:spPr>
        <p:txBody>
          <a:bodyPr wrap="square" rtlCol="0">
            <a:spAutoFit/>
          </a:bodyPr>
          <a:lstStyle/>
          <a:p>
            <a:pPr marL="285750" indent="-285750">
              <a:buSzPct val="150000"/>
              <a:buFont typeface="Courier New" pitchFamily="49" charset="0"/>
              <a:buChar char="o"/>
            </a:pPr>
            <a:r>
              <a:rPr lang="en-US" sz="2000" dirty="0" smtClean="0"/>
              <a:t>Mandatory feature</a:t>
            </a:r>
          </a:p>
          <a:p>
            <a:pPr marL="285750" indent="-285750">
              <a:buSzPct val="150000"/>
              <a:buFont typeface="Courier New" pitchFamily="49" charset="0"/>
              <a:buChar char="o"/>
            </a:pPr>
            <a:r>
              <a:rPr lang="en-US" sz="2000" dirty="0" smtClean="0"/>
              <a:t>Optional feature</a:t>
            </a:r>
            <a:endParaRPr lang="en-US" sz="2000" dirty="0"/>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106" t="37987" r="65711" b="53551"/>
          <a:stretch/>
        </p:blipFill>
        <p:spPr bwMode="auto">
          <a:xfrm>
            <a:off x="506897" y="5252829"/>
            <a:ext cx="278296" cy="268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62" t="79560" r="83924" b="12617"/>
          <a:stretch/>
        </p:blipFill>
        <p:spPr bwMode="auto">
          <a:xfrm>
            <a:off x="536714" y="5575657"/>
            <a:ext cx="248479" cy="248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feld 11"/>
          <p:cNvSpPr txBox="1"/>
          <p:nvPr/>
        </p:nvSpPr>
        <p:spPr>
          <a:xfrm>
            <a:off x="5556480" y="5322236"/>
            <a:ext cx="2772512" cy="400110"/>
          </a:xfrm>
          <a:prstGeom prst="rect">
            <a:avLst/>
          </a:prstGeom>
          <a:noFill/>
          <a:ln w="19050">
            <a:solidFill>
              <a:schemeClr val="tx1"/>
            </a:solidFill>
          </a:ln>
        </p:spPr>
        <p:txBody>
          <a:bodyPr wrap="square" rtlCol="0">
            <a:spAutoFit/>
          </a:bodyPr>
          <a:lstStyle/>
          <a:p>
            <a:pPr algn="ctr">
              <a:buSzPct val="150000"/>
            </a:pPr>
            <a:r>
              <a:rPr lang="en-US" sz="2000" dirty="0" smtClean="0"/>
              <a:t>Cross-Tree-Constraint</a:t>
            </a:r>
            <a:endParaRPr lang="en-US" dirty="0"/>
          </a:p>
        </p:txBody>
      </p:sp>
      <p:cxnSp>
        <p:nvCxnSpPr>
          <p:cNvPr id="14" name="Gerade Verbindung mit Pfeil 13"/>
          <p:cNvCxnSpPr>
            <a:stCxn id="12" idx="0"/>
          </p:cNvCxnSpPr>
          <p:nvPr/>
        </p:nvCxnSpPr>
        <p:spPr>
          <a:xfrm flipH="1" flipV="1">
            <a:off x="6649280" y="4514526"/>
            <a:ext cx="293456" cy="8077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7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Combinatorial Interaction </a:t>
            </a:r>
            <a:r>
              <a:rPr lang="en-US" dirty="0" smtClean="0"/>
              <a:t>Testing (CIT)</a:t>
            </a:r>
            <a:endParaRPr lang="en-US" dirty="0"/>
          </a:p>
        </p:txBody>
      </p:sp>
      <p:sp>
        <p:nvSpPr>
          <p:cNvPr id="3" name="Inhaltsplatzhalter 2"/>
          <p:cNvSpPr>
            <a:spLocks noGrp="1"/>
          </p:cNvSpPr>
          <p:nvPr>
            <p:ph idx="1"/>
          </p:nvPr>
        </p:nvSpPr>
        <p:spPr>
          <a:xfrm>
            <a:off x="537430" y="1407630"/>
            <a:ext cx="7951870" cy="4748728"/>
          </a:xfrm>
        </p:spPr>
        <p:txBody>
          <a:bodyPr/>
          <a:lstStyle/>
          <a:p>
            <a:r>
              <a:rPr lang="en-US" dirty="0" smtClean="0"/>
              <a:t>Test all </a:t>
            </a:r>
            <a:r>
              <a:rPr lang="en-US" i="1" dirty="0" smtClean="0"/>
              <a:t>valid</a:t>
            </a:r>
            <a:r>
              <a:rPr lang="en-US" dirty="0" smtClean="0"/>
              <a:t> t-wise combinations of features</a:t>
            </a:r>
          </a:p>
          <a:p>
            <a:pPr lvl="1"/>
            <a:r>
              <a:rPr lang="en-US" dirty="0" smtClean="0"/>
              <a:t>Find a set of sample products that cover all these interactions (i.e. covering array)</a:t>
            </a:r>
          </a:p>
          <a:p>
            <a:r>
              <a:rPr lang="en-US" dirty="0" smtClean="0"/>
              <a:t>Most common t=2 (i.e. pairwise testing)</a:t>
            </a:r>
          </a:p>
          <a:p>
            <a:pPr lvl="1"/>
            <a:r>
              <a:rPr lang="en-US" dirty="0" smtClean="0"/>
              <a:t>CIT in general: pairwise coverage discloses ~80% of </a:t>
            </a:r>
            <a:r>
              <a:rPr lang="en-US" dirty="0"/>
              <a:t>the </a:t>
            </a:r>
            <a:r>
              <a:rPr lang="en-US" dirty="0" smtClean="0"/>
              <a:t>bugs</a:t>
            </a:r>
          </a:p>
          <a:p>
            <a:pPr lvl="2"/>
            <a:r>
              <a:rPr lang="en-US" dirty="0">
                <a:latin typeface="+mn-lt"/>
              </a:rPr>
              <a:t>D. R. Kuhn, D. R. Wallace, and A. M. Gallo, “Software fault interactions and implications for software testing,” IEEE Trans. </a:t>
            </a:r>
            <a:r>
              <a:rPr lang="en-US" dirty="0" err="1">
                <a:latin typeface="+mn-lt"/>
              </a:rPr>
              <a:t>Softw</a:t>
            </a:r>
            <a:r>
              <a:rPr lang="en-US" dirty="0">
                <a:latin typeface="+mn-lt"/>
              </a:rPr>
              <a:t>. Eng., vol. 30, no. 6, pp. 418–421, Jun. 2004.</a:t>
            </a:r>
            <a:endParaRPr lang="en-US" dirty="0" smtClean="0">
              <a:latin typeface="+mn-lt"/>
            </a:endParaRPr>
          </a:p>
        </p:txBody>
      </p:sp>
      <p:sp>
        <p:nvSpPr>
          <p:cNvPr id="5" name="Textplatzhalter 4"/>
          <p:cNvSpPr>
            <a:spLocks noGrp="1"/>
          </p:cNvSpPr>
          <p:nvPr>
            <p:ph type="body" sz="quarter" idx="25"/>
          </p:nvPr>
        </p:nvSpPr>
        <p:spPr/>
        <p:txBody>
          <a:bodyPr/>
          <a:lstStyle/>
          <a:p>
            <a:endParaRPr lang="en-US" dirty="0"/>
          </a:p>
        </p:txBody>
      </p:sp>
      <p:sp>
        <p:nvSpPr>
          <p:cNvPr id="6" name="Datumsplatzhalter 5"/>
          <p:cNvSpPr>
            <a:spLocks noGrp="1"/>
          </p:cNvSpPr>
          <p:nvPr>
            <p:ph type="dt" sz="half" idx="26"/>
          </p:nvPr>
        </p:nvSpPr>
        <p:spPr/>
        <p:txBody>
          <a:bodyPr/>
          <a:lstStyle/>
          <a:p>
            <a:endParaRPr lang="en-US" dirty="0"/>
          </a:p>
        </p:txBody>
      </p:sp>
      <p:sp>
        <p:nvSpPr>
          <p:cNvPr id="7" name="Foliennummernplatzhalter 6"/>
          <p:cNvSpPr>
            <a:spLocks noGrp="1"/>
          </p:cNvSpPr>
          <p:nvPr>
            <p:ph type="sldNum" sz="quarter" idx="28"/>
          </p:nvPr>
        </p:nvSpPr>
        <p:spPr/>
        <p:txBody>
          <a:bodyPr/>
          <a:lstStyle/>
          <a:p>
            <a:fld id="{68F3185B-C653-42AE-8B74-FF214C291574}" type="slidenum">
              <a:rPr lang="en-US" smtClean="0"/>
              <a:pPr/>
              <a:t>7</a:t>
            </a:fld>
            <a:endParaRPr lang="en-US"/>
          </a:p>
        </p:txBody>
      </p:sp>
    </p:spTree>
    <p:extLst>
      <p:ext uri="{BB962C8B-B14F-4D97-AF65-F5344CB8AC3E}">
        <p14:creationId xmlns:p14="http://schemas.microsoft.com/office/powerpoint/2010/main" val="858783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3376" y="1944361"/>
            <a:ext cx="3294111" cy="2696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p:txBody>
          <a:bodyPr/>
          <a:lstStyle/>
          <a:p>
            <a:r>
              <a:rPr lang="en-US" dirty="0" smtClean="0"/>
              <a:t>CIT Example</a:t>
            </a:r>
            <a:endParaRPr lang="en-US" dirty="0"/>
          </a:p>
        </p:txBody>
      </p:sp>
      <p:sp>
        <p:nvSpPr>
          <p:cNvPr id="3" name="Inhaltsplatzhalter 2"/>
          <p:cNvSpPr>
            <a:spLocks noGrp="1"/>
          </p:cNvSpPr>
          <p:nvPr>
            <p:ph idx="1"/>
          </p:nvPr>
        </p:nvSpPr>
        <p:spPr/>
        <p:txBody>
          <a:bodyPr/>
          <a:lstStyle/>
          <a:p>
            <a:r>
              <a:rPr lang="en-US" dirty="0"/>
              <a:t>Example Drupal</a:t>
            </a:r>
          </a:p>
          <a:p>
            <a:pPr lvl="1"/>
            <a:r>
              <a:rPr lang="en-US" dirty="0"/>
              <a:t>FORUM &amp; COMMENT</a:t>
            </a:r>
          </a:p>
          <a:p>
            <a:pPr lvl="1"/>
            <a:r>
              <a:rPr lang="en-US" dirty="0"/>
              <a:t>NOT FORUM &amp; COMMENT</a:t>
            </a:r>
          </a:p>
          <a:p>
            <a:pPr lvl="1"/>
            <a:r>
              <a:rPr lang="en-US" dirty="0">
                <a:solidFill>
                  <a:srgbClr val="FF0000"/>
                </a:solidFill>
              </a:rPr>
              <a:t>FORUM &amp; NOT COMMENT</a:t>
            </a:r>
          </a:p>
          <a:p>
            <a:pPr lvl="1"/>
            <a:r>
              <a:rPr lang="en-US" dirty="0"/>
              <a:t>NOT FORUM &amp; </a:t>
            </a:r>
            <a:br>
              <a:rPr lang="en-US" dirty="0"/>
            </a:br>
            <a:r>
              <a:rPr lang="en-US" dirty="0" smtClean="0"/>
              <a:t>NOT COMMENT</a:t>
            </a:r>
          </a:p>
          <a:p>
            <a:pPr lvl="1"/>
            <a:r>
              <a:rPr lang="en-US" dirty="0" smtClean="0"/>
              <a:t>BLOG </a:t>
            </a:r>
            <a:r>
              <a:rPr lang="en-US" dirty="0"/>
              <a:t>&amp; FORUM</a:t>
            </a:r>
          </a:p>
          <a:p>
            <a:pPr lvl="1"/>
            <a:r>
              <a:rPr lang="en-US" dirty="0"/>
              <a:t>… </a:t>
            </a:r>
            <a:endParaRPr lang="en-US" dirty="0" smtClean="0"/>
          </a:p>
          <a:p>
            <a:pPr lvl="1"/>
            <a:endParaRPr lang="en-US" dirty="0"/>
          </a:p>
          <a:p>
            <a:pPr lvl="1"/>
            <a:endParaRPr lang="en-US" dirty="0"/>
          </a:p>
          <a:p>
            <a:pPr lvl="1"/>
            <a:r>
              <a:rPr lang="en-US" dirty="0"/>
              <a:t>SUM: 3,751 pairwise combinations</a:t>
            </a:r>
          </a:p>
          <a:p>
            <a:endParaRPr lang="en-US" dirty="0"/>
          </a:p>
        </p:txBody>
      </p:sp>
      <p:sp>
        <p:nvSpPr>
          <p:cNvPr id="4" name="Textplatzhalter 3"/>
          <p:cNvSpPr>
            <a:spLocks noGrp="1"/>
          </p:cNvSpPr>
          <p:nvPr>
            <p:ph type="body" sz="quarter" idx="25"/>
          </p:nvPr>
        </p:nvSpPr>
        <p:spPr/>
        <p:txBody>
          <a:bodyPr/>
          <a:lstStyle/>
          <a:p>
            <a:endParaRPr lang="en-US"/>
          </a:p>
        </p:txBody>
      </p:sp>
      <p:sp>
        <p:nvSpPr>
          <p:cNvPr id="5" name="Datumsplatzhalter 4"/>
          <p:cNvSpPr>
            <a:spLocks noGrp="1"/>
          </p:cNvSpPr>
          <p:nvPr>
            <p:ph type="dt" sz="half" idx="26"/>
          </p:nvPr>
        </p:nvSpPr>
        <p:spPr/>
        <p:txBody>
          <a:bodyPr/>
          <a:lstStyle/>
          <a:p>
            <a:endParaRPr lang="en-US" dirty="0"/>
          </a:p>
        </p:txBody>
      </p:sp>
      <p:sp>
        <p:nvSpPr>
          <p:cNvPr id="6" name="Foliennummernplatzhalter 5"/>
          <p:cNvSpPr>
            <a:spLocks noGrp="1"/>
          </p:cNvSpPr>
          <p:nvPr>
            <p:ph type="sldNum" sz="quarter" idx="28"/>
          </p:nvPr>
        </p:nvSpPr>
        <p:spPr/>
        <p:txBody>
          <a:bodyPr/>
          <a:lstStyle/>
          <a:p>
            <a:fld id="{68F3185B-C653-42AE-8B74-FF214C291574}" type="slidenum">
              <a:rPr lang="en-US" smtClean="0"/>
              <a:pPr/>
              <a:t>8</a:t>
            </a:fld>
            <a:endParaRPr lang="en-US"/>
          </a:p>
        </p:txBody>
      </p:sp>
      <p:sp>
        <p:nvSpPr>
          <p:cNvPr id="8" name="Textfeld 7"/>
          <p:cNvSpPr txBox="1"/>
          <p:nvPr/>
        </p:nvSpPr>
        <p:spPr>
          <a:xfrm>
            <a:off x="6280647" y="3866542"/>
            <a:ext cx="2773680" cy="369332"/>
          </a:xfrm>
          <a:prstGeom prst="rect">
            <a:avLst/>
          </a:prstGeom>
          <a:noFill/>
        </p:spPr>
        <p:txBody>
          <a:bodyPr wrap="square" rtlCol="0">
            <a:spAutoFit/>
          </a:bodyPr>
          <a:lstStyle/>
          <a:p>
            <a:r>
              <a:rPr lang="en-US" dirty="0" smtClean="0"/>
              <a:t>FORUM =&gt; COMMENT</a:t>
            </a:r>
            <a:endParaRPr lang="en-US" dirty="0"/>
          </a:p>
        </p:txBody>
      </p:sp>
      <p:cxnSp>
        <p:nvCxnSpPr>
          <p:cNvPr id="10" name="Gerade Verbindung 9"/>
          <p:cNvCxnSpPr/>
          <p:nvPr/>
        </p:nvCxnSpPr>
        <p:spPr>
          <a:xfrm>
            <a:off x="854766" y="2832652"/>
            <a:ext cx="435333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3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Scalability Problems</a:t>
            </a:r>
          </a:p>
        </p:txBody>
      </p:sp>
      <p:sp>
        <p:nvSpPr>
          <p:cNvPr id="3" name="Inhaltsplatzhalter 2"/>
          <p:cNvSpPr>
            <a:spLocks noGrp="1"/>
          </p:cNvSpPr>
          <p:nvPr>
            <p:ph idx="1"/>
          </p:nvPr>
        </p:nvSpPr>
        <p:spPr/>
        <p:txBody>
          <a:bodyPr/>
          <a:lstStyle/>
          <a:p>
            <a:r>
              <a:rPr lang="en-US" dirty="0" smtClean="0"/>
              <a:t>Computing all 2-wise interactions for large feature models (several thousands features) is still an open issue</a:t>
            </a:r>
          </a:p>
          <a:p>
            <a:r>
              <a:rPr lang="en-US" dirty="0"/>
              <a:t>Preliminary </a:t>
            </a:r>
            <a:r>
              <a:rPr lang="en-US" dirty="0" smtClean="0"/>
              <a:t>evidence shows </a:t>
            </a:r>
            <a:r>
              <a:rPr lang="en-US" dirty="0"/>
              <a:t>that 3-wise interactions may commonly appear in </a:t>
            </a:r>
            <a:r>
              <a:rPr lang="en-US" dirty="0" smtClean="0"/>
              <a:t>SPL testing </a:t>
            </a:r>
            <a:r>
              <a:rPr lang="en-US" dirty="0"/>
              <a:t>practice </a:t>
            </a:r>
            <a:endParaRPr lang="en-US" dirty="0" smtClean="0"/>
          </a:p>
          <a:p>
            <a:pPr lvl="1"/>
            <a:r>
              <a:rPr lang="en-US" dirty="0"/>
              <a:t>higher interaction strengths </a:t>
            </a:r>
            <a:r>
              <a:rPr lang="en-US" dirty="0" smtClean="0"/>
              <a:t>are important for achieving higher fault detection</a:t>
            </a:r>
            <a:endParaRPr lang="en-US" dirty="0"/>
          </a:p>
          <a:p>
            <a:r>
              <a:rPr lang="en-US" dirty="0"/>
              <a:t>CIT tools fail to scale even on feature models </a:t>
            </a:r>
            <a:r>
              <a:rPr lang="en-US" dirty="0" smtClean="0"/>
              <a:t>of </a:t>
            </a:r>
            <a:r>
              <a:rPr lang="en-US" dirty="0"/>
              <a:t>moderate </a:t>
            </a:r>
            <a:r>
              <a:rPr lang="en-US" dirty="0" smtClean="0"/>
              <a:t>size (500+ features) for higher </a:t>
            </a:r>
            <a:r>
              <a:rPr lang="en-US" dirty="0"/>
              <a:t>interaction strengths (</a:t>
            </a:r>
            <a:r>
              <a:rPr lang="en-US" dirty="0" smtClean="0"/>
              <a:t>t = 3, </a:t>
            </a:r>
            <a:r>
              <a:rPr lang="en-US" dirty="0"/>
              <a:t>4</a:t>
            </a:r>
            <a:r>
              <a:rPr lang="en-US" dirty="0" smtClean="0"/>
              <a:t>)</a:t>
            </a:r>
            <a:r>
              <a:rPr lang="en-US" dirty="0"/>
              <a:t/>
            </a:r>
            <a:br>
              <a:rPr lang="en-US" dirty="0"/>
            </a:br>
            <a:r>
              <a:rPr lang="en-US" dirty="0"/>
              <a:t/>
            </a:r>
            <a:br>
              <a:rPr lang="en-US" dirty="0"/>
            </a:br>
            <a:endParaRPr lang="en-US" dirty="0"/>
          </a:p>
        </p:txBody>
      </p:sp>
      <p:sp>
        <p:nvSpPr>
          <p:cNvPr id="5" name="Textplatzhalter 4"/>
          <p:cNvSpPr>
            <a:spLocks noGrp="1"/>
          </p:cNvSpPr>
          <p:nvPr>
            <p:ph type="body" sz="quarter" idx="25"/>
          </p:nvPr>
        </p:nvSpPr>
        <p:spPr/>
        <p:txBody>
          <a:bodyPr/>
          <a:lstStyle/>
          <a:p>
            <a:endParaRPr lang="en-US" dirty="0"/>
          </a:p>
        </p:txBody>
      </p:sp>
      <p:sp>
        <p:nvSpPr>
          <p:cNvPr id="6" name="Datumsplatzhalter 5"/>
          <p:cNvSpPr>
            <a:spLocks noGrp="1"/>
          </p:cNvSpPr>
          <p:nvPr>
            <p:ph type="dt" sz="half" idx="26"/>
          </p:nvPr>
        </p:nvSpPr>
        <p:spPr/>
        <p:txBody>
          <a:bodyPr/>
          <a:lstStyle/>
          <a:p>
            <a:endParaRPr lang="en-US" dirty="0"/>
          </a:p>
        </p:txBody>
      </p:sp>
      <p:sp>
        <p:nvSpPr>
          <p:cNvPr id="7" name="Foliennummernplatzhalter 6"/>
          <p:cNvSpPr>
            <a:spLocks noGrp="1"/>
          </p:cNvSpPr>
          <p:nvPr>
            <p:ph type="sldNum" sz="quarter" idx="28"/>
          </p:nvPr>
        </p:nvSpPr>
        <p:spPr/>
        <p:txBody>
          <a:bodyPr/>
          <a:lstStyle/>
          <a:p>
            <a:fld id="{68F3185B-C653-42AE-8B74-FF214C291574}" type="slidenum">
              <a:rPr lang="en-US" smtClean="0"/>
              <a:pPr/>
              <a:t>9</a:t>
            </a:fld>
            <a:endParaRPr lang="en-US" dirty="0"/>
          </a:p>
        </p:txBody>
      </p:sp>
    </p:spTree>
    <p:extLst>
      <p:ext uri="{BB962C8B-B14F-4D97-AF65-F5344CB8AC3E}">
        <p14:creationId xmlns:p14="http://schemas.microsoft.com/office/powerpoint/2010/main" val="3205893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Vorlage_JKU_Arial_DE_V1 (1)">
  <a:themeElements>
    <a:clrScheme name="JKU">
      <a:dk1>
        <a:srgbClr val="000000"/>
      </a:dk1>
      <a:lt1>
        <a:sysClr val="window" lastClr="FFFFFF"/>
      </a:lt1>
      <a:dk2>
        <a:srgbClr val="7D828C"/>
      </a:dk2>
      <a:lt2>
        <a:srgbClr val="0078AA"/>
      </a:lt2>
      <a:accent1>
        <a:srgbClr val="64B4BE"/>
      </a:accent1>
      <a:accent2>
        <a:srgbClr val="E6C323"/>
      </a:accent2>
      <a:accent3>
        <a:srgbClr val="C3D74B"/>
      </a:accent3>
      <a:accent4>
        <a:srgbClr val="73B455"/>
      </a:accent4>
      <a:accent5>
        <a:srgbClr val="914B82"/>
      </a:accent5>
      <a:accent6>
        <a:srgbClr val="CD5A5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orlage Arial DE neu aufgesetzt 161015" id="{CACB0579-4F05-4F33-AF70-CDFE290C0F6F}" vid="{7CD28384-195F-4880-876D-1A5FC224C6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Powerpoint_Vorlage_JKU_Arial_DE_V1 (1)</Template>
  <TotalTime>0</TotalTime>
  <Words>1213</Words>
  <Application>Microsoft Office PowerPoint</Application>
  <PresentationFormat>Bildschirmpräsentation (4:3)</PresentationFormat>
  <Paragraphs>158</Paragraphs>
  <Slides>22</Slides>
  <Notes>7</Notes>
  <HiddenSlides>0</HiddenSlides>
  <MMClips>0</MMClips>
  <ScaleCrop>false</ScaleCrop>
  <HeadingPairs>
    <vt:vector size="4" baseType="variant">
      <vt:variant>
        <vt:lpstr>Design</vt:lpstr>
      </vt:variant>
      <vt:variant>
        <vt:i4>1</vt:i4>
      </vt:variant>
      <vt:variant>
        <vt:lpstr>Folientitel</vt:lpstr>
      </vt:variant>
      <vt:variant>
        <vt:i4>22</vt:i4>
      </vt:variant>
    </vt:vector>
  </HeadingPairs>
  <TitlesOfParts>
    <vt:vector size="23" baseType="lpstr">
      <vt:lpstr>Powerpoint_Vorlage_JKU_Arial_DE_V1 (1)</vt:lpstr>
      <vt:lpstr>A Preliminary Empirical Assessment of Similarity for Combinatorial Interaction Testing of Software Product Lines</vt:lpstr>
      <vt:lpstr>Software Product Line (SPL)</vt:lpstr>
      <vt:lpstr>Motivation</vt:lpstr>
      <vt:lpstr>Goals</vt:lpstr>
      <vt:lpstr>The Drupal SPL</vt:lpstr>
      <vt:lpstr>Drupal Feature Model  [Sanchez SoSyM’15]</vt:lpstr>
      <vt:lpstr>Combinatorial Interaction Testing (CIT)</vt:lpstr>
      <vt:lpstr>CIT Example</vt:lpstr>
      <vt:lpstr>Scalability Problems</vt:lpstr>
      <vt:lpstr>Similarity as a Surrogate Metric for coverage [Henard TSE’14]</vt:lpstr>
      <vt:lpstr>Research Questions</vt:lpstr>
      <vt:lpstr>RQ1: Distribution of Faults </vt:lpstr>
      <vt:lpstr>RQ1: Distribution of Faults </vt:lpstr>
      <vt:lpstr>RQ2: Fault Detection Capability </vt:lpstr>
      <vt:lpstr>RQ2: Fault Detection Capability </vt:lpstr>
      <vt:lpstr>RQ3: T-wise coverage </vt:lpstr>
      <vt:lpstr>RQ3: T-wise coverage </vt:lpstr>
      <vt:lpstr>Conclusions</vt:lpstr>
      <vt:lpstr>Future work</vt:lpstr>
      <vt:lpstr>Any Question?</vt:lpstr>
      <vt:lpstr>Jaccard Distance Metric</vt:lpstr>
      <vt:lpstr>Fitness 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aegyed</dc:creator>
  <cp:lastModifiedBy>goldfisch1986@yahoo.de</cp:lastModifiedBy>
  <cp:revision>687</cp:revision>
  <dcterms:created xsi:type="dcterms:W3CDTF">2015-10-19T16:40:01Z</dcterms:created>
  <dcterms:modified xsi:type="dcterms:W3CDTF">2016-05-12T14:28:13Z</dcterms:modified>
</cp:coreProperties>
</file>