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4C9B3-4E35-4EF3-B294-D3FBBBF1C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0E1D05-EBB4-46B9-9C17-5A1D4D91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B3A81-4DB3-45E2-8A88-CC06F177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F3667-2F7E-48CE-A1F5-34F50B36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62B14-3151-423A-8D88-F01392B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18B79-93F0-4F92-A6BD-7CD4CDBA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E4E4E-49C5-484A-AC32-B4FFECF1C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78862-788F-4D92-AAF1-33F3F9F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1BEEA-4B3E-42A3-B996-D61168F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96277-B5F7-428F-8C3E-082312C0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18845-2532-401B-B419-9FD769BF5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1C3E64-6BC9-4E4C-9BDD-2079417B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4ADD1-0040-4D70-9DC5-ED4A960D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314D8-68CE-436E-A189-F75BF7AB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995D2-A4B6-45B5-8D94-6D9B97C1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0842-E9D3-4F4C-9BFE-A54E5D53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CA620-0996-4D18-9E7F-A461F03B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8FED3-16A1-4F67-89B1-2071CC7E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56C64-6383-4819-8423-5D8EED6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0967D-E0AB-4446-91DB-AAA653B3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7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64C6B-B960-4C8D-9B3A-436981BE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3C4EC-1527-4C19-873A-8875958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113F2-08DD-4130-A84E-5105895E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71E13-880E-40E8-9982-2E58AAB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3B0CB-752E-4323-A010-C780867F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B8064-6DD6-4D6F-936E-F7C43640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8783A-F2C5-41B5-838E-1338EDFA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E18C4A-F080-4487-8BCA-70D5D31E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86B94D-E8D7-4D42-8893-A9349E25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4BFD5F-4572-4EEA-88E2-550FD438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383258-510B-4F6C-A5CB-FCDE8F0C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A52F-7C02-4E1B-980B-3FC8F8B7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036A62-FDDF-4B27-BA45-68D6126C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FAF943-FF72-4441-AEAB-EE1CA63FA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589A4B-4057-4A37-AB2D-1E03D71F0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973270-3CAF-4AC9-9912-AAC1483A2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9E2379-CFD3-484C-B0C0-DA4CF4CE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80A910-3777-4338-A4CE-B22D9415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E8A23F-16A7-4912-805F-C0A61641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6AC4D-AF37-46C1-BDF4-93BE1D28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69E0D4-16E3-4344-B65B-B621469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A2FA94-CA96-4DE4-AFDE-494FEAEC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4D1545-D9B3-476B-9977-E8933AF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F11D8-9EAE-4668-A415-EE4234E0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2D2062-3F33-4869-94F5-D86B4B29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FABAF-F992-40A7-BDC9-C37C366F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55C0-AC17-4760-ABF6-DD32BD01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C83CD-B187-4A50-BB14-1A2C5F33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4811F3-D2D1-45E3-82D6-3F801FB9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6DB5F4-1B66-43BA-95E7-BAE567C4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C2FA7-D221-49FA-A129-AE8BF5D1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E00863-C9C5-4208-BF46-A6518995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6304-A5E0-419E-BEC0-F22C9434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BB9C4A-76FC-49C3-840B-EE78CD3F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421A29-9CA4-4E81-A317-8B06F8A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CC333-B822-4921-B768-306272E3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A6C887-ADDC-4D39-849F-1C34BE59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B39E5-EB34-4C56-AD73-AF78997E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13F23D-C123-4360-B047-92EA7CF0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E44651-5991-4B83-95E5-91179996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7EE57-91B9-4089-B7F1-B80488FC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4E45-1568-42AD-B2BF-0C6A5B5D0B4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3CACB-C932-4411-852A-C6E55CF09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6F886-AF86-4507-A790-70F81B68C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73067-DED7-47C8-940B-C2DCAABBD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216162-DAF6-42C9-AF2B-DFF86C7EEC64}"/>
              </a:ext>
            </a:extLst>
          </p:cNvPr>
          <p:cNvSpPr txBox="1"/>
          <p:nvPr/>
        </p:nvSpPr>
        <p:spPr>
          <a:xfrm>
            <a:off x="2764303" y="240073"/>
            <a:ext cx="6246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arlow Solid Italic" panose="04030604020F02020D02" pitchFamily="82" charset="0"/>
              </a:rPr>
              <a:t>Genetic Algorithm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3B2D76B-2BBA-4977-90F9-9C4F8A1C52D3}"/>
              </a:ext>
            </a:extLst>
          </p:cNvPr>
          <p:cNvSpPr/>
          <p:nvPr/>
        </p:nvSpPr>
        <p:spPr>
          <a:xfrm>
            <a:off x="773722" y="1645920"/>
            <a:ext cx="393896" cy="4001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5DDAB7-1D2E-474D-8D19-FEB216242AA2}"/>
              </a:ext>
            </a:extLst>
          </p:cNvPr>
          <p:cNvSpPr txBox="1"/>
          <p:nvPr/>
        </p:nvSpPr>
        <p:spPr>
          <a:xfrm>
            <a:off x="1324709" y="1584365"/>
            <a:ext cx="624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necessary data for the algorithm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1637CC5-DEC9-4292-8158-4DF6B322696B}"/>
              </a:ext>
            </a:extLst>
          </p:cNvPr>
          <p:cNvCxnSpPr>
            <a:cxnSpLocks/>
          </p:cNvCxnSpPr>
          <p:nvPr/>
        </p:nvCxnSpPr>
        <p:spPr>
          <a:xfrm>
            <a:off x="1463040" y="2419643"/>
            <a:ext cx="745588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6430E9D-7D6B-44CD-9653-BBE0FCD2FEC5}"/>
                  </a:ext>
                </a:extLst>
              </p:cNvPr>
              <p:cNvSpPr txBox="1"/>
              <p:nvPr/>
            </p:nvSpPr>
            <p:spPr>
              <a:xfrm>
                <a:off x="2574389" y="2770520"/>
                <a:ext cx="6246055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𝑚𝑗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6430E9D-7D6B-44CD-9653-BBE0FCD2F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89" y="2770520"/>
                <a:ext cx="6246055" cy="531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BB1FEE3E-2514-429B-BAF1-6924ACFC23A5}"/>
              </a:ext>
            </a:extLst>
          </p:cNvPr>
          <p:cNvSpPr txBox="1"/>
          <p:nvPr/>
        </p:nvSpPr>
        <p:spPr>
          <a:xfrm>
            <a:off x="2208628" y="2188810"/>
            <a:ext cx="814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 us the number of chromosome bits of the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852D43F-69AD-4748-A611-9D44145632F2}"/>
                  </a:ext>
                </a:extLst>
              </p:cNvPr>
              <p:cNvSpPr txBox="1"/>
              <p:nvPr/>
            </p:nvSpPr>
            <p:spPr>
              <a:xfrm>
                <a:off x="2841677" y="3425792"/>
                <a:ext cx="5795888" cy="927883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𝑚𝑗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⁡(2)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852D43F-69AD-4748-A611-9D441456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77" y="3425792"/>
                <a:ext cx="5795888" cy="92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3C85B436-FA40-4EE5-804D-1BE2B98E2186}"/>
              </a:ext>
            </a:extLst>
          </p:cNvPr>
          <p:cNvSpPr txBox="1"/>
          <p:nvPr/>
        </p:nvSpPr>
        <p:spPr>
          <a:xfrm>
            <a:off x="2222700" y="4664057"/>
            <a:ext cx="699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CD05D34-A41D-491F-AC55-29DDEEEEF922}"/>
                  </a:ext>
                </a:extLst>
              </p:cNvPr>
              <p:cNvSpPr txBox="1"/>
              <p:nvPr/>
            </p:nvSpPr>
            <p:spPr>
              <a:xfrm>
                <a:off x="3182820" y="5152917"/>
                <a:ext cx="63304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CD05D34-A41D-491F-AC55-29DDEEEEF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20" y="5152917"/>
                <a:ext cx="633049" cy="491417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0D97562-D383-4652-B72B-BAF379319A02}"/>
                  </a:ext>
                </a:extLst>
              </p:cNvPr>
              <p:cNvSpPr txBox="1"/>
              <p:nvPr/>
            </p:nvSpPr>
            <p:spPr>
              <a:xfrm>
                <a:off x="3232056" y="5668970"/>
                <a:ext cx="63304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0D97562-D383-4652-B72B-BAF379319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056" y="5668970"/>
                <a:ext cx="633049" cy="491417"/>
              </a:xfrm>
              <a:prstGeom prst="rect">
                <a:avLst/>
              </a:prstGeom>
              <a:blipFill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7193D1EB-EBB6-409A-9A5E-FC1681BB201D}"/>
              </a:ext>
            </a:extLst>
          </p:cNvPr>
          <p:cNvSpPr txBox="1"/>
          <p:nvPr/>
        </p:nvSpPr>
        <p:spPr>
          <a:xfrm>
            <a:off x="3815869" y="5194987"/>
            <a:ext cx="236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Lower limit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2BE1BD-0E62-4B3F-93AB-D2FAF1093CAC}"/>
              </a:ext>
            </a:extLst>
          </p:cNvPr>
          <p:cNvSpPr txBox="1"/>
          <p:nvPr/>
        </p:nvSpPr>
        <p:spPr>
          <a:xfrm>
            <a:off x="3815869" y="5683845"/>
            <a:ext cx="236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Upper limit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E945344-3CA1-44CF-B846-9104ADA11D90}"/>
                  </a:ext>
                </a:extLst>
              </p:cNvPr>
              <p:cNvSpPr txBox="1"/>
              <p:nvPr/>
            </p:nvSpPr>
            <p:spPr>
              <a:xfrm>
                <a:off x="5838095" y="5098529"/>
                <a:ext cx="63304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E945344-3CA1-44CF-B846-9104ADA11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095" y="5098529"/>
                <a:ext cx="633049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4C7B355-074A-4B33-B298-0EBA147C77E7}"/>
                  </a:ext>
                </a:extLst>
              </p:cNvPr>
              <p:cNvSpPr txBox="1"/>
              <p:nvPr/>
            </p:nvSpPr>
            <p:spPr>
              <a:xfrm>
                <a:off x="5887331" y="5614582"/>
                <a:ext cx="633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4C7B355-074A-4B33-B298-0EBA147C7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331" y="5614582"/>
                <a:ext cx="63304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1B163B25-3824-41E9-8DEA-A4FA0F14EECA}"/>
              </a:ext>
            </a:extLst>
          </p:cNvPr>
          <p:cNvSpPr txBox="1"/>
          <p:nvPr/>
        </p:nvSpPr>
        <p:spPr>
          <a:xfrm>
            <a:off x="6471144" y="5140599"/>
            <a:ext cx="332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bits of chromosome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841B323-DCAA-43A6-8ED8-42B474D617CB}"/>
              </a:ext>
            </a:extLst>
          </p:cNvPr>
          <p:cNvSpPr txBox="1"/>
          <p:nvPr/>
        </p:nvSpPr>
        <p:spPr>
          <a:xfrm>
            <a:off x="6471144" y="5629457"/>
            <a:ext cx="236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Precision bits</a:t>
            </a:r>
          </a:p>
        </p:txBody>
      </p:sp>
    </p:spTree>
    <p:extLst>
      <p:ext uri="{BB962C8B-B14F-4D97-AF65-F5344CB8AC3E}">
        <p14:creationId xmlns:p14="http://schemas.microsoft.com/office/powerpoint/2010/main" val="12698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3B2D76B-2BBA-4977-90F9-9C4F8A1C52D3}"/>
              </a:ext>
            </a:extLst>
          </p:cNvPr>
          <p:cNvSpPr/>
          <p:nvPr/>
        </p:nvSpPr>
        <p:spPr>
          <a:xfrm>
            <a:off x="900331" y="281354"/>
            <a:ext cx="393896" cy="4001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5DDAB7-1D2E-474D-8D19-FEB216242AA2}"/>
              </a:ext>
            </a:extLst>
          </p:cNvPr>
          <p:cNvSpPr txBox="1"/>
          <p:nvPr/>
        </p:nvSpPr>
        <p:spPr>
          <a:xfrm>
            <a:off x="1478281" y="219799"/>
            <a:ext cx="843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 a population of vectors like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AFCAF50-AE18-4136-B635-290082672DB5}"/>
                  </a:ext>
                </a:extLst>
              </p:cNvPr>
              <p:cNvSpPr txBox="1"/>
              <p:nvPr/>
            </p:nvSpPr>
            <p:spPr>
              <a:xfrm>
                <a:off x="2098434" y="2782263"/>
                <a:ext cx="6246055" cy="824265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s-MX"/>
                </a:defPPr>
                <a:lvl1pPr>
                  <a:defRPr sz="2400" b="0" i="1">
                    <a:latin typeface="Cambria Math" panose="02040503050406030204" pitchFamily="18" charset="0"/>
                    <a:cs typeface="Arial" panose="020B0604020202020204" pitchFamily="34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/>
                          </m:ctrlPr>
                        </m:sSubPr>
                        <m:e>
                          <m:r>
                            <a:rPr lang="es-MX"/>
                            <m:t>𝑋</m:t>
                          </m:r>
                        </m:e>
                        <m:sub>
                          <m:r>
                            <a:rPr lang="es-MX"/>
                            <m:t>𝑗</m:t>
                          </m:r>
                        </m:sub>
                      </m:sSub>
                      <m:r>
                        <a:rPr lang="es-MX"/>
                        <m:t>=</m:t>
                      </m:r>
                      <m:sSub>
                        <m:sSubPr>
                          <m:ctrlPr>
                            <a:rPr lang="es-MX"/>
                          </m:ctrlPr>
                        </m:sSubPr>
                        <m:e>
                          <m:r>
                            <a:rPr lang="es-MX"/>
                            <m:t>𝑎</m:t>
                          </m:r>
                        </m:e>
                        <m:sub>
                          <m:r>
                            <a:rPr lang="es-MX"/>
                            <m:t>𝑗</m:t>
                          </m:r>
                        </m:sub>
                      </m:sSub>
                      <m:r>
                        <a:rPr lang="es-MX"/>
                        <m:t>+</m:t>
                      </m:r>
                      <m:r>
                        <a:rPr lang="es-MX"/>
                        <m:t>𝑠𝑢𝑏𝑆𝑡𝑟𝑖𝑛𝑔</m:t>
                      </m:r>
                      <m:d>
                        <m:dPr>
                          <m:ctrlPr>
                            <a:rPr lang="es-MX"/>
                          </m:ctrlPr>
                        </m:dPr>
                        <m:e>
                          <m:r>
                            <a:rPr lang="es-MX"/>
                            <m:t>𝑖𝑛𝑡</m:t>
                          </m:r>
                        </m:e>
                      </m:d>
                      <m:r>
                        <a:rPr lang="es-MX"/>
                        <m:t> ∗(</m:t>
                      </m:r>
                      <m:f>
                        <m:fPr>
                          <m:ctrlPr>
                            <a:rPr lang="es-MX"/>
                          </m:ctrlPr>
                        </m:fPr>
                        <m:num>
                          <m:sSub>
                            <m:sSubPr>
                              <m:ctrlPr>
                                <a:rPr lang="es-MX"/>
                              </m:ctrlPr>
                            </m:sSubPr>
                            <m:e>
                              <m:r>
                                <a:rPr lang="es-MX"/>
                                <m:t>𝑏</m:t>
                              </m:r>
                            </m:e>
                            <m:sub>
                              <m:r>
                                <a:rPr lang="es-MX"/>
                                <m:t>𝑗</m:t>
                              </m:r>
                            </m:sub>
                          </m:sSub>
                          <m:r>
                            <a:rPr lang="es-MX"/>
                            <m:t>−</m:t>
                          </m:r>
                          <m:sSub>
                            <m:sSubPr>
                              <m:ctrlPr>
                                <a:rPr lang="es-MX"/>
                              </m:ctrlPr>
                            </m:sSubPr>
                            <m:e>
                              <m:r>
                                <a:rPr lang="es-MX"/>
                                <m:t>𝑎</m:t>
                              </m:r>
                            </m:e>
                            <m:sub>
                              <m:r>
                                <a:rPr lang="es-MX"/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MX"/>
                              </m:ctrlPr>
                            </m:sSupPr>
                            <m:e>
                              <m:r>
                                <a:rPr lang="es-MX"/>
                                <m:t>2</m:t>
                              </m:r>
                            </m:e>
                            <m:sup>
                              <m:r>
                                <a:rPr lang="es-MX"/>
                                <m:t>𝑚𝑗</m:t>
                              </m:r>
                            </m:sup>
                          </m:sSup>
                          <m:r>
                            <a:rPr lang="es-MX"/>
                            <m:t>−1</m:t>
                          </m:r>
                        </m:den>
                      </m:f>
                      <m:r>
                        <a:rPr lang="es-MX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AFCAF50-AE18-4136-B635-29008267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34" y="2782263"/>
                <a:ext cx="6246055" cy="824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34500809-AC1E-4EF4-8A30-0365C84A349E}"/>
              </a:ext>
            </a:extLst>
          </p:cNvPr>
          <p:cNvSpPr txBox="1"/>
          <p:nvPr/>
        </p:nvSpPr>
        <p:spPr>
          <a:xfrm>
            <a:off x="2028094" y="1199965"/>
            <a:ext cx="347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V1 [1001101011111]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49C8DFF-6947-4FD4-A47C-BC1EB40E3C5F}"/>
              </a:ext>
            </a:extLst>
          </p:cNvPr>
          <p:cNvCxnSpPr>
            <a:cxnSpLocks/>
          </p:cNvCxnSpPr>
          <p:nvPr/>
        </p:nvCxnSpPr>
        <p:spPr>
          <a:xfrm>
            <a:off x="2799473" y="1778328"/>
            <a:ext cx="113948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A71B8C2-B5D7-412B-B3BC-CB319F21590F}"/>
              </a:ext>
            </a:extLst>
          </p:cNvPr>
          <p:cNvCxnSpPr>
            <a:cxnSpLocks/>
          </p:cNvCxnSpPr>
          <p:nvPr/>
        </p:nvCxnSpPr>
        <p:spPr>
          <a:xfrm>
            <a:off x="4049153" y="1778328"/>
            <a:ext cx="113948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509B0A-6F89-40B4-9169-EB3EB52E50FD}"/>
              </a:ext>
            </a:extLst>
          </p:cNvPr>
          <p:cNvSpPr txBox="1"/>
          <p:nvPr/>
        </p:nvSpPr>
        <p:spPr>
          <a:xfrm>
            <a:off x="3172268" y="858529"/>
            <a:ext cx="3657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5EF33FE-F561-4164-B1F9-42FD9C39C638}"/>
              </a:ext>
            </a:extLst>
          </p:cNvPr>
          <p:cNvSpPr txBox="1"/>
          <p:nvPr/>
        </p:nvSpPr>
        <p:spPr>
          <a:xfrm>
            <a:off x="4407876" y="842916"/>
            <a:ext cx="3657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3980C9-FC84-4B43-A4B0-CC8DE20AC02C}"/>
              </a:ext>
            </a:extLst>
          </p:cNvPr>
          <p:cNvSpPr txBox="1"/>
          <p:nvPr/>
        </p:nvSpPr>
        <p:spPr>
          <a:xfrm>
            <a:off x="5894365" y="939944"/>
            <a:ext cx="139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has a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9A5DEA2-266A-4B8B-85BF-0C1DDFC19E03}"/>
              </a:ext>
            </a:extLst>
          </p:cNvPr>
          <p:cNvSpPr txBox="1"/>
          <p:nvPr/>
        </p:nvSpPr>
        <p:spPr>
          <a:xfrm>
            <a:off x="7683307" y="955877"/>
            <a:ext cx="75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2D8FDB0-379F-42FF-8722-47C4A3ED33EE}"/>
                  </a:ext>
                </a:extLst>
              </p:cNvPr>
              <p:cNvSpPr txBox="1"/>
              <p:nvPr/>
            </p:nvSpPr>
            <p:spPr>
              <a:xfrm>
                <a:off x="7069015" y="906467"/>
                <a:ext cx="63304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2D8FDB0-379F-42FF-8722-47C4A3ED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15" y="906467"/>
                <a:ext cx="633049" cy="491417"/>
              </a:xfrm>
              <a:prstGeom prst="rect">
                <a:avLst/>
              </a:prstGeom>
              <a:blipFill>
                <a:blip r:embed="rId3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CDFDF032-E8E9-4489-9BAB-61058FE9EBCF}"/>
              </a:ext>
            </a:extLst>
          </p:cNvPr>
          <p:cNvSpPr txBox="1"/>
          <p:nvPr/>
        </p:nvSpPr>
        <p:spPr>
          <a:xfrm>
            <a:off x="5894365" y="1431361"/>
            <a:ext cx="139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 has a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35F898F-A208-4720-8930-94EC9E5F1476}"/>
              </a:ext>
            </a:extLst>
          </p:cNvPr>
          <p:cNvSpPr txBox="1"/>
          <p:nvPr/>
        </p:nvSpPr>
        <p:spPr>
          <a:xfrm>
            <a:off x="7683307" y="1447294"/>
            <a:ext cx="75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F47FDAE-06EC-47FE-944C-8F040B56CE84}"/>
                  </a:ext>
                </a:extLst>
              </p:cNvPr>
              <p:cNvSpPr txBox="1"/>
              <p:nvPr/>
            </p:nvSpPr>
            <p:spPr>
              <a:xfrm>
                <a:off x="7069015" y="1397884"/>
                <a:ext cx="63304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F47FDAE-06EC-47FE-944C-8F040B56C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15" y="1397884"/>
                <a:ext cx="633049" cy="491417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C0A535A5-F8BF-45E9-BCD0-0C387E4EC65F}"/>
              </a:ext>
            </a:extLst>
          </p:cNvPr>
          <p:cNvSpPr/>
          <p:nvPr/>
        </p:nvSpPr>
        <p:spPr>
          <a:xfrm>
            <a:off x="885090" y="2177963"/>
            <a:ext cx="393896" cy="4001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601A8C3-940A-4E2F-A15B-81AB87FE0B38}"/>
              </a:ext>
            </a:extLst>
          </p:cNvPr>
          <p:cNvSpPr txBox="1"/>
          <p:nvPr/>
        </p:nvSpPr>
        <p:spPr>
          <a:xfrm>
            <a:off x="1463040" y="2116408"/>
            <a:ext cx="843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the value for each variable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CC04906-D872-4A32-859C-C8CF9588B7EC}"/>
              </a:ext>
            </a:extLst>
          </p:cNvPr>
          <p:cNvSpPr/>
          <p:nvPr/>
        </p:nvSpPr>
        <p:spPr>
          <a:xfrm>
            <a:off x="900331" y="4074572"/>
            <a:ext cx="393896" cy="4001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E616E00-0DC8-41E9-9FF4-75BAF91E6FCE}"/>
              </a:ext>
            </a:extLst>
          </p:cNvPr>
          <p:cNvSpPr txBox="1"/>
          <p:nvPr/>
        </p:nvSpPr>
        <p:spPr>
          <a:xfrm>
            <a:off x="1478281" y="4027085"/>
            <a:ext cx="843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Verify restrictions for each vector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A40CD28-873C-4CA5-B7E1-FF7B7E47659E}"/>
              </a:ext>
            </a:extLst>
          </p:cNvPr>
          <p:cNvCxnSpPr>
            <a:cxnSpLocks/>
          </p:cNvCxnSpPr>
          <p:nvPr/>
        </p:nvCxnSpPr>
        <p:spPr>
          <a:xfrm>
            <a:off x="1478281" y="4957742"/>
            <a:ext cx="745588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C3B7ABD-331D-4660-8DB4-3252236730D9}"/>
              </a:ext>
            </a:extLst>
          </p:cNvPr>
          <p:cNvSpPr txBox="1"/>
          <p:nvPr/>
        </p:nvSpPr>
        <p:spPr>
          <a:xfrm>
            <a:off x="2223869" y="4729437"/>
            <a:ext cx="8147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 careful to generate vectors because in some cases, generate a vector that satisfied all the restrictions is not a easy work. We have truncated the generation if we do not have a valid vector when has passed 2 minutes.</a:t>
            </a:r>
          </a:p>
        </p:txBody>
      </p:sp>
    </p:spTree>
    <p:extLst>
      <p:ext uri="{BB962C8B-B14F-4D97-AF65-F5344CB8AC3E}">
        <p14:creationId xmlns:p14="http://schemas.microsoft.com/office/powerpoint/2010/main" val="226821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3B2D76B-2BBA-4977-90F9-9C4F8A1C52D3}"/>
              </a:ext>
            </a:extLst>
          </p:cNvPr>
          <p:cNvSpPr/>
          <p:nvPr/>
        </p:nvSpPr>
        <p:spPr>
          <a:xfrm>
            <a:off x="900331" y="281354"/>
            <a:ext cx="393896" cy="4001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5DDAB7-1D2E-474D-8D19-FEB216242AA2}"/>
              </a:ext>
            </a:extLst>
          </p:cNvPr>
          <p:cNvSpPr txBox="1"/>
          <p:nvPr/>
        </p:nvSpPr>
        <p:spPr>
          <a:xfrm>
            <a:off x="1478281" y="219799"/>
            <a:ext cx="843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 a table with the following values: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8B29024-2DC1-4250-9226-3D427C0ED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89114"/>
              </p:ext>
            </p:extLst>
          </p:nvPr>
        </p:nvGraphicFramePr>
        <p:xfrm>
          <a:off x="1055077" y="958816"/>
          <a:ext cx="94253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8169">
                  <a:extLst>
                    <a:ext uri="{9D8B030D-6E8A-4147-A177-3AD203B41FA5}">
                      <a16:colId xmlns:a16="http://schemas.microsoft.com/office/drawing/2014/main" val="3180276070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1886540215"/>
                    </a:ext>
                  </a:extLst>
                </a:gridCol>
                <a:gridCol w="801858">
                  <a:extLst>
                    <a:ext uri="{9D8B030D-6E8A-4147-A177-3AD203B41FA5}">
                      <a16:colId xmlns:a16="http://schemas.microsoft.com/office/drawing/2014/main" val="175653181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22096081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07196528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251255742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2653825667"/>
                    </a:ext>
                  </a:extLst>
                </a:gridCol>
                <a:gridCol w="1716257">
                  <a:extLst>
                    <a:ext uri="{9D8B030D-6E8A-4147-A177-3AD203B41FA5}">
                      <a16:colId xmlns:a16="http://schemas.microsoft.com/office/drawing/2014/main" val="4081954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%Zacum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#random[0, 1]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Vector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8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54809"/>
                  </a:ext>
                </a:extLst>
              </a:tr>
            </a:tbl>
          </a:graphicData>
        </a:graphic>
      </p:graphicFrame>
      <p:sp>
        <p:nvSpPr>
          <p:cNvPr id="30" name="Elipse 29">
            <a:extLst>
              <a:ext uri="{FF2B5EF4-FFF2-40B4-BE49-F238E27FC236}">
                <a16:creationId xmlns:a16="http://schemas.microsoft.com/office/drawing/2014/main" id="{71E0DF59-E534-43DC-97E5-DDFF52C8B335}"/>
              </a:ext>
            </a:extLst>
          </p:cNvPr>
          <p:cNvSpPr/>
          <p:nvPr/>
        </p:nvSpPr>
        <p:spPr>
          <a:xfrm>
            <a:off x="900331" y="2039403"/>
            <a:ext cx="393896" cy="4001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7BBE05C-94EE-434D-BD72-66B8B0AB33BF}"/>
              </a:ext>
            </a:extLst>
          </p:cNvPr>
          <p:cNvSpPr txBox="1"/>
          <p:nvPr/>
        </p:nvSpPr>
        <p:spPr>
          <a:xfrm>
            <a:off x="1478281" y="1977848"/>
            <a:ext cx="843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generate new vector for other round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5EA7C9-1B02-4161-ADD2-0DE11D676827}"/>
              </a:ext>
            </a:extLst>
          </p:cNvPr>
          <p:cNvSpPr txBox="1"/>
          <p:nvPr/>
        </p:nvSpPr>
        <p:spPr>
          <a:xfrm>
            <a:off x="2042160" y="2716865"/>
            <a:ext cx="843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the best Z and how many times has been repeated, if we have a Z that has been repeated more than 2 time, then: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F3FB89D-A276-4695-A1D5-2C9943D4ACBB}"/>
              </a:ext>
            </a:extLst>
          </p:cNvPr>
          <p:cNvCxnSpPr>
            <a:cxnSpLocks/>
          </p:cNvCxnSpPr>
          <p:nvPr/>
        </p:nvCxnSpPr>
        <p:spPr>
          <a:xfrm>
            <a:off x="1478281" y="2947697"/>
            <a:ext cx="491196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DC3140E-AF89-4AEA-A5E5-1CF2A3D7D5C2}"/>
              </a:ext>
            </a:extLst>
          </p:cNvPr>
          <p:cNvSpPr txBox="1"/>
          <p:nvPr/>
        </p:nvSpPr>
        <p:spPr>
          <a:xfrm>
            <a:off x="2700997" y="3733234"/>
            <a:ext cx="777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mute the best Z, after that we crossed with other vector the result of mutation.</a:t>
            </a:r>
          </a:p>
        </p:txBody>
      </p:sp>
      <p:sp>
        <p:nvSpPr>
          <p:cNvPr id="4" name="Corazón 3">
            <a:extLst>
              <a:ext uri="{FF2B5EF4-FFF2-40B4-BE49-F238E27FC236}">
                <a16:creationId xmlns:a16="http://schemas.microsoft.com/office/drawing/2014/main" id="{B42AFBDC-FC58-4F12-84ED-E336480EEE03}"/>
              </a:ext>
            </a:extLst>
          </p:cNvPr>
          <p:cNvSpPr/>
          <p:nvPr/>
        </p:nvSpPr>
        <p:spPr>
          <a:xfrm>
            <a:off x="2363372" y="3857408"/>
            <a:ext cx="321212" cy="247923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1E094A2-A0DF-4BFC-853E-4F03D681A7F3}"/>
              </a:ext>
            </a:extLst>
          </p:cNvPr>
          <p:cNvSpPr txBox="1"/>
          <p:nvPr/>
        </p:nvSpPr>
        <p:spPr>
          <a:xfrm>
            <a:off x="2166424" y="4639865"/>
            <a:ext cx="843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we do not have a Z that has been repeated more than 2 time, then: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911F075-65BD-4810-B197-DEF860C9A501}"/>
              </a:ext>
            </a:extLst>
          </p:cNvPr>
          <p:cNvCxnSpPr>
            <a:cxnSpLocks/>
          </p:cNvCxnSpPr>
          <p:nvPr/>
        </p:nvCxnSpPr>
        <p:spPr>
          <a:xfrm>
            <a:off x="1602545" y="4870697"/>
            <a:ext cx="491196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869B469-BD47-422F-8C7A-8F71927F9102}"/>
              </a:ext>
            </a:extLst>
          </p:cNvPr>
          <p:cNvSpPr txBox="1"/>
          <p:nvPr/>
        </p:nvSpPr>
        <p:spPr>
          <a:xfrm>
            <a:off x="2825261" y="5656234"/>
            <a:ext cx="777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cross the first vector and other random vector that is available in the round.</a:t>
            </a:r>
          </a:p>
        </p:txBody>
      </p:sp>
      <p:sp>
        <p:nvSpPr>
          <p:cNvPr id="42" name="Corazón 41">
            <a:extLst>
              <a:ext uri="{FF2B5EF4-FFF2-40B4-BE49-F238E27FC236}">
                <a16:creationId xmlns:a16="http://schemas.microsoft.com/office/drawing/2014/main" id="{CDF09785-99B7-4554-ABBD-33BB0B0735C7}"/>
              </a:ext>
            </a:extLst>
          </p:cNvPr>
          <p:cNvSpPr/>
          <p:nvPr/>
        </p:nvSpPr>
        <p:spPr>
          <a:xfrm>
            <a:off x="2487636" y="5780408"/>
            <a:ext cx="321212" cy="247923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6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251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Harlow Solid Italic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13</cp:revision>
  <dcterms:created xsi:type="dcterms:W3CDTF">2019-04-09T04:22:44Z</dcterms:created>
  <dcterms:modified xsi:type="dcterms:W3CDTF">2019-04-09T05:16:01Z</dcterms:modified>
</cp:coreProperties>
</file>