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0" r:id="rId1"/>
  </p:sldMasterIdLst>
  <p:notesMasterIdLst>
    <p:notesMasterId r:id="rId8"/>
  </p:notesMasterIdLst>
  <p:sldIdLst>
    <p:sldId id="263" r:id="rId2"/>
    <p:sldId id="261" r:id="rId3"/>
    <p:sldId id="257" r:id="rId4"/>
    <p:sldId id="259" r:id="rId5"/>
    <p:sldId id="258" r:id="rId6"/>
    <p:sldId id="264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C8B51FD-6200-4718-BA08-7575184E231C}">
          <p14:sldIdLst/>
        </p14:section>
        <p14:section name="Untitled Section" id="{2ACBE86D-E69C-4389-B1E8-73269BE9D171}">
          <p14:sldIdLst>
            <p14:sldId id="263"/>
            <p14:sldId id="261"/>
          </p14:sldIdLst>
        </p14:section>
        <p14:section name="Untitled Section" id="{9F3648FA-71D6-476E-84CB-9941B8A171F7}">
          <p14:sldIdLst>
            <p14:sldId id="257"/>
            <p14:sldId id="259"/>
            <p14:sldId id="258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222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8E504A-5D6D-4683-A94F-3123DF93EC02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C9EF37-A587-4450-AB7B-A47CA3490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0963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6ce3ac64ce_1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6ce3ac64ce_1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4A3D2-FCF6-4AF1-A497-A3D503920C8F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24E5F822-25CB-43AD-875A-681602005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005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4A3D2-FCF6-4AF1-A497-A3D503920C8F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5F822-25CB-43AD-875A-681602005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031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4A3D2-FCF6-4AF1-A497-A3D503920C8F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5F822-25CB-43AD-875A-681602005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5786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415600" y="496667"/>
            <a:ext cx="11360800" cy="97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415600" y="1958433"/>
            <a:ext cx="11360800" cy="413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95113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4A3D2-FCF6-4AF1-A497-A3D503920C8F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5F822-25CB-43AD-875A-681602005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45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77D4A3D2-FCF6-4AF1-A497-A3D503920C8F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24E5F822-25CB-43AD-875A-681602005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651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4A3D2-FCF6-4AF1-A497-A3D503920C8F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5F822-25CB-43AD-875A-681602005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644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4A3D2-FCF6-4AF1-A497-A3D503920C8F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5F822-25CB-43AD-875A-681602005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700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4A3D2-FCF6-4AF1-A497-A3D503920C8F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5F822-25CB-43AD-875A-681602005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155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4A3D2-FCF6-4AF1-A497-A3D503920C8F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5F822-25CB-43AD-875A-681602005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457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4A3D2-FCF6-4AF1-A497-A3D503920C8F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5F822-25CB-43AD-875A-681602005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680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4A3D2-FCF6-4AF1-A497-A3D503920C8F}" type="datetimeFigureOut">
              <a:rPr lang="en-US" smtClean="0"/>
              <a:t>4/18/2024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5F822-25CB-43AD-875A-681602005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842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77D4A3D2-FCF6-4AF1-A497-A3D503920C8F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24E5F822-25CB-43AD-875A-681602005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931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814" r:id="rId4"/>
    <p:sldLayoutId id="2147483815" r:id="rId5"/>
    <p:sldLayoutId id="2147483816" r:id="rId6"/>
    <p:sldLayoutId id="2147483817" r:id="rId7"/>
    <p:sldLayoutId id="2147483818" r:id="rId8"/>
    <p:sldLayoutId id="2147483819" r:id="rId9"/>
    <p:sldLayoutId id="2147483820" r:id="rId10"/>
    <p:sldLayoutId id="2147483821" r:id="rId11"/>
    <p:sldLayoutId id="214748382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11.png"/><Relationship Id="rId9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C3D25154-9EF7-4C33-9AAC-7B3BE089FE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84DE0D-56FD-0B87-848B-17806A4A60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1560" y="643468"/>
            <a:ext cx="9966960" cy="3592432"/>
          </a:xfrm>
        </p:spPr>
        <p:txBody>
          <a:bodyPr>
            <a:normAutofit/>
          </a:bodyPr>
          <a:lstStyle/>
          <a:p>
            <a:r>
              <a:rPr lang="en-US"/>
              <a:t>AIEplace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604E8C0-C927-4C06-A96A-BF3323BA76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000"/>
            <a:ext cx="12192000" cy="2295831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F5710B-9F14-7E8E-B861-DF03B80448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9848" y="4913336"/>
            <a:ext cx="7891272" cy="1069848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000000"/>
                </a:solidFill>
              </a:rPr>
              <a:t>Application Specification</a:t>
            </a:r>
            <a:endParaRPr lang="en-US" sz="4000" dirty="0">
              <a:solidFill>
                <a:srgbClr val="000000"/>
              </a:solidFill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DCECFD5-4C30-4892-9FF0-540E17955A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45590" y="5111496"/>
            <a:ext cx="1080904" cy="1080902"/>
            <a:chOff x="10245590" y="5111496"/>
            <a:chExt cx="1080904" cy="1080902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95C67F70-EAFE-425C-8422-591620A96D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5590" y="5111496"/>
              <a:ext cx="1080904" cy="1080902"/>
            </a:xfrm>
            <a:prstGeom prst="ellipse">
              <a:avLst/>
            </a:prstGeom>
            <a:blipFill dpi="0" rotWithShape="1">
              <a:blip r:embed="rId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47FA16B-C217-4D91-84EA-5B0846BDDA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53681" y="5219586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13841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/>
          <p:nvPr/>
        </p:nvSpPr>
        <p:spPr>
          <a:xfrm>
            <a:off x="7470533" y="1178467"/>
            <a:ext cx="1404000" cy="55464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/>
          </a:p>
        </p:txBody>
      </p:sp>
      <p:sp>
        <p:nvSpPr>
          <p:cNvPr id="69" name="Google Shape;69;p14"/>
          <p:cNvSpPr txBox="1">
            <a:spLocks noGrp="1"/>
          </p:cNvSpPr>
          <p:nvPr>
            <p:ph type="title"/>
          </p:nvPr>
        </p:nvSpPr>
        <p:spPr>
          <a:xfrm>
            <a:off x="161373" y="317575"/>
            <a:ext cx="9409534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rmAutofit fontScale="90000"/>
          </a:bodyPr>
          <a:lstStyle/>
          <a:p>
            <a:r>
              <a:rPr lang="en" dirty="0"/>
              <a:t>AIEplace Application Overview</a:t>
            </a:r>
            <a:endParaRPr dirty="0"/>
          </a:p>
        </p:txBody>
      </p:sp>
      <p:sp>
        <p:nvSpPr>
          <p:cNvPr id="70" name="Google Shape;70;p14"/>
          <p:cNvSpPr/>
          <p:nvPr/>
        </p:nvSpPr>
        <p:spPr>
          <a:xfrm>
            <a:off x="147533" y="1236000"/>
            <a:ext cx="3866800" cy="55464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/>
          </a:p>
        </p:txBody>
      </p:sp>
      <p:sp>
        <p:nvSpPr>
          <p:cNvPr id="71" name="Google Shape;71;p14"/>
          <p:cNvSpPr txBox="1"/>
          <p:nvPr/>
        </p:nvSpPr>
        <p:spPr>
          <a:xfrm>
            <a:off x="906367" y="1165834"/>
            <a:ext cx="2557600" cy="61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" sz="2400" dirty="0">
                <a:solidFill>
                  <a:schemeClr val="dk2"/>
                </a:solidFill>
              </a:rPr>
              <a:t>Host Code (x86)</a:t>
            </a:r>
            <a:endParaRPr sz="2400" dirty="0">
              <a:solidFill>
                <a:schemeClr val="dk2"/>
              </a:solidFill>
            </a:endParaRPr>
          </a:p>
        </p:txBody>
      </p:sp>
      <p:grpSp>
        <p:nvGrpSpPr>
          <p:cNvPr id="72" name="Google Shape;72;p14"/>
          <p:cNvGrpSpPr/>
          <p:nvPr/>
        </p:nvGrpSpPr>
        <p:grpSpPr>
          <a:xfrm>
            <a:off x="4866140" y="1127443"/>
            <a:ext cx="1680027" cy="5506257"/>
            <a:chOff x="5606150" y="815357"/>
            <a:chExt cx="1053000" cy="4129693"/>
          </a:xfrm>
        </p:grpSpPr>
        <p:sp>
          <p:nvSpPr>
            <p:cNvPr id="73" name="Google Shape;73;p14"/>
            <p:cNvSpPr/>
            <p:nvPr/>
          </p:nvSpPr>
          <p:spPr>
            <a:xfrm>
              <a:off x="5606150" y="850950"/>
              <a:ext cx="1053000" cy="40941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endParaRPr sz="2400"/>
            </a:p>
          </p:txBody>
        </p:sp>
        <p:sp>
          <p:nvSpPr>
            <p:cNvPr id="74" name="Google Shape;74;p14"/>
            <p:cNvSpPr txBox="1"/>
            <p:nvPr/>
          </p:nvSpPr>
          <p:spPr>
            <a:xfrm>
              <a:off x="5951106" y="815357"/>
              <a:ext cx="681600" cy="4616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spAutoFit/>
            </a:bodyPr>
            <a:lstStyle/>
            <a:p>
              <a:r>
                <a:rPr lang="en" sz="2400" dirty="0">
                  <a:solidFill>
                    <a:schemeClr val="dk2"/>
                  </a:solidFill>
                </a:rPr>
                <a:t>PL</a:t>
              </a:r>
              <a:endParaRPr sz="2400" dirty="0">
                <a:solidFill>
                  <a:schemeClr val="dk2"/>
                </a:solidFill>
              </a:endParaRPr>
            </a:p>
          </p:txBody>
        </p:sp>
      </p:grpSp>
      <p:sp>
        <p:nvSpPr>
          <p:cNvPr id="75" name="Google Shape;75;p14"/>
          <p:cNvSpPr txBox="1"/>
          <p:nvPr/>
        </p:nvSpPr>
        <p:spPr>
          <a:xfrm>
            <a:off x="7771433" y="1104445"/>
            <a:ext cx="1010000" cy="61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" sz="2400" dirty="0">
                <a:solidFill>
                  <a:schemeClr val="dk2"/>
                </a:solidFill>
              </a:rPr>
              <a:t>AIEs</a:t>
            </a:r>
            <a:endParaRPr sz="2400" dirty="0">
              <a:solidFill>
                <a:schemeClr val="dk2"/>
              </a:solidFill>
            </a:endParaRPr>
          </a:p>
        </p:txBody>
      </p:sp>
      <p:sp>
        <p:nvSpPr>
          <p:cNvPr id="76" name="Google Shape;76;p14"/>
          <p:cNvSpPr/>
          <p:nvPr/>
        </p:nvSpPr>
        <p:spPr>
          <a:xfrm>
            <a:off x="147517" y="1781417"/>
            <a:ext cx="3811600" cy="615600"/>
          </a:xfrm>
          <a:prstGeom prst="rect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000" dirty="0"/>
              <a:t>Read LEF, DEF, into DataBase</a:t>
            </a:r>
            <a:endParaRPr sz="2000" dirty="0"/>
          </a:p>
        </p:txBody>
      </p:sp>
      <p:sp>
        <p:nvSpPr>
          <p:cNvPr id="77" name="Google Shape;77;p14"/>
          <p:cNvSpPr/>
          <p:nvPr/>
        </p:nvSpPr>
        <p:spPr>
          <a:xfrm>
            <a:off x="398317" y="2631433"/>
            <a:ext cx="3310000" cy="615600"/>
          </a:xfrm>
          <a:prstGeom prst="rect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000" dirty="0"/>
              <a:t>Initialize placement</a:t>
            </a:r>
            <a:endParaRPr sz="2000" dirty="0"/>
          </a:p>
        </p:txBody>
      </p:sp>
      <p:sp>
        <p:nvSpPr>
          <p:cNvPr id="78" name="Google Shape;78;p14"/>
          <p:cNvSpPr/>
          <p:nvPr/>
        </p:nvSpPr>
        <p:spPr>
          <a:xfrm>
            <a:off x="736917" y="3455117"/>
            <a:ext cx="2632800" cy="23572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000" dirty="0"/>
              <a:t>Placement Iteration</a:t>
            </a:r>
            <a:endParaRPr sz="2000" dirty="0"/>
          </a:p>
          <a:p>
            <a:pPr algn="ctr"/>
            <a:r>
              <a:rPr lang="en" sz="2000" dirty="0"/>
              <a:t>(repeat to convergence)</a:t>
            </a:r>
            <a:endParaRPr sz="2000" dirty="0"/>
          </a:p>
        </p:txBody>
      </p:sp>
      <p:sp>
        <p:nvSpPr>
          <p:cNvPr id="79" name="Google Shape;79;p14"/>
          <p:cNvSpPr/>
          <p:nvPr/>
        </p:nvSpPr>
        <p:spPr>
          <a:xfrm>
            <a:off x="1213333" y="6020433"/>
            <a:ext cx="1680000" cy="438800"/>
          </a:xfrm>
          <a:prstGeom prst="rect">
            <a:avLst/>
          </a:prstGeom>
          <a:solidFill>
            <a:srgbClr val="CC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dirty="0"/>
              <a:t>Write output</a:t>
            </a:r>
            <a:endParaRPr dirty="0"/>
          </a:p>
        </p:txBody>
      </p:sp>
      <p:cxnSp>
        <p:nvCxnSpPr>
          <p:cNvPr id="80" name="Google Shape;80;p14"/>
          <p:cNvCxnSpPr/>
          <p:nvPr/>
        </p:nvCxnSpPr>
        <p:spPr>
          <a:xfrm>
            <a:off x="3246900" y="5142733"/>
            <a:ext cx="1946400" cy="6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1" name="Google Shape;81;p14"/>
          <p:cNvSpPr txBox="1"/>
          <p:nvPr/>
        </p:nvSpPr>
        <p:spPr>
          <a:xfrm>
            <a:off x="3316933" y="3820918"/>
            <a:ext cx="1010000" cy="492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" sz="800">
                <a:solidFill>
                  <a:schemeClr val="dk2"/>
                </a:solidFill>
              </a:rPr>
              <a:t>Send node positions</a:t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82" name="Google Shape;82;p14"/>
          <p:cNvSpPr txBox="1"/>
          <p:nvPr/>
        </p:nvSpPr>
        <p:spPr>
          <a:xfrm>
            <a:off x="3913000" y="4880267"/>
            <a:ext cx="1082400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" sz="800">
                <a:solidFill>
                  <a:schemeClr val="dk2"/>
                </a:solidFill>
              </a:rPr>
              <a:t>Send density data</a:t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83" name="Google Shape;83;p14"/>
          <p:cNvSpPr/>
          <p:nvPr/>
        </p:nvSpPr>
        <p:spPr>
          <a:xfrm>
            <a:off x="7743233" y="115800"/>
            <a:ext cx="610400" cy="220000"/>
          </a:xfrm>
          <a:prstGeom prst="rect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/>
          </a:p>
        </p:txBody>
      </p:sp>
      <p:sp>
        <p:nvSpPr>
          <p:cNvPr id="84" name="Google Shape;84;p14"/>
          <p:cNvSpPr/>
          <p:nvPr/>
        </p:nvSpPr>
        <p:spPr>
          <a:xfrm>
            <a:off x="7743233" y="489200"/>
            <a:ext cx="610400" cy="220000"/>
          </a:xfrm>
          <a:prstGeom prst="rect">
            <a:avLst/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/>
          </a:p>
        </p:txBody>
      </p:sp>
      <p:sp>
        <p:nvSpPr>
          <p:cNvPr id="85" name="Google Shape;85;p14"/>
          <p:cNvSpPr/>
          <p:nvPr/>
        </p:nvSpPr>
        <p:spPr>
          <a:xfrm>
            <a:off x="7743233" y="862600"/>
            <a:ext cx="610400" cy="220000"/>
          </a:xfrm>
          <a:prstGeom prst="rect">
            <a:avLst/>
          </a:prstGeom>
          <a:solidFill>
            <a:srgbClr val="CC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/>
          </a:p>
        </p:txBody>
      </p:sp>
      <p:sp>
        <p:nvSpPr>
          <p:cNvPr id="86" name="Google Shape;86;p14"/>
          <p:cNvSpPr txBox="1"/>
          <p:nvPr/>
        </p:nvSpPr>
        <p:spPr>
          <a:xfrm>
            <a:off x="8514900" y="0"/>
            <a:ext cx="2972400" cy="451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" sz="1333" dirty="0">
                <a:solidFill>
                  <a:schemeClr val="dk2"/>
                </a:solidFill>
              </a:rPr>
              <a:t>Exists and functions.</a:t>
            </a:r>
            <a:endParaRPr sz="1333" dirty="0">
              <a:solidFill>
                <a:schemeClr val="dk2"/>
              </a:solidFill>
            </a:endParaRPr>
          </a:p>
        </p:txBody>
      </p:sp>
      <p:sp>
        <p:nvSpPr>
          <p:cNvPr id="87" name="Google Shape;87;p14"/>
          <p:cNvSpPr txBox="1"/>
          <p:nvPr/>
        </p:nvSpPr>
        <p:spPr>
          <a:xfrm>
            <a:off x="8514900" y="395460"/>
            <a:ext cx="3058125" cy="451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" sz="1333" dirty="0">
                <a:solidFill>
                  <a:schemeClr val="dk2"/>
                </a:solidFill>
              </a:rPr>
              <a:t>Partially exists, work-in-progress</a:t>
            </a:r>
            <a:endParaRPr sz="1333" dirty="0">
              <a:solidFill>
                <a:schemeClr val="dk2"/>
              </a:solidFill>
            </a:endParaRPr>
          </a:p>
        </p:txBody>
      </p:sp>
      <p:sp>
        <p:nvSpPr>
          <p:cNvPr id="88" name="Google Shape;88;p14"/>
          <p:cNvSpPr txBox="1"/>
          <p:nvPr/>
        </p:nvSpPr>
        <p:spPr>
          <a:xfrm>
            <a:off x="8514900" y="746800"/>
            <a:ext cx="2972400" cy="451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" sz="1333" dirty="0">
                <a:solidFill>
                  <a:schemeClr val="dk2"/>
                </a:solidFill>
              </a:rPr>
              <a:t>Planned, but does not exist yet</a:t>
            </a:r>
            <a:endParaRPr sz="1333" dirty="0">
              <a:solidFill>
                <a:schemeClr val="dk2"/>
              </a:solidFill>
            </a:endParaRPr>
          </a:p>
        </p:txBody>
      </p:sp>
      <p:sp>
        <p:nvSpPr>
          <p:cNvPr id="89" name="Google Shape;89;p14"/>
          <p:cNvSpPr/>
          <p:nvPr/>
        </p:nvSpPr>
        <p:spPr>
          <a:xfrm>
            <a:off x="5284633" y="2783851"/>
            <a:ext cx="714000" cy="373600"/>
          </a:xfrm>
          <a:prstGeom prst="rect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067"/>
              <a:t>Partials</a:t>
            </a:r>
            <a:endParaRPr sz="1067"/>
          </a:p>
          <a:p>
            <a:pPr algn="ctr"/>
            <a:r>
              <a:rPr lang="en" sz="1067"/>
              <a:t>MM2S</a:t>
            </a:r>
            <a:endParaRPr sz="1067"/>
          </a:p>
        </p:txBody>
      </p:sp>
      <p:sp>
        <p:nvSpPr>
          <p:cNvPr id="90" name="Google Shape;90;p14"/>
          <p:cNvSpPr/>
          <p:nvPr/>
        </p:nvSpPr>
        <p:spPr>
          <a:xfrm>
            <a:off x="5181567" y="4880567"/>
            <a:ext cx="901600" cy="415600"/>
          </a:xfrm>
          <a:prstGeom prst="rect">
            <a:avLst/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067"/>
              <a:t>Density</a:t>
            </a:r>
            <a:endParaRPr sz="1067"/>
          </a:p>
          <a:p>
            <a:pPr algn="ctr"/>
            <a:r>
              <a:rPr lang="en" sz="1067"/>
              <a:t>MM2S</a:t>
            </a:r>
            <a:endParaRPr sz="1067"/>
          </a:p>
        </p:txBody>
      </p:sp>
      <p:sp>
        <p:nvSpPr>
          <p:cNvPr id="91" name="Google Shape;91;p14"/>
          <p:cNvSpPr/>
          <p:nvPr/>
        </p:nvSpPr>
        <p:spPr>
          <a:xfrm>
            <a:off x="7797433" y="1582184"/>
            <a:ext cx="802000" cy="546800"/>
          </a:xfrm>
          <a:prstGeom prst="rect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067"/>
              <a:t>Partials compute graph</a:t>
            </a:r>
            <a:endParaRPr sz="1067"/>
          </a:p>
        </p:txBody>
      </p:sp>
      <p:sp>
        <p:nvSpPr>
          <p:cNvPr id="92" name="Google Shape;92;p14"/>
          <p:cNvSpPr/>
          <p:nvPr/>
        </p:nvSpPr>
        <p:spPr>
          <a:xfrm>
            <a:off x="7797433" y="2210717"/>
            <a:ext cx="802000" cy="546800"/>
          </a:xfrm>
          <a:prstGeom prst="rect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067"/>
              <a:t>Partials compute graph</a:t>
            </a:r>
            <a:endParaRPr sz="1067"/>
          </a:p>
        </p:txBody>
      </p:sp>
      <p:sp>
        <p:nvSpPr>
          <p:cNvPr id="93" name="Google Shape;93;p14"/>
          <p:cNvSpPr/>
          <p:nvPr/>
        </p:nvSpPr>
        <p:spPr>
          <a:xfrm>
            <a:off x="7771533" y="2852367"/>
            <a:ext cx="802000" cy="546800"/>
          </a:xfrm>
          <a:prstGeom prst="rect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067"/>
              <a:t>Partials compute graph</a:t>
            </a:r>
            <a:endParaRPr sz="1067"/>
          </a:p>
        </p:txBody>
      </p:sp>
      <p:cxnSp>
        <p:nvCxnSpPr>
          <p:cNvPr id="94" name="Google Shape;94;p14"/>
          <p:cNvCxnSpPr>
            <a:stCxn id="76" idx="2"/>
            <a:endCxn id="77" idx="0"/>
          </p:cNvCxnSpPr>
          <p:nvPr/>
        </p:nvCxnSpPr>
        <p:spPr>
          <a:xfrm>
            <a:off x="2053317" y="2397017"/>
            <a:ext cx="0" cy="234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5" name="Google Shape;95;p14"/>
          <p:cNvCxnSpPr>
            <a:stCxn id="77" idx="2"/>
            <a:endCxn id="78" idx="0"/>
          </p:cNvCxnSpPr>
          <p:nvPr/>
        </p:nvCxnSpPr>
        <p:spPr>
          <a:xfrm>
            <a:off x="2053317" y="3247033"/>
            <a:ext cx="0" cy="208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6" name="Google Shape;96;p14"/>
          <p:cNvCxnSpPr>
            <a:endCxn id="79" idx="0"/>
          </p:cNvCxnSpPr>
          <p:nvPr/>
        </p:nvCxnSpPr>
        <p:spPr>
          <a:xfrm>
            <a:off x="2053333" y="5812433"/>
            <a:ext cx="0" cy="208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7" name="Google Shape;97;p14"/>
          <p:cNvSpPr txBox="1"/>
          <p:nvPr/>
        </p:nvSpPr>
        <p:spPr>
          <a:xfrm>
            <a:off x="3894467" y="4274151"/>
            <a:ext cx="1100400" cy="4514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en" sz="667">
                <a:solidFill>
                  <a:schemeClr val="dk2"/>
                </a:solidFill>
              </a:rPr>
              <a:t>Receive computed partials</a:t>
            </a:r>
            <a:endParaRPr sz="667">
              <a:solidFill>
                <a:schemeClr val="dk2"/>
              </a:solidFill>
            </a:endParaRPr>
          </a:p>
        </p:txBody>
      </p:sp>
      <p:sp>
        <p:nvSpPr>
          <p:cNvPr id="98" name="Google Shape;98;p14"/>
          <p:cNvSpPr txBox="1"/>
          <p:nvPr/>
        </p:nvSpPr>
        <p:spPr>
          <a:xfrm>
            <a:off x="3843433" y="5496167"/>
            <a:ext cx="901600" cy="61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en" sz="800">
                <a:solidFill>
                  <a:schemeClr val="dk2"/>
                </a:solidFill>
              </a:rPr>
              <a:t>Receive computed E-field</a:t>
            </a:r>
            <a:endParaRPr sz="800">
              <a:solidFill>
                <a:schemeClr val="dk2"/>
              </a:solidFill>
            </a:endParaRPr>
          </a:p>
        </p:txBody>
      </p:sp>
      <p:cxnSp>
        <p:nvCxnSpPr>
          <p:cNvPr id="99" name="Google Shape;99;p14"/>
          <p:cNvCxnSpPr>
            <a:stCxn id="100" idx="1"/>
          </p:cNvCxnSpPr>
          <p:nvPr/>
        </p:nvCxnSpPr>
        <p:spPr>
          <a:xfrm rot="10800000">
            <a:off x="3016767" y="5319500"/>
            <a:ext cx="2164800" cy="10432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1" name="Google Shape;101;p14"/>
          <p:cNvCxnSpPr>
            <a:stCxn id="102" idx="3"/>
            <a:endCxn id="92" idx="1"/>
          </p:cNvCxnSpPr>
          <p:nvPr/>
        </p:nvCxnSpPr>
        <p:spPr>
          <a:xfrm rot="10800000" flipH="1">
            <a:off x="5998633" y="2484000"/>
            <a:ext cx="1798800" cy="14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3" name="Google Shape;103;p14"/>
          <p:cNvCxnSpPr>
            <a:stCxn id="89" idx="3"/>
            <a:endCxn id="93" idx="1"/>
          </p:cNvCxnSpPr>
          <p:nvPr/>
        </p:nvCxnSpPr>
        <p:spPr>
          <a:xfrm>
            <a:off x="5998633" y="2970651"/>
            <a:ext cx="1772800" cy="155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4" name="Google Shape;104;p14"/>
          <p:cNvCxnSpPr>
            <a:stCxn id="105" idx="3"/>
            <a:endCxn id="91" idx="1"/>
          </p:cNvCxnSpPr>
          <p:nvPr/>
        </p:nvCxnSpPr>
        <p:spPr>
          <a:xfrm rot="10800000" flipH="1">
            <a:off x="5998633" y="1855400"/>
            <a:ext cx="1798800" cy="74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6" name="Google Shape;106;p14"/>
          <p:cNvSpPr/>
          <p:nvPr/>
        </p:nvSpPr>
        <p:spPr>
          <a:xfrm>
            <a:off x="7553533" y="4663392"/>
            <a:ext cx="1238000" cy="546800"/>
          </a:xfrm>
          <a:prstGeom prst="rect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067"/>
              <a:t>1D-DCT compute graph</a:t>
            </a:r>
            <a:endParaRPr sz="1067"/>
          </a:p>
        </p:txBody>
      </p:sp>
      <p:sp>
        <p:nvSpPr>
          <p:cNvPr id="107" name="Google Shape;107;p14"/>
          <p:cNvSpPr/>
          <p:nvPr/>
        </p:nvSpPr>
        <p:spPr>
          <a:xfrm>
            <a:off x="7553533" y="5340484"/>
            <a:ext cx="1238000" cy="546800"/>
          </a:xfrm>
          <a:prstGeom prst="rect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067"/>
              <a:t>1D-IDCT compute graph</a:t>
            </a:r>
            <a:endParaRPr sz="1067"/>
          </a:p>
        </p:txBody>
      </p:sp>
      <p:sp>
        <p:nvSpPr>
          <p:cNvPr id="108" name="Google Shape;108;p14"/>
          <p:cNvSpPr/>
          <p:nvPr/>
        </p:nvSpPr>
        <p:spPr>
          <a:xfrm>
            <a:off x="5114633" y="5416400"/>
            <a:ext cx="1049200" cy="615600"/>
          </a:xfrm>
          <a:prstGeom prst="rect">
            <a:avLst/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067"/>
              <a:t>Transpose</a:t>
            </a:r>
            <a:endParaRPr sz="1067"/>
          </a:p>
        </p:txBody>
      </p:sp>
      <p:cxnSp>
        <p:nvCxnSpPr>
          <p:cNvPr id="109" name="Google Shape;109;p14"/>
          <p:cNvCxnSpPr>
            <a:stCxn id="90" idx="3"/>
            <a:endCxn id="106" idx="1"/>
          </p:cNvCxnSpPr>
          <p:nvPr/>
        </p:nvCxnSpPr>
        <p:spPr>
          <a:xfrm flipV="1">
            <a:off x="6083167" y="4936792"/>
            <a:ext cx="1470366" cy="15157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0" name="Google Shape;110;p14"/>
          <p:cNvCxnSpPr/>
          <p:nvPr/>
        </p:nvCxnSpPr>
        <p:spPr>
          <a:xfrm flipH="1">
            <a:off x="6160233" y="5050500"/>
            <a:ext cx="1389200" cy="371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1" name="Google Shape;111;p14"/>
          <p:cNvCxnSpPr/>
          <p:nvPr/>
        </p:nvCxnSpPr>
        <p:spPr>
          <a:xfrm rot="10800000" flipH="1">
            <a:off x="6165367" y="5130033"/>
            <a:ext cx="1391600" cy="378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2" name="Google Shape;112;p14"/>
          <p:cNvCxnSpPr>
            <a:cxnSpLocks/>
            <a:endCxn id="107" idx="3"/>
          </p:cNvCxnSpPr>
          <p:nvPr/>
        </p:nvCxnSpPr>
        <p:spPr>
          <a:xfrm flipH="1">
            <a:off x="8791533" y="5613884"/>
            <a:ext cx="230547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3" name="Google Shape;113;p14"/>
          <p:cNvCxnSpPr>
            <a:stCxn id="107" idx="1"/>
          </p:cNvCxnSpPr>
          <p:nvPr/>
        </p:nvCxnSpPr>
        <p:spPr>
          <a:xfrm flipH="1">
            <a:off x="6171133" y="5613884"/>
            <a:ext cx="1382400" cy="11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114" name="Google Shape;114;p14"/>
          <p:cNvCxnSpPr/>
          <p:nvPr/>
        </p:nvCxnSpPr>
        <p:spPr>
          <a:xfrm>
            <a:off x="6171000" y="5648233"/>
            <a:ext cx="1372400" cy="383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115" name="Google Shape;115;p14"/>
          <p:cNvCxnSpPr>
            <a:endCxn id="100" idx="3"/>
          </p:cNvCxnSpPr>
          <p:nvPr/>
        </p:nvCxnSpPr>
        <p:spPr>
          <a:xfrm flipH="1">
            <a:off x="6083167" y="6352300"/>
            <a:ext cx="1464400" cy="10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6" name="Google Shape;116;p14"/>
          <p:cNvCxnSpPr/>
          <p:nvPr/>
        </p:nvCxnSpPr>
        <p:spPr>
          <a:xfrm rot="10800000" flipH="1">
            <a:off x="6168167" y="5758533"/>
            <a:ext cx="1404000" cy="102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med" len="med"/>
            <a:tailEnd type="triangle" w="med" len="med"/>
          </a:ln>
        </p:spPr>
      </p:cxnSp>
      <p:sp>
        <p:nvSpPr>
          <p:cNvPr id="105" name="Google Shape;105;p14"/>
          <p:cNvSpPr/>
          <p:nvPr/>
        </p:nvSpPr>
        <p:spPr>
          <a:xfrm>
            <a:off x="5284633" y="1743400"/>
            <a:ext cx="714000" cy="373600"/>
          </a:xfrm>
          <a:prstGeom prst="rect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067"/>
              <a:t>Partials</a:t>
            </a:r>
            <a:endParaRPr sz="1067"/>
          </a:p>
          <a:p>
            <a:pPr algn="ctr"/>
            <a:r>
              <a:rPr lang="en" sz="1067"/>
              <a:t>MM2S</a:t>
            </a:r>
            <a:endParaRPr sz="1067"/>
          </a:p>
        </p:txBody>
      </p:sp>
      <p:sp>
        <p:nvSpPr>
          <p:cNvPr id="102" name="Google Shape;102;p14"/>
          <p:cNvSpPr/>
          <p:nvPr/>
        </p:nvSpPr>
        <p:spPr>
          <a:xfrm>
            <a:off x="5284633" y="2311600"/>
            <a:ext cx="714000" cy="373600"/>
          </a:xfrm>
          <a:prstGeom prst="rect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067"/>
              <a:t>Partials</a:t>
            </a:r>
            <a:endParaRPr sz="1067"/>
          </a:p>
          <a:p>
            <a:pPr algn="ctr"/>
            <a:r>
              <a:rPr lang="en" sz="1067"/>
              <a:t>MM2S</a:t>
            </a:r>
            <a:endParaRPr sz="1067"/>
          </a:p>
        </p:txBody>
      </p:sp>
      <p:cxnSp>
        <p:nvCxnSpPr>
          <p:cNvPr id="117" name="Google Shape;117;p14"/>
          <p:cNvCxnSpPr>
            <a:endCxn id="89" idx="1"/>
          </p:cNvCxnSpPr>
          <p:nvPr/>
        </p:nvCxnSpPr>
        <p:spPr>
          <a:xfrm rot="10800000" flipH="1">
            <a:off x="3303833" y="2970651"/>
            <a:ext cx="1980800" cy="1280000"/>
          </a:xfrm>
          <a:prstGeom prst="bentConnector3">
            <a:avLst>
              <a:gd name="adj1" fmla="val 58976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8" name="Google Shape;118;p14"/>
          <p:cNvCxnSpPr>
            <a:endCxn id="102" idx="1"/>
          </p:cNvCxnSpPr>
          <p:nvPr/>
        </p:nvCxnSpPr>
        <p:spPr>
          <a:xfrm rot="-5400000">
            <a:off x="4401633" y="2569400"/>
            <a:ext cx="954000" cy="8120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9" name="Google Shape;119;p14"/>
          <p:cNvCxnSpPr>
            <a:endCxn id="105" idx="1"/>
          </p:cNvCxnSpPr>
          <p:nvPr/>
        </p:nvCxnSpPr>
        <p:spPr>
          <a:xfrm rot="10800000" flipH="1">
            <a:off x="4474233" y="1930200"/>
            <a:ext cx="810400" cy="569200"/>
          </a:xfrm>
          <a:prstGeom prst="bentConnector3">
            <a:avLst>
              <a:gd name="adj1" fmla="val -12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0" name="Google Shape;120;p14"/>
          <p:cNvSpPr/>
          <p:nvPr/>
        </p:nvSpPr>
        <p:spPr>
          <a:xfrm>
            <a:off x="5284633" y="4403800"/>
            <a:ext cx="714000" cy="373600"/>
          </a:xfrm>
          <a:prstGeom prst="rect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067"/>
              <a:t>Partials</a:t>
            </a:r>
            <a:endParaRPr sz="1067"/>
          </a:p>
          <a:p>
            <a:pPr algn="ctr"/>
            <a:r>
              <a:rPr lang="en" sz="1067"/>
              <a:t>S2MM</a:t>
            </a:r>
            <a:endParaRPr sz="1067"/>
          </a:p>
        </p:txBody>
      </p:sp>
      <p:sp>
        <p:nvSpPr>
          <p:cNvPr id="121" name="Google Shape;121;p14"/>
          <p:cNvSpPr/>
          <p:nvPr/>
        </p:nvSpPr>
        <p:spPr>
          <a:xfrm>
            <a:off x="5284633" y="3968067"/>
            <a:ext cx="714000" cy="373600"/>
          </a:xfrm>
          <a:prstGeom prst="rect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067"/>
              <a:t>Partials</a:t>
            </a:r>
            <a:endParaRPr sz="1067"/>
          </a:p>
          <a:p>
            <a:pPr algn="ctr"/>
            <a:r>
              <a:rPr lang="en" sz="1067"/>
              <a:t>S2MM</a:t>
            </a:r>
            <a:endParaRPr sz="1067"/>
          </a:p>
        </p:txBody>
      </p:sp>
      <p:sp>
        <p:nvSpPr>
          <p:cNvPr id="122" name="Google Shape;122;p14"/>
          <p:cNvSpPr/>
          <p:nvPr/>
        </p:nvSpPr>
        <p:spPr>
          <a:xfrm>
            <a:off x="5284633" y="3523433"/>
            <a:ext cx="714000" cy="373600"/>
          </a:xfrm>
          <a:prstGeom prst="rect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067"/>
              <a:t>Partials</a:t>
            </a:r>
            <a:endParaRPr sz="1067"/>
          </a:p>
          <a:p>
            <a:pPr algn="ctr"/>
            <a:r>
              <a:rPr lang="en" sz="1067"/>
              <a:t>S2MM</a:t>
            </a:r>
            <a:endParaRPr sz="1067"/>
          </a:p>
        </p:txBody>
      </p:sp>
      <p:cxnSp>
        <p:nvCxnSpPr>
          <p:cNvPr id="123" name="Google Shape;123;p14"/>
          <p:cNvCxnSpPr>
            <a:stCxn id="120" idx="1"/>
          </p:cNvCxnSpPr>
          <p:nvPr/>
        </p:nvCxnSpPr>
        <p:spPr>
          <a:xfrm flipH="1">
            <a:off x="3375433" y="4590600"/>
            <a:ext cx="1909200" cy="12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4" name="Google Shape;124;p14"/>
          <p:cNvCxnSpPr>
            <a:stCxn id="121" idx="1"/>
          </p:cNvCxnSpPr>
          <p:nvPr/>
        </p:nvCxnSpPr>
        <p:spPr>
          <a:xfrm flipH="1">
            <a:off x="4953433" y="4154867"/>
            <a:ext cx="331200" cy="4480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5" name="Google Shape;125;p14"/>
          <p:cNvCxnSpPr>
            <a:stCxn id="122" idx="1"/>
          </p:cNvCxnSpPr>
          <p:nvPr/>
        </p:nvCxnSpPr>
        <p:spPr>
          <a:xfrm flipH="1">
            <a:off x="4955433" y="3710233"/>
            <a:ext cx="329200" cy="4512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6" name="Google Shape;126;p14"/>
          <p:cNvCxnSpPr>
            <a:stCxn id="91" idx="3"/>
            <a:endCxn id="122" idx="3"/>
          </p:cNvCxnSpPr>
          <p:nvPr/>
        </p:nvCxnSpPr>
        <p:spPr>
          <a:xfrm flipH="1">
            <a:off x="5998633" y="1855584"/>
            <a:ext cx="2600800" cy="1854800"/>
          </a:xfrm>
          <a:prstGeom prst="bentConnector3">
            <a:avLst>
              <a:gd name="adj1" fmla="val -6431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27" name="Google Shape;127;p14"/>
          <p:cNvCxnSpPr>
            <a:stCxn id="92" idx="3"/>
            <a:endCxn id="121" idx="3"/>
          </p:cNvCxnSpPr>
          <p:nvPr/>
        </p:nvCxnSpPr>
        <p:spPr>
          <a:xfrm flipH="1">
            <a:off x="5998633" y="2484117"/>
            <a:ext cx="2600800" cy="1670800"/>
          </a:xfrm>
          <a:prstGeom prst="bentConnector3">
            <a:avLst>
              <a:gd name="adj1" fmla="val -12208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28" name="Google Shape;128;p14"/>
          <p:cNvCxnSpPr>
            <a:stCxn id="93" idx="3"/>
            <a:endCxn id="120" idx="3"/>
          </p:cNvCxnSpPr>
          <p:nvPr/>
        </p:nvCxnSpPr>
        <p:spPr>
          <a:xfrm flipH="1">
            <a:off x="5998733" y="3125767"/>
            <a:ext cx="2574800" cy="1464800"/>
          </a:xfrm>
          <a:prstGeom prst="bentConnector3">
            <a:avLst>
              <a:gd name="adj1" fmla="val -18071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29" name="Google Shape;129;p14"/>
          <p:cNvCxnSpPr>
            <a:stCxn id="106" idx="3"/>
            <a:endCxn id="130" idx="3"/>
          </p:cNvCxnSpPr>
          <p:nvPr/>
        </p:nvCxnSpPr>
        <p:spPr>
          <a:xfrm>
            <a:off x="8791533" y="4936792"/>
            <a:ext cx="12700" cy="1322692"/>
          </a:xfrm>
          <a:prstGeom prst="bentConnector3">
            <a:avLst>
              <a:gd name="adj1" fmla="val 180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30" name="Google Shape;130;p14"/>
          <p:cNvSpPr/>
          <p:nvPr/>
        </p:nvSpPr>
        <p:spPr>
          <a:xfrm>
            <a:off x="7553533" y="5986084"/>
            <a:ext cx="1238000" cy="546800"/>
          </a:xfrm>
          <a:prstGeom prst="rect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067"/>
              <a:t>1D-IDXST compute graph</a:t>
            </a:r>
            <a:endParaRPr sz="1067"/>
          </a:p>
        </p:txBody>
      </p:sp>
      <p:cxnSp>
        <p:nvCxnSpPr>
          <p:cNvPr id="131" name="Google Shape;131;p14"/>
          <p:cNvCxnSpPr/>
          <p:nvPr/>
        </p:nvCxnSpPr>
        <p:spPr>
          <a:xfrm rot="10800000">
            <a:off x="6175233" y="5872617"/>
            <a:ext cx="1367200" cy="232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med" len="med"/>
            <a:tailEnd type="triangle" w="med" len="med"/>
          </a:ln>
        </p:spPr>
      </p:cxnSp>
      <p:sp>
        <p:nvSpPr>
          <p:cNvPr id="100" name="Google Shape;100;p14"/>
          <p:cNvSpPr/>
          <p:nvPr/>
        </p:nvSpPr>
        <p:spPr>
          <a:xfrm>
            <a:off x="5181567" y="6178100"/>
            <a:ext cx="901600" cy="369200"/>
          </a:xfrm>
          <a:prstGeom prst="rect">
            <a:avLst/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067"/>
              <a:t>Density</a:t>
            </a:r>
            <a:endParaRPr sz="1067"/>
          </a:p>
          <a:p>
            <a:pPr algn="ctr"/>
            <a:r>
              <a:rPr lang="en" sz="1067"/>
              <a:t>S2MM</a:t>
            </a:r>
            <a:endParaRPr sz="1067"/>
          </a:p>
        </p:txBody>
      </p:sp>
      <p:sp>
        <p:nvSpPr>
          <p:cNvPr id="132" name="Google Shape;132;p14"/>
          <p:cNvSpPr txBox="1"/>
          <p:nvPr/>
        </p:nvSpPr>
        <p:spPr>
          <a:xfrm>
            <a:off x="8977113" y="5372487"/>
            <a:ext cx="714000" cy="451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" sz="1333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</a:t>
            </a:r>
            <a:r>
              <a:rPr lang="en" sz="1333" baseline="-250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u,v</a:t>
            </a:r>
            <a:endParaRPr sz="1333" baseline="-25000" dirty="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133" name="Google Shape;133;p14"/>
          <p:cNvCxnSpPr/>
          <p:nvPr/>
        </p:nvCxnSpPr>
        <p:spPr>
          <a:xfrm flipH="1">
            <a:off x="6078567" y="5881633"/>
            <a:ext cx="1479600" cy="344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07759ADE-ED68-5EC2-BEE0-052FDB49CC60}"/>
              </a:ext>
            </a:extLst>
          </p:cNvPr>
          <p:cNvSpPr txBox="1"/>
          <p:nvPr/>
        </p:nvSpPr>
        <p:spPr>
          <a:xfrm>
            <a:off x="9015326" y="1906424"/>
            <a:ext cx="3235116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Key:</a:t>
            </a:r>
          </a:p>
          <a:p>
            <a:r>
              <a:rPr lang="en-US" sz="1400" dirty="0"/>
              <a:t>MM2S = Memory Map to Stream</a:t>
            </a:r>
          </a:p>
          <a:p>
            <a:r>
              <a:rPr lang="en-US" sz="1400" dirty="0"/>
              <a:t>(used for sending data to AIEs)</a:t>
            </a:r>
          </a:p>
          <a:p>
            <a:r>
              <a:rPr lang="en-US" sz="1400" dirty="0"/>
              <a:t>S2MM = Stream to Memory Map</a:t>
            </a:r>
          </a:p>
          <a:p>
            <a:r>
              <a:rPr lang="en-US" sz="1400" dirty="0"/>
              <a:t>(used for receiving output from AIEs)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65F58BB-790C-F50F-7E7E-C31FA0807E85}"/>
              </a:ext>
            </a:extLst>
          </p:cNvPr>
          <p:cNvSpPr/>
          <p:nvPr/>
        </p:nvSpPr>
        <p:spPr>
          <a:xfrm>
            <a:off x="2759541" y="1004939"/>
            <a:ext cx="4243018" cy="1987819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4641CE-0C55-EF1B-7498-BD4EF4B70102}"/>
              </a:ext>
            </a:extLst>
          </p:cNvPr>
          <p:cNvSpPr txBox="1"/>
          <p:nvPr/>
        </p:nvSpPr>
        <p:spPr>
          <a:xfrm>
            <a:off x="2781300" y="596900"/>
            <a:ext cx="18473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4400" dirty="0"/>
          </a:p>
        </p:txBody>
      </p:sp>
      <p:sp>
        <p:nvSpPr>
          <p:cNvPr id="3" name="Google Shape;69;p14">
            <a:extLst>
              <a:ext uri="{FF2B5EF4-FFF2-40B4-BE49-F238E27FC236}">
                <a16:creationId xmlns:a16="http://schemas.microsoft.com/office/drawing/2014/main" id="{87486708-0660-EA40-E27A-064A63BF661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07473" y="326165"/>
            <a:ext cx="9409534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rmAutofit fontScale="90000"/>
          </a:bodyPr>
          <a:lstStyle/>
          <a:p>
            <a:r>
              <a:rPr lang="en" dirty="0"/>
              <a:t>Partials graph detail</a:t>
            </a:r>
            <a:endParaRPr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8EE9182-B29D-9EE5-0648-E439539B1258}"/>
              </a:ext>
            </a:extLst>
          </p:cNvPr>
          <p:cNvGrpSpPr/>
          <p:nvPr/>
        </p:nvGrpSpPr>
        <p:grpSpPr>
          <a:xfrm>
            <a:off x="731421" y="1265586"/>
            <a:ext cx="6010665" cy="1396760"/>
            <a:chOff x="2766000" y="2070245"/>
            <a:chExt cx="6010665" cy="1396760"/>
          </a:xfrm>
        </p:grpSpPr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2AC1E107-D022-6F7E-C014-D98114C9A799}"/>
                </a:ext>
              </a:extLst>
            </p:cNvPr>
            <p:cNvSpPr txBox="1"/>
            <p:nvPr/>
          </p:nvSpPr>
          <p:spPr>
            <a:xfrm>
              <a:off x="3938745" y="2339459"/>
              <a:ext cx="938037" cy="9746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baseline="30000" dirty="0"/>
                <a:t>x</a:t>
              </a:r>
              <a:r>
                <a:rPr lang="en-US" sz="2000" baseline="30000" dirty="0"/>
                <a:t> stream</a:t>
              </a:r>
              <a:endParaRPr lang="en-US" sz="2000" baseline="30000" dirty="0">
                <a:solidFill>
                  <a:schemeClr val="tx1"/>
                </a:solidFill>
              </a:endParaRPr>
            </a:p>
            <a:p>
              <a:endParaRPr lang="en-US" sz="1200" dirty="0"/>
            </a:p>
            <a:p>
              <a:endParaRPr lang="en-US" sz="2000" dirty="0">
                <a:solidFill>
                  <a:schemeClr val="tx1"/>
                </a:solidFill>
              </a:endParaRPr>
            </a:p>
            <a:p>
              <a:endParaRPr lang="en-US" sz="12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A1CF2DA-E232-84E8-2A73-3AE8CB991E1F}"/>
                </a:ext>
              </a:extLst>
            </p:cNvPr>
            <p:cNvSpPr txBox="1"/>
            <p:nvPr/>
          </p:nvSpPr>
          <p:spPr>
            <a:xfrm>
              <a:off x="2802571" y="2420125"/>
              <a:ext cx="127845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All coordinates on net </a:t>
              </a:r>
              <a:r>
                <a:rPr lang="en-US" sz="1200" i="1" dirty="0">
                  <a:solidFill>
                    <a:schemeClr val="tx1"/>
                  </a:solidFill>
                </a:rPr>
                <a:t>n</a:t>
              </a:r>
            </a:p>
            <a:p>
              <a:pPr algn="ctr"/>
              <a:endParaRPr lang="en-US" sz="1200" i="1" dirty="0">
                <a:solidFill>
                  <a:schemeClr val="tx1"/>
                </a:solidFill>
              </a:endParaRP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80A22956-CE8E-40A0-14A7-9D6C5EEA184E}"/>
                </a:ext>
              </a:extLst>
            </p:cNvPr>
            <p:cNvCxnSpPr>
              <a:cxnSpLocks/>
              <a:endCxn id="44" idx="1"/>
            </p:cNvCxnSpPr>
            <p:nvPr/>
          </p:nvCxnSpPr>
          <p:spPr>
            <a:xfrm>
              <a:off x="4041464" y="2544113"/>
              <a:ext cx="973252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7E4D3DF-31FD-83F0-EA52-EA3983BCB864}"/>
                </a:ext>
              </a:extLst>
            </p:cNvPr>
            <p:cNvSpPr txBox="1"/>
            <p:nvPr/>
          </p:nvSpPr>
          <p:spPr>
            <a:xfrm>
              <a:off x="6272859" y="2133548"/>
              <a:ext cx="942374" cy="4821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baseline="30000" dirty="0"/>
                <a:t>xa</a:t>
              </a:r>
              <a:r>
                <a:rPr lang="en-US" sz="2000" baseline="30000" dirty="0"/>
                <a:t> stream</a:t>
              </a:r>
              <a:endParaRPr lang="en-US" sz="2000" baseline="30000" dirty="0">
                <a:solidFill>
                  <a:schemeClr val="tx1"/>
                </a:solidFill>
              </a:endParaRPr>
            </a:p>
            <a:p>
              <a:endParaRPr lang="en-US" sz="1200" dirty="0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601C4014-D2D4-BE4B-1FFF-302AB7F74B84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2355804"/>
              <a:ext cx="1175619" cy="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9ECABBA-D873-3DD1-71D1-5BE3E709AF28}"/>
                </a:ext>
              </a:extLst>
            </p:cNvPr>
            <p:cNvSpPr txBox="1"/>
            <p:nvPr/>
          </p:nvSpPr>
          <p:spPr>
            <a:xfrm>
              <a:off x="2906616" y="2070245"/>
              <a:ext cx="11357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From PL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99110ED-0598-378E-356E-2D8F4932D980}"/>
                </a:ext>
              </a:extLst>
            </p:cNvPr>
            <p:cNvSpPr txBox="1"/>
            <p:nvPr/>
          </p:nvSpPr>
          <p:spPr>
            <a:xfrm>
              <a:off x="2766000" y="3097673"/>
              <a:ext cx="14151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Return to PL</a:t>
              </a:r>
            </a:p>
          </p:txBody>
        </p:sp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2355EE05-1117-C688-722F-4C73ED383591}"/>
                </a:ext>
              </a:extLst>
            </p:cNvPr>
            <p:cNvSpPr/>
            <p:nvPr/>
          </p:nvSpPr>
          <p:spPr>
            <a:xfrm>
              <a:off x="5014716" y="2174850"/>
              <a:ext cx="1081284" cy="738525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abc</a:t>
              </a:r>
              <a:r>
                <a:rPr lang="en-US" dirty="0">
                  <a:solidFill>
                    <a:schemeClr val="tx1"/>
                  </a:solidFill>
                </a:rPr>
                <a:t> 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kernel</a:t>
              </a:r>
            </a:p>
            <a:p>
              <a:pPr algn="ctr"/>
              <a:endParaRPr lang="en-US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1286BB6-EEA3-3ED0-328E-B31EFD1AF544}"/>
                </a:ext>
              </a:extLst>
            </p:cNvPr>
            <p:cNvSpPr txBox="1"/>
            <p:nvPr/>
          </p:nvSpPr>
          <p:spPr>
            <a:xfrm>
              <a:off x="6272859" y="2472741"/>
              <a:ext cx="947182" cy="4821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baseline="30000" dirty="0" err="1"/>
                <a:t>bc</a:t>
              </a:r>
              <a:r>
                <a:rPr lang="en-US" sz="2000" baseline="30000" dirty="0"/>
                <a:t> stream</a:t>
              </a:r>
              <a:endParaRPr lang="en-US" sz="2000" baseline="30000" dirty="0">
                <a:solidFill>
                  <a:schemeClr val="tx1"/>
                </a:solidFill>
              </a:endParaRPr>
            </a:p>
            <a:p>
              <a:endParaRPr lang="en-US" sz="1200" dirty="0"/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B6C29175-9979-FDEE-7225-2ABEAB749708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2694997"/>
              <a:ext cx="1175619" cy="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25CFF343-D75E-4D20-A4D3-851207F8B86E}"/>
                </a:ext>
              </a:extLst>
            </p:cNvPr>
            <p:cNvGrpSpPr/>
            <p:nvPr/>
          </p:nvGrpSpPr>
          <p:grpSpPr>
            <a:xfrm>
              <a:off x="7271619" y="2127759"/>
              <a:ext cx="1505046" cy="794093"/>
              <a:chOff x="5555358" y="3580980"/>
              <a:chExt cx="1505046" cy="794093"/>
            </a:xfrm>
          </p:grpSpPr>
          <p:sp>
            <p:nvSpPr>
              <p:cNvPr id="52" name="Rectangle: Rounded Corners 51">
                <a:extLst>
                  <a:ext uri="{FF2B5EF4-FFF2-40B4-BE49-F238E27FC236}">
                    <a16:creationId xmlns:a16="http://schemas.microsoft.com/office/drawing/2014/main" id="{A27EC751-1522-395E-7984-79E2CE78C6CE}"/>
                  </a:ext>
                </a:extLst>
              </p:cNvPr>
              <p:cNvSpPr/>
              <p:nvPr/>
            </p:nvSpPr>
            <p:spPr>
              <a:xfrm>
                <a:off x="5555358" y="3580980"/>
                <a:ext cx="1505046" cy="794093"/>
              </a:xfrm>
              <a:prstGeom prst="round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Roboto" panose="020B0604020202020204" pitchFamily="2" charset="0"/>
                  </a:rPr>
                  <a:t>	  kernel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1D452E56-1FFD-4350-17FD-5A430AAE9D65}"/>
                      </a:ext>
                    </a:extLst>
                  </p:cNvPr>
                  <p:cNvSpPr txBox="1"/>
                  <p:nvPr/>
                </p:nvSpPr>
                <p:spPr>
                  <a:xfrm>
                    <a:off x="5634385" y="3721443"/>
                    <a:ext cx="572770" cy="573555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𝑊𝐿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1D452E56-1FFD-4350-17FD-5A430AAE9D6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34385" y="3721443"/>
                    <a:ext cx="572770" cy="573555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r="-319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7" name="Connector: Elbow 16">
              <a:extLst>
                <a:ext uri="{FF2B5EF4-FFF2-40B4-BE49-F238E27FC236}">
                  <a16:creationId xmlns:a16="http://schemas.microsoft.com/office/drawing/2014/main" id="{0D00C118-3F6A-79CB-25CF-484F47895FE0}"/>
                </a:ext>
              </a:extLst>
            </p:cNvPr>
            <p:cNvCxnSpPr>
              <a:cxnSpLocks/>
              <a:stCxn id="52" idx="2"/>
            </p:cNvCxnSpPr>
            <p:nvPr/>
          </p:nvCxnSpPr>
          <p:spPr>
            <a:xfrm rot="5400000">
              <a:off x="5905991" y="1173033"/>
              <a:ext cx="369332" cy="3866971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4219735B-F140-FCCA-FBC3-9A17B66E04FE}"/>
              </a:ext>
            </a:extLst>
          </p:cNvPr>
          <p:cNvGrpSpPr/>
          <p:nvPr/>
        </p:nvGrpSpPr>
        <p:grpSpPr>
          <a:xfrm>
            <a:off x="446111" y="4649848"/>
            <a:ext cx="9174771" cy="602667"/>
            <a:chOff x="462915" y="4893896"/>
            <a:chExt cx="9174771" cy="602667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46AAF9D-67D1-B71C-DDF4-215CDFF85818}"/>
                </a:ext>
              </a:extLst>
            </p:cNvPr>
            <p:cNvSpPr txBox="1"/>
            <p:nvPr/>
          </p:nvSpPr>
          <p:spPr>
            <a:xfrm>
              <a:off x="462915" y="5127231"/>
              <a:ext cx="20228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xa stream format:</a:t>
              </a: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D0517B26-3D8F-0E25-8468-451C4780CE7B}"/>
                </a:ext>
              </a:extLst>
            </p:cNvPr>
            <p:cNvCxnSpPr>
              <a:cxnSpLocks/>
            </p:cNvCxnSpPr>
            <p:nvPr/>
          </p:nvCxnSpPr>
          <p:spPr>
            <a:xfrm>
              <a:off x="2451709" y="5496563"/>
              <a:ext cx="702353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2A486476-0D15-78BE-8A53-D0F5AC02C543}"/>
                </a:ext>
              </a:extLst>
            </p:cNvPr>
            <p:cNvSpPr/>
            <p:nvPr/>
          </p:nvSpPr>
          <p:spPr>
            <a:xfrm>
              <a:off x="8753766" y="4906371"/>
              <a:ext cx="883920" cy="441720"/>
            </a:xfrm>
            <a:prstGeom prst="ellipse">
              <a:avLst/>
            </a:prstGeom>
            <a:solidFill>
              <a:srgbClr val="00B0F0">
                <a:alpha val="50000"/>
              </a:srgbClr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x</a:t>
              </a:r>
              <a:r>
                <a:rPr lang="en-US" baseline="-25000" dirty="0">
                  <a:solidFill>
                    <a:schemeClr val="tx1"/>
                  </a:solidFill>
                </a:rPr>
                <a:t>0</a:t>
              </a:r>
              <a:endParaRPr lang="en-US" dirty="0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229C21AD-CB9D-961D-45BE-9C03F82A8E61}"/>
                </a:ext>
              </a:extLst>
            </p:cNvPr>
            <p:cNvSpPr/>
            <p:nvPr/>
          </p:nvSpPr>
          <p:spPr>
            <a:xfrm>
              <a:off x="7747926" y="4927367"/>
              <a:ext cx="883920" cy="441720"/>
            </a:xfrm>
            <a:prstGeom prst="ellipse">
              <a:avLst/>
            </a:prstGeom>
            <a:solidFill>
              <a:srgbClr val="00B0F0">
                <a:alpha val="50000"/>
              </a:srgbClr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baseline="-25000" dirty="0">
                  <a:solidFill>
                    <a:schemeClr val="tx1"/>
                  </a:solidFill>
                </a:rPr>
                <a:t>0</a:t>
              </a:r>
              <a:r>
                <a:rPr lang="en-US" baseline="30000" dirty="0">
                  <a:solidFill>
                    <a:schemeClr val="tx1"/>
                  </a:solidFill>
                </a:rPr>
                <a:t>+</a:t>
              </a:r>
              <a:endParaRPr lang="en-US" dirty="0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B3F6C125-C1D3-753E-C4AB-2C8B1C80AD96}"/>
                </a:ext>
              </a:extLst>
            </p:cNvPr>
            <p:cNvSpPr/>
            <p:nvPr/>
          </p:nvSpPr>
          <p:spPr>
            <a:xfrm>
              <a:off x="6742086" y="4917166"/>
              <a:ext cx="883920" cy="441720"/>
            </a:xfrm>
            <a:prstGeom prst="ellipse">
              <a:avLst/>
            </a:prstGeom>
            <a:solidFill>
              <a:srgbClr val="00B0F0">
                <a:alpha val="50000"/>
              </a:srgbClr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baseline="-25000" dirty="0">
                  <a:solidFill>
                    <a:schemeClr val="tx1"/>
                  </a:solidFill>
                </a:rPr>
                <a:t>0</a:t>
              </a:r>
              <a:r>
                <a:rPr lang="en-US" baseline="30000" dirty="0">
                  <a:solidFill>
                    <a:schemeClr val="tx1"/>
                  </a:solidFill>
                </a:rPr>
                <a:t>-</a:t>
              </a:r>
              <a:endParaRPr lang="en-US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5664583-505E-AC4E-D40C-B0C119B6409E}"/>
                </a:ext>
              </a:extLst>
            </p:cNvPr>
            <p:cNvSpPr txBox="1"/>
            <p:nvPr/>
          </p:nvSpPr>
          <p:spPr>
            <a:xfrm>
              <a:off x="5394453" y="4893896"/>
              <a:ext cx="11721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.	.	.</a:t>
              </a: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22443730-4A79-CED4-88D1-110DBF85FD46}"/>
                </a:ext>
              </a:extLst>
            </p:cNvPr>
            <p:cNvSpPr/>
            <p:nvPr/>
          </p:nvSpPr>
          <p:spPr>
            <a:xfrm>
              <a:off x="4296373" y="4938176"/>
              <a:ext cx="883920" cy="441720"/>
            </a:xfrm>
            <a:prstGeom prst="ellipse">
              <a:avLst/>
            </a:prstGeom>
            <a:solidFill>
              <a:srgbClr val="00B0F0">
                <a:alpha val="50000"/>
              </a:srgbClr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x</a:t>
              </a:r>
              <a:r>
                <a:rPr lang="en-US" baseline="-25000" dirty="0">
                  <a:solidFill>
                    <a:schemeClr val="tx1"/>
                  </a:solidFill>
                </a:rPr>
                <a:t>n-1</a:t>
              </a:r>
              <a:endParaRPr lang="en-US" dirty="0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BA8D93D-AE4A-8B6D-5268-18303156737D}"/>
                </a:ext>
              </a:extLst>
            </p:cNvPr>
            <p:cNvSpPr/>
            <p:nvPr/>
          </p:nvSpPr>
          <p:spPr>
            <a:xfrm>
              <a:off x="3343181" y="4955755"/>
              <a:ext cx="923512" cy="441720"/>
            </a:xfrm>
            <a:prstGeom prst="ellipse">
              <a:avLst/>
            </a:prstGeom>
            <a:solidFill>
              <a:srgbClr val="00B0F0">
                <a:alpha val="50000"/>
              </a:srgbClr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baseline="-25000" dirty="0">
                  <a:solidFill>
                    <a:schemeClr val="tx1"/>
                  </a:solidFill>
                </a:rPr>
                <a:t>n-1</a:t>
              </a:r>
              <a:r>
                <a:rPr lang="en-US" baseline="30000" dirty="0">
                  <a:solidFill>
                    <a:schemeClr val="tx1"/>
                  </a:solidFill>
                </a:rPr>
                <a:t>+</a:t>
              </a:r>
              <a:endParaRPr lang="en-US" dirty="0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9703774D-4623-E405-B825-4047B6781371}"/>
                </a:ext>
              </a:extLst>
            </p:cNvPr>
            <p:cNvSpPr/>
            <p:nvPr/>
          </p:nvSpPr>
          <p:spPr>
            <a:xfrm>
              <a:off x="2389989" y="4952973"/>
              <a:ext cx="883920" cy="441720"/>
            </a:xfrm>
            <a:prstGeom prst="ellipse">
              <a:avLst/>
            </a:prstGeom>
            <a:solidFill>
              <a:srgbClr val="00B0F0">
                <a:alpha val="50000"/>
              </a:srgbClr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baseline="-25000" dirty="0">
                  <a:solidFill>
                    <a:schemeClr val="tx1"/>
                  </a:solidFill>
                </a:rPr>
                <a:t>n-1 </a:t>
              </a:r>
              <a:r>
                <a:rPr lang="en-US" baseline="30000" dirty="0">
                  <a:solidFill>
                    <a:schemeClr val="tx1"/>
                  </a:solidFill>
                </a:rPr>
                <a:t>-</a:t>
              </a:r>
              <a:endParaRPr lang="en-US" dirty="0"/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13D00F52-65D2-D0E3-201A-9BCB6B24A7F5}"/>
              </a:ext>
            </a:extLst>
          </p:cNvPr>
          <p:cNvGrpSpPr/>
          <p:nvPr/>
        </p:nvGrpSpPr>
        <p:grpSpPr>
          <a:xfrm>
            <a:off x="442075" y="5886060"/>
            <a:ext cx="9195611" cy="590346"/>
            <a:chOff x="442075" y="5963791"/>
            <a:chExt cx="9195611" cy="590346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3DAF0718-643F-C3A6-2464-4B0663121BE6}"/>
                </a:ext>
              </a:extLst>
            </p:cNvPr>
            <p:cNvSpPr txBox="1"/>
            <p:nvPr/>
          </p:nvSpPr>
          <p:spPr>
            <a:xfrm>
              <a:off x="442075" y="6184805"/>
              <a:ext cx="20437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bc</a:t>
              </a:r>
              <a:r>
                <a:rPr lang="en-US" dirty="0"/>
                <a:t> stream format:</a:t>
              </a: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D15E977D-E5FA-9A9F-2246-D3B005EE27D0}"/>
                </a:ext>
              </a:extLst>
            </p:cNvPr>
            <p:cNvCxnSpPr>
              <a:cxnSpLocks/>
            </p:cNvCxnSpPr>
            <p:nvPr/>
          </p:nvCxnSpPr>
          <p:spPr>
            <a:xfrm>
              <a:off x="2451709" y="6554137"/>
              <a:ext cx="702353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951B991C-D483-65DA-4D94-CCB06AD528C9}"/>
                </a:ext>
              </a:extLst>
            </p:cNvPr>
            <p:cNvSpPr/>
            <p:nvPr/>
          </p:nvSpPr>
          <p:spPr>
            <a:xfrm>
              <a:off x="8753766" y="5963945"/>
              <a:ext cx="883920" cy="441720"/>
            </a:xfrm>
            <a:prstGeom prst="ellipse">
              <a:avLst/>
            </a:prstGeom>
            <a:solidFill>
              <a:srgbClr val="00B0F0">
                <a:alpha val="50000"/>
              </a:srgbClr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</a:t>
              </a:r>
              <a:r>
                <a:rPr lang="en-US" baseline="30000" dirty="0">
                  <a:solidFill>
                    <a:schemeClr val="tx1"/>
                  </a:solidFill>
                </a:rPr>
                <a:t>+</a:t>
              </a:r>
              <a:endParaRPr lang="en-US" dirty="0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C5CFD1F0-CE66-8374-1D5A-49F172F044D1}"/>
                </a:ext>
              </a:extLst>
            </p:cNvPr>
            <p:cNvSpPr/>
            <p:nvPr/>
          </p:nvSpPr>
          <p:spPr>
            <a:xfrm>
              <a:off x="7626006" y="5963791"/>
              <a:ext cx="883920" cy="441720"/>
            </a:xfrm>
            <a:prstGeom prst="ellipse">
              <a:avLst/>
            </a:prstGeom>
            <a:solidFill>
              <a:srgbClr val="00B0F0">
                <a:alpha val="50000"/>
              </a:srgbClr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</a:t>
              </a:r>
              <a:r>
                <a:rPr lang="en-US" baseline="30000" dirty="0">
                  <a:solidFill>
                    <a:schemeClr val="tx1"/>
                  </a:solidFill>
                </a:rPr>
                <a:t>+</a:t>
              </a:r>
              <a:endParaRPr lang="en-US" dirty="0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CA725F3C-CDA8-1900-4032-D5A51CB59D8C}"/>
                </a:ext>
              </a:extLst>
            </p:cNvPr>
            <p:cNvSpPr/>
            <p:nvPr/>
          </p:nvSpPr>
          <p:spPr>
            <a:xfrm>
              <a:off x="6529489" y="5965738"/>
              <a:ext cx="883920" cy="441720"/>
            </a:xfrm>
            <a:prstGeom prst="ellipse">
              <a:avLst/>
            </a:prstGeom>
            <a:solidFill>
              <a:srgbClr val="00B0F0">
                <a:alpha val="50000"/>
              </a:srgbClr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</a:t>
              </a:r>
              <a:r>
                <a:rPr lang="en-US" baseline="30000" dirty="0">
                  <a:solidFill>
                    <a:schemeClr val="tx1"/>
                  </a:solidFill>
                </a:rPr>
                <a:t>-</a:t>
              </a:r>
              <a:endParaRPr lang="en-US" dirty="0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AADBDAEA-43E7-42AE-79BC-5AD956A2E3D7}"/>
                </a:ext>
              </a:extLst>
            </p:cNvPr>
            <p:cNvSpPr/>
            <p:nvPr/>
          </p:nvSpPr>
          <p:spPr>
            <a:xfrm>
              <a:off x="5401729" y="5965584"/>
              <a:ext cx="883920" cy="441720"/>
            </a:xfrm>
            <a:prstGeom prst="ellipse">
              <a:avLst/>
            </a:prstGeom>
            <a:solidFill>
              <a:srgbClr val="00B0F0">
                <a:alpha val="50000"/>
              </a:srgbClr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</a:t>
              </a:r>
              <a:r>
                <a:rPr lang="en-US" baseline="30000" dirty="0">
                  <a:solidFill>
                    <a:schemeClr val="tx1"/>
                  </a:solidFill>
                </a:rPr>
                <a:t>-</a:t>
              </a:r>
              <a:endParaRPr lang="en-US" dirty="0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8B3C4E10-BCB6-3D4C-8F52-E8127E5AE6B9}"/>
              </a:ext>
            </a:extLst>
          </p:cNvPr>
          <p:cNvGrpSpPr/>
          <p:nvPr/>
        </p:nvGrpSpPr>
        <p:grpSpPr>
          <a:xfrm>
            <a:off x="442075" y="1657692"/>
            <a:ext cx="11238007" cy="2337004"/>
            <a:chOff x="462915" y="2074738"/>
            <a:chExt cx="11238007" cy="2337004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C7C65A36-5974-13FC-87EA-554729CE1325}"/>
                </a:ext>
              </a:extLst>
            </p:cNvPr>
            <p:cNvGrpSpPr/>
            <p:nvPr/>
          </p:nvGrpSpPr>
          <p:grpSpPr>
            <a:xfrm>
              <a:off x="462915" y="3821550"/>
              <a:ext cx="9174771" cy="590192"/>
              <a:chOff x="462915" y="3821550"/>
              <a:chExt cx="9174771" cy="590192"/>
            </a:xfrm>
          </p:grpSpPr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CB95D55-9130-AB4E-2403-0718C4E25563}"/>
                  </a:ext>
                </a:extLst>
              </p:cNvPr>
              <p:cNvSpPr txBox="1"/>
              <p:nvPr/>
            </p:nvSpPr>
            <p:spPr>
              <a:xfrm>
                <a:off x="462915" y="4042410"/>
                <a:ext cx="19010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x stream format:</a:t>
                </a:r>
              </a:p>
            </p:txBody>
          </p: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7397B9FE-CFB0-1A8B-4444-7752CC1A98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51709" y="4411742"/>
                <a:ext cx="7023538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2A6EA81B-D321-2133-2CE3-1D2F3CBC33F5}"/>
                  </a:ext>
                </a:extLst>
              </p:cNvPr>
              <p:cNvSpPr/>
              <p:nvPr/>
            </p:nvSpPr>
            <p:spPr>
              <a:xfrm>
                <a:off x="8753766" y="3821550"/>
                <a:ext cx="883920" cy="441720"/>
              </a:xfrm>
              <a:prstGeom prst="ellipse">
                <a:avLst/>
              </a:prstGeom>
              <a:solidFill>
                <a:srgbClr val="00B0F0">
                  <a:alpha val="50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>
                    <a:solidFill>
                      <a:schemeClr val="tx1"/>
                    </a:solidFill>
                  </a:rPr>
                  <a:t>x</a:t>
                </a:r>
                <a:r>
                  <a:rPr lang="en-US" baseline="-25000" dirty="0" err="1">
                    <a:solidFill>
                      <a:schemeClr val="tx1"/>
                    </a:solidFill>
                  </a:rPr>
                  <a:t>max</a:t>
                </a:r>
                <a:endParaRPr lang="en-US" dirty="0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7DD34D67-36C8-CCB7-D145-69AFCDF03E74}"/>
                  </a:ext>
                </a:extLst>
              </p:cNvPr>
              <p:cNvSpPr/>
              <p:nvPr/>
            </p:nvSpPr>
            <p:spPr>
              <a:xfrm>
                <a:off x="7413409" y="3831454"/>
                <a:ext cx="883920" cy="441720"/>
              </a:xfrm>
              <a:prstGeom prst="ellipse">
                <a:avLst/>
              </a:prstGeom>
              <a:solidFill>
                <a:srgbClr val="00B0F0">
                  <a:alpha val="50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>
                    <a:solidFill>
                      <a:schemeClr val="tx1"/>
                    </a:solidFill>
                  </a:rPr>
                  <a:t>x</a:t>
                </a:r>
                <a:r>
                  <a:rPr lang="en-US" baseline="-25000" dirty="0" err="1">
                    <a:solidFill>
                      <a:schemeClr val="tx1"/>
                    </a:solidFill>
                  </a:rPr>
                  <a:t>min</a:t>
                </a:r>
                <a:endParaRPr lang="en-US" dirty="0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0D1EA534-FBC1-3F7C-30D3-0589ACF7D63A}"/>
                  </a:ext>
                </a:extLst>
              </p:cNvPr>
              <p:cNvSpPr/>
              <p:nvPr/>
            </p:nvSpPr>
            <p:spPr>
              <a:xfrm>
                <a:off x="6056286" y="3821550"/>
                <a:ext cx="883920" cy="441720"/>
              </a:xfrm>
              <a:prstGeom prst="ellipse">
                <a:avLst/>
              </a:prstGeom>
              <a:solidFill>
                <a:srgbClr val="00B0F0">
                  <a:alpha val="50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x</a:t>
                </a:r>
                <a:r>
                  <a:rPr lang="en-US" baseline="-25000" dirty="0">
                    <a:solidFill>
                      <a:schemeClr val="tx1"/>
                    </a:solidFill>
                  </a:rPr>
                  <a:t>1</a:t>
                </a:r>
                <a:endParaRPr lang="en-US" dirty="0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4BA423BD-DEBD-645E-097C-83FE346DC246}"/>
                  </a:ext>
                </a:extLst>
              </p:cNvPr>
              <p:cNvSpPr/>
              <p:nvPr/>
            </p:nvSpPr>
            <p:spPr>
              <a:xfrm>
                <a:off x="2915880" y="3848796"/>
                <a:ext cx="883920" cy="441720"/>
              </a:xfrm>
              <a:prstGeom prst="ellipse">
                <a:avLst/>
              </a:prstGeom>
              <a:solidFill>
                <a:srgbClr val="00B0F0">
                  <a:alpha val="50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x</a:t>
                </a:r>
                <a:r>
                  <a:rPr lang="en-US" baseline="-25000" dirty="0">
                    <a:solidFill>
                      <a:schemeClr val="tx1"/>
                    </a:solidFill>
                  </a:rPr>
                  <a:t>n-2</a:t>
                </a:r>
                <a:endParaRPr lang="en-US" dirty="0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9507FE5-981C-D21F-926C-1842C283EA11}"/>
                  </a:ext>
                </a:extLst>
              </p:cNvPr>
              <p:cNvSpPr txBox="1"/>
              <p:nvPr/>
            </p:nvSpPr>
            <p:spPr>
              <a:xfrm>
                <a:off x="4330693" y="3821550"/>
                <a:ext cx="11721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/>
                  <a:t>.	.	.</a:t>
                </a:r>
              </a:p>
            </p:txBody>
          </p:sp>
        </p:grp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C37990B8-FC4F-94D1-A52D-B4E65FFE7200}"/>
                </a:ext>
              </a:extLst>
            </p:cNvPr>
            <p:cNvSpPr txBox="1"/>
            <p:nvPr/>
          </p:nvSpPr>
          <p:spPr>
            <a:xfrm>
              <a:off x="8468063" y="2074738"/>
              <a:ext cx="287274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Max and min values for each net are sent first to allow computing for: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832F7ACC-14B0-EC6B-4104-B64598286889}"/>
                    </a:ext>
                  </a:extLst>
                </p:cNvPr>
                <p:cNvSpPr txBox="1"/>
                <p:nvPr/>
              </p:nvSpPr>
              <p:spPr>
                <a:xfrm>
                  <a:off x="10059190" y="3548975"/>
                  <a:ext cx="1625701" cy="45724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 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𝑚𝑖𝑛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𝛾</m:t>
                                </m:r>
                              </m:den>
                            </m:f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832F7ACC-14B0-EC6B-4104-B6459828688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59190" y="3548975"/>
                  <a:ext cx="1625701" cy="45724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B460FB07-B82F-B385-A662-69E1261EDC5D}"/>
                    </a:ext>
                  </a:extLst>
                </p:cNvPr>
                <p:cNvSpPr txBox="1"/>
                <p:nvPr/>
              </p:nvSpPr>
              <p:spPr>
                <a:xfrm>
                  <a:off x="10043160" y="2952567"/>
                  <a:ext cx="1657762" cy="45724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 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𝑚𝑎𝑥</m:t>
                                        </m:r>
                                      </m:sub>
                                    </m:sSub>
                                  </m:e>
                                </m:d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𝛾</m:t>
                                </m:r>
                              </m:den>
                            </m:f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B460FB07-B82F-B385-A662-69E1261EDC5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43160" y="2952567"/>
                  <a:ext cx="1657762" cy="45724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B1125492-5FBA-1762-9082-8ABDD547D6AD}"/>
                </a:ext>
              </a:extLst>
            </p:cNvPr>
            <p:cNvCxnSpPr/>
            <p:nvPr/>
          </p:nvCxnSpPr>
          <p:spPr>
            <a:xfrm flipH="1">
              <a:off x="8054340" y="2952567"/>
              <a:ext cx="455586" cy="78885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F4375BBA-D59C-7EB5-9C25-76AA9617E3D4}"/>
                </a:ext>
              </a:extLst>
            </p:cNvPr>
            <p:cNvCxnSpPr>
              <a:cxnSpLocks/>
            </p:cNvCxnSpPr>
            <p:nvPr/>
          </p:nvCxnSpPr>
          <p:spPr>
            <a:xfrm>
              <a:off x="9182100" y="2947762"/>
              <a:ext cx="0" cy="84812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8" name="Google Shape;69;p14">
            <a:extLst>
              <a:ext uri="{FF2B5EF4-FFF2-40B4-BE49-F238E27FC236}">
                <a16:creationId xmlns:a16="http://schemas.microsoft.com/office/drawing/2014/main" id="{E302D743-999F-F60E-8A22-016ED9FB1473}"/>
              </a:ext>
            </a:extLst>
          </p:cNvPr>
          <p:cNvSpPr txBox="1">
            <a:spLocks/>
          </p:cNvSpPr>
          <p:nvPr/>
        </p:nvSpPr>
        <p:spPr>
          <a:xfrm>
            <a:off x="5313276" y="2440763"/>
            <a:ext cx="1789427" cy="651083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rmAutofit fontScale="8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latin typeface="+mn-lt"/>
              </a:rPr>
              <a:t>AIE Array</a:t>
            </a:r>
          </a:p>
        </p:txBody>
      </p:sp>
    </p:spTree>
    <p:extLst>
      <p:ext uri="{BB962C8B-B14F-4D97-AF65-F5344CB8AC3E}">
        <p14:creationId xmlns:p14="http://schemas.microsoft.com/office/powerpoint/2010/main" val="4282142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extBox 68">
            <a:extLst>
              <a:ext uri="{FF2B5EF4-FFF2-40B4-BE49-F238E27FC236}">
                <a16:creationId xmlns:a16="http://schemas.microsoft.com/office/drawing/2014/main" id="{2AC1E107-D022-6F7E-C014-D98114C9A799}"/>
              </a:ext>
            </a:extLst>
          </p:cNvPr>
          <p:cNvSpPr txBox="1"/>
          <p:nvPr/>
        </p:nvSpPr>
        <p:spPr>
          <a:xfrm>
            <a:off x="4611321" y="2174849"/>
            <a:ext cx="3437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x</a:t>
            </a:r>
            <a:r>
              <a:rPr lang="en-US" sz="2000" baseline="-25000" dirty="0">
                <a:solidFill>
                  <a:schemeClr val="tx1"/>
                </a:solidFill>
              </a:rPr>
              <a:t>i</a:t>
            </a:r>
            <a:endParaRPr lang="en-US" sz="2000" dirty="0">
              <a:solidFill>
                <a:schemeClr val="tx1"/>
              </a:solidFill>
            </a:endParaRPr>
          </a:p>
          <a:p>
            <a:endParaRPr lang="en-US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1CF2DA-E232-84E8-2A73-3AE8CB991E1F}"/>
              </a:ext>
            </a:extLst>
          </p:cNvPr>
          <p:cNvSpPr txBox="1"/>
          <p:nvPr/>
        </p:nvSpPr>
        <p:spPr>
          <a:xfrm>
            <a:off x="3518229" y="2605053"/>
            <a:ext cx="11965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All coordinates on net </a:t>
            </a:r>
            <a:r>
              <a:rPr lang="en-US" sz="1200" i="1" dirty="0">
                <a:solidFill>
                  <a:schemeClr val="tx1"/>
                </a:solidFill>
              </a:rPr>
              <a:t>n</a:t>
            </a:r>
          </a:p>
          <a:p>
            <a:pPr algn="ctr"/>
            <a:endParaRPr lang="en-US" sz="1200" i="1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0A22956-CE8E-40A0-14A7-9D6C5EEA184E}"/>
              </a:ext>
            </a:extLst>
          </p:cNvPr>
          <p:cNvCxnSpPr>
            <a:cxnSpLocks/>
            <a:endCxn id="44" idx="1"/>
          </p:cNvCxnSpPr>
          <p:nvPr/>
        </p:nvCxnSpPr>
        <p:spPr>
          <a:xfrm>
            <a:off x="4516639" y="2544113"/>
            <a:ext cx="49807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7E4D3DF-31FD-83F0-EA52-EA3983BCB864}"/>
              </a:ext>
            </a:extLst>
          </p:cNvPr>
          <p:cNvSpPr txBox="1"/>
          <p:nvPr/>
        </p:nvSpPr>
        <p:spPr>
          <a:xfrm>
            <a:off x="6190335" y="2501028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a</a:t>
            </a:r>
            <a:r>
              <a:rPr lang="en-US" sz="2000" baseline="30000" dirty="0">
                <a:solidFill>
                  <a:schemeClr val="tx1"/>
                </a:solidFill>
              </a:rPr>
              <a:t>±</a:t>
            </a:r>
          </a:p>
          <a:p>
            <a:endParaRPr lang="en-US" sz="12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01C4014-D2D4-BE4B-1FFF-302AB7F74B84}"/>
              </a:ext>
            </a:extLst>
          </p:cNvPr>
          <p:cNvCxnSpPr>
            <a:cxnSpLocks/>
            <a:stCxn id="44" idx="3"/>
          </p:cNvCxnSpPr>
          <p:nvPr/>
        </p:nvCxnSpPr>
        <p:spPr>
          <a:xfrm>
            <a:off x="6096000" y="2544113"/>
            <a:ext cx="1175619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5A3FEAC8-6E85-77C6-145B-C731DD315395}"/>
              </a:ext>
            </a:extLst>
          </p:cNvPr>
          <p:cNvCxnSpPr>
            <a:cxnSpLocks/>
          </p:cNvCxnSpPr>
          <p:nvPr/>
        </p:nvCxnSpPr>
        <p:spPr>
          <a:xfrm>
            <a:off x="4648496" y="2040601"/>
            <a:ext cx="2623123" cy="335697"/>
          </a:xfrm>
          <a:prstGeom prst="bentConnector3">
            <a:avLst>
              <a:gd name="adj1" fmla="val 76871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E9D82D4-D680-F465-5858-B5DB8EA690AE}"/>
              </a:ext>
            </a:extLst>
          </p:cNvPr>
          <p:cNvCxnSpPr>
            <a:cxnSpLocks/>
          </p:cNvCxnSpPr>
          <p:nvPr/>
        </p:nvCxnSpPr>
        <p:spPr>
          <a:xfrm flipV="1">
            <a:off x="4650462" y="2032774"/>
            <a:ext cx="0" cy="50746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B9ECABBA-D873-3DD1-71D1-5BE3E709AF28}"/>
              </a:ext>
            </a:extLst>
          </p:cNvPr>
          <p:cNvSpPr txBox="1"/>
          <p:nvPr/>
        </p:nvSpPr>
        <p:spPr>
          <a:xfrm>
            <a:off x="3540461" y="2182533"/>
            <a:ext cx="1130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From PL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2355EE05-1117-C688-722F-4C73ED383591}"/>
              </a:ext>
            </a:extLst>
          </p:cNvPr>
          <p:cNvSpPr/>
          <p:nvPr/>
        </p:nvSpPr>
        <p:spPr>
          <a:xfrm>
            <a:off x="5014716" y="2174850"/>
            <a:ext cx="1081284" cy="738525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baseline="30000" dirty="0">
                <a:solidFill>
                  <a:schemeClr val="tx1"/>
                </a:solidFill>
              </a:rPr>
              <a:t>±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kernel</a:t>
            </a:r>
          </a:p>
          <a:p>
            <a:pPr algn="ctr"/>
            <a:endParaRPr lang="en-US" dirty="0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D5D72F04-63A9-A06F-0CE0-7252F47F179A}"/>
              </a:ext>
            </a:extLst>
          </p:cNvPr>
          <p:cNvSpPr/>
          <p:nvPr/>
        </p:nvSpPr>
        <p:spPr>
          <a:xfrm>
            <a:off x="7271618" y="2174849"/>
            <a:ext cx="1260711" cy="738525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  <a:r>
              <a:rPr lang="en-US" baseline="30000" dirty="0">
                <a:solidFill>
                  <a:schemeClr val="tx1"/>
                </a:solidFill>
              </a:rPr>
              <a:t>±</a:t>
            </a:r>
            <a:r>
              <a:rPr lang="en-US" dirty="0">
                <a:solidFill>
                  <a:schemeClr val="tx1"/>
                </a:solidFill>
              </a:rPr>
              <a:t> and c</a:t>
            </a:r>
            <a:r>
              <a:rPr lang="en-US" baseline="30000" dirty="0">
                <a:solidFill>
                  <a:schemeClr val="tx1"/>
                </a:solidFill>
              </a:rPr>
              <a:t>± </a:t>
            </a:r>
            <a:r>
              <a:rPr lang="en-US" dirty="0">
                <a:solidFill>
                  <a:schemeClr val="tx1"/>
                </a:solidFill>
              </a:rPr>
              <a:t>kernel</a:t>
            </a:r>
          </a:p>
          <a:p>
            <a:pPr algn="ctr"/>
            <a:endParaRPr lang="en-US" baseline="30000" dirty="0">
              <a:solidFill>
                <a:schemeClr val="tx1"/>
              </a:solidFill>
            </a:endParaRP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A27EC751-1522-395E-7984-79E2CE78C6CE}"/>
              </a:ext>
            </a:extLst>
          </p:cNvPr>
          <p:cNvSpPr/>
          <p:nvPr/>
        </p:nvSpPr>
        <p:spPr>
          <a:xfrm>
            <a:off x="5555358" y="3636548"/>
            <a:ext cx="1355083" cy="738525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0" i="0" dirty="0">
                <a:solidFill>
                  <a:schemeClr val="tx1"/>
                </a:solidFill>
                <a:effectLst/>
                <a:latin typeface="Roboto" panose="020B0604020202020204" pitchFamily="2" charset="0"/>
              </a:rPr>
              <a:t>∂</a:t>
            </a:r>
            <a:r>
              <a:rPr lang="en-US" b="0" i="0" dirty="0" err="1">
                <a:solidFill>
                  <a:schemeClr val="tx1"/>
                </a:solidFill>
                <a:effectLst/>
                <a:latin typeface="Roboto" panose="020B0604020202020204" pitchFamily="2" charset="0"/>
              </a:rPr>
              <a:t>WL</a:t>
            </a:r>
            <a:r>
              <a:rPr lang="en-US" b="0" i="0" baseline="-25000" dirty="0" err="1">
                <a:solidFill>
                  <a:schemeClr val="tx1"/>
                </a:solidFill>
                <a:effectLst/>
                <a:latin typeface="Roboto" panose="020B0604020202020204" pitchFamily="2" charset="0"/>
              </a:rPr>
              <a:t>n</a:t>
            </a:r>
            <a:r>
              <a:rPr lang="en-US" dirty="0">
                <a:solidFill>
                  <a:schemeClr val="tx1"/>
                </a:solidFill>
                <a:latin typeface="Roboto" panose="020B0604020202020204" pitchFamily="2" charset="0"/>
              </a:rPr>
              <a:t> / </a:t>
            </a:r>
            <a:r>
              <a:rPr lang="en-US" b="0" i="0" dirty="0">
                <a:solidFill>
                  <a:schemeClr val="tx1"/>
                </a:solidFill>
                <a:effectLst/>
                <a:latin typeface="Roboto" panose="020B0604020202020204" pitchFamily="2" charset="0"/>
              </a:rPr>
              <a:t>∂x</a:t>
            </a:r>
            <a:r>
              <a:rPr lang="en-US" b="0" i="0" baseline="-25000" dirty="0">
                <a:solidFill>
                  <a:schemeClr val="tx1"/>
                </a:solidFill>
                <a:effectLst/>
                <a:latin typeface="Roboto" panose="020B0604020202020204" pitchFamily="2" charset="0"/>
              </a:rPr>
              <a:t>i</a:t>
            </a:r>
            <a:endParaRPr lang="en-US" b="0" i="0" dirty="0">
              <a:solidFill>
                <a:schemeClr val="tx1"/>
              </a:solidFill>
              <a:effectLst/>
              <a:latin typeface="Roboto" panose="020B0604020202020204" pitchFamily="2" charset="0"/>
            </a:endParaRPr>
          </a:p>
          <a:p>
            <a:pPr algn="ctr"/>
            <a:r>
              <a:rPr lang="en-US" dirty="0">
                <a:solidFill>
                  <a:schemeClr val="tx1"/>
                </a:solidFill>
                <a:latin typeface="Roboto" panose="020B0604020202020204" pitchFamily="2" charset="0"/>
              </a:rPr>
              <a:t>kernel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44F62B71-2778-C51A-AD07-2D80BC1926FE}"/>
              </a:ext>
            </a:extLst>
          </p:cNvPr>
          <p:cNvSpPr/>
          <p:nvPr/>
        </p:nvSpPr>
        <p:spPr>
          <a:xfrm>
            <a:off x="7304946" y="3643899"/>
            <a:ext cx="1194056" cy="738525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0" i="0" dirty="0">
                <a:solidFill>
                  <a:schemeClr val="tx1"/>
                </a:solidFill>
                <a:effectLst/>
                <a:latin typeface="Roboto" panose="020B0604020202020204" pitchFamily="2" charset="0"/>
              </a:rPr>
              <a:t>HPWL</a:t>
            </a:r>
            <a:endParaRPr lang="en-US" b="0" i="0" u="sng" dirty="0">
              <a:solidFill>
                <a:schemeClr val="tx1"/>
              </a:solidFill>
              <a:effectLst/>
              <a:latin typeface="Roboto" panose="020B0604020202020204" pitchFamily="2" charset="0"/>
            </a:endParaRPr>
          </a:p>
          <a:p>
            <a:pPr algn="ctr"/>
            <a:r>
              <a:rPr lang="en-US" dirty="0">
                <a:solidFill>
                  <a:schemeClr val="tx1"/>
                </a:solidFill>
                <a:latin typeface="Roboto" panose="020B0604020202020204" pitchFamily="2" charset="0"/>
              </a:rPr>
              <a:t>kernel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161D0B4-785F-BA34-AE8A-4941820084FA}"/>
              </a:ext>
            </a:extLst>
          </p:cNvPr>
          <p:cNvCxnSpPr>
            <a:cxnSpLocks/>
            <a:stCxn id="47" idx="2"/>
            <a:endCxn id="53" idx="0"/>
          </p:cNvCxnSpPr>
          <p:nvPr/>
        </p:nvCxnSpPr>
        <p:spPr>
          <a:xfrm>
            <a:off x="7901974" y="2913374"/>
            <a:ext cx="0" cy="73052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3C66EECA-4797-D8E7-3563-1F1A99F8236F}"/>
              </a:ext>
            </a:extLst>
          </p:cNvPr>
          <p:cNvCxnSpPr/>
          <p:nvPr/>
        </p:nvCxnSpPr>
        <p:spPr>
          <a:xfrm>
            <a:off x="6232899" y="2544111"/>
            <a:ext cx="0" cy="109243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3606F5A1-2CE9-41F8-570E-17427C7D5E8E}"/>
              </a:ext>
            </a:extLst>
          </p:cNvPr>
          <p:cNvCxnSpPr>
            <a:cxnSpLocks/>
          </p:cNvCxnSpPr>
          <p:nvPr/>
        </p:nvCxnSpPr>
        <p:spPr>
          <a:xfrm rot="10800000" flipV="1">
            <a:off x="6663995" y="3381375"/>
            <a:ext cx="1237978" cy="247822"/>
          </a:xfrm>
          <a:prstGeom prst="bentConnector3">
            <a:avLst>
              <a:gd name="adj1" fmla="val 100396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6765991A-BC7B-FF97-0C56-F4E07813B15B}"/>
              </a:ext>
            </a:extLst>
          </p:cNvPr>
          <p:cNvSpPr txBox="1"/>
          <p:nvPr/>
        </p:nvSpPr>
        <p:spPr>
          <a:xfrm>
            <a:off x="7973714" y="3047622"/>
            <a:ext cx="7200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b</a:t>
            </a:r>
            <a:r>
              <a:rPr lang="en-US" sz="2000" baseline="30000" dirty="0">
                <a:solidFill>
                  <a:schemeClr val="tx1"/>
                </a:solidFill>
              </a:rPr>
              <a:t>±</a:t>
            </a:r>
            <a:r>
              <a:rPr lang="en-US" sz="2000" dirty="0">
                <a:solidFill>
                  <a:schemeClr val="tx1"/>
                </a:solidFill>
              </a:rPr>
              <a:t>, c</a:t>
            </a:r>
            <a:r>
              <a:rPr lang="en-US" sz="2000" baseline="30000" dirty="0">
                <a:solidFill>
                  <a:schemeClr val="tx1"/>
                </a:solidFill>
              </a:rPr>
              <a:t>±</a:t>
            </a:r>
          </a:p>
          <a:p>
            <a:endParaRPr lang="en-US" sz="2000" dirty="0"/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8D44483D-43A0-0579-9693-67B28A09E945}"/>
              </a:ext>
            </a:extLst>
          </p:cNvPr>
          <p:cNvCxnSpPr>
            <a:stCxn id="52" idx="1"/>
          </p:cNvCxnSpPr>
          <p:nvPr/>
        </p:nvCxnSpPr>
        <p:spPr>
          <a:xfrm flipH="1" flipV="1">
            <a:off x="4347522" y="3998459"/>
            <a:ext cx="1207836" cy="735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FA68B79E-6B03-1FA6-72E1-CCA8EAF0CD9F}"/>
              </a:ext>
            </a:extLst>
          </p:cNvPr>
          <p:cNvCxnSpPr>
            <a:stCxn id="53" idx="2"/>
          </p:cNvCxnSpPr>
          <p:nvPr/>
        </p:nvCxnSpPr>
        <p:spPr>
          <a:xfrm rot="5400000">
            <a:off x="6106893" y="2712767"/>
            <a:ext cx="125424" cy="3464739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Google Shape;69;p14">
            <a:extLst>
              <a:ext uri="{FF2B5EF4-FFF2-40B4-BE49-F238E27FC236}">
                <a16:creationId xmlns:a16="http://schemas.microsoft.com/office/drawing/2014/main" id="{42C1C272-7BB4-00D0-478C-75C3CBFE190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07473" y="326165"/>
            <a:ext cx="9409534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rmAutofit fontScale="90000"/>
          </a:bodyPr>
          <a:lstStyle/>
          <a:p>
            <a:r>
              <a:rPr lang="en" dirty="0"/>
              <a:t>Partials graph detail (variant)</a:t>
            </a: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787A16-ADEB-09BC-8072-868541AE66C6}"/>
              </a:ext>
            </a:extLst>
          </p:cNvPr>
          <p:cNvSpPr txBox="1"/>
          <p:nvPr/>
        </p:nvSpPr>
        <p:spPr>
          <a:xfrm>
            <a:off x="2954524" y="4067153"/>
            <a:ext cx="1415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Return to PL</a:t>
            </a:r>
          </a:p>
        </p:txBody>
      </p:sp>
    </p:spTree>
    <p:extLst>
      <p:ext uri="{BB962C8B-B14F-4D97-AF65-F5344CB8AC3E}">
        <p14:creationId xmlns:p14="http://schemas.microsoft.com/office/powerpoint/2010/main" val="29252782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AE55007-634F-55BB-6CF6-299DABFE06F8}"/>
              </a:ext>
            </a:extLst>
          </p:cNvPr>
          <p:cNvSpPr/>
          <p:nvPr/>
        </p:nvSpPr>
        <p:spPr>
          <a:xfrm>
            <a:off x="3014548" y="3340549"/>
            <a:ext cx="6185139" cy="1395138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0A22956-CE8E-40A0-14A7-9D6C5EEA184E}"/>
              </a:ext>
            </a:extLst>
          </p:cNvPr>
          <p:cNvCxnSpPr>
            <a:cxnSpLocks/>
            <a:endCxn id="44" idx="1"/>
          </p:cNvCxnSpPr>
          <p:nvPr/>
        </p:nvCxnSpPr>
        <p:spPr>
          <a:xfrm>
            <a:off x="2712623" y="4074102"/>
            <a:ext cx="68531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01C4014-D2D4-BE4B-1FFF-302AB7F74B84}"/>
              </a:ext>
            </a:extLst>
          </p:cNvPr>
          <p:cNvCxnSpPr>
            <a:cxnSpLocks/>
            <a:stCxn id="44" idx="3"/>
          </p:cNvCxnSpPr>
          <p:nvPr/>
        </p:nvCxnSpPr>
        <p:spPr>
          <a:xfrm>
            <a:off x="4479226" y="4074102"/>
            <a:ext cx="35798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2355EE05-1117-C688-722F-4C73ED383591}"/>
              </a:ext>
            </a:extLst>
          </p:cNvPr>
          <p:cNvSpPr/>
          <p:nvPr/>
        </p:nvSpPr>
        <p:spPr>
          <a:xfrm>
            <a:off x="3397942" y="3704839"/>
            <a:ext cx="1081284" cy="738525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DCT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(AIE)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B06D13D-4200-A951-11B8-5740984A20B7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5918496" y="4074102"/>
            <a:ext cx="35798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B778156-D58E-ED74-0799-D241AB3726A2}"/>
              </a:ext>
            </a:extLst>
          </p:cNvPr>
          <p:cNvSpPr/>
          <p:nvPr/>
        </p:nvSpPr>
        <p:spPr>
          <a:xfrm>
            <a:off x="4837212" y="3704839"/>
            <a:ext cx="1081284" cy="738525"/>
          </a:xfrm>
          <a:prstGeom prst="round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Transpose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(PL)</a:t>
            </a:r>
          </a:p>
          <a:p>
            <a:pPr algn="ctr"/>
            <a:endParaRPr lang="en-US" sz="1400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DAD7ADB-7974-EA1F-B4F8-1E7425FE027E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7357766" y="4074102"/>
            <a:ext cx="35798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5394FF4B-551D-2303-3FE6-F31378143D79}"/>
              </a:ext>
            </a:extLst>
          </p:cNvPr>
          <p:cNvSpPr/>
          <p:nvPr/>
        </p:nvSpPr>
        <p:spPr>
          <a:xfrm>
            <a:off x="6276482" y="3704839"/>
            <a:ext cx="1081284" cy="738525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DCT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(AIE)</a:t>
            </a:r>
          </a:p>
          <a:p>
            <a:pPr algn="ctr"/>
            <a:endParaRPr lang="en-US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FAAD86E-E1CA-0828-9086-FB359E21172D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8797036" y="4074102"/>
            <a:ext cx="76496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4A855382-22A2-3353-E24F-CE18A32541E0}"/>
              </a:ext>
            </a:extLst>
          </p:cNvPr>
          <p:cNvSpPr/>
          <p:nvPr/>
        </p:nvSpPr>
        <p:spPr>
          <a:xfrm>
            <a:off x="7715752" y="3704839"/>
            <a:ext cx="1081284" cy="738525"/>
          </a:xfrm>
          <a:prstGeom prst="round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Transpose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(PL)</a:t>
            </a:r>
          </a:p>
          <a:p>
            <a:pPr algn="ctr"/>
            <a:endParaRPr lang="en-US" sz="1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9132605-5571-E40B-2C26-C29D07E1B72A}"/>
              </a:ext>
            </a:extLst>
          </p:cNvPr>
          <p:cNvSpPr txBox="1"/>
          <p:nvPr/>
        </p:nvSpPr>
        <p:spPr>
          <a:xfrm>
            <a:off x="2950768" y="3278378"/>
            <a:ext cx="894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2D-DCT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BD755BA1-6DF7-1256-9269-E0E70337803B}"/>
              </a:ext>
            </a:extLst>
          </p:cNvPr>
          <p:cNvSpPr/>
          <p:nvPr/>
        </p:nvSpPr>
        <p:spPr>
          <a:xfrm>
            <a:off x="4991558" y="5621114"/>
            <a:ext cx="1081284" cy="738525"/>
          </a:xfrm>
          <a:prstGeom prst="round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Shuffle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(PL)</a:t>
            </a:r>
            <a:endParaRPr lang="en-US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5AA56985-B0CF-64CF-351B-8B0B33075BA1}"/>
              </a:ext>
            </a:extLst>
          </p:cNvPr>
          <p:cNvSpPr/>
          <p:nvPr/>
        </p:nvSpPr>
        <p:spPr>
          <a:xfrm>
            <a:off x="6430828" y="5621114"/>
            <a:ext cx="1081284" cy="738525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FFT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(AIE)</a:t>
            </a:r>
            <a:endParaRPr lang="en-US" dirty="0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4C6AE7A5-1573-0979-DB54-638E78FB1789}"/>
              </a:ext>
            </a:extLst>
          </p:cNvPr>
          <p:cNvSpPr/>
          <p:nvPr/>
        </p:nvSpPr>
        <p:spPr>
          <a:xfrm>
            <a:off x="7870098" y="5621113"/>
            <a:ext cx="1081284" cy="738525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Post-processing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(AIE)</a:t>
            </a:r>
            <a:endParaRPr lang="en-US" sz="1400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886B5BA-CF1D-D18C-EE7B-24557632A0B4}"/>
              </a:ext>
            </a:extLst>
          </p:cNvPr>
          <p:cNvCxnSpPr>
            <a:cxnSpLocks/>
          </p:cNvCxnSpPr>
          <p:nvPr/>
        </p:nvCxnSpPr>
        <p:spPr>
          <a:xfrm>
            <a:off x="7521740" y="5990375"/>
            <a:ext cx="35798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D86A97D-6976-91DC-A760-8DA6E6412693}"/>
              </a:ext>
            </a:extLst>
          </p:cNvPr>
          <p:cNvCxnSpPr>
            <a:cxnSpLocks/>
          </p:cNvCxnSpPr>
          <p:nvPr/>
        </p:nvCxnSpPr>
        <p:spPr>
          <a:xfrm>
            <a:off x="6072842" y="5990631"/>
            <a:ext cx="35798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C1AE2F9-DB46-FE76-862A-4F17375FF572}"/>
              </a:ext>
            </a:extLst>
          </p:cNvPr>
          <p:cNvCxnSpPr>
            <a:cxnSpLocks/>
          </p:cNvCxnSpPr>
          <p:nvPr/>
        </p:nvCxnSpPr>
        <p:spPr>
          <a:xfrm>
            <a:off x="4306239" y="5990375"/>
            <a:ext cx="68531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BC6EF58-1754-B878-CDED-5BAD9FC48959}"/>
              </a:ext>
            </a:extLst>
          </p:cNvPr>
          <p:cNvCxnSpPr>
            <a:cxnSpLocks/>
          </p:cNvCxnSpPr>
          <p:nvPr/>
        </p:nvCxnSpPr>
        <p:spPr>
          <a:xfrm>
            <a:off x="8951382" y="5990375"/>
            <a:ext cx="68531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057E2879-F583-1F7B-1DB1-7B019173A4A7}"/>
              </a:ext>
            </a:extLst>
          </p:cNvPr>
          <p:cNvSpPr/>
          <p:nvPr/>
        </p:nvSpPr>
        <p:spPr>
          <a:xfrm>
            <a:off x="4672143" y="5273814"/>
            <a:ext cx="4538663" cy="1395138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110A21C-7B1F-4AD5-3934-5082D6BE1A00}"/>
              </a:ext>
            </a:extLst>
          </p:cNvPr>
          <p:cNvSpPr txBox="1"/>
          <p:nvPr/>
        </p:nvSpPr>
        <p:spPr>
          <a:xfrm>
            <a:off x="4648898" y="5231907"/>
            <a:ext cx="564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DCT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28765DE-80DD-5A2B-39AA-EA7DD673E19D}"/>
              </a:ext>
            </a:extLst>
          </p:cNvPr>
          <p:cNvCxnSpPr>
            <a:cxnSpLocks/>
          </p:cNvCxnSpPr>
          <p:nvPr/>
        </p:nvCxnSpPr>
        <p:spPr>
          <a:xfrm flipH="1">
            <a:off x="4672143" y="4388298"/>
            <a:ext cx="1640122" cy="863553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347701C-1702-761C-9491-986C20BBE854}"/>
              </a:ext>
            </a:extLst>
          </p:cNvPr>
          <p:cNvCxnSpPr>
            <a:cxnSpLocks/>
          </p:cNvCxnSpPr>
          <p:nvPr/>
        </p:nvCxnSpPr>
        <p:spPr>
          <a:xfrm>
            <a:off x="7353442" y="4388298"/>
            <a:ext cx="1846245" cy="87222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5FC4A9AB-1954-F70A-62AF-44704CD7D4F2}"/>
              </a:ext>
            </a:extLst>
          </p:cNvPr>
          <p:cNvSpPr/>
          <p:nvPr/>
        </p:nvSpPr>
        <p:spPr>
          <a:xfrm>
            <a:off x="3003430" y="1089765"/>
            <a:ext cx="6185139" cy="1924168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209270B-8790-3ECC-D916-BB321124C328}"/>
              </a:ext>
            </a:extLst>
          </p:cNvPr>
          <p:cNvCxnSpPr>
            <a:cxnSpLocks/>
            <a:endCxn id="56" idx="1"/>
          </p:cNvCxnSpPr>
          <p:nvPr/>
        </p:nvCxnSpPr>
        <p:spPr>
          <a:xfrm>
            <a:off x="2667321" y="2081471"/>
            <a:ext cx="68531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B5DBC47D-7762-F97D-201A-DC21591D8946}"/>
              </a:ext>
            </a:extLst>
          </p:cNvPr>
          <p:cNvSpPr/>
          <p:nvPr/>
        </p:nvSpPr>
        <p:spPr>
          <a:xfrm>
            <a:off x="3352639" y="1712208"/>
            <a:ext cx="1104529" cy="738525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2D-DCT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DB65229-F3E8-F0FE-8AB4-D0EF67DC0854}"/>
              </a:ext>
            </a:extLst>
          </p:cNvPr>
          <p:cNvSpPr txBox="1"/>
          <p:nvPr/>
        </p:nvSpPr>
        <p:spPr>
          <a:xfrm>
            <a:off x="3016519" y="1084795"/>
            <a:ext cx="888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Density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796DED7A-40FA-DA95-91F3-8C5A91E6D6EB}"/>
              </a:ext>
            </a:extLst>
          </p:cNvPr>
          <p:cNvCxnSpPr>
            <a:cxnSpLocks/>
          </p:cNvCxnSpPr>
          <p:nvPr/>
        </p:nvCxnSpPr>
        <p:spPr>
          <a:xfrm flipH="1">
            <a:off x="3014548" y="2414999"/>
            <a:ext cx="383394" cy="92057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F3FD20B4-674D-A43D-AB7A-6DA95181C6FD}"/>
              </a:ext>
            </a:extLst>
          </p:cNvPr>
          <p:cNvCxnSpPr>
            <a:cxnSpLocks/>
          </p:cNvCxnSpPr>
          <p:nvPr/>
        </p:nvCxnSpPr>
        <p:spPr>
          <a:xfrm>
            <a:off x="4423693" y="2434874"/>
            <a:ext cx="4787113" cy="90937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9B2F0C5F-52C1-360A-C89B-04357759055D}"/>
              </a:ext>
            </a:extLst>
          </p:cNvPr>
          <p:cNvSpPr/>
          <p:nvPr/>
        </p:nvSpPr>
        <p:spPr>
          <a:xfrm>
            <a:off x="6699701" y="2108257"/>
            <a:ext cx="844549" cy="738525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IDXST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/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47BA0902-E2DC-8D43-A550-547DC1B8245F}"/>
              </a:ext>
            </a:extLst>
          </p:cNvPr>
          <p:cNvCxnSpPr>
            <a:cxnSpLocks/>
          </p:cNvCxnSpPr>
          <p:nvPr/>
        </p:nvCxnSpPr>
        <p:spPr>
          <a:xfrm>
            <a:off x="7557509" y="1590517"/>
            <a:ext cx="52086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7A3B7463-A831-2BC7-A124-BEA8D95EEBD7}"/>
              </a:ext>
            </a:extLst>
          </p:cNvPr>
          <p:cNvCxnSpPr>
            <a:cxnSpLocks/>
          </p:cNvCxnSpPr>
          <p:nvPr/>
        </p:nvCxnSpPr>
        <p:spPr>
          <a:xfrm>
            <a:off x="7544249" y="2477519"/>
            <a:ext cx="52086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44C1E607-C7C0-83A6-435C-64719B65AE10}"/>
                  </a:ext>
                </a:extLst>
              </p:cNvPr>
              <p:cNvSpPr txBox="1"/>
              <p:nvPr/>
            </p:nvSpPr>
            <p:spPr>
              <a:xfrm>
                <a:off x="2193611" y="1866026"/>
                <a:ext cx="404509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44C1E607-C7C0-83A6-435C-64719B65AE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3611" y="1866026"/>
                <a:ext cx="404509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0" name="Rectangle: Rounded Corners 109">
            <a:extLst>
              <a:ext uri="{FF2B5EF4-FFF2-40B4-BE49-F238E27FC236}">
                <a16:creationId xmlns:a16="http://schemas.microsoft.com/office/drawing/2014/main" id="{1DB336B9-CF84-26B6-DA2E-8B6A55339F98}"/>
              </a:ext>
            </a:extLst>
          </p:cNvPr>
          <p:cNvSpPr/>
          <p:nvPr/>
        </p:nvSpPr>
        <p:spPr>
          <a:xfrm>
            <a:off x="6699700" y="1242774"/>
            <a:ext cx="844549" cy="738525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IDCT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/>
          </a:p>
        </p:txBody>
      </p:sp>
      <p:sp>
        <p:nvSpPr>
          <p:cNvPr id="112" name="Rectangle: Rounded Corners 111">
            <a:extLst>
              <a:ext uri="{FF2B5EF4-FFF2-40B4-BE49-F238E27FC236}">
                <a16:creationId xmlns:a16="http://schemas.microsoft.com/office/drawing/2014/main" id="{5E7E60B7-6268-9EBC-59EA-D5424F37B726}"/>
              </a:ext>
            </a:extLst>
          </p:cNvPr>
          <p:cNvSpPr/>
          <p:nvPr/>
        </p:nvSpPr>
        <p:spPr>
          <a:xfrm>
            <a:off x="8073412" y="2098154"/>
            <a:ext cx="844549" cy="738525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IDCT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/>
          </a:p>
        </p:txBody>
      </p:sp>
      <p:sp>
        <p:nvSpPr>
          <p:cNvPr id="113" name="Rectangle: Rounded Corners 112">
            <a:extLst>
              <a:ext uri="{FF2B5EF4-FFF2-40B4-BE49-F238E27FC236}">
                <a16:creationId xmlns:a16="http://schemas.microsoft.com/office/drawing/2014/main" id="{AE856642-4703-3E5E-CC7D-A56B9CC5F434}"/>
              </a:ext>
            </a:extLst>
          </p:cNvPr>
          <p:cNvSpPr/>
          <p:nvPr/>
        </p:nvSpPr>
        <p:spPr>
          <a:xfrm>
            <a:off x="8091632" y="1242774"/>
            <a:ext cx="844549" cy="738525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IDXST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/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2C6AC75B-10D2-8526-77E1-E9BF743A57DE}"/>
              </a:ext>
            </a:extLst>
          </p:cNvPr>
          <p:cNvCxnSpPr>
            <a:cxnSpLocks/>
          </p:cNvCxnSpPr>
          <p:nvPr/>
        </p:nvCxnSpPr>
        <p:spPr>
          <a:xfrm>
            <a:off x="8495687" y="593122"/>
            <a:ext cx="96135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22F80F17-9047-92C4-07EB-8329F2AD6C00}"/>
              </a:ext>
            </a:extLst>
          </p:cNvPr>
          <p:cNvCxnSpPr>
            <a:cxnSpLocks/>
          </p:cNvCxnSpPr>
          <p:nvPr/>
        </p:nvCxnSpPr>
        <p:spPr>
          <a:xfrm>
            <a:off x="8922921" y="2466093"/>
            <a:ext cx="52086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Connector: Elbow 116">
            <a:extLst>
              <a:ext uri="{FF2B5EF4-FFF2-40B4-BE49-F238E27FC236}">
                <a16:creationId xmlns:a16="http://schemas.microsoft.com/office/drawing/2014/main" id="{670CE198-FEAB-FE34-1813-48838E7A23E6}"/>
              </a:ext>
            </a:extLst>
          </p:cNvPr>
          <p:cNvCxnSpPr>
            <a:cxnSpLocks/>
          </p:cNvCxnSpPr>
          <p:nvPr/>
        </p:nvCxnSpPr>
        <p:spPr>
          <a:xfrm flipV="1">
            <a:off x="6136995" y="1612037"/>
            <a:ext cx="556075" cy="469432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Connector: Elbow 117">
            <a:extLst>
              <a:ext uri="{FF2B5EF4-FFF2-40B4-BE49-F238E27FC236}">
                <a16:creationId xmlns:a16="http://schemas.microsoft.com/office/drawing/2014/main" id="{358B8739-79FF-955D-FE46-18FA31475973}"/>
              </a:ext>
            </a:extLst>
          </p:cNvPr>
          <p:cNvCxnSpPr>
            <a:cxnSpLocks/>
            <a:stCxn id="56" idx="3"/>
            <a:endCxn id="77" idx="1"/>
          </p:cNvCxnSpPr>
          <p:nvPr/>
        </p:nvCxnSpPr>
        <p:spPr>
          <a:xfrm>
            <a:off x="4457168" y="2081471"/>
            <a:ext cx="2242533" cy="396049"/>
          </a:xfrm>
          <a:prstGeom prst="bentConnector3">
            <a:avLst>
              <a:gd name="adj1" fmla="val 8727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633E047E-8F76-8A3C-2C5A-9A0AE6C4FA12}"/>
                  </a:ext>
                </a:extLst>
              </p:cNvPr>
              <p:cNvSpPr txBox="1"/>
              <p:nvPr/>
            </p:nvSpPr>
            <p:spPr>
              <a:xfrm>
                <a:off x="4499343" y="1605924"/>
                <a:ext cx="404509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633E047E-8F76-8A3C-2C5A-9A0AE6C4FA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9343" y="1605924"/>
                <a:ext cx="404509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1476E928-FF29-C71F-4736-25FA580D0BD8}"/>
                  </a:ext>
                </a:extLst>
              </p:cNvPr>
              <p:cNvSpPr txBox="1"/>
              <p:nvPr/>
            </p:nvSpPr>
            <p:spPr>
              <a:xfrm>
                <a:off x="9441012" y="2262075"/>
                <a:ext cx="520864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1476E928-FF29-C71F-4736-25FA580D0B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1012" y="2262075"/>
                <a:ext cx="520864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3350283-64D0-6182-C1E7-037E61806147}"/>
                  </a:ext>
                </a:extLst>
              </p:cNvPr>
              <p:cNvSpPr txBox="1"/>
              <p:nvPr/>
            </p:nvSpPr>
            <p:spPr>
              <a:xfrm>
                <a:off x="9433258" y="1355749"/>
                <a:ext cx="520864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3350283-64D0-6182-C1E7-037E618061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3258" y="1355749"/>
                <a:ext cx="520864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Google Shape;69;p14">
            <a:extLst>
              <a:ext uri="{FF2B5EF4-FFF2-40B4-BE49-F238E27FC236}">
                <a16:creationId xmlns:a16="http://schemas.microsoft.com/office/drawing/2014/main" id="{3CCA6472-C418-7D75-41D6-C24756C56E4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07473" y="326165"/>
            <a:ext cx="5365369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rmAutofit fontScale="90000"/>
          </a:bodyPr>
          <a:lstStyle/>
          <a:p>
            <a:r>
              <a:rPr lang="en-US" dirty="0"/>
              <a:t>Density graph detail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31042DA-A4B9-A687-73B2-A50C7898ACC6}"/>
              </a:ext>
            </a:extLst>
          </p:cNvPr>
          <p:cNvSpPr/>
          <p:nvPr/>
        </p:nvSpPr>
        <p:spPr>
          <a:xfrm>
            <a:off x="7381755" y="223860"/>
            <a:ext cx="1140758" cy="738525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2D-IDCT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55080C0-4423-FE4C-0227-F85AEDDA3342}"/>
                  </a:ext>
                </a:extLst>
              </p:cNvPr>
              <p:cNvSpPr txBox="1"/>
              <p:nvPr/>
            </p:nvSpPr>
            <p:spPr>
              <a:xfrm>
                <a:off x="9085107" y="166790"/>
                <a:ext cx="2230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𝜓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55080C0-4423-FE4C-0227-F85AEDDA33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5107" y="166790"/>
                <a:ext cx="223010" cy="276999"/>
              </a:xfrm>
              <a:prstGeom prst="rect">
                <a:avLst/>
              </a:prstGeom>
              <a:blipFill>
                <a:blip r:embed="rId7"/>
                <a:stretch>
                  <a:fillRect l="-35135" r="-35135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CF65DF3-8AF4-8B2A-FE84-033DCCA6B4F8}"/>
                  </a:ext>
                </a:extLst>
              </p:cNvPr>
              <p:cNvSpPr txBox="1"/>
              <p:nvPr/>
            </p:nvSpPr>
            <p:spPr>
              <a:xfrm>
                <a:off x="9693690" y="1867183"/>
                <a:ext cx="1620138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"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𝑒𝑙𝑒𝑐𝑡𝑟𝑖𝑐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𝑓𝑖𝑒𝑙𝑑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"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CF65DF3-8AF4-8B2A-FE84-033DCCA6B4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3690" y="1867183"/>
                <a:ext cx="1620138" cy="307777"/>
              </a:xfrm>
              <a:prstGeom prst="rect">
                <a:avLst/>
              </a:prstGeom>
              <a:blipFill>
                <a:blip r:embed="rId8"/>
                <a:stretch>
                  <a:fillRect l="-5639" r="-12782" b="-352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238BF8B-97E6-1EEC-0887-069543BE3516}"/>
                  </a:ext>
                </a:extLst>
              </p:cNvPr>
              <p:cNvSpPr txBox="1"/>
              <p:nvPr/>
            </p:nvSpPr>
            <p:spPr>
              <a:xfrm>
                <a:off x="9457044" y="326096"/>
                <a:ext cx="1737243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"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𝑒𝑙𝑒𝑐𝑡𝑟𝑖𝑐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𝑝𝑜𝑡𝑒𝑛𝑡𝑖𝑎𝑙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"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238BF8B-97E6-1EEC-0887-069543BE35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7044" y="326096"/>
                <a:ext cx="1737243" cy="400110"/>
              </a:xfrm>
              <a:prstGeom prst="rect">
                <a:avLst/>
              </a:prstGeom>
              <a:blipFill>
                <a:blip r:embed="rId9"/>
                <a:stretch>
                  <a:fillRect r="-36491"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4640EB3-91C5-4996-A3E5-A01E9C01C416}"/>
              </a:ext>
            </a:extLst>
          </p:cNvPr>
          <p:cNvCxnSpPr>
            <a:cxnSpLocks/>
          </p:cNvCxnSpPr>
          <p:nvPr/>
        </p:nvCxnSpPr>
        <p:spPr>
          <a:xfrm>
            <a:off x="8936181" y="1617237"/>
            <a:ext cx="52086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D5C6B60F-A64F-6DD2-BE18-CE149D0C541C}"/>
              </a:ext>
            </a:extLst>
          </p:cNvPr>
          <p:cNvCxnSpPr>
            <a:cxnSpLocks/>
            <a:endCxn id="12" idx="1"/>
          </p:cNvCxnSpPr>
          <p:nvPr/>
        </p:nvCxnSpPr>
        <p:spPr>
          <a:xfrm rot="5400000" flipH="1" flipV="1">
            <a:off x="6386337" y="621819"/>
            <a:ext cx="1024114" cy="966722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76837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A0642-EE71-1DEC-3C71-8CBBC62A7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40" y="0"/>
            <a:ext cx="10058400" cy="1609344"/>
          </a:xfrm>
        </p:spPr>
        <p:txBody>
          <a:bodyPr/>
          <a:lstStyle/>
          <a:p>
            <a:r>
              <a:rPr lang="en-US" dirty="0"/>
              <a:t>Density graph data movement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231122A-7771-2287-894F-682EDD2C7D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9359975"/>
              </p:ext>
            </p:extLst>
          </p:nvPr>
        </p:nvGraphicFramePr>
        <p:xfrm>
          <a:off x="349197" y="1411229"/>
          <a:ext cx="5152572" cy="42580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8762">
                  <a:extLst>
                    <a:ext uri="{9D8B030D-6E8A-4147-A177-3AD203B41FA5}">
                      <a16:colId xmlns:a16="http://schemas.microsoft.com/office/drawing/2014/main" val="2133005274"/>
                    </a:ext>
                  </a:extLst>
                </a:gridCol>
                <a:gridCol w="858762">
                  <a:extLst>
                    <a:ext uri="{9D8B030D-6E8A-4147-A177-3AD203B41FA5}">
                      <a16:colId xmlns:a16="http://schemas.microsoft.com/office/drawing/2014/main" val="2402281207"/>
                    </a:ext>
                  </a:extLst>
                </a:gridCol>
                <a:gridCol w="858762">
                  <a:extLst>
                    <a:ext uri="{9D8B030D-6E8A-4147-A177-3AD203B41FA5}">
                      <a16:colId xmlns:a16="http://schemas.microsoft.com/office/drawing/2014/main" val="2356051013"/>
                    </a:ext>
                  </a:extLst>
                </a:gridCol>
                <a:gridCol w="858762">
                  <a:extLst>
                    <a:ext uri="{9D8B030D-6E8A-4147-A177-3AD203B41FA5}">
                      <a16:colId xmlns:a16="http://schemas.microsoft.com/office/drawing/2014/main" val="3572352525"/>
                    </a:ext>
                  </a:extLst>
                </a:gridCol>
                <a:gridCol w="858762">
                  <a:extLst>
                    <a:ext uri="{9D8B030D-6E8A-4147-A177-3AD203B41FA5}">
                      <a16:colId xmlns:a16="http://schemas.microsoft.com/office/drawing/2014/main" val="2962100389"/>
                    </a:ext>
                  </a:extLst>
                </a:gridCol>
                <a:gridCol w="858762">
                  <a:extLst>
                    <a:ext uri="{9D8B030D-6E8A-4147-A177-3AD203B41FA5}">
                      <a16:colId xmlns:a16="http://schemas.microsoft.com/office/drawing/2014/main" val="580991335"/>
                    </a:ext>
                  </a:extLst>
                </a:gridCol>
              </a:tblGrid>
              <a:tr h="708994"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l-GR" sz="14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ρ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_0_0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l-GR" sz="14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ρ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_0_1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l-GR" sz="14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ρ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_0_2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l-GR" sz="14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ρ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_0_3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l-GR" sz="14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ρ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_0_n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3718734"/>
                  </a:ext>
                </a:extLst>
              </a:tr>
              <a:tr h="708994">
                <a:tc>
                  <a:txBody>
                    <a:bodyPr/>
                    <a:lstStyle/>
                    <a:p>
                      <a:pPr algn="ctr"/>
                      <a:endParaRPr lang="en-US" sz="1400" b="0" dirty="0"/>
                    </a:p>
                    <a:p>
                      <a:pPr algn="ctr"/>
                      <a:r>
                        <a:rPr lang="el-GR" sz="14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ρ</a:t>
                      </a:r>
                      <a:r>
                        <a:rPr lang="en-US" sz="1400" b="0" dirty="0"/>
                        <a:t>_1_0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l-GR" sz="14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ρ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_1_1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l-GR" sz="14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ρ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_1_2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l-GR" sz="14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ρ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_1_3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l-GR" sz="14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ρ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_1_n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0358064"/>
                  </a:ext>
                </a:extLst>
              </a:tr>
              <a:tr h="708994">
                <a:tc>
                  <a:txBody>
                    <a:bodyPr/>
                    <a:lstStyle/>
                    <a:p>
                      <a:pPr algn="ctr"/>
                      <a:endParaRPr lang="en-US" sz="1400" b="0" dirty="0"/>
                    </a:p>
                    <a:p>
                      <a:pPr algn="ctr"/>
                      <a:r>
                        <a:rPr lang="el-GR" sz="14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ρ</a:t>
                      </a:r>
                      <a:r>
                        <a:rPr lang="en-US" sz="1400" b="0" dirty="0"/>
                        <a:t>_2_0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/>
                    </a:p>
                    <a:p>
                      <a:pPr algn="ctr"/>
                      <a:r>
                        <a:rPr lang="el-GR" sz="14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ρ</a:t>
                      </a:r>
                      <a:r>
                        <a:rPr lang="en-US" sz="1400" b="0" dirty="0"/>
                        <a:t>_2_1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el-GR" sz="14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ρ</a:t>
                      </a:r>
                      <a:r>
                        <a:rPr lang="en-US" sz="1400" b="0" dirty="0"/>
                        <a:t>_2_2</a:t>
                      </a:r>
                      <a:endParaRPr lang="en-US" sz="14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el-GR" sz="14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ρ</a:t>
                      </a:r>
                      <a:r>
                        <a:rPr lang="en-US" sz="1400" b="0" dirty="0"/>
                        <a:t>_2_3</a:t>
                      </a:r>
                      <a:endParaRPr lang="en-US" sz="14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el-GR" sz="14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ρ</a:t>
                      </a:r>
                      <a:r>
                        <a:rPr lang="en-US" sz="1400" b="0" dirty="0"/>
                        <a:t>_2_n</a:t>
                      </a:r>
                      <a:endParaRPr lang="en-US" sz="14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2187262"/>
                  </a:ext>
                </a:extLst>
              </a:tr>
              <a:tr h="713122">
                <a:tc>
                  <a:txBody>
                    <a:bodyPr/>
                    <a:lstStyle/>
                    <a:p>
                      <a:pPr algn="ctr"/>
                      <a:endParaRPr lang="en-US" sz="1400" b="0" dirty="0"/>
                    </a:p>
                    <a:p>
                      <a:pPr algn="ctr"/>
                      <a:r>
                        <a:rPr lang="el-GR" sz="14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ρ</a:t>
                      </a:r>
                      <a:r>
                        <a:rPr lang="en-US" sz="1400" b="0" dirty="0"/>
                        <a:t>_3_0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/>
                    </a:p>
                    <a:p>
                      <a:pPr algn="ctr"/>
                      <a:r>
                        <a:rPr lang="el-GR" sz="14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ρ</a:t>
                      </a:r>
                      <a:r>
                        <a:rPr lang="en-US" sz="1400" b="0" dirty="0"/>
                        <a:t>_3_1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el-GR" sz="14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ρ</a:t>
                      </a:r>
                      <a:r>
                        <a:rPr lang="en-US" sz="1400" b="0" dirty="0"/>
                        <a:t>_3_2</a:t>
                      </a:r>
                      <a:endParaRPr lang="en-US" sz="14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el-GR" sz="14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ρ</a:t>
                      </a:r>
                      <a:r>
                        <a:rPr lang="en-US" sz="1400" b="0" dirty="0"/>
                        <a:t>_3_3</a:t>
                      </a:r>
                      <a:endParaRPr lang="en-US" sz="14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el-GR" sz="14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ρ</a:t>
                      </a:r>
                      <a:r>
                        <a:rPr lang="en-US" sz="1400" b="0" dirty="0"/>
                        <a:t>_3_n</a:t>
                      </a:r>
                      <a:endParaRPr lang="en-US" sz="14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0523921"/>
                  </a:ext>
                </a:extLst>
              </a:tr>
              <a:tr h="708994">
                <a:tc>
                  <a:txBody>
                    <a:bodyPr/>
                    <a:lstStyle/>
                    <a:p>
                      <a:pPr algn="ctr"/>
                      <a:endParaRPr lang="en-US" sz="1400" b="0" dirty="0"/>
                    </a:p>
                    <a:p>
                      <a:pPr algn="ctr"/>
                      <a:r>
                        <a:rPr lang="en-US" sz="1400" b="0" dirty="0"/>
                        <a:t>…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/>
                    </a:p>
                    <a:p>
                      <a:pPr algn="ctr"/>
                      <a:r>
                        <a:rPr lang="en-US" sz="1400" b="0" dirty="0"/>
                        <a:t>…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en-US" sz="1400" b="0" dirty="0"/>
                        <a:t>…</a:t>
                      </a:r>
                      <a:endParaRPr lang="en-US" sz="14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en-US" sz="1400" b="0" dirty="0"/>
                        <a:t>…</a:t>
                      </a:r>
                      <a:endParaRPr lang="en-US" sz="14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en-US" sz="1400" b="0" dirty="0"/>
                        <a:t>…</a:t>
                      </a:r>
                      <a:endParaRPr lang="en-US" sz="14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en-US" sz="1400" b="0" dirty="0"/>
                        <a:t>…</a:t>
                      </a:r>
                      <a:endParaRPr lang="en-US" sz="14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8724469"/>
                  </a:ext>
                </a:extLst>
              </a:tr>
              <a:tr h="708994">
                <a:tc>
                  <a:txBody>
                    <a:bodyPr/>
                    <a:lstStyle/>
                    <a:p>
                      <a:pPr algn="ctr"/>
                      <a:endParaRPr lang="en-US" sz="1400" b="0" dirty="0"/>
                    </a:p>
                    <a:p>
                      <a:pPr algn="ctr"/>
                      <a:r>
                        <a:rPr lang="el-GR" sz="14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ρ</a:t>
                      </a:r>
                      <a:r>
                        <a:rPr lang="en-US" sz="1400" b="0" dirty="0"/>
                        <a:t>_n_0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/>
                    </a:p>
                    <a:p>
                      <a:pPr algn="ctr"/>
                      <a:r>
                        <a:rPr lang="el-GR" sz="14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ρ</a:t>
                      </a:r>
                      <a:r>
                        <a:rPr lang="en-US" sz="1400" b="0" dirty="0"/>
                        <a:t>_n_1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el-GR" sz="14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ρ</a:t>
                      </a:r>
                      <a:r>
                        <a:rPr lang="en-US" sz="1400" b="0" dirty="0"/>
                        <a:t>_n_2</a:t>
                      </a:r>
                      <a:endParaRPr lang="en-US" sz="14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el-GR" sz="14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ρ</a:t>
                      </a:r>
                      <a:r>
                        <a:rPr lang="en-US" sz="1400" b="0" dirty="0"/>
                        <a:t>_n_3</a:t>
                      </a:r>
                      <a:endParaRPr lang="en-US" sz="14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en-US" sz="1400" b="0" dirty="0"/>
                        <a:t>…</a:t>
                      </a:r>
                      <a:endParaRPr lang="en-US" sz="14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el-GR" sz="14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ρ</a:t>
                      </a:r>
                      <a:r>
                        <a:rPr lang="en-US" sz="1400" b="0" dirty="0"/>
                        <a:t>_n_n</a:t>
                      </a:r>
                      <a:endParaRPr lang="en-US" sz="14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8381055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0A609AE-865C-534D-4FAE-7997777EF11D}"/>
                  </a:ext>
                </a:extLst>
              </p:cNvPr>
              <p:cNvSpPr txBox="1"/>
              <p:nvPr/>
            </p:nvSpPr>
            <p:spPr>
              <a:xfrm>
                <a:off x="5616231" y="1218088"/>
                <a:ext cx="6410345" cy="19115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Layout area is divided into n by n grid.</a:t>
                </a:r>
              </a:p>
              <a:p>
                <a:r>
                  <a:rPr lang="en-US" dirty="0"/>
                  <a:t>n must be power of 2. For final application, n is 512 or 1024.</a:t>
                </a:r>
              </a:p>
              <a:p>
                <a:endParaRPr lang="en-US" dirty="0"/>
              </a:p>
              <a:p>
                <a:r>
                  <a:rPr lang="en-US" dirty="0"/>
                  <a:t>Each bin has a computed density </a:t>
                </a:r>
                <a:r>
                  <a:rPr lang="el-GR" b="1" i="0" dirty="0">
                    <a:solidFill>
                      <a:srgbClr val="202122"/>
                    </a:solidFill>
                    <a:effectLst/>
                    <a:highlight>
                      <a:srgbClr val="FFFFFF"/>
                    </a:highlight>
                  </a:rPr>
                  <a:t>ρ</a:t>
                </a:r>
                <a:r>
                  <a:rPr lang="en-US" b="1" i="0" dirty="0">
                    <a:solidFill>
                      <a:srgbClr val="202122"/>
                    </a:solidFill>
                    <a:effectLst/>
                    <a:highlight>
                      <a:srgbClr val="FFFFFF"/>
                    </a:highlight>
                  </a:rPr>
                  <a:t> </a:t>
                </a:r>
                <a:r>
                  <a:rPr lang="en-US" dirty="0"/>
                  <a:t>defined as:</a:t>
                </a:r>
              </a:p>
              <a:p>
                <a:endParaRPr lang="en-US" dirty="0"/>
              </a:p>
              <a:p>
                <a:r>
                  <a:rPr lang="en-US" dirty="0"/>
                  <a:t>			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𝑇𝑜𝑡𝑎𝑙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𝐶𝑒𝑙𝑙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𝑂𝑣𝑒𝑟𝑙𝑎𝑝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𝑖𝑛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𝑏𝑖𝑛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𝐴𝑟𝑒𝑎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𝑏𝑖𝑛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0A609AE-865C-534D-4FAE-7997777EF1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6231" y="1218088"/>
                <a:ext cx="6410345" cy="1911549"/>
              </a:xfrm>
              <a:prstGeom prst="rect">
                <a:avLst/>
              </a:prstGeom>
              <a:blipFill>
                <a:blip r:embed="rId2"/>
                <a:stretch>
                  <a:fillRect l="-760" t="-1917" r="-95" b="-9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A6E47753-556D-1761-0D6E-2EEAF8788A4E}"/>
              </a:ext>
            </a:extLst>
          </p:cNvPr>
          <p:cNvSpPr txBox="1"/>
          <p:nvPr/>
        </p:nvSpPr>
        <p:spPr>
          <a:xfrm>
            <a:off x="5650219" y="3129637"/>
            <a:ext cx="634236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compute electric field: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Each row is sent as a “packet” of size n to the AIE graph which computes 1D-DCT.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After each row has been processed, a transpose is performed in PL, and then rows are sent for another 1D-DCT. (This is equivalent to performing DCT on the columns.)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Another transpose completes the 2D-DCT, and we have computed term </a:t>
            </a:r>
            <a:r>
              <a:rPr lang="en-US" dirty="0" err="1"/>
              <a:t>a</a:t>
            </a:r>
            <a:r>
              <a:rPr lang="en-US" baseline="-25000" dirty="0" err="1"/>
              <a:t>u,v</a:t>
            </a:r>
            <a:r>
              <a:rPr lang="en-US" dirty="0"/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We repeat for IDCT and IDXST functions as shown on previous slide to obtain the X and Y electric field terms in each bin.</a:t>
            </a:r>
          </a:p>
        </p:txBody>
      </p:sp>
    </p:spTree>
    <p:extLst>
      <p:ext uri="{BB962C8B-B14F-4D97-AF65-F5344CB8AC3E}">
        <p14:creationId xmlns:p14="http://schemas.microsoft.com/office/powerpoint/2010/main" val="39295579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14615</TotalTime>
  <Words>556</Words>
  <Application>Microsoft Office PowerPoint</Application>
  <PresentationFormat>Widescreen</PresentationFormat>
  <Paragraphs>231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6" baseType="lpstr">
      <vt:lpstr>Aptos</vt:lpstr>
      <vt:lpstr>Calibri</vt:lpstr>
      <vt:lpstr>Cambria Math</vt:lpstr>
      <vt:lpstr>Roboto</vt:lpstr>
      <vt:lpstr>Rockwell</vt:lpstr>
      <vt:lpstr>Rockwell Condensed</vt:lpstr>
      <vt:lpstr>Rockwell Extra Bold</vt:lpstr>
      <vt:lpstr>Source Code Pro</vt:lpstr>
      <vt:lpstr>Wingdings</vt:lpstr>
      <vt:lpstr>Wood Type</vt:lpstr>
      <vt:lpstr>AIEplace</vt:lpstr>
      <vt:lpstr>AIEplace Application Overview</vt:lpstr>
      <vt:lpstr>Partials graph detail</vt:lpstr>
      <vt:lpstr>Partials graph detail (variant)</vt:lpstr>
      <vt:lpstr>Density graph detail</vt:lpstr>
      <vt:lpstr>Density graph data movement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AIEplace Figures</dc:title>
  <dc:creator>Mark Sears</dc:creator>
  <cp:lastModifiedBy>Sears, Mark Ripley</cp:lastModifiedBy>
  <cp:revision>15</cp:revision>
  <dcterms:created xsi:type="dcterms:W3CDTF">2023-03-01T19:41:24Z</dcterms:created>
  <dcterms:modified xsi:type="dcterms:W3CDTF">2024-04-18T21:56:04Z</dcterms:modified>
</cp:coreProperties>
</file>