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B02B113-A5CC-4733-AE1C-42AFAFE87263}">
  <a:tblStyle styleId="{3B02B113-A5CC-4733-AE1C-42AFAFE872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20" Type="http://schemas.openxmlformats.org/officeDocument/2006/relationships/slide" Target="slides/slide1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22" Type="http://schemas.openxmlformats.org/officeDocument/2006/relationships/slide" Target="slides/slide15.xml"/><Relationship Id="rId44" Type="http://schemas.openxmlformats.org/officeDocument/2006/relationships/slide" Target="slides/slide37.xml"/><Relationship Id="rId21" Type="http://schemas.openxmlformats.org/officeDocument/2006/relationships/slide" Target="slides/slide14.xml"/><Relationship Id="rId43" Type="http://schemas.openxmlformats.org/officeDocument/2006/relationships/slide" Target="slides/slide36.xml"/><Relationship Id="rId24" Type="http://schemas.openxmlformats.org/officeDocument/2006/relationships/slide" Target="slides/slide17.xml"/><Relationship Id="rId46" Type="http://schemas.openxmlformats.org/officeDocument/2006/relationships/slide" Target="slides/slide39.xml"/><Relationship Id="rId23" Type="http://schemas.openxmlformats.org/officeDocument/2006/relationships/slide" Target="slides/slide16.xml"/><Relationship Id="rId45" Type="http://schemas.openxmlformats.org/officeDocument/2006/relationships/slide" Target="slides/slide38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48" Type="http://schemas.openxmlformats.org/officeDocument/2006/relationships/slide" Target="slides/slide41.xml"/><Relationship Id="rId25" Type="http://schemas.openxmlformats.org/officeDocument/2006/relationships/slide" Target="slides/slide18.xml"/><Relationship Id="rId47" Type="http://schemas.openxmlformats.org/officeDocument/2006/relationships/slide" Target="slides/slide40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slide" Target="slides/slide32.xml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863e4422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4863e44226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868da3a4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868da3a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863e44226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4863e44226_1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863e44226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4863e44226_1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863e44226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4863e44226_1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863e44226_1_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4863e44226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4863e44226_1_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4863e44226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863e44226_1_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4863e44226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4880805e38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4880805e3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863e44226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4863e44226_1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4868da3a4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4868da3a4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863e4422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4863e44226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4868da3a4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4868da3a4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487ae8cbc0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487ae8cbc0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4868da3a4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4868da3a4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4868da3a4f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4868da3a4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487ae8cbc0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487ae8cbc0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87ae8cbc0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487ae8cbc0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4868da3a4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4868da3a4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4868da3a4f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4868da3a4f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488f88ce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488f88ce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4868da3a4f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4868da3a4f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863e44226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4863e44226_1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4868da3a4f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4868da3a4f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4868da3a4f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4868da3a4f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4880805e38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4880805e3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4880805e3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4880805e3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4880805e3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4880805e3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4880805e3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4880805e3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4880805e38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4880805e3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4880805e3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g4880805e38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4863e44226_1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4863e44226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4880805e3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g4880805e38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863e44226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4863e44226_1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4863e44226_1_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4863e44226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4863e44226_1_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4863e44226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868da3a4f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868da3a4f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868da3a4f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868da3a4f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868da3a4f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868da3a4f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868da3a4f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868da3a4f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868da3a4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868da3a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1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6.png"/><Relationship Id="rId4" Type="http://schemas.openxmlformats.org/officeDocument/2006/relationships/image" Target="../media/image27.png"/><Relationship Id="rId5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5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4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b="0" i="0" lang="ko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MSDAP ASIC design </a:t>
            </a:r>
            <a:br>
              <a:rPr b="0" i="0" lang="ko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ko"/>
              <a:t>Final</a:t>
            </a:r>
            <a:r>
              <a:rPr b="0" i="0" lang="ko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Presentation</a:t>
            </a:r>
            <a:endParaRPr b="0" i="0" sz="4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5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k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 Sears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k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Seoha Lee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Critical Path</a:t>
            </a:r>
            <a:endParaRPr/>
          </a:p>
        </p:txBody>
      </p:sp>
      <p:pic>
        <p:nvPicPr>
          <p:cNvPr id="189" name="Google Shape;189;p34"/>
          <p:cNvPicPr preferRelativeResize="0"/>
          <p:nvPr/>
        </p:nvPicPr>
        <p:blipFill rotWithShape="1">
          <a:blip r:embed="rId3">
            <a:alphaModFix/>
          </a:blip>
          <a:srcRect b="0" l="34572" r="0" t="0"/>
          <a:stretch/>
        </p:blipFill>
        <p:spPr>
          <a:xfrm>
            <a:off x="3610200" y="1159250"/>
            <a:ext cx="5644649" cy="133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202851"/>
            <a:ext cx="3610200" cy="358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10200" y="2865675"/>
            <a:ext cx="2700550" cy="1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09825" y="2865675"/>
            <a:ext cx="2702446" cy="19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5"/>
          <p:cNvSpPr txBox="1"/>
          <p:nvPr>
            <p:ph type="title"/>
          </p:nvPr>
        </p:nvSpPr>
        <p:spPr>
          <a:xfrm>
            <a:off x="807244" y="2059781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ko"/>
              <a:t>Simulation Waveforms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ko"/>
              <a:t>Overview of MSDAP Testbench (synthesized)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3" name="Google Shape;20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20444"/>
            <a:ext cx="8839198" cy="23643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ko"/>
              <a:t>Read RJ (RTL)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" name="Google Shape;20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20444"/>
            <a:ext cx="8839201" cy="3323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"/>
              <a:t>Computation Overview (synthesized)</a:t>
            </a:r>
            <a:endParaRPr/>
          </a:p>
        </p:txBody>
      </p:sp>
      <p:pic>
        <p:nvPicPr>
          <p:cNvPr id="215" name="Google Shape;21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50" y="1147801"/>
            <a:ext cx="9096450" cy="4364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Computation detail (synthesized)</a:t>
            </a:r>
            <a:endParaRPr/>
          </a:p>
        </p:txBody>
      </p:sp>
      <p:pic>
        <p:nvPicPr>
          <p:cNvPr id="221" name="Google Shape;22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47050"/>
            <a:ext cx="9143999" cy="3098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Send Output detail </a:t>
            </a:r>
            <a:r>
              <a:rPr lang="ko"/>
              <a:t>(synthesized)</a:t>
            </a:r>
            <a:endParaRPr b="1"/>
          </a:p>
        </p:txBody>
      </p:sp>
      <p:pic>
        <p:nvPicPr>
          <p:cNvPr id="227" name="Google Shape;22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20444"/>
            <a:ext cx="8839199" cy="275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Computation from Top Level (RTL)</a:t>
            </a:r>
            <a:endParaRPr/>
          </a:p>
        </p:txBody>
      </p:sp>
      <p:pic>
        <p:nvPicPr>
          <p:cNvPr id="233" name="Google Shape;23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368025"/>
            <a:ext cx="8991600" cy="3169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ko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ko"/>
              <a:t>hysical Design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9" name="Google Shape;23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5350" y="1379681"/>
            <a:ext cx="3893287" cy="3638062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42"/>
          <p:cNvSpPr txBox="1"/>
          <p:nvPr>
            <p:ph idx="1" type="body"/>
          </p:nvPr>
        </p:nvSpPr>
        <p:spPr>
          <a:xfrm>
            <a:off x="628650" y="1389600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ko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Pin settings for MSDAP Chip</a:t>
            </a:r>
            <a:endParaRPr/>
          </a:p>
          <a:p>
            <a:pPr indent="-381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Floorplan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Power Network</a:t>
            </a:r>
            <a:endParaRPr/>
          </a:p>
        </p:txBody>
      </p:sp>
      <p:pic>
        <p:nvPicPr>
          <p:cNvPr id="246" name="Google Shape;24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4625" y="97813"/>
            <a:ext cx="4960499" cy="49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ko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Contents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ko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MSDAP Specification</a:t>
            </a:r>
            <a:endParaRPr/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ko"/>
              <a:t>Architecture</a:t>
            </a:r>
            <a:endParaRPr/>
          </a:p>
          <a:p>
            <a:pPr indent="-171450" lvl="0" marL="177800" rtl="0" algn="l"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ko"/>
              <a:t>Synthesis - Design Compiler </a:t>
            </a:r>
            <a:endParaRPr/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ko"/>
              <a:t>Simulation </a:t>
            </a:r>
            <a:r>
              <a:rPr b="0" i="0" lang="ko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Waveforms</a:t>
            </a:r>
            <a:endParaRPr/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ko"/>
              <a:t>Physical Design - IC Compiler</a:t>
            </a:r>
            <a:endParaRPr/>
          </a:p>
          <a:p>
            <a:pPr indent="-381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Clock Network (dclk)</a:t>
            </a:r>
            <a:endParaRPr/>
          </a:p>
        </p:txBody>
      </p:sp>
      <p:pic>
        <p:nvPicPr>
          <p:cNvPr id="252" name="Google Shape;25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913" y="1308419"/>
            <a:ext cx="6756414" cy="3570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Clock Network (sclk)</a:t>
            </a:r>
            <a:endParaRPr/>
          </a:p>
        </p:txBody>
      </p:sp>
      <p:pic>
        <p:nvPicPr>
          <p:cNvPr id="258" name="Google Shape;25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525" y="1271569"/>
            <a:ext cx="6402352" cy="3570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Physical 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Layout</a:t>
            </a:r>
            <a:endParaRPr/>
          </a:p>
        </p:txBody>
      </p:sp>
      <p:pic>
        <p:nvPicPr>
          <p:cNvPr id="264" name="Google Shape;26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1800" y="27788"/>
            <a:ext cx="5546150" cy="508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MSDAP </a:t>
            </a:r>
            <a:r>
              <a:rPr lang="ko"/>
              <a:t>Chip Summary</a:t>
            </a:r>
            <a:endParaRPr/>
          </a:p>
        </p:txBody>
      </p:sp>
      <p:graphicFrame>
        <p:nvGraphicFramePr>
          <p:cNvPr id="270" name="Google Shape;270;p47"/>
          <p:cNvGraphicFramePr/>
          <p:nvPr/>
        </p:nvGraphicFramePr>
        <p:xfrm>
          <a:off x="5305150" y="1778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{3B02B113-A5CC-4733-AE1C-42AFAFE87263}</a:tableStyleId>
              </a:tblPr>
              <a:tblGrid>
                <a:gridCol w="1906500"/>
                <a:gridCol w="1906500"/>
              </a:tblGrid>
              <a:tr h="253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Frequency of sclk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25MHz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8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Timing slack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 negative violation 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1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Total Dynamic Power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42.1118 mW  (100%)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5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Leakage Power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37.3090 uW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5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Core Chip Area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668367 sites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1.4672 </a:t>
                      </a:r>
                      <a:r>
                        <a:rPr lang="ko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mm</a:t>
                      </a:r>
                      <a:r>
                        <a:rPr baseline="30000" lang="ko" sz="1600">
                          <a:solidFill>
                            <a:schemeClr val="dk1"/>
                          </a:solidFill>
                        </a:rPr>
                        <a:t>2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5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Total Chip Area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2.9835</a:t>
                      </a:r>
                      <a:r>
                        <a:rPr lang="ko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mm</a:t>
                      </a:r>
                      <a:r>
                        <a:rPr baseline="30000" lang="ko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71" name="Google Shape;27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175" y="1268050"/>
            <a:ext cx="5165750" cy="340302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47"/>
          <p:cNvSpPr/>
          <p:nvPr/>
        </p:nvSpPr>
        <p:spPr>
          <a:xfrm>
            <a:off x="136175" y="2698350"/>
            <a:ext cx="5132700" cy="136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38100" endA="0" endPos="30000" fadeDir="5400012" kx="0" rotWithShape="0" algn="bl" stA="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8"/>
          <p:cNvSpPr txBox="1"/>
          <p:nvPr>
            <p:ph type="title"/>
          </p:nvPr>
        </p:nvSpPr>
        <p:spPr>
          <a:xfrm>
            <a:off x="316950" y="531019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No Violations</a:t>
            </a:r>
            <a:endParaRPr/>
          </a:p>
        </p:txBody>
      </p:sp>
      <p:pic>
        <p:nvPicPr>
          <p:cNvPr id="278" name="Google Shape;27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4400" y="88800"/>
            <a:ext cx="1853050" cy="463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4650" y="12"/>
            <a:ext cx="2057400" cy="3822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48"/>
          <p:cNvPicPr preferRelativeResize="0"/>
          <p:nvPr/>
        </p:nvPicPr>
        <p:blipFill rotWithShape="1">
          <a:blip r:embed="rId5">
            <a:alphaModFix/>
          </a:blip>
          <a:srcRect b="53338" l="0" r="0" t="14637"/>
          <a:stretch/>
        </p:blipFill>
        <p:spPr>
          <a:xfrm>
            <a:off x="4997450" y="3778900"/>
            <a:ext cx="3347125" cy="49255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48"/>
          <p:cNvSpPr/>
          <p:nvPr/>
        </p:nvSpPr>
        <p:spPr>
          <a:xfrm>
            <a:off x="3189475" y="1838100"/>
            <a:ext cx="1711800" cy="132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38100" endA="0" endPos="30000" fadeDir="5400012" kx="0" rotWithShape="0" algn="bl" stA="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48"/>
          <p:cNvSpPr/>
          <p:nvPr/>
        </p:nvSpPr>
        <p:spPr>
          <a:xfrm>
            <a:off x="3189475" y="3080550"/>
            <a:ext cx="1711800" cy="132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38100" endA="0" endPos="30000" fadeDir="5400012" kx="0" rotWithShape="0" algn="bl" stA="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48"/>
          <p:cNvSpPr/>
          <p:nvPr/>
        </p:nvSpPr>
        <p:spPr>
          <a:xfrm>
            <a:off x="5034400" y="4342100"/>
            <a:ext cx="3694200" cy="583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38100" endA="0" endPos="30000" fadeDir="5400012" kx="0" rotWithShape="0" algn="bl" stA="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48"/>
          <p:cNvSpPr/>
          <p:nvPr/>
        </p:nvSpPr>
        <p:spPr>
          <a:xfrm>
            <a:off x="5074650" y="3778900"/>
            <a:ext cx="2878800" cy="169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38100" endA="0" endPos="30000" fadeDir="5400012" kx="0" rotWithShape="0" algn="bl" stA="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48"/>
          <p:cNvSpPr/>
          <p:nvPr/>
        </p:nvSpPr>
        <p:spPr>
          <a:xfrm>
            <a:off x="5074650" y="4060500"/>
            <a:ext cx="3129000" cy="169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38100" endA="0" endPos="30000" fadeDir="5400012" kx="0" rotWithShape="0" algn="bl" stA="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48"/>
          <p:cNvSpPr/>
          <p:nvPr/>
        </p:nvSpPr>
        <p:spPr>
          <a:xfrm>
            <a:off x="5074650" y="1826587"/>
            <a:ext cx="1780800" cy="668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38100" endA="0" endPos="30000" fadeDir="5400012" kx="0" rotWithShape="0" algn="bl" stA="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7" name="Google Shape;287;p48"/>
          <p:cNvPicPr preferRelativeResize="0"/>
          <p:nvPr/>
        </p:nvPicPr>
        <p:blipFill rotWithShape="1">
          <a:blip r:embed="rId5">
            <a:alphaModFix/>
          </a:blip>
          <a:srcRect b="0" l="0" r="0" t="73121"/>
          <a:stretch/>
        </p:blipFill>
        <p:spPr>
          <a:xfrm>
            <a:off x="5034400" y="4378625"/>
            <a:ext cx="3621525" cy="44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9"/>
          <p:cNvSpPr txBox="1"/>
          <p:nvPr>
            <p:ph type="title"/>
          </p:nvPr>
        </p:nvSpPr>
        <p:spPr>
          <a:xfrm>
            <a:off x="272550" y="293619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Power Consumption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report</a:t>
            </a:r>
            <a:endParaRPr/>
          </a:p>
        </p:txBody>
      </p:sp>
      <p:pic>
        <p:nvPicPr>
          <p:cNvPr id="293" name="Google Shape;29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2551" y="35428"/>
            <a:ext cx="4905201" cy="5072625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49"/>
          <p:cNvSpPr/>
          <p:nvPr/>
        </p:nvSpPr>
        <p:spPr>
          <a:xfrm>
            <a:off x="4148300" y="3278275"/>
            <a:ext cx="2252700" cy="177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38100" endA="0" endPos="30000" fadeDir="5400012" kx="0" rotWithShape="0" algn="bl" stA="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49"/>
          <p:cNvSpPr/>
          <p:nvPr/>
        </p:nvSpPr>
        <p:spPr>
          <a:xfrm>
            <a:off x="4148300" y="3503350"/>
            <a:ext cx="2252700" cy="177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38100" endA="0" endPos="30000" fadeDir="5400012" kx="0" rotWithShape="0" algn="bl" stA="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0"/>
          <p:cNvSpPr txBox="1"/>
          <p:nvPr>
            <p:ph type="title"/>
          </p:nvPr>
        </p:nvSpPr>
        <p:spPr>
          <a:xfrm>
            <a:off x="579200" y="263969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Verification Report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Result</a:t>
            </a:r>
            <a:endParaRPr/>
          </a:p>
        </p:txBody>
      </p:sp>
      <p:pic>
        <p:nvPicPr>
          <p:cNvPr id="301" name="Google Shape;301;p50"/>
          <p:cNvPicPr preferRelativeResize="0"/>
          <p:nvPr/>
        </p:nvPicPr>
        <p:blipFill rotWithShape="1">
          <a:blip r:embed="rId3">
            <a:alphaModFix/>
          </a:blip>
          <a:srcRect b="0" l="941" r="0" t="0"/>
          <a:stretch/>
        </p:blipFill>
        <p:spPr>
          <a:xfrm>
            <a:off x="3980750" y="63900"/>
            <a:ext cx="4534600" cy="4936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1"/>
          <p:cNvSpPr txBox="1"/>
          <p:nvPr>
            <p:ph type="title"/>
          </p:nvPr>
        </p:nvSpPr>
        <p:spPr>
          <a:xfrm>
            <a:off x="3036450" y="1628200"/>
            <a:ext cx="30711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Additional Slides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Synthesized Area</a:t>
            </a:r>
            <a:endParaRPr/>
          </a:p>
        </p:txBody>
      </p:sp>
      <p:pic>
        <p:nvPicPr>
          <p:cNvPr id="312" name="Google Shape;31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2388" y="1284094"/>
            <a:ext cx="5586625" cy="3570656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52"/>
          <p:cNvSpPr txBox="1"/>
          <p:nvPr/>
        </p:nvSpPr>
        <p:spPr>
          <a:xfrm>
            <a:off x="7029000" y="4627175"/>
            <a:ext cx="15864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Area ≈ 1.26 mm</a:t>
            </a:r>
            <a:r>
              <a:rPr baseline="30000" lang="ko"/>
              <a:t>2</a:t>
            </a:r>
            <a:endParaRPr baseline="30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5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0" name="Google Shape;32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9880"/>
            <a:ext cx="9143999" cy="4743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ko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Algorithm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ko"/>
              <a:t>M</a:t>
            </a:r>
            <a:r>
              <a:rPr b="0" i="0" lang="ko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SDAP </a:t>
            </a:r>
            <a:r>
              <a:rPr lang="ko"/>
              <a:t>filter convolution</a:t>
            </a:r>
            <a:endParaRPr/>
          </a:p>
          <a:p>
            <a:pPr indent="-381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2724" y="1854167"/>
            <a:ext cx="2783607" cy="734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93471" y="3504855"/>
            <a:ext cx="5720153" cy="509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98628" y="4262476"/>
            <a:ext cx="6109843" cy="555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67306" y="2856272"/>
            <a:ext cx="7648044" cy="524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013" y="0"/>
            <a:ext cx="4341111" cy="509225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54"/>
          <p:cNvSpPr txBox="1"/>
          <p:nvPr/>
        </p:nvSpPr>
        <p:spPr>
          <a:xfrm>
            <a:off x="187950" y="987150"/>
            <a:ext cx="5697300" cy="6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Controller</a:t>
            </a:r>
            <a:endParaRPr sz="3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MSDAP_P2S</a:t>
            </a:r>
            <a:endParaRPr/>
          </a:p>
        </p:txBody>
      </p:sp>
      <p:sp>
        <p:nvSpPr>
          <p:cNvPr id="332" name="Google Shape;332;p5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3" name="Google Shape;333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60559"/>
            <a:ext cx="9143999" cy="37470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DC Schematic - Controller</a:t>
            </a:r>
            <a:endParaRPr/>
          </a:p>
        </p:txBody>
      </p:sp>
      <p:pic>
        <p:nvPicPr>
          <p:cNvPr id="339" name="Google Shape;33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20444"/>
            <a:ext cx="8839200" cy="3264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DC Schematic - Input Module</a:t>
            </a:r>
            <a:endParaRPr/>
          </a:p>
        </p:txBody>
      </p:sp>
      <p:pic>
        <p:nvPicPr>
          <p:cNvPr id="345" name="Google Shape;345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475" y="1797944"/>
            <a:ext cx="8839201" cy="2141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DC Schematic - Data Manager</a:t>
            </a:r>
            <a:endParaRPr/>
          </a:p>
        </p:txBody>
      </p:sp>
      <p:pic>
        <p:nvPicPr>
          <p:cNvPr id="351" name="Google Shape;351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7725" y="1268044"/>
            <a:ext cx="6588555" cy="35706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DC Schematic - ALU</a:t>
            </a:r>
            <a:endParaRPr/>
          </a:p>
        </p:txBody>
      </p:sp>
      <p:pic>
        <p:nvPicPr>
          <p:cNvPr id="357" name="Google Shape;357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7763" y="1001001"/>
            <a:ext cx="3408471" cy="414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6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DC Schematic - Output Module</a:t>
            </a:r>
            <a:endParaRPr/>
          </a:p>
        </p:txBody>
      </p:sp>
      <p:pic>
        <p:nvPicPr>
          <p:cNvPr id="363" name="Google Shape;363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364194"/>
            <a:ext cx="8839200" cy="906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ko"/>
              <a:t>Read RJ detail (RTL)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9" name="Google Shape;369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20444"/>
            <a:ext cx="8839200" cy="30571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6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Read Coefficient values (RTL)</a:t>
            </a:r>
            <a:endParaRPr/>
          </a:p>
        </p:txBody>
      </p:sp>
      <p:pic>
        <p:nvPicPr>
          <p:cNvPr id="375" name="Google Shape;375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37491"/>
            <a:ext cx="9143999" cy="2897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6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ko"/>
              <a:t>Counters and Sleep</a:t>
            </a:r>
            <a:r>
              <a:rPr lang="ko"/>
              <a:t> (synthesized)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1" name="Google Shape;381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011502"/>
            <a:ext cx="8991600" cy="4699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ko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top-level view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0959" y="1457053"/>
            <a:ext cx="5322094" cy="28646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6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Wake up </a:t>
            </a:r>
            <a:r>
              <a:rPr lang="ko"/>
              <a:t>(synthesized)</a:t>
            </a:r>
            <a:endParaRPr/>
          </a:p>
        </p:txBody>
      </p:sp>
      <p:pic>
        <p:nvPicPr>
          <p:cNvPr id="387" name="Google Shape;387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20444"/>
            <a:ext cx="8839201" cy="3062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6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Reset </a:t>
            </a:r>
            <a:r>
              <a:rPr lang="ko"/>
              <a:t>(synthesized)</a:t>
            </a:r>
            <a:endParaRPr/>
          </a:p>
        </p:txBody>
      </p:sp>
      <p:pic>
        <p:nvPicPr>
          <p:cNvPr id="393" name="Google Shape;393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20444"/>
            <a:ext cx="8839203" cy="31287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628650" y="2144200"/>
            <a:ext cx="2519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MSDAP Architecture</a:t>
            </a:r>
            <a:endParaRPr/>
          </a:p>
        </p:txBody>
      </p:sp>
      <p:pic>
        <p:nvPicPr>
          <p:cNvPr id="159" name="Google Shape;15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8375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MSDAP FSM</a:t>
            </a:r>
            <a:endParaRPr/>
          </a:p>
        </p:txBody>
      </p:sp>
      <p:pic>
        <p:nvPicPr>
          <p:cNvPr id="165" name="Google Shape;16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0579" y="0"/>
            <a:ext cx="421119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0275" y="0"/>
            <a:ext cx="40791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31"/>
          <p:cNvSpPr txBox="1"/>
          <p:nvPr/>
        </p:nvSpPr>
        <p:spPr>
          <a:xfrm>
            <a:off x="187950" y="987150"/>
            <a:ext cx="5697300" cy="6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Data Manager</a:t>
            </a:r>
            <a:endParaRPr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1441" y="0"/>
            <a:ext cx="314111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2"/>
          <p:cNvSpPr txBox="1"/>
          <p:nvPr/>
        </p:nvSpPr>
        <p:spPr>
          <a:xfrm>
            <a:off x="712200" y="1669650"/>
            <a:ext cx="5697300" cy="6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ALU</a:t>
            </a:r>
            <a:endParaRPr sz="3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DC </a:t>
            </a:r>
            <a:r>
              <a:rPr lang="ko"/>
              <a:t>Block Schematic</a:t>
            </a:r>
            <a:endParaRPr/>
          </a:p>
        </p:txBody>
      </p:sp>
      <p:pic>
        <p:nvPicPr>
          <p:cNvPr id="183" name="Google Shape;18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69220"/>
            <a:ext cx="9143999" cy="26862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