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85AA4F-A53C-42C3-9013-F3EC97243ECA}">
  <a:tblStyle styleId="{9185AA4F-A53C-42C3-9013-F3EC97243E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slide" Target="slides/slide39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slide" Target="slides/slide41.xml"/><Relationship Id="rId25" Type="http://schemas.openxmlformats.org/officeDocument/2006/relationships/slide" Target="slides/slide18.xml"/><Relationship Id="rId47" Type="http://schemas.openxmlformats.org/officeDocument/2006/relationships/slide" Target="slides/slide40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63e442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4863e4422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868da3a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868da3a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863e4422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4863e44226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863e4422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4863e44226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863e4422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4863e44226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863e44226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863e44226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863e44226_1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863e44226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863e44226_1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863e44226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880805e38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880805e3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863e4422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4863e44226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868da3a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868da3a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63e4422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4863e44226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868da3a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868da3a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87ae8cbc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87ae8cbc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868da3a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868da3a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868da3a4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868da3a4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87ae8cbc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87ae8cbc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87ae8cbc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87ae8cbc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868da3a4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868da3a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868da3a4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868da3a4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88f88ce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88f88ce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868da3a4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868da3a4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63e4422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4863e44226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868da3a4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868da3a4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868da3a4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868da3a4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880805e3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880805e3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880805e3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880805e3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880805e3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880805e3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880805e3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880805e3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880805e3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880805e3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880805e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4880805e3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863e44226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863e4422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880805e3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4880805e38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63e4422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4863e44226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863e44226_1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863e44226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863e44226_1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863e44226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868da3a4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868da3a4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68da3a4f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868da3a4f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868da3a4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868da3a4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868da3a4f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868da3a4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868da3a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868da3a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Relationship Id="rId5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ko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MSDAP ASIC design </a:t>
            </a:r>
            <a:br>
              <a:rPr b="0" i="0" lang="ko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"/>
              <a:t>Final</a:t>
            </a:r>
            <a:r>
              <a:rPr b="0" i="0" lang="ko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Presentation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Sears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Seoha Lee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Critical Path</a:t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 b="0" l="34572" r="0" t="0"/>
          <a:stretch/>
        </p:blipFill>
        <p:spPr>
          <a:xfrm>
            <a:off x="3610200" y="1159250"/>
            <a:ext cx="5644649" cy="13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02851"/>
            <a:ext cx="3610200" cy="35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0200" y="2865675"/>
            <a:ext cx="2700550" cy="1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9825" y="2865675"/>
            <a:ext cx="2702446" cy="1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807244" y="205978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/>
              <a:t>Simulation Waveforms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/>
              <a:t>Overview of MSDAP Testbench (synthesized)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198" cy="2364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/>
              <a:t>Read RJ (RTL)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201" cy="3323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/>
              <a:t>Computation Overview (synthesized)</a:t>
            </a:r>
            <a:endParaRPr/>
          </a:p>
        </p:txBody>
      </p:sp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0" y="1147801"/>
            <a:ext cx="9096450" cy="4364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Computation detail (synthesized)</a:t>
            </a:r>
            <a:endParaRPr/>
          </a:p>
        </p:txBody>
      </p:sp>
      <p:pic>
        <p:nvPicPr>
          <p:cNvPr id="221" name="Google Shape;2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7050"/>
            <a:ext cx="9143999" cy="309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 Output detail </a:t>
            </a:r>
            <a:r>
              <a:rPr lang="ko"/>
              <a:t>(synthesized)</a:t>
            </a:r>
            <a:endParaRPr b="1"/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199" cy="27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Computation from Top Level (RTL)</a:t>
            </a:r>
            <a:endParaRPr/>
          </a:p>
        </p:txBody>
      </p:sp>
      <p:pic>
        <p:nvPicPr>
          <p:cNvPr id="233" name="Google Shape;2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68025"/>
            <a:ext cx="8991600" cy="31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ko"/>
              <a:t>hysical Design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350" y="1379681"/>
            <a:ext cx="3893287" cy="363806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628650" y="1389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 settings for MSDAP Chip</a:t>
            </a:r>
            <a:endParaRPr/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Floorplan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Power Network</a:t>
            </a:r>
            <a:endParaRPr/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625" y="97813"/>
            <a:ext cx="4960499" cy="49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MSDAP Specification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ko"/>
              <a:t>Architecture</a:t>
            </a:r>
            <a:endParaRPr/>
          </a:p>
          <a:p>
            <a:pPr indent="-171450" lvl="0" marL="1778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ko"/>
              <a:t>Synthesis - Design Compiler 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ko"/>
              <a:t>Simulation </a:t>
            </a: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Waveforms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ko"/>
              <a:t>Physical Design - IC Compiler</a:t>
            </a:r>
            <a:endParaRPr/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Clock Network (dclk)</a:t>
            </a:r>
            <a:endParaRPr/>
          </a:p>
        </p:txBody>
      </p:sp>
      <p:pic>
        <p:nvPicPr>
          <p:cNvPr id="252" name="Google Shape;2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913" y="1308419"/>
            <a:ext cx="6756414" cy="357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Clock Network (sclk)</a:t>
            </a:r>
            <a:endParaRPr/>
          </a:p>
        </p:txBody>
      </p:sp>
      <p:pic>
        <p:nvPicPr>
          <p:cNvPr id="258" name="Google Shape;2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525" y="1271569"/>
            <a:ext cx="6402352" cy="35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Physical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Layout</a:t>
            </a:r>
            <a:endParaRPr/>
          </a:p>
        </p:txBody>
      </p:sp>
      <p:pic>
        <p:nvPicPr>
          <p:cNvPr id="264" name="Google Shape;2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800" y="27788"/>
            <a:ext cx="5546150" cy="50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MSDAP </a:t>
            </a:r>
            <a:r>
              <a:rPr lang="ko"/>
              <a:t>Chip Summary</a:t>
            </a:r>
            <a:endParaRPr/>
          </a:p>
        </p:txBody>
      </p:sp>
      <p:graphicFrame>
        <p:nvGraphicFramePr>
          <p:cNvPr id="270" name="Google Shape;270;p47"/>
          <p:cNvGraphicFramePr/>
          <p:nvPr/>
        </p:nvGraphicFramePr>
        <p:xfrm>
          <a:off x="5305150" y="177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{9185AA4F-A53C-42C3-9013-F3EC97243ECA}</a:tableStyleId>
              </a:tblPr>
              <a:tblGrid>
                <a:gridCol w="1906500"/>
                <a:gridCol w="1906500"/>
              </a:tblGrid>
              <a:tr h="253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Frequency of sclk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25MHz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Timing slack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negative violation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Dynamic Power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42.1118 mW  (100%)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Leakage Power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37.3090 uW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Core Chip Area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668367 sites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1.4672 </a:t>
                      </a:r>
                      <a:r>
                        <a:rPr lang="ko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mm</a:t>
                      </a:r>
                      <a:r>
                        <a:rPr baseline="30000" lang="ko" sz="1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Chip Area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2.9835</a:t>
                      </a:r>
                      <a:r>
                        <a:rPr lang="ko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mm</a:t>
                      </a:r>
                      <a:r>
                        <a:rPr baseline="30000" lang="ko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1" name="Google Shape;2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75" y="1268050"/>
            <a:ext cx="5165750" cy="34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7"/>
          <p:cNvSpPr/>
          <p:nvPr/>
        </p:nvSpPr>
        <p:spPr>
          <a:xfrm>
            <a:off x="136175" y="2698350"/>
            <a:ext cx="5132700" cy="13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316950" y="5310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 Violations</a:t>
            </a:r>
            <a:endParaRPr/>
          </a:p>
        </p:txBody>
      </p:sp>
      <p:pic>
        <p:nvPicPr>
          <p:cNvPr id="278" name="Google Shape;2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400" y="88800"/>
            <a:ext cx="1853050" cy="46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650" y="12"/>
            <a:ext cx="2057400" cy="3822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8"/>
          <p:cNvPicPr preferRelativeResize="0"/>
          <p:nvPr/>
        </p:nvPicPr>
        <p:blipFill rotWithShape="1">
          <a:blip r:embed="rId5">
            <a:alphaModFix/>
          </a:blip>
          <a:srcRect b="53338" l="0" r="0" t="14637"/>
          <a:stretch/>
        </p:blipFill>
        <p:spPr>
          <a:xfrm>
            <a:off x="4997450" y="3778900"/>
            <a:ext cx="3347125" cy="4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8"/>
          <p:cNvSpPr/>
          <p:nvPr/>
        </p:nvSpPr>
        <p:spPr>
          <a:xfrm>
            <a:off x="3189475" y="1838100"/>
            <a:ext cx="1711800" cy="13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8"/>
          <p:cNvSpPr/>
          <p:nvPr/>
        </p:nvSpPr>
        <p:spPr>
          <a:xfrm>
            <a:off x="3189475" y="3080550"/>
            <a:ext cx="1711800" cy="13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8"/>
          <p:cNvSpPr/>
          <p:nvPr/>
        </p:nvSpPr>
        <p:spPr>
          <a:xfrm>
            <a:off x="5034400" y="4342100"/>
            <a:ext cx="3694200" cy="58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8"/>
          <p:cNvSpPr/>
          <p:nvPr/>
        </p:nvSpPr>
        <p:spPr>
          <a:xfrm>
            <a:off x="5074650" y="3778900"/>
            <a:ext cx="2878800" cy="169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8"/>
          <p:cNvSpPr/>
          <p:nvPr/>
        </p:nvSpPr>
        <p:spPr>
          <a:xfrm>
            <a:off x="5074650" y="4060500"/>
            <a:ext cx="3129000" cy="169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8"/>
          <p:cNvSpPr/>
          <p:nvPr/>
        </p:nvSpPr>
        <p:spPr>
          <a:xfrm>
            <a:off x="5074650" y="1826587"/>
            <a:ext cx="1780800" cy="66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8"/>
          <p:cNvPicPr preferRelativeResize="0"/>
          <p:nvPr/>
        </p:nvPicPr>
        <p:blipFill rotWithShape="1">
          <a:blip r:embed="rId5">
            <a:alphaModFix/>
          </a:blip>
          <a:srcRect b="0" l="0" r="0" t="73121"/>
          <a:stretch/>
        </p:blipFill>
        <p:spPr>
          <a:xfrm>
            <a:off x="5034400" y="4378625"/>
            <a:ext cx="3621525" cy="4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272550" y="2936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Power Consumption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report</a:t>
            </a:r>
            <a:endParaRPr/>
          </a:p>
        </p:txBody>
      </p:sp>
      <p:pic>
        <p:nvPicPr>
          <p:cNvPr id="293" name="Google Shape;2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551" y="35428"/>
            <a:ext cx="4905201" cy="507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9"/>
          <p:cNvSpPr/>
          <p:nvPr/>
        </p:nvSpPr>
        <p:spPr>
          <a:xfrm>
            <a:off x="4148300" y="3278275"/>
            <a:ext cx="2252700" cy="17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9"/>
          <p:cNvSpPr/>
          <p:nvPr/>
        </p:nvSpPr>
        <p:spPr>
          <a:xfrm>
            <a:off x="4148300" y="3503350"/>
            <a:ext cx="2252700" cy="17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579200" y="26396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Verification Report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</a:t>
            </a:r>
            <a:endParaRPr/>
          </a:p>
        </p:txBody>
      </p:sp>
      <p:pic>
        <p:nvPicPr>
          <p:cNvPr id="301" name="Google Shape;301;p50"/>
          <p:cNvPicPr preferRelativeResize="0"/>
          <p:nvPr/>
        </p:nvPicPr>
        <p:blipFill rotWithShape="1">
          <a:blip r:embed="rId3">
            <a:alphaModFix/>
          </a:blip>
          <a:srcRect b="0" l="941" r="0" t="0"/>
          <a:stretch/>
        </p:blipFill>
        <p:spPr>
          <a:xfrm>
            <a:off x="3980750" y="63900"/>
            <a:ext cx="4534600" cy="493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3036450" y="1628200"/>
            <a:ext cx="30711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Additional Slides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Synthesized Area</a:t>
            </a:r>
            <a:endParaRPr/>
          </a:p>
        </p:txBody>
      </p:sp>
      <p:pic>
        <p:nvPicPr>
          <p:cNvPr id="312" name="Google Shape;31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388" y="1284094"/>
            <a:ext cx="5586625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2"/>
          <p:cNvSpPr txBox="1"/>
          <p:nvPr/>
        </p:nvSpPr>
        <p:spPr>
          <a:xfrm>
            <a:off x="7029000" y="4627175"/>
            <a:ext cx="15864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Area ≈ 1.26 mm</a:t>
            </a:r>
            <a:r>
              <a:rPr baseline="30000" lang="ko"/>
              <a:t>2</a:t>
            </a:r>
            <a:endParaRPr baseline="30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880"/>
            <a:ext cx="9143999" cy="4743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Algorithm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ko"/>
              <a:t>M</a:t>
            </a: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SDAP </a:t>
            </a:r>
            <a:r>
              <a:rPr lang="ko"/>
              <a:t>filter convolution</a:t>
            </a:r>
            <a:endParaRPr/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724" y="1854167"/>
            <a:ext cx="2783607" cy="734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3471" y="3504855"/>
            <a:ext cx="5720153" cy="509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8628" y="4262476"/>
            <a:ext cx="6109843" cy="55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7306" y="2856272"/>
            <a:ext cx="7648044" cy="52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013" y="0"/>
            <a:ext cx="4341111" cy="50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187950" y="987150"/>
            <a:ext cx="56973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Controller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MSDAP_P2S</a:t>
            </a:r>
            <a:endParaRPr/>
          </a:p>
        </p:txBody>
      </p:sp>
      <p:sp>
        <p:nvSpPr>
          <p:cNvPr id="332" name="Google Shape;332;p5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0559"/>
            <a:ext cx="9143999" cy="3747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DC Schematic - Controller</a:t>
            </a:r>
            <a:endParaRPr/>
          </a:p>
        </p:txBody>
      </p:sp>
      <p:pic>
        <p:nvPicPr>
          <p:cNvPr id="339" name="Google Shape;3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200" cy="326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DC Schematic - Input Module</a:t>
            </a:r>
            <a:endParaRPr/>
          </a:p>
        </p:txBody>
      </p:sp>
      <p:pic>
        <p:nvPicPr>
          <p:cNvPr id="345" name="Google Shape;34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75" y="1797944"/>
            <a:ext cx="8839201" cy="2141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DC Schematic - Data Manager</a:t>
            </a:r>
            <a:endParaRPr/>
          </a:p>
        </p:txBody>
      </p:sp>
      <p:pic>
        <p:nvPicPr>
          <p:cNvPr id="351" name="Google Shape;35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725" y="1268044"/>
            <a:ext cx="6588555" cy="3570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DC Schematic - ALU</a:t>
            </a:r>
            <a:endParaRPr/>
          </a:p>
        </p:txBody>
      </p:sp>
      <p:pic>
        <p:nvPicPr>
          <p:cNvPr id="357" name="Google Shape;35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763" y="1001001"/>
            <a:ext cx="3408471" cy="41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DC Schematic - Output Module</a:t>
            </a:r>
            <a:endParaRPr/>
          </a:p>
        </p:txBody>
      </p:sp>
      <p:pic>
        <p:nvPicPr>
          <p:cNvPr id="363" name="Google Shape;36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64194"/>
            <a:ext cx="8839200" cy="906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/>
              <a:t>Read RJ detail (RTL)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200" cy="3057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Read Coefficient values (RTL)</a:t>
            </a:r>
            <a:endParaRPr/>
          </a:p>
        </p:txBody>
      </p:sp>
      <p:pic>
        <p:nvPicPr>
          <p:cNvPr id="375" name="Google Shape;37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7491"/>
            <a:ext cx="9143999" cy="2897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/>
              <a:t>Counters and Sleep</a:t>
            </a:r>
            <a:r>
              <a:rPr lang="ko"/>
              <a:t> (synthesized)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11502"/>
            <a:ext cx="8991600" cy="469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top-level view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959" y="1457053"/>
            <a:ext cx="5322094" cy="286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Wake up </a:t>
            </a:r>
            <a:r>
              <a:rPr lang="ko"/>
              <a:t>(synthesized)</a:t>
            </a:r>
            <a:endParaRPr/>
          </a:p>
        </p:txBody>
      </p:sp>
      <p:pic>
        <p:nvPicPr>
          <p:cNvPr id="387" name="Google Shape;38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201" cy="3062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Reset </a:t>
            </a:r>
            <a:r>
              <a:rPr lang="ko"/>
              <a:t>(synthesized)</a:t>
            </a:r>
            <a:endParaRPr/>
          </a:p>
        </p:txBody>
      </p:sp>
      <p:pic>
        <p:nvPicPr>
          <p:cNvPr id="393" name="Google Shape;3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203" cy="3128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628650" y="2144200"/>
            <a:ext cx="2519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MSDAP Architecture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375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MSDAP FSM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579" y="0"/>
            <a:ext cx="421119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275" y="0"/>
            <a:ext cx="40791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/>
        </p:nvSpPr>
        <p:spPr>
          <a:xfrm>
            <a:off x="187950" y="987150"/>
            <a:ext cx="56973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Data Manager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441" y="0"/>
            <a:ext cx="314111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712200" y="1669650"/>
            <a:ext cx="56973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ALU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DC </a:t>
            </a:r>
            <a:r>
              <a:rPr lang="ko"/>
              <a:t>Block Schematic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9220"/>
            <a:ext cx="9143999" cy="2686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