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309" r:id="rId3"/>
    <p:sldId id="327" r:id="rId4"/>
    <p:sldId id="310" r:id="rId5"/>
    <p:sldId id="304" r:id="rId6"/>
    <p:sldId id="275" r:id="rId7"/>
    <p:sldId id="328" r:id="rId8"/>
    <p:sldId id="329" r:id="rId9"/>
    <p:sldId id="295" r:id="rId10"/>
    <p:sldId id="308" r:id="rId11"/>
    <p:sldId id="319" r:id="rId12"/>
    <p:sldId id="306" r:id="rId13"/>
    <p:sldId id="277" r:id="rId14"/>
    <p:sldId id="313" r:id="rId15"/>
    <p:sldId id="286" r:id="rId16"/>
    <p:sldId id="296" r:id="rId17"/>
    <p:sldId id="297" r:id="rId18"/>
    <p:sldId id="303" r:id="rId19"/>
    <p:sldId id="314" r:id="rId20"/>
    <p:sldId id="305" r:id="rId21"/>
    <p:sldId id="271" r:id="rId22"/>
    <p:sldId id="302" r:id="rId23"/>
    <p:sldId id="300" r:id="rId24"/>
    <p:sldId id="301" r:id="rId25"/>
    <p:sldId id="320" r:id="rId26"/>
    <p:sldId id="318" r:id="rId27"/>
    <p:sldId id="321" r:id="rId28"/>
    <p:sldId id="270" r:id="rId29"/>
    <p:sldId id="307" r:id="rId30"/>
    <p:sldId id="281" r:id="rId31"/>
    <p:sldId id="282" r:id="rId32"/>
    <p:sldId id="284" r:id="rId33"/>
    <p:sldId id="283" r:id="rId34"/>
    <p:sldId id="315" r:id="rId35"/>
    <p:sldId id="317" r:id="rId36"/>
    <p:sldId id="316" r:id="rId37"/>
    <p:sldId id="322" r:id="rId38"/>
    <p:sldId id="323" r:id="rId39"/>
    <p:sldId id="324" r:id="rId40"/>
    <p:sldId id="325" r:id="rId41"/>
    <p:sldId id="326" r:id="rId4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74246" autoAdjust="0"/>
  </p:normalViewPr>
  <p:slideViewPr>
    <p:cSldViewPr>
      <p:cViewPr varScale="1">
        <p:scale>
          <a:sx n="116" d="100"/>
          <a:sy n="116" d="100"/>
        </p:scale>
        <p:origin x="1446" y="108"/>
      </p:cViewPr>
      <p:guideLst>
        <p:guide orient="horz" pos="2160"/>
        <p:guide pos="2880"/>
      </p:guideLst>
    </p:cSldViewPr>
  </p:slideViewPr>
  <p:outlineViewPr>
    <p:cViewPr>
      <p:scale>
        <a:sx n="33" d="100"/>
        <a:sy n="33" d="100"/>
      </p:scale>
      <p:origin x="0" y="900"/>
    </p:cViewPr>
  </p:outlineViewPr>
  <p:notesTextViewPr>
    <p:cViewPr>
      <p:scale>
        <a:sx n="100" d="100"/>
        <a:sy n="100" d="100"/>
      </p:scale>
      <p:origin x="0" y="0"/>
    </p:cViewPr>
  </p:notesTextViewPr>
  <p:notesViewPr>
    <p:cSldViewPr>
      <p:cViewPr varScale="1">
        <p:scale>
          <a:sx n="54" d="100"/>
          <a:sy n="54" d="100"/>
        </p:scale>
        <p:origin x="-292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C1E6A3-0325-46CC-AC2E-3E9CEBCCB368}" type="datetimeFigureOut">
              <a:rPr lang="zh-TW" altLang="en-US" smtClean="0"/>
              <a:pPr/>
              <a:t>2017/12/14</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A3CF522-3682-4AAF-ADE1-2D8FE85D2C12}" type="slidenum">
              <a:rPr lang="zh-TW" altLang="en-US" smtClean="0"/>
              <a:pPr/>
              <a:t>‹#›</a:t>
            </a:fld>
            <a:endParaRPr lang="zh-TW" altLang="en-US"/>
          </a:p>
        </p:txBody>
      </p:sp>
    </p:spTree>
    <p:extLst>
      <p:ext uri="{BB962C8B-B14F-4D97-AF65-F5344CB8AC3E}">
        <p14:creationId xmlns:p14="http://schemas.microsoft.com/office/powerpoint/2010/main" val="3199763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6B2CF-0407-49EA-AD87-8B3297602A76}" type="datetimeFigureOut">
              <a:rPr lang="zh-TW" altLang="en-US" smtClean="0"/>
              <a:pPr/>
              <a:t>2017/12/14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B7BF6D-4AB5-43D6-AD1B-60F53B98C632}" type="slidenum">
              <a:rPr lang="zh-TW" altLang="en-US" smtClean="0"/>
              <a:pPr/>
              <a:t>‹#›</a:t>
            </a:fld>
            <a:endParaRPr lang="zh-TW" altLang="en-US"/>
          </a:p>
        </p:txBody>
      </p:sp>
    </p:spTree>
    <p:extLst>
      <p:ext uri="{BB962C8B-B14F-4D97-AF65-F5344CB8AC3E}">
        <p14:creationId xmlns:p14="http://schemas.microsoft.com/office/powerpoint/2010/main" val="3966421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228600" indent="-228600">
              <a:buAutoNum type="arabicPeriod"/>
            </a:pPr>
            <a:endParaRPr lang="en-US" altLang="zh-TW" dirty="0" smtClean="0"/>
          </a:p>
        </p:txBody>
      </p:sp>
      <p:sp>
        <p:nvSpPr>
          <p:cNvPr id="4" name="投影片編號版面配置區 3"/>
          <p:cNvSpPr>
            <a:spLocks noGrp="1"/>
          </p:cNvSpPr>
          <p:nvPr>
            <p:ph type="sldNum" sz="quarter" idx="10"/>
          </p:nvPr>
        </p:nvSpPr>
        <p:spPr/>
        <p:txBody>
          <a:bodyPr/>
          <a:lstStyle/>
          <a:p>
            <a:fld id="{6AC75B32-9DA4-4D3C-BA65-F5DBDDE3DF19}" type="slidenum">
              <a:rPr lang="zh-TW" altLang="en-US" smtClean="0"/>
              <a:pPr/>
              <a:t>1</a:t>
            </a:fld>
            <a:endParaRPr lang="zh-TW" altLang="en-US"/>
          </a:p>
        </p:txBody>
      </p:sp>
    </p:spTree>
    <p:extLst>
      <p:ext uri="{BB962C8B-B14F-4D97-AF65-F5344CB8AC3E}">
        <p14:creationId xmlns:p14="http://schemas.microsoft.com/office/powerpoint/2010/main" val="2776407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228600" indent="-228600">
              <a:buAutoNum type="arabicPeriod"/>
            </a:pPr>
            <a:endParaRPr lang="en-US" altLang="zh-TW" dirty="0" smtClean="0"/>
          </a:p>
        </p:txBody>
      </p:sp>
      <p:sp>
        <p:nvSpPr>
          <p:cNvPr id="4" name="投影片編號版面配置區 3"/>
          <p:cNvSpPr>
            <a:spLocks noGrp="1"/>
          </p:cNvSpPr>
          <p:nvPr>
            <p:ph type="sldNum" sz="quarter" idx="10"/>
          </p:nvPr>
        </p:nvSpPr>
        <p:spPr/>
        <p:txBody>
          <a:bodyPr/>
          <a:lstStyle/>
          <a:p>
            <a:fld id="{6AC75B32-9DA4-4D3C-BA65-F5DBDDE3DF19}" type="slidenum">
              <a:rPr lang="zh-TW" altLang="en-US" smtClean="0"/>
              <a:pPr/>
              <a:t>29</a:t>
            </a:fld>
            <a:endParaRPr lang="zh-TW" altLang="en-US"/>
          </a:p>
        </p:txBody>
      </p:sp>
    </p:spTree>
    <p:extLst>
      <p:ext uri="{BB962C8B-B14F-4D97-AF65-F5344CB8AC3E}">
        <p14:creationId xmlns:p14="http://schemas.microsoft.com/office/powerpoint/2010/main" val="1660860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228600" indent="-228600">
              <a:buAutoNum type="arabicPeriod"/>
            </a:pPr>
            <a:endParaRPr lang="en-US" altLang="zh-TW" dirty="0" smtClean="0"/>
          </a:p>
        </p:txBody>
      </p:sp>
      <p:sp>
        <p:nvSpPr>
          <p:cNvPr id="4" name="投影片編號版面配置區 3"/>
          <p:cNvSpPr>
            <a:spLocks noGrp="1"/>
          </p:cNvSpPr>
          <p:nvPr>
            <p:ph type="sldNum" sz="quarter" idx="10"/>
          </p:nvPr>
        </p:nvSpPr>
        <p:spPr/>
        <p:txBody>
          <a:bodyPr/>
          <a:lstStyle/>
          <a:p>
            <a:fld id="{6AC75B32-9DA4-4D3C-BA65-F5DBDDE3DF19}" type="slidenum">
              <a:rPr lang="zh-TW" altLang="en-US" smtClean="0"/>
              <a:pPr/>
              <a:t>5</a:t>
            </a:fld>
            <a:endParaRPr lang="zh-TW" altLang="en-US"/>
          </a:p>
        </p:txBody>
      </p:sp>
    </p:spTree>
    <p:extLst>
      <p:ext uri="{BB962C8B-B14F-4D97-AF65-F5344CB8AC3E}">
        <p14:creationId xmlns:p14="http://schemas.microsoft.com/office/powerpoint/2010/main" val="262416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Connect</a:t>
            </a:r>
            <a:r>
              <a:rPr lang="en-US" altLang="zh-TW" baseline="0" dirty="0" smtClean="0"/>
              <a:t> mode: with browser</a:t>
            </a:r>
          </a:p>
          <a:p>
            <a:endParaRPr lang="en-US" altLang="zh-TW" baseline="0" dirty="0" smtClean="0"/>
          </a:p>
          <a:p>
            <a:r>
              <a:rPr lang="en-US" altLang="zh-TW" baseline="0" dirty="0" smtClean="0"/>
              <a:t>Socks server </a:t>
            </a:r>
            <a:r>
              <a:rPr lang="zh-TW" altLang="en-US" baseline="0" dirty="0" smtClean="0"/>
              <a:t>把從 </a:t>
            </a:r>
            <a:r>
              <a:rPr lang="en-US" altLang="zh-TW" baseline="0" dirty="0" smtClean="0"/>
              <a:t>client </a:t>
            </a:r>
            <a:r>
              <a:rPr lang="zh-TW" altLang="en-US" baseline="0" dirty="0" smtClean="0"/>
              <a:t>接收到訊息送給 </a:t>
            </a:r>
            <a:r>
              <a:rPr lang="en-US" altLang="zh-TW" baseline="0" dirty="0" smtClean="0"/>
              <a:t>host</a:t>
            </a:r>
            <a:r>
              <a:rPr lang="zh-TW" altLang="en-US" baseline="0" dirty="0" smtClean="0"/>
              <a:t>，反之亦然</a:t>
            </a:r>
            <a:endParaRPr lang="en-US" altLang="zh-TW" baseline="0" dirty="0" smtClean="0"/>
          </a:p>
          <a:p>
            <a:endParaRPr lang="en-US" altLang="zh-TW" baseline="0" dirty="0" smtClean="0"/>
          </a:p>
          <a:p>
            <a:r>
              <a:rPr lang="zh-TW" altLang="en-US" baseline="0" dirty="0" smtClean="0"/>
              <a:t>寫好 </a:t>
            </a:r>
            <a:r>
              <a:rPr lang="en-US" altLang="zh-TW" baseline="0" dirty="0" smtClean="0"/>
              <a:t>socks server + connect mode</a:t>
            </a:r>
            <a:endParaRPr lang="zh-TW" altLang="en-US" dirty="0"/>
          </a:p>
        </p:txBody>
      </p:sp>
      <p:sp>
        <p:nvSpPr>
          <p:cNvPr id="4" name="投影片編號版面配置區 3"/>
          <p:cNvSpPr>
            <a:spLocks noGrp="1"/>
          </p:cNvSpPr>
          <p:nvPr>
            <p:ph type="sldNum" sz="quarter" idx="10"/>
          </p:nvPr>
        </p:nvSpPr>
        <p:spPr/>
        <p:txBody>
          <a:bodyPr/>
          <a:lstStyle/>
          <a:p>
            <a:fld id="{34B7BF6D-4AB5-43D6-AD1B-60F53B98C632}" type="slidenum">
              <a:rPr lang="zh-TW" altLang="en-US" smtClean="0"/>
              <a:pPr/>
              <a:t>6</a:t>
            </a:fld>
            <a:endParaRPr lang="zh-TW" altLang="en-US"/>
          </a:p>
        </p:txBody>
      </p:sp>
    </p:spTree>
    <p:extLst>
      <p:ext uri="{BB962C8B-B14F-4D97-AF65-F5344CB8AC3E}">
        <p14:creationId xmlns:p14="http://schemas.microsoft.com/office/powerpoint/2010/main" val="1263836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228600" indent="-228600">
              <a:buAutoNum type="arabicPeriod"/>
            </a:pPr>
            <a:endParaRPr lang="en-US" altLang="zh-TW" dirty="0" smtClean="0"/>
          </a:p>
        </p:txBody>
      </p:sp>
      <p:sp>
        <p:nvSpPr>
          <p:cNvPr id="4" name="投影片編號版面配置區 3"/>
          <p:cNvSpPr>
            <a:spLocks noGrp="1"/>
          </p:cNvSpPr>
          <p:nvPr>
            <p:ph type="sldNum" sz="quarter" idx="10"/>
          </p:nvPr>
        </p:nvSpPr>
        <p:spPr/>
        <p:txBody>
          <a:bodyPr/>
          <a:lstStyle/>
          <a:p>
            <a:fld id="{6AC75B32-9DA4-4D3C-BA65-F5DBDDE3DF19}" type="slidenum">
              <a:rPr lang="zh-TW" altLang="en-US" smtClean="0"/>
              <a:pPr/>
              <a:t>12</a:t>
            </a:fld>
            <a:endParaRPr lang="zh-TW" altLang="en-US"/>
          </a:p>
        </p:txBody>
      </p:sp>
    </p:spTree>
    <p:extLst>
      <p:ext uri="{BB962C8B-B14F-4D97-AF65-F5344CB8AC3E}">
        <p14:creationId xmlns:p14="http://schemas.microsoft.com/office/powerpoint/2010/main" val="2327833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寫好 </a:t>
            </a:r>
            <a:r>
              <a:rPr lang="en-US" altLang="zh-TW" dirty="0" smtClean="0"/>
              <a:t>socks server + bind mode</a:t>
            </a:r>
            <a:r>
              <a:rPr lang="zh-TW" altLang="en-US" dirty="0" smtClean="0"/>
              <a:t> </a:t>
            </a:r>
            <a:r>
              <a:rPr lang="en-US" altLang="zh-TW" dirty="0" smtClean="0"/>
              <a:t>=&gt;</a:t>
            </a:r>
            <a:r>
              <a:rPr lang="zh-TW" altLang="en-US" dirty="0" smtClean="0"/>
              <a:t> </a:t>
            </a:r>
            <a:r>
              <a:rPr lang="en-US" altLang="zh-TW" dirty="0" smtClean="0"/>
              <a:t>for FTP transfer</a:t>
            </a:r>
            <a:endParaRPr lang="zh-TW" altLang="en-US" dirty="0"/>
          </a:p>
        </p:txBody>
      </p:sp>
      <p:sp>
        <p:nvSpPr>
          <p:cNvPr id="4" name="投影片編號版面配置區 3"/>
          <p:cNvSpPr>
            <a:spLocks noGrp="1"/>
          </p:cNvSpPr>
          <p:nvPr>
            <p:ph type="sldNum" sz="quarter" idx="10"/>
          </p:nvPr>
        </p:nvSpPr>
        <p:spPr/>
        <p:txBody>
          <a:bodyPr/>
          <a:lstStyle/>
          <a:p>
            <a:fld id="{34B7BF6D-4AB5-43D6-AD1B-60F53B98C632}" type="slidenum">
              <a:rPr lang="zh-TW" altLang="en-US" smtClean="0"/>
              <a:pPr/>
              <a:t>13</a:t>
            </a:fld>
            <a:endParaRPr lang="zh-TW" altLang="en-US"/>
          </a:p>
        </p:txBody>
      </p:sp>
    </p:spTree>
    <p:extLst>
      <p:ext uri="{BB962C8B-B14F-4D97-AF65-F5344CB8AC3E}">
        <p14:creationId xmlns:p14="http://schemas.microsoft.com/office/powerpoint/2010/main" val="1686508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4B7BF6D-4AB5-43D6-AD1B-60F53B98C632}" type="slidenum">
              <a:rPr lang="zh-TW" altLang="en-US" smtClean="0"/>
              <a:pPr/>
              <a:t>17</a:t>
            </a:fld>
            <a:endParaRPr lang="zh-TW" altLang="en-US"/>
          </a:p>
        </p:txBody>
      </p:sp>
    </p:spTree>
    <p:extLst>
      <p:ext uri="{BB962C8B-B14F-4D97-AF65-F5344CB8AC3E}">
        <p14:creationId xmlns:p14="http://schemas.microsoft.com/office/powerpoint/2010/main" val="1893287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228600" indent="-228600">
              <a:buAutoNum type="arabicPeriod"/>
            </a:pPr>
            <a:endParaRPr lang="en-US" altLang="zh-TW" dirty="0" smtClean="0"/>
          </a:p>
        </p:txBody>
      </p:sp>
      <p:sp>
        <p:nvSpPr>
          <p:cNvPr id="4" name="投影片編號版面配置區 3"/>
          <p:cNvSpPr>
            <a:spLocks noGrp="1"/>
          </p:cNvSpPr>
          <p:nvPr>
            <p:ph type="sldNum" sz="quarter" idx="10"/>
          </p:nvPr>
        </p:nvSpPr>
        <p:spPr/>
        <p:txBody>
          <a:bodyPr/>
          <a:lstStyle/>
          <a:p>
            <a:fld id="{6AC75B32-9DA4-4D3C-BA65-F5DBDDE3DF19}" type="slidenum">
              <a:rPr lang="zh-TW" altLang="en-US" smtClean="0"/>
              <a:pPr/>
              <a:t>20</a:t>
            </a:fld>
            <a:endParaRPr lang="zh-TW" altLang="en-US"/>
          </a:p>
        </p:txBody>
      </p:sp>
    </p:spTree>
    <p:extLst>
      <p:ext uri="{BB962C8B-B14F-4D97-AF65-F5344CB8AC3E}">
        <p14:creationId xmlns:p14="http://schemas.microsoft.com/office/powerpoint/2010/main" val="4260098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baseline="0" dirty="0" smtClean="0"/>
          </a:p>
        </p:txBody>
      </p:sp>
      <p:sp>
        <p:nvSpPr>
          <p:cNvPr id="4" name="投影片編號版面配置區 3"/>
          <p:cNvSpPr>
            <a:spLocks noGrp="1"/>
          </p:cNvSpPr>
          <p:nvPr>
            <p:ph type="sldNum" sz="quarter" idx="10"/>
          </p:nvPr>
        </p:nvSpPr>
        <p:spPr/>
        <p:txBody>
          <a:bodyPr/>
          <a:lstStyle/>
          <a:p>
            <a:fld id="{34B7BF6D-4AB5-43D6-AD1B-60F53B98C632}" type="slidenum">
              <a:rPr lang="zh-TW" altLang="en-US" smtClean="0"/>
              <a:pPr/>
              <a:t>21</a:t>
            </a:fld>
            <a:endParaRPr lang="zh-TW" altLang="en-US"/>
          </a:p>
        </p:txBody>
      </p:sp>
    </p:spTree>
    <p:extLst>
      <p:ext uri="{BB962C8B-B14F-4D97-AF65-F5344CB8AC3E}">
        <p14:creationId xmlns:p14="http://schemas.microsoft.com/office/powerpoint/2010/main" val="372246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Connect mode: Last project</a:t>
            </a:r>
          </a:p>
          <a:p>
            <a:endParaRPr lang="en-US" altLang="zh-TW" dirty="0" smtClean="0"/>
          </a:p>
          <a:p>
            <a:r>
              <a:rPr lang="zh-TW" altLang="en-US" dirty="0" smtClean="0"/>
              <a:t>改好</a:t>
            </a:r>
            <a:r>
              <a:rPr lang="en-US" altLang="zh-TW" dirty="0" smtClean="0"/>
              <a:t>CGI</a:t>
            </a:r>
            <a:r>
              <a:rPr lang="zh-TW" altLang="en-US" baseline="0" dirty="0" smtClean="0"/>
              <a:t> 去讀 </a:t>
            </a:r>
            <a:r>
              <a:rPr lang="en-US" altLang="zh-TW" baseline="0" dirty="0" smtClean="0"/>
              <a:t>form_get2.htm</a:t>
            </a:r>
            <a:r>
              <a:rPr lang="en-US" altLang="zh-TW" dirty="0" smtClean="0"/>
              <a:t/>
            </a:r>
            <a:br>
              <a:rPr lang="en-US" altLang="zh-TW" dirty="0" smtClean="0"/>
            </a:br>
            <a:r>
              <a:rPr lang="en-US" altLang="zh-TW" dirty="0" smtClean="0"/>
              <a:t>Remind:</a:t>
            </a:r>
            <a:r>
              <a:rPr lang="en-US" altLang="zh-TW" baseline="0" dirty="0" smtClean="0"/>
              <a:t> </a:t>
            </a:r>
          </a:p>
          <a:p>
            <a:pPr marL="228600" indent="-228600">
              <a:buAutoNum type="arabicPeriod"/>
            </a:pPr>
            <a:r>
              <a:rPr lang="en-US" altLang="zh-TW" baseline="0" dirty="0" smtClean="0"/>
              <a:t>Given form_get2.htm</a:t>
            </a:r>
          </a:p>
          <a:p>
            <a:pPr marL="685800" lvl="1" indent="-228600">
              <a:buAutoNum type="arabicPeriod"/>
            </a:pPr>
            <a:r>
              <a:rPr lang="zh-TW" altLang="en-US" baseline="0" dirty="0" smtClean="0"/>
              <a:t>送出 </a:t>
            </a:r>
            <a:r>
              <a:rPr lang="en-US" altLang="zh-TW" baseline="0" dirty="0" smtClean="0"/>
              <a:t>-&gt; </a:t>
            </a:r>
            <a:r>
              <a:rPr lang="zh-TW" altLang="en-US" baseline="0" dirty="0" smtClean="0"/>
              <a:t>教起你們</a:t>
            </a:r>
            <a:r>
              <a:rPr lang="en-US" altLang="zh-TW" baseline="0" dirty="0" err="1" smtClean="0"/>
              <a:t>cgi</a:t>
            </a:r>
            <a:r>
              <a:rPr lang="zh-TW" altLang="en-US" baseline="0" dirty="0" smtClean="0"/>
              <a:t>給參數</a:t>
            </a:r>
            <a:endParaRPr lang="en-US" altLang="zh-TW" baseline="0" dirty="0" smtClean="0"/>
          </a:p>
          <a:p>
            <a:pPr marL="685800" lvl="1" indent="-228600">
              <a:buAutoNum type="arabicPeriod"/>
            </a:pPr>
            <a:r>
              <a:rPr lang="en-US" altLang="zh-TW" baseline="0" dirty="0" err="1" smtClean="0"/>
              <a:t>Cgi</a:t>
            </a:r>
            <a:r>
              <a:rPr lang="en-US" altLang="zh-TW" baseline="0" dirty="0" smtClean="0"/>
              <a:t> </a:t>
            </a:r>
            <a:r>
              <a:rPr lang="zh-TW" altLang="en-US" baseline="0" dirty="0" smtClean="0"/>
              <a:t>要改成去 </a:t>
            </a:r>
            <a:r>
              <a:rPr lang="en-US" altLang="zh-TW" baseline="0" dirty="0" smtClean="0"/>
              <a:t>connect socks server</a:t>
            </a:r>
          </a:p>
          <a:p>
            <a:pPr marL="1143000" lvl="2" indent="-228600">
              <a:buAutoNum type="arabicPeriod"/>
            </a:pPr>
            <a:r>
              <a:rPr lang="en-US" altLang="zh-TW" baseline="0" dirty="0" smtClean="0"/>
              <a:t>Non-blocking connect with socks server</a:t>
            </a:r>
          </a:p>
          <a:p>
            <a:pPr marL="1143000" lvl="2" indent="-228600">
              <a:buAutoNum type="arabicPeriod"/>
            </a:pPr>
            <a:r>
              <a:rPr lang="zh-TW" altLang="en-US" baseline="0" dirty="0" smtClean="0"/>
              <a:t>送</a:t>
            </a:r>
            <a:r>
              <a:rPr lang="en-US" altLang="zh-TW" baseline="0" dirty="0" smtClean="0"/>
              <a:t>request</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TW" sz="1200" kern="1200" dirty="0" smtClean="0">
                <a:solidFill>
                  <a:schemeClr val="tx1"/>
                </a:solidFill>
                <a:effectLst/>
                <a:latin typeface="+mn-lt"/>
                <a:ea typeface="+mn-ea"/>
                <a:cs typeface="+mn-cs"/>
              </a:rPr>
              <a:t>CGI </a:t>
            </a:r>
            <a:r>
              <a:rPr lang="zh-TW" altLang="zh-TW" sz="1200" kern="1200" dirty="0" smtClean="0">
                <a:solidFill>
                  <a:schemeClr val="tx1"/>
                </a:solidFill>
                <a:effectLst/>
                <a:latin typeface="+mn-lt"/>
                <a:ea typeface="+mn-ea"/>
                <a:cs typeface="+mn-cs"/>
              </a:rPr>
              <a:t>改完記得命名為</a:t>
            </a:r>
            <a:r>
              <a:rPr lang="en-US" altLang="zh-TW" sz="1200" kern="1200" dirty="0" smtClean="0">
                <a:solidFill>
                  <a:schemeClr val="tx1"/>
                </a:solidFill>
                <a:effectLst/>
                <a:latin typeface="+mn-lt"/>
                <a:ea typeface="+mn-ea"/>
                <a:cs typeface="+mn-cs"/>
              </a:rPr>
              <a:t> hw4.cgi</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TW" baseline="0" dirty="0" smtClean="0"/>
          </a:p>
          <a:p>
            <a:pPr marL="228600" lvl="0" indent="-228600">
              <a:buAutoNum type="arabicPeriod"/>
            </a:pPr>
            <a:r>
              <a:rPr lang="en-US" altLang="zh-TW" baseline="0" dirty="0" smtClean="0"/>
              <a:t>SOCKS server </a:t>
            </a:r>
            <a:r>
              <a:rPr lang="zh-TW" altLang="en-US" baseline="0" dirty="0" smtClean="0"/>
              <a:t>和 </a:t>
            </a:r>
            <a:r>
              <a:rPr lang="en-US" altLang="zh-TW" baseline="0" dirty="0" smtClean="0"/>
              <a:t>RAS </a:t>
            </a:r>
            <a:r>
              <a:rPr lang="zh-TW" altLang="en-US" baseline="0" dirty="0" smtClean="0"/>
              <a:t>也是 </a:t>
            </a:r>
            <a:r>
              <a:rPr lang="en-US" altLang="zh-TW" baseline="0" dirty="0" err="1" smtClean="0"/>
              <a:t>nonblocking</a:t>
            </a:r>
            <a:endParaRPr lang="en-US" altLang="zh-TW" baseline="0" dirty="0" smtClean="0"/>
          </a:p>
        </p:txBody>
      </p:sp>
      <p:sp>
        <p:nvSpPr>
          <p:cNvPr id="4" name="投影片編號版面配置區 3"/>
          <p:cNvSpPr>
            <a:spLocks noGrp="1"/>
          </p:cNvSpPr>
          <p:nvPr>
            <p:ph type="sldNum" sz="quarter" idx="10"/>
          </p:nvPr>
        </p:nvSpPr>
        <p:spPr/>
        <p:txBody>
          <a:bodyPr/>
          <a:lstStyle/>
          <a:p>
            <a:fld id="{34B7BF6D-4AB5-43D6-AD1B-60F53B98C632}" type="slidenum">
              <a:rPr lang="zh-TW" altLang="en-US" smtClean="0"/>
              <a:pPr/>
              <a:t>22</a:t>
            </a:fld>
            <a:endParaRPr lang="zh-TW" altLang="en-US"/>
          </a:p>
        </p:txBody>
      </p:sp>
    </p:spTree>
    <p:extLst>
      <p:ext uri="{BB962C8B-B14F-4D97-AF65-F5344CB8AC3E}">
        <p14:creationId xmlns:p14="http://schemas.microsoft.com/office/powerpoint/2010/main" val="348054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lvl1pPr>
              <a:defRPr>
                <a:latin typeface="+mj-ea"/>
                <a:ea typeface="+mj-ea"/>
              </a:defRPr>
            </a:lvl1pPr>
          </a:lstStyle>
          <a:p>
            <a:r>
              <a:rPr lang="zh-TW" altLang="en-US" dirty="0" smtClean="0"/>
              <a:t>按一下以編輯母片標題樣式</a:t>
            </a:r>
            <a:endParaRPr lang="zh-TW" altLang="en-US" dirty="0"/>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2017/12/14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2017/12/14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2017/12/14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effectLst/>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lvl1pPr>
              <a:defRPr b="0"/>
            </a:lvl1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2017/12/14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2017/12/14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2017/12/14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BBEAD13-0566-4C6C-97E7-55F17F24B09F}" type="datetimeFigureOut">
              <a:rPr lang="zh-TW" altLang="en-US" smtClean="0"/>
              <a:pPr/>
              <a:t>2017/12/14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BBEAD13-0566-4C6C-97E7-55F17F24B09F}" type="datetimeFigureOut">
              <a:rPr lang="zh-TW" altLang="en-US" smtClean="0"/>
              <a:pPr/>
              <a:t>2017/12/14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pPr/>
              <a:t>2017/12/14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2017/12/14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2017/12/14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EAD13-0566-4C6C-97E7-55F17F24B09F}" type="datetimeFigureOut">
              <a:rPr lang="zh-TW" altLang="en-US" smtClean="0"/>
              <a:pPr/>
              <a:t>2017/12/14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b="0" kern="1200">
          <a:solidFill>
            <a:schemeClr val="tx1"/>
          </a:solidFill>
          <a:latin typeface="+mn-ea"/>
          <a:ea typeface="+mn-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b="0" kern="1200">
          <a:solidFill>
            <a:schemeClr val="tx1"/>
          </a:solidFill>
          <a:latin typeface="+mn-ea"/>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ea"/>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ea"/>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ea"/>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ea"/>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ftp://ftp.[username].5gbfree.com/" TargetMode="External"/><Relationship Id="rId2" Type="http://schemas.openxmlformats.org/officeDocument/2006/relationships/hyperlink" Target="http://5gbfree.com/" TargetMode="External"/><Relationship Id="rId1" Type="http://schemas.openxmlformats.org/officeDocument/2006/relationships/slideLayout" Target="../slideLayouts/slideLayout2.xml"/><Relationship Id="rId5" Type="http://schemas.openxmlformats.org/officeDocument/2006/relationships/hyperlink" Target="http://www.flashfxp.com/" TargetMode="External"/><Relationship Id="rId4" Type="http://schemas.openxmlformats.org/officeDocument/2006/relationships/hyperlink" Target="http://goo.gl/UjrFwy"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ftp.ubuntu-tw.org/mirror/ubuntu-releases/16.04/ubuntu-16.04.3-desktop-amd64.is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socks.nec.com/protocol/socks4a.protocol" TargetMode="External"/><Relationship Id="rId2" Type="http://schemas.openxmlformats.org/officeDocument/2006/relationships/hyperlink" Target="http://www.socks.nec.com/protocol/socks4.protoco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dirty="0" smtClean="0">
                <a:latin typeface="+mj-ea"/>
                <a:ea typeface="+mj-ea"/>
              </a:rPr>
              <a:t>Project IV: </a:t>
            </a:r>
            <a:br>
              <a:rPr lang="en-US" dirty="0" smtClean="0">
                <a:latin typeface="+mj-ea"/>
                <a:ea typeface="+mj-ea"/>
              </a:rPr>
            </a:br>
            <a:r>
              <a:rPr lang="en-US" dirty="0" smtClean="0">
                <a:latin typeface="+mj-ea"/>
                <a:ea typeface="+mj-ea"/>
              </a:rPr>
              <a:t>SOCKS4 Server</a:t>
            </a:r>
            <a:endParaRPr lang="zh-TW" altLang="en-US" dirty="0">
              <a:latin typeface="+mj-ea"/>
              <a:ea typeface="+mj-ea"/>
            </a:endParaRPr>
          </a:p>
        </p:txBody>
      </p:sp>
      <p:sp>
        <p:nvSpPr>
          <p:cNvPr id="3" name="副標題 2"/>
          <p:cNvSpPr>
            <a:spLocks noGrp="1"/>
          </p:cNvSpPr>
          <p:nvPr>
            <p:ph type="subTitle" idx="1"/>
          </p:nvPr>
        </p:nvSpPr>
        <p:spPr/>
        <p:txBody>
          <a:bodyPr/>
          <a:lstStyle/>
          <a:p>
            <a:r>
              <a:rPr lang="en-US" altLang="zh-TW" dirty="0" smtClean="0"/>
              <a:t>Prof. I-Chen Wu</a:t>
            </a:r>
          </a:p>
          <a:p>
            <a:r>
              <a:rPr lang="en-US" altLang="zh-TW" dirty="0" smtClean="0">
                <a:cs typeface="Times New Roman" pitchFamily="18" charset="0"/>
              </a:rPr>
              <a:t>Network Programming</a:t>
            </a:r>
            <a:endParaRPr lang="zh-TW" altLang="en-US" dirty="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Part I points</a:t>
            </a:r>
            <a:endParaRPr lang="zh-TW" altLang="en-US" dirty="0"/>
          </a:p>
        </p:txBody>
      </p:sp>
      <p:sp>
        <p:nvSpPr>
          <p:cNvPr id="3" name="內容版面配置區 2"/>
          <p:cNvSpPr>
            <a:spLocks noGrp="1"/>
          </p:cNvSpPr>
          <p:nvPr>
            <p:ph idx="1"/>
          </p:nvPr>
        </p:nvSpPr>
        <p:spPr/>
        <p:txBody>
          <a:bodyPr>
            <a:normAutofit/>
          </a:bodyPr>
          <a:lstStyle/>
          <a:p>
            <a:r>
              <a:rPr lang="en-US" altLang="zh-TW" b="1" dirty="0"/>
              <a:t>[SOCKS Server : CONNECT</a:t>
            </a:r>
            <a:r>
              <a:rPr lang="en-US" altLang="zh-TW" b="1" dirty="0" smtClean="0"/>
              <a:t>]</a:t>
            </a:r>
            <a:r>
              <a:rPr lang="zh-TW" altLang="en-US" dirty="0"/>
              <a:t> </a:t>
            </a:r>
            <a:r>
              <a:rPr lang="en-US" altLang="zh-TW" dirty="0" smtClean="0"/>
              <a:t> (</a:t>
            </a:r>
            <a:r>
              <a:rPr lang="en-US" altLang="zh-TW" dirty="0"/>
              <a:t>15 points</a:t>
            </a:r>
            <a:r>
              <a:rPr lang="en-US" altLang="zh-TW" dirty="0" smtClean="0"/>
              <a:t>)</a:t>
            </a:r>
            <a:endParaRPr lang="zh-TW" altLang="zh-TW" dirty="0"/>
          </a:p>
          <a:p>
            <a:pPr lvl="1"/>
            <a:r>
              <a:rPr lang="en-US" altLang="zh-TW" dirty="0" smtClean="0"/>
              <a:t>1. Open your browser and connect to any webpage</a:t>
            </a:r>
          </a:p>
          <a:p>
            <a:pPr lvl="1"/>
            <a:r>
              <a:rPr lang="en-US" altLang="zh-TW" dirty="0" smtClean="0"/>
              <a:t>2. Turn on and set your socks server, then</a:t>
            </a:r>
            <a:endParaRPr lang="zh-TW" altLang="zh-TW" dirty="0"/>
          </a:p>
          <a:p>
            <a:pPr marL="914400" lvl="2" indent="0">
              <a:buNone/>
            </a:pPr>
            <a:r>
              <a:rPr lang="en-US" altLang="zh-TW" dirty="0" smtClean="0"/>
              <a:t>(1)5%: </a:t>
            </a:r>
            <a:r>
              <a:rPr lang="en-US" altLang="zh-TW" dirty="0" smtClean="0"/>
              <a:t>be able </a:t>
            </a:r>
            <a:r>
              <a:rPr lang="en-US" altLang="zh-TW" dirty="0" smtClean="0"/>
              <a:t>to connect any webpages on </a:t>
            </a:r>
            <a:r>
              <a:rPr lang="en-US" altLang="zh-TW" dirty="0" smtClean="0"/>
              <a:t>	 	 google search</a:t>
            </a:r>
            <a:endParaRPr lang="en-US" altLang="zh-TW" dirty="0" smtClean="0"/>
          </a:p>
          <a:p>
            <a:pPr marL="914400" lvl="2" indent="0">
              <a:buNone/>
            </a:pPr>
            <a:r>
              <a:rPr lang="en-US" altLang="zh-TW" dirty="0" smtClean="0"/>
              <a:t>(2)5%: turn off your socks server, connection to 	 the same page will be failed.</a:t>
            </a:r>
          </a:p>
          <a:p>
            <a:pPr marL="914400" lvl="2" indent="0">
              <a:buNone/>
            </a:pPr>
            <a:r>
              <a:rPr lang="en-US" altLang="zh-TW" dirty="0" smtClean="0"/>
              <a:t>(3)5%: turn on your socks </a:t>
            </a:r>
            <a:r>
              <a:rPr lang="en-US" altLang="zh-TW" dirty="0" smtClean="0"/>
              <a:t>server, </a:t>
            </a:r>
            <a:r>
              <a:rPr lang="en-US" altLang="zh-TW" dirty="0" smtClean="0"/>
              <a:t>the	 	 </a:t>
            </a:r>
            <a:r>
              <a:rPr lang="en-US" altLang="zh-TW" dirty="0" smtClean="0"/>
              <a:t>	 connection </a:t>
            </a:r>
            <a:r>
              <a:rPr lang="en-US" altLang="zh-TW" dirty="0" smtClean="0"/>
              <a:t>should be </a:t>
            </a:r>
            <a:r>
              <a:rPr lang="en-US" altLang="zh-TW" dirty="0"/>
              <a:t>built </a:t>
            </a:r>
            <a:r>
              <a:rPr lang="en-US" altLang="zh-TW" dirty="0" smtClean="0"/>
              <a:t>again</a:t>
            </a:r>
            <a:r>
              <a:rPr lang="en-US" altLang="zh-TW" dirty="0" smtClean="0"/>
              <a:t>.</a:t>
            </a:r>
            <a:endParaRPr lang="zh-TW" altLang="en-US" dirty="0"/>
          </a:p>
        </p:txBody>
      </p:sp>
    </p:spTree>
    <p:extLst>
      <p:ext uri="{BB962C8B-B14F-4D97-AF65-F5344CB8AC3E}">
        <p14:creationId xmlns:p14="http://schemas.microsoft.com/office/powerpoint/2010/main" val="1987064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Part I points</a:t>
            </a:r>
            <a:endParaRPr lang="zh-TW" altLang="en-US" dirty="0"/>
          </a:p>
        </p:txBody>
      </p:sp>
      <p:sp>
        <p:nvSpPr>
          <p:cNvPr id="3" name="內容版面配置區 2"/>
          <p:cNvSpPr>
            <a:spLocks noGrp="1"/>
          </p:cNvSpPr>
          <p:nvPr>
            <p:ph idx="1"/>
          </p:nvPr>
        </p:nvSpPr>
        <p:spPr>
          <a:xfrm>
            <a:off x="24421" y="1431823"/>
            <a:ext cx="8229600" cy="3869386"/>
          </a:xfrm>
        </p:spPr>
        <p:txBody>
          <a:bodyPr>
            <a:normAutofit fontScale="92500" lnSpcReduction="20000"/>
          </a:bodyPr>
          <a:lstStyle/>
          <a:p>
            <a:r>
              <a:rPr lang="en-US" altLang="zh-TW" b="1" dirty="0"/>
              <a:t>[SOCKS Server : Messages</a:t>
            </a:r>
            <a:r>
              <a:rPr lang="en-US" altLang="zh-TW" b="1" dirty="0" smtClean="0"/>
              <a:t>]  </a:t>
            </a:r>
            <a:r>
              <a:rPr lang="en-US" altLang="zh-TW" dirty="0" smtClean="0"/>
              <a:t>(</a:t>
            </a:r>
            <a:r>
              <a:rPr lang="en-US" altLang="zh-TW" dirty="0"/>
              <a:t>5 points)</a:t>
            </a:r>
            <a:endParaRPr lang="zh-TW" altLang="zh-TW" dirty="0"/>
          </a:p>
          <a:p>
            <a:pPr lvl="1"/>
            <a:r>
              <a:rPr lang="en-US" altLang="zh-TW" dirty="0" smtClean="0"/>
              <a:t>Your socks server need to show messages below</a:t>
            </a:r>
            <a:r>
              <a:rPr lang="zh-TW" altLang="zh-TW" dirty="0" smtClean="0"/>
              <a:t>：</a:t>
            </a:r>
          </a:p>
          <a:p>
            <a:pPr lvl="2"/>
            <a:r>
              <a:rPr lang="en-US" altLang="zh-TW" dirty="0" smtClean="0"/>
              <a:t>&lt;</a:t>
            </a:r>
            <a:r>
              <a:rPr lang="en-US" altLang="zh-TW" dirty="0"/>
              <a:t>S_IP</a:t>
            </a:r>
            <a:r>
              <a:rPr lang="en-US" altLang="zh-TW" dirty="0" smtClean="0"/>
              <a:t>&gt;	: </a:t>
            </a:r>
            <a:r>
              <a:rPr lang="en-US" altLang="zh-TW" dirty="0"/>
              <a:t>source </a:t>
            </a:r>
            <a:r>
              <a:rPr lang="en-US" altLang="zh-TW" dirty="0" err="1"/>
              <a:t>ip</a:t>
            </a:r>
            <a:endParaRPr lang="zh-TW" altLang="zh-TW" dirty="0"/>
          </a:p>
          <a:p>
            <a:pPr lvl="2"/>
            <a:r>
              <a:rPr lang="en-US" altLang="zh-TW" dirty="0"/>
              <a:t>&lt;S_PORT&gt; 	: source port</a:t>
            </a:r>
            <a:endParaRPr lang="zh-TW" altLang="zh-TW" dirty="0"/>
          </a:p>
          <a:p>
            <a:pPr lvl="2"/>
            <a:r>
              <a:rPr lang="en-US" altLang="zh-TW" dirty="0"/>
              <a:t>&lt;D_IP&gt; 	: destination </a:t>
            </a:r>
            <a:r>
              <a:rPr lang="en-US" altLang="zh-TW" dirty="0" err="1"/>
              <a:t>ip</a:t>
            </a:r>
            <a:endParaRPr lang="zh-TW" altLang="zh-TW" dirty="0"/>
          </a:p>
          <a:p>
            <a:pPr lvl="2"/>
            <a:r>
              <a:rPr lang="en-US" altLang="zh-TW" dirty="0"/>
              <a:t>&lt;D_PORT&gt; 	: destination port</a:t>
            </a:r>
            <a:endParaRPr lang="zh-TW" altLang="zh-TW" dirty="0"/>
          </a:p>
          <a:p>
            <a:pPr lvl="2"/>
            <a:r>
              <a:rPr lang="en-US" altLang="zh-TW" dirty="0"/>
              <a:t>&lt;Command&gt;  : CONNECT or BIND</a:t>
            </a:r>
            <a:endParaRPr lang="zh-TW" altLang="zh-TW" dirty="0"/>
          </a:p>
          <a:p>
            <a:pPr lvl="2"/>
            <a:r>
              <a:rPr lang="en-US" altLang="zh-TW" dirty="0"/>
              <a:t>&lt;Reply</a:t>
            </a:r>
            <a:r>
              <a:rPr lang="en-US" altLang="zh-TW" dirty="0" smtClean="0"/>
              <a:t>&gt;</a:t>
            </a:r>
            <a:r>
              <a:rPr lang="en-US" altLang="zh-TW" dirty="0"/>
              <a:t>	: Accept or Reject</a:t>
            </a:r>
            <a:endParaRPr lang="zh-TW" altLang="zh-TW" dirty="0"/>
          </a:p>
          <a:p>
            <a:pPr lvl="2"/>
            <a:r>
              <a:rPr lang="en-US" altLang="zh-TW" dirty="0"/>
              <a:t>&lt;Content&gt;	: Redirect </a:t>
            </a:r>
            <a:r>
              <a:rPr lang="en-US" altLang="zh-TW" b="1" dirty="0"/>
              <a:t>partial </a:t>
            </a:r>
            <a:r>
              <a:rPr lang="en-US" altLang="zh-TW" dirty="0" smtClean="0"/>
              <a:t>socket </a:t>
            </a:r>
            <a:r>
              <a:rPr lang="en-US" altLang="zh-TW" dirty="0"/>
              <a:t>data </a:t>
            </a:r>
            <a:endParaRPr lang="zh-TW" altLang="en-US" dirty="0"/>
          </a:p>
        </p:txBody>
      </p:sp>
      <p:sp>
        <p:nvSpPr>
          <p:cNvPr id="4" name="Rectangle 1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21" name="圖片 20"/>
          <p:cNvPicPr>
            <a:picLocks noChangeAspect="1"/>
          </p:cNvPicPr>
          <p:nvPr/>
        </p:nvPicPr>
        <p:blipFill>
          <a:blip r:embed="rId2"/>
          <a:stretch>
            <a:fillRect/>
          </a:stretch>
        </p:blipFill>
        <p:spPr>
          <a:xfrm>
            <a:off x="2915816" y="5161406"/>
            <a:ext cx="3009900" cy="1419225"/>
          </a:xfrm>
          <a:prstGeom prst="rect">
            <a:avLst/>
          </a:prstGeom>
        </p:spPr>
      </p:pic>
    </p:spTree>
    <p:extLst>
      <p:ext uri="{BB962C8B-B14F-4D97-AF65-F5344CB8AC3E}">
        <p14:creationId xmlns:p14="http://schemas.microsoft.com/office/powerpoint/2010/main" val="1690917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51520" y="2130425"/>
            <a:ext cx="8640960" cy="1470025"/>
          </a:xfrm>
        </p:spPr>
        <p:txBody>
          <a:bodyPr/>
          <a:lstStyle/>
          <a:p>
            <a:r>
              <a:rPr lang="en-US" altLang="zh-TW" dirty="0" smtClean="0"/>
              <a:t>Part II: Socks4 </a:t>
            </a:r>
            <a:r>
              <a:rPr lang="en-US" altLang="zh-TW" dirty="0"/>
              <a:t>Server </a:t>
            </a:r>
            <a:r>
              <a:rPr lang="en-US" altLang="zh-TW" dirty="0" smtClean="0">
                <a:solidFill>
                  <a:srgbClr val="FF0000"/>
                </a:solidFill>
              </a:rPr>
              <a:t>Bind</a:t>
            </a:r>
            <a:r>
              <a:rPr lang="en-US" altLang="zh-TW" dirty="0" smtClean="0"/>
              <a:t> </a:t>
            </a:r>
            <a:r>
              <a:rPr lang="en-US" altLang="zh-TW" dirty="0"/>
              <a:t>Mode</a:t>
            </a:r>
            <a:endParaRPr lang="zh-TW" altLang="en-US" dirty="0"/>
          </a:p>
        </p:txBody>
      </p:sp>
      <p:sp>
        <p:nvSpPr>
          <p:cNvPr id="4" name="副標題 3"/>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550772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FTP Transfer(Bind mode)</a:t>
            </a:r>
            <a:endParaRPr lang="zh-TW" altLang="en-US" dirty="0"/>
          </a:p>
        </p:txBody>
      </p:sp>
      <p:sp>
        <p:nvSpPr>
          <p:cNvPr id="4" name="矩形 3"/>
          <p:cNvSpPr/>
          <p:nvPr/>
        </p:nvSpPr>
        <p:spPr>
          <a:xfrm>
            <a:off x="285720"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FTP</a:t>
            </a:r>
          </a:p>
          <a:p>
            <a:pPr algn="ctr"/>
            <a:r>
              <a:rPr lang="en-US" altLang="zh-TW" sz="1600" b="1" dirty="0" smtClean="0">
                <a:solidFill>
                  <a:schemeClr val="tx1"/>
                </a:solidFill>
                <a:latin typeface="Times New Roman" pitchFamily="18" charset="0"/>
                <a:cs typeface="Times New Roman" pitchFamily="18" charset="0"/>
              </a:rPr>
              <a:t>CLIENT</a:t>
            </a:r>
            <a:endParaRPr lang="zh-TW" altLang="en-US" sz="1600" b="1" dirty="0">
              <a:solidFill>
                <a:schemeClr val="tx1"/>
              </a:solidFill>
              <a:latin typeface="Times New Roman" pitchFamily="18" charset="0"/>
              <a:cs typeface="Times New Roman" pitchFamily="18" charset="0"/>
            </a:endParaRPr>
          </a:p>
        </p:txBody>
      </p:sp>
      <p:sp>
        <p:nvSpPr>
          <p:cNvPr id="11" name="矩形 10"/>
          <p:cNvSpPr/>
          <p:nvPr/>
        </p:nvSpPr>
        <p:spPr>
          <a:xfrm>
            <a:off x="7358082"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FTP</a:t>
            </a:r>
          </a:p>
          <a:p>
            <a:pPr algn="ctr"/>
            <a:r>
              <a:rPr lang="en-US" altLang="zh-TW" sz="1600" b="1" dirty="0" smtClean="0">
                <a:solidFill>
                  <a:schemeClr val="tx1"/>
                </a:solidFill>
                <a:latin typeface="Times New Roman" pitchFamily="18" charset="0"/>
                <a:cs typeface="Times New Roman" pitchFamily="18" charset="0"/>
              </a:rPr>
              <a:t>SERVER</a:t>
            </a:r>
            <a:endParaRPr lang="zh-TW" altLang="en-US" sz="1600" b="1" dirty="0">
              <a:solidFill>
                <a:schemeClr val="tx1"/>
              </a:solidFill>
              <a:latin typeface="Times New Roman" pitchFamily="18" charset="0"/>
              <a:cs typeface="Times New Roman" pitchFamily="18" charset="0"/>
            </a:endParaRPr>
          </a:p>
        </p:txBody>
      </p:sp>
      <p:cxnSp>
        <p:nvCxnSpPr>
          <p:cNvPr id="26" name="直線單箭頭接點 25"/>
          <p:cNvCxnSpPr/>
          <p:nvPr/>
        </p:nvCxnSpPr>
        <p:spPr>
          <a:xfrm rot="10800000">
            <a:off x="1285852" y="3643314"/>
            <a:ext cx="2571768"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929058"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SOCKS</a:t>
            </a:r>
          </a:p>
          <a:p>
            <a:pPr algn="ctr"/>
            <a:r>
              <a:rPr lang="en-US" altLang="zh-TW" sz="1600" b="1" dirty="0" smtClean="0">
                <a:solidFill>
                  <a:schemeClr val="tx1"/>
                </a:solidFill>
                <a:latin typeface="Times New Roman" pitchFamily="18" charset="0"/>
                <a:cs typeface="Times New Roman" pitchFamily="18" charset="0"/>
              </a:rPr>
              <a:t>SERVER</a:t>
            </a:r>
            <a:endParaRPr lang="zh-TW" altLang="en-US" sz="1600" b="1" dirty="0">
              <a:solidFill>
                <a:schemeClr val="tx1"/>
              </a:solidFill>
              <a:latin typeface="Times New Roman" pitchFamily="18" charset="0"/>
              <a:cs typeface="Times New Roman" pitchFamily="18" charset="0"/>
            </a:endParaRPr>
          </a:p>
        </p:txBody>
      </p:sp>
      <p:cxnSp>
        <p:nvCxnSpPr>
          <p:cNvPr id="36" name="直線單箭頭接點 35"/>
          <p:cNvCxnSpPr/>
          <p:nvPr/>
        </p:nvCxnSpPr>
        <p:spPr>
          <a:xfrm>
            <a:off x="1357290" y="3143248"/>
            <a:ext cx="2571768"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1500166" y="2691803"/>
            <a:ext cx="2678925"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SOCKS4_REQUEST</a:t>
            </a:r>
            <a:endParaRPr lang="zh-TW" altLang="en-US" b="1" dirty="0">
              <a:latin typeface="Times New Roman" pitchFamily="18" charset="0"/>
              <a:cs typeface="Times New Roman" pitchFamily="18" charset="0"/>
            </a:endParaRPr>
          </a:p>
        </p:txBody>
      </p:sp>
      <p:sp>
        <p:nvSpPr>
          <p:cNvPr id="16" name="文字方塊 15"/>
          <p:cNvSpPr txBox="1"/>
          <p:nvPr/>
        </p:nvSpPr>
        <p:spPr>
          <a:xfrm>
            <a:off x="1714480" y="3786189"/>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SOCKS4_REPLY</a:t>
            </a:r>
          </a:p>
        </p:txBody>
      </p:sp>
      <p:cxnSp>
        <p:nvCxnSpPr>
          <p:cNvPr id="17" name="直線單箭頭接點 16"/>
          <p:cNvCxnSpPr/>
          <p:nvPr/>
        </p:nvCxnSpPr>
        <p:spPr>
          <a:xfrm rot="10800000">
            <a:off x="1285852" y="5500702"/>
            <a:ext cx="2571768"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rot="10800000">
            <a:off x="4929190" y="5500702"/>
            <a:ext cx="2357454"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a:off x="5000628" y="5072074"/>
            <a:ext cx="2286016"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a:off x="1357290" y="5000636"/>
            <a:ext cx="2571768"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1857356" y="4572008"/>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DATA</a:t>
            </a:r>
            <a:endParaRPr lang="zh-TW" altLang="en-US" b="1" dirty="0">
              <a:latin typeface="Times New Roman" pitchFamily="18" charset="0"/>
              <a:cs typeface="Times New Roman" pitchFamily="18" charset="0"/>
            </a:endParaRPr>
          </a:p>
        </p:txBody>
      </p:sp>
      <p:sp>
        <p:nvSpPr>
          <p:cNvPr id="23" name="文字方塊 22"/>
          <p:cNvSpPr txBox="1"/>
          <p:nvPr/>
        </p:nvSpPr>
        <p:spPr>
          <a:xfrm>
            <a:off x="5643570" y="4643446"/>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DATA</a:t>
            </a:r>
            <a:endParaRPr lang="zh-TW" altLang="en-US" b="1" dirty="0">
              <a:latin typeface="Times New Roman" pitchFamily="18" charset="0"/>
              <a:cs typeface="Times New Roman" pitchFamily="18" charset="0"/>
            </a:endParaRPr>
          </a:p>
        </p:txBody>
      </p:sp>
      <p:sp>
        <p:nvSpPr>
          <p:cNvPr id="24" name="文字方塊 23"/>
          <p:cNvSpPr txBox="1"/>
          <p:nvPr/>
        </p:nvSpPr>
        <p:spPr>
          <a:xfrm>
            <a:off x="5643570" y="5643578"/>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DATA</a:t>
            </a:r>
            <a:endParaRPr lang="zh-TW" altLang="en-US" b="1" dirty="0">
              <a:latin typeface="Times New Roman" pitchFamily="18" charset="0"/>
              <a:cs typeface="Times New Roman" pitchFamily="18" charset="0"/>
            </a:endParaRPr>
          </a:p>
        </p:txBody>
      </p:sp>
      <p:sp>
        <p:nvSpPr>
          <p:cNvPr id="25" name="文字方塊 24"/>
          <p:cNvSpPr txBox="1"/>
          <p:nvPr/>
        </p:nvSpPr>
        <p:spPr>
          <a:xfrm>
            <a:off x="1857356" y="5643578"/>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DATA</a:t>
            </a:r>
            <a:endParaRPr lang="zh-TW" alt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FTP server/client</a:t>
            </a:r>
            <a:endParaRPr lang="zh-TW" altLang="en-US" dirty="0"/>
          </a:p>
        </p:txBody>
      </p:sp>
      <p:sp>
        <p:nvSpPr>
          <p:cNvPr id="3" name="內容版面配置區 2"/>
          <p:cNvSpPr>
            <a:spLocks noGrp="1"/>
          </p:cNvSpPr>
          <p:nvPr>
            <p:ph idx="1"/>
          </p:nvPr>
        </p:nvSpPr>
        <p:spPr/>
        <p:txBody>
          <a:bodyPr>
            <a:normAutofit fontScale="62500" lnSpcReduction="20000"/>
          </a:bodyPr>
          <a:lstStyle/>
          <a:p>
            <a:r>
              <a:rPr lang="en-US" altLang="zh-TW" dirty="0" smtClean="0"/>
              <a:t>FTP Server </a:t>
            </a:r>
          </a:p>
          <a:p>
            <a:pPr lvl="1"/>
            <a:r>
              <a:rPr lang="en-US" altLang="zh-TW" dirty="0" smtClean="0"/>
              <a:t>You can apply free 5GB space on </a:t>
            </a:r>
            <a:r>
              <a:rPr lang="en-US" altLang="zh-TW" dirty="0">
                <a:hlinkClick r:id="rId2"/>
              </a:rPr>
              <a:t>http://5gbfree.com/</a:t>
            </a:r>
            <a:r>
              <a:rPr lang="zh-TW" altLang="en-US" dirty="0"/>
              <a:t> </a:t>
            </a:r>
            <a:endParaRPr lang="en-US" altLang="zh-TW" dirty="0"/>
          </a:p>
          <a:p>
            <a:pPr lvl="2"/>
            <a:r>
              <a:rPr lang="en-US" altLang="zh-TW" dirty="0" smtClean="0"/>
              <a:t>Server: </a:t>
            </a:r>
            <a:r>
              <a:rPr lang="en-US" altLang="zh-TW" b="1" dirty="0" smtClean="0">
                <a:hlinkClick r:id="rId3"/>
              </a:rPr>
              <a:t>ftp.[Username</a:t>
            </a:r>
            <a:r>
              <a:rPr lang="en-US" altLang="zh-TW" b="1" dirty="0" smtClean="0">
                <a:hlinkClick r:id="rId3"/>
              </a:rPr>
              <a:t>].</a:t>
            </a:r>
            <a:r>
              <a:rPr lang="en-US" altLang="zh-TW" b="1" dirty="0">
                <a:hlinkClick r:id="rId3"/>
              </a:rPr>
              <a:t>5gbfree.com:21</a:t>
            </a:r>
            <a:r>
              <a:rPr lang="en-US" altLang="zh-TW" b="1" dirty="0"/>
              <a:t>  </a:t>
            </a:r>
          </a:p>
          <a:p>
            <a:pPr lvl="2"/>
            <a:r>
              <a:rPr lang="en-US" altLang="zh-TW" dirty="0" smtClean="0"/>
              <a:t>Account: [Username]</a:t>
            </a:r>
          </a:p>
          <a:p>
            <a:pPr lvl="1"/>
            <a:r>
              <a:rPr lang="en-US" altLang="zh-TW" dirty="0" smtClean="0"/>
              <a:t>Or build a FTP server on your own computer</a:t>
            </a:r>
          </a:p>
          <a:p>
            <a:pPr lvl="2"/>
            <a:r>
              <a:rPr lang="en-US" altLang="zh-TW" dirty="0" smtClean="0"/>
              <a:t>Reference</a:t>
            </a:r>
            <a:r>
              <a:rPr lang="en-US" altLang="zh-TW" dirty="0" smtClean="0"/>
              <a:t>:</a:t>
            </a:r>
            <a:r>
              <a:rPr lang="zh-TW" altLang="en-US" dirty="0" smtClean="0"/>
              <a:t> </a:t>
            </a:r>
            <a:r>
              <a:rPr lang="en-US" altLang="zh-TW" dirty="0">
                <a:hlinkClick r:id="rId4"/>
              </a:rPr>
              <a:t>http://</a:t>
            </a:r>
            <a:r>
              <a:rPr lang="en-US" altLang="zh-TW" dirty="0" smtClean="0">
                <a:hlinkClick r:id="rId4"/>
              </a:rPr>
              <a:t>goo.gl/UjrFwy</a:t>
            </a:r>
            <a:r>
              <a:rPr lang="zh-TW" altLang="en-US" dirty="0" smtClean="0"/>
              <a:t> </a:t>
            </a:r>
            <a:endParaRPr lang="en-US" altLang="zh-TW" dirty="0"/>
          </a:p>
          <a:p>
            <a:endParaRPr lang="en-US" altLang="zh-TW" dirty="0" smtClean="0"/>
          </a:p>
          <a:p>
            <a:r>
              <a:rPr lang="en-US" altLang="zh-TW" dirty="0" smtClean="0"/>
              <a:t>FTP client</a:t>
            </a:r>
          </a:p>
          <a:p>
            <a:pPr lvl="1"/>
            <a:r>
              <a:rPr lang="en-US" altLang="zh-TW" dirty="0" smtClean="0"/>
              <a:t>Use </a:t>
            </a:r>
            <a:r>
              <a:rPr lang="en-US" altLang="zh-TW" dirty="0" err="1" smtClean="0"/>
              <a:t>FlashFXP</a:t>
            </a:r>
            <a:r>
              <a:rPr lang="en-US" altLang="zh-TW" dirty="0" smtClean="0"/>
              <a:t> (</a:t>
            </a:r>
            <a:r>
              <a:rPr lang="en-US" altLang="zh-TW" u="sng" dirty="0">
                <a:hlinkClick r:id="rId5"/>
              </a:rPr>
              <a:t>http://www.flashfxp.com/</a:t>
            </a:r>
            <a:r>
              <a:rPr lang="en-US" altLang="zh-TW" dirty="0" smtClean="0"/>
              <a:t>)</a:t>
            </a:r>
          </a:p>
          <a:p>
            <a:pPr lvl="1"/>
            <a:r>
              <a:rPr lang="en-US" altLang="zh-TW" dirty="0" smtClean="0"/>
              <a:t>FileZilla </a:t>
            </a:r>
            <a:r>
              <a:rPr lang="en-US" altLang="zh-TW" dirty="0"/>
              <a:t>is not </a:t>
            </a:r>
            <a:r>
              <a:rPr lang="en-US" altLang="zh-TW" dirty="0" smtClean="0"/>
              <a:t>recommended</a:t>
            </a:r>
          </a:p>
          <a:p>
            <a:pPr lvl="1"/>
            <a:endParaRPr lang="en-US" altLang="zh-TW" dirty="0" smtClean="0"/>
          </a:p>
          <a:p>
            <a:r>
              <a:rPr lang="en-US" altLang="zh-TW" dirty="0" smtClean="0"/>
              <a:t>Steps</a:t>
            </a:r>
          </a:p>
          <a:p>
            <a:pPr lvl="1"/>
            <a:r>
              <a:rPr lang="en-US" altLang="zh-TW" dirty="0" smtClean="0"/>
              <a:t>Download and set </a:t>
            </a:r>
            <a:r>
              <a:rPr lang="en-US" altLang="zh-TW" dirty="0" err="1" smtClean="0"/>
              <a:t>FlashFXP</a:t>
            </a:r>
            <a:endParaRPr lang="en-US" altLang="zh-TW" dirty="0" smtClean="0"/>
          </a:p>
          <a:p>
            <a:pPr lvl="1"/>
            <a:r>
              <a:rPr lang="en-US" altLang="zh-TW" dirty="0" smtClean="0"/>
              <a:t>Connect to FTP server</a:t>
            </a:r>
          </a:p>
          <a:p>
            <a:pPr lvl="1"/>
            <a:r>
              <a:rPr lang="en-US" altLang="zh-TW" dirty="0" smtClean="0"/>
              <a:t>Upload/Download files</a:t>
            </a:r>
          </a:p>
        </p:txBody>
      </p:sp>
    </p:spTree>
    <p:extLst>
      <p:ext uri="{BB962C8B-B14F-4D97-AF65-F5344CB8AC3E}">
        <p14:creationId xmlns:p14="http://schemas.microsoft.com/office/powerpoint/2010/main" val="2387277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FlashFXP</a:t>
            </a:r>
            <a:endParaRPr lang="en-US" altLang="zh-TW" dirty="0"/>
          </a:p>
        </p:txBody>
      </p:sp>
      <p:sp>
        <p:nvSpPr>
          <p:cNvPr id="3" name="內容版面配置區 2"/>
          <p:cNvSpPr>
            <a:spLocks noGrp="1"/>
          </p:cNvSpPr>
          <p:nvPr>
            <p:ph idx="1"/>
          </p:nvPr>
        </p:nvSpPr>
        <p:spPr>
          <a:xfrm>
            <a:off x="323528" y="1417638"/>
            <a:ext cx="8229600" cy="4525963"/>
          </a:xfrm>
        </p:spPr>
        <p:txBody>
          <a:bodyPr>
            <a:normAutofit/>
          </a:bodyPr>
          <a:lstStyle/>
          <a:p>
            <a:r>
              <a:rPr lang="en-US" altLang="zh-TW" sz="2800" dirty="0" smtClean="0"/>
              <a:t>Options </a:t>
            </a:r>
            <a:r>
              <a:rPr lang="en-US" altLang="zh-TW" sz="2800" dirty="0" smtClean="0">
                <a:sym typeface="Wingdings" pitchFamily="2" charset="2"/>
              </a:rPr>
              <a:t> </a:t>
            </a:r>
            <a:r>
              <a:rPr lang="en-US" altLang="zh-TW" sz="2800" dirty="0" err="1" smtClean="0">
                <a:sym typeface="Wingdings" pitchFamily="2" charset="2"/>
              </a:rPr>
              <a:t>PreferencesConnectionProxy</a:t>
            </a:r>
            <a:endParaRPr lang="en-US" altLang="zh-TW" sz="2800" dirty="0" smtClean="0">
              <a:sym typeface="Wingdings" pitchFamily="2" charset="2"/>
            </a:endParaRPr>
          </a:p>
          <a:p>
            <a:pPr lvl="1"/>
            <a:r>
              <a:rPr lang="en-US" altLang="zh-TW" dirty="0" smtClean="0">
                <a:sym typeface="Wingdings" pitchFamily="2" charset="2"/>
              </a:rPr>
              <a:t>Add entry</a:t>
            </a:r>
          </a:p>
          <a:p>
            <a:pPr lvl="2"/>
            <a:r>
              <a:rPr lang="en-US" altLang="zh-TW" sz="2800" dirty="0" smtClean="0">
                <a:sym typeface="Wingdings" pitchFamily="2" charset="2"/>
              </a:rPr>
              <a:t>Socks4</a:t>
            </a:r>
          </a:p>
          <a:p>
            <a:pPr lvl="2"/>
            <a:r>
              <a:rPr lang="en-US" altLang="zh-TW" sz="2800" dirty="0" smtClean="0">
                <a:sym typeface="Wingdings" pitchFamily="2" charset="2"/>
              </a:rPr>
              <a:t>Host/Port</a:t>
            </a:r>
          </a:p>
          <a:p>
            <a:endParaRPr lang="zh-TW" altLang="en-US" sz="2800" dirty="0"/>
          </a:p>
        </p:txBody>
      </p:sp>
      <p:pic>
        <p:nvPicPr>
          <p:cNvPr id="6146" name="Picture 2"/>
          <p:cNvPicPr>
            <a:picLocks noChangeAspect="1" noChangeArrowheads="1"/>
          </p:cNvPicPr>
          <p:nvPr/>
        </p:nvPicPr>
        <p:blipFill>
          <a:blip r:embed="rId2"/>
          <a:srcRect/>
          <a:stretch>
            <a:fillRect/>
          </a:stretch>
        </p:blipFill>
        <p:spPr bwMode="auto">
          <a:xfrm>
            <a:off x="3563888" y="2348880"/>
            <a:ext cx="5214234" cy="40324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1403648" y="3212976"/>
            <a:ext cx="5760640" cy="3799262"/>
          </a:xfrm>
          <a:prstGeom prst="rect">
            <a:avLst/>
          </a:prstGeom>
        </p:spPr>
      </p:pic>
      <p:sp>
        <p:nvSpPr>
          <p:cNvPr id="2" name="標題 1"/>
          <p:cNvSpPr>
            <a:spLocks noGrp="1"/>
          </p:cNvSpPr>
          <p:nvPr>
            <p:ph type="title"/>
          </p:nvPr>
        </p:nvSpPr>
        <p:spPr/>
        <p:txBody>
          <a:bodyPr/>
          <a:lstStyle/>
          <a:p>
            <a:r>
              <a:rPr lang="en-US" altLang="zh-TW" dirty="0" err="1" smtClean="0"/>
              <a:t>FlashFXP</a:t>
            </a:r>
            <a:r>
              <a:rPr lang="en-US" altLang="zh-TW" dirty="0" smtClean="0"/>
              <a:t> – set FTP server</a:t>
            </a:r>
            <a:endParaRPr lang="zh-TW" altLang="en-US" dirty="0"/>
          </a:p>
        </p:txBody>
      </p:sp>
      <p:sp>
        <p:nvSpPr>
          <p:cNvPr id="3" name="內容版面配置區 2"/>
          <p:cNvSpPr>
            <a:spLocks noGrp="1"/>
          </p:cNvSpPr>
          <p:nvPr>
            <p:ph idx="1"/>
          </p:nvPr>
        </p:nvSpPr>
        <p:spPr/>
        <p:txBody>
          <a:bodyPr/>
          <a:lstStyle/>
          <a:p>
            <a:r>
              <a:rPr lang="en-US" altLang="zh-TW" dirty="0" smtClean="0"/>
              <a:t>Sites </a:t>
            </a:r>
            <a:r>
              <a:rPr lang="en-US" altLang="zh-TW" dirty="0">
                <a:sym typeface="Wingdings" pitchFamily="2" charset="2"/>
              </a:rPr>
              <a:t> </a:t>
            </a:r>
            <a:r>
              <a:rPr lang="en-US" altLang="zh-TW" dirty="0" smtClean="0">
                <a:sym typeface="Wingdings" pitchFamily="2" charset="2"/>
              </a:rPr>
              <a:t>Site Manager New </a:t>
            </a:r>
            <a:r>
              <a:rPr lang="en-US" altLang="zh-TW" dirty="0">
                <a:sym typeface="Wingdings" pitchFamily="2" charset="2"/>
              </a:rPr>
              <a:t>Site  FTP</a:t>
            </a:r>
            <a:r>
              <a:rPr lang="en-US" altLang="zh-TW" dirty="0" smtClean="0">
                <a:sym typeface="Wingdings" pitchFamily="2" charset="2"/>
              </a:rPr>
              <a:t> Data Connection Mode</a:t>
            </a:r>
          </a:p>
          <a:p>
            <a:pPr lvl="1"/>
            <a:r>
              <a:rPr lang="en-US" altLang="zh-TW" dirty="0" smtClean="0">
                <a:sym typeface="Wingdings" pitchFamily="2" charset="2"/>
              </a:rPr>
              <a:t>Change to Active Mode(PORT)</a:t>
            </a:r>
            <a:endParaRPr lang="en-US" altLang="zh-TW" dirty="0">
              <a:sym typeface="Wingdings" pitchFamily="2" charset="2"/>
            </a:endParaRPr>
          </a:p>
          <a:p>
            <a:endParaRPr lang="zh-TW" altLang="en-US" dirty="0"/>
          </a:p>
        </p:txBody>
      </p:sp>
      <p:sp>
        <p:nvSpPr>
          <p:cNvPr id="5" name="矩形 4"/>
          <p:cNvSpPr/>
          <p:nvPr/>
        </p:nvSpPr>
        <p:spPr>
          <a:xfrm>
            <a:off x="3131840" y="4365104"/>
            <a:ext cx="1440160"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059977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FlashFXP</a:t>
            </a:r>
            <a:r>
              <a:rPr lang="en-US" altLang="zh-TW" dirty="0" smtClean="0"/>
              <a:t> </a:t>
            </a:r>
            <a:r>
              <a:rPr lang="en-US" altLang="zh-TW" dirty="0"/>
              <a:t>– set FTP server</a:t>
            </a:r>
            <a:endParaRPr lang="zh-TW" altLang="en-US" dirty="0"/>
          </a:p>
        </p:txBody>
      </p:sp>
      <p:sp>
        <p:nvSpPr>
          <p:cNvPr id="3" name="內容版面配置區 2"/>
          <p:cNvSpPr>
            <a:spLocks noGrp="1"/>
          </p:cNvSpPr>
          <p:nvPr>
            <p:ph idx="1"/>
          </p:nvPr>
        </p:nvSpPr>
        <p:spPr/>
        <p:txBody>
          <a:bodyPr/>
          <a:lstStyle/>
          <a:p>
            <a:r>
              <a:rPr lang="en-US" altLang="zh-TW" dirty="0"/>
              <a:t>Sites </a:t>
            </a:r>
            <a:r>
              <a:rPr lang="en-US" altLang="zh-TW" dirty="0">
                <a:sym typeface="Wingdings" pitchFamily="2" charset="2"/>
              </a:rPr>
              <a:t> Site </a:t>
            </a:r>
            <a:r>
              <a:rPr lang="en-US" altLang="zh-TW" dirty="0" err="1">
                <a:sym typeface="Wingdings" pitchFamily="2" charset="2"/>
              </a:rPr>
              <a:t>Manager</a:t>
            </a:r>
            <a:r>
              <a:rPr lang="en-US" altLang="zh-TW" dirty="0" err="1" smtClean="0">
                <a:sym typeface="Wingdings" pitchFamily="2" charset="2"/>
              </a:rPr>
              <a:t>General</a:t>
            </a:r>
            <a:r>
              <a:rPr lang="en-US" altLang="zh-TW" dirty="0">
                <a:sym typeface="Wingdings" pitchFamily="2" charset="2"/>
              </a:rPr>
              <a:t>  </a:t>
            </a:r>
            <a:r>
              <a:rPr lang="en-US" altLang="zh-TW" dirty="0" smtClean="0">
                <a:sym typeface="Wingdings" pitchFamily="2" charset="2"/>
              </a:rPr>
              <a:t>Apply</a:t>
            </a:r>
          </a:p>
          <a:p>
            <a:pPr lvl="1"/>
            <a:r>
              <a:rPr lang="en-US" altLang="zh-TW" dirty="0" smtClean="0">
                <a:sym typeface="Wingdings" pitchFamily="2" charset="2"/>
              </a:rPr>
              <a:t>Connect</a:t>
            </a:r>
          </a:p>
          <a:p>
            <a:endParaRPr lang="zh-TW" altLang="en-US" dirty="0"/>
          </a:p>
        </p:txBody>
      </p:sp>
      <p:pic>
        <p:nvPicPr>
          <p:cNvPr id="5" name="圖片 4"/>
          <p:cNvPicPr>
            <a:picLocks noChangeAspect="1"/>
          </p:cNvPicPr>
          <p:nvPr/>
        </p:nvPicPr>
        <p:blipFill rotWithShape="1">
          <a:blip r:embed="rId3"/>
          <a:srcRect l="28344" t="22000" r="36237" b="30836"/>
          <a:stretch/>
        </p:blipFill>
        <p:spPr>
          <a:xfrm>
            <a:off x="3047681" y="2276872"/>
            <a:ext cx="5616624" cy="4207168"/>
          </a:xfrm>
          <a:prstGeom prst="rect">
            <a:avLst/>
          </a:prstGeom>
        </p:spPr>
      </p:pic>
      <p:sp>
        <p:nvSpPr>
          <p:cNvPr id="6" name="矩形 5"/>
          <p:cNvSpPr/>
          <p:nvPr/>
        </p:nvSpPr>
        <p:spPr>
          <a:xfrm>
            <a:off x="5724128" y="2996952"/>
            <a:ext cx="26642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989726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FlashFXP</a:t>
            </a:r>
            <a:endParaRPr lang="zh-TW" altLang="en-US" dirty="0"/>
          </a:p>
        </p:txBody>
      </p:sp>
      <p:sp>
        <p:nvSpPr>
          <p:cNvPr id="3" name="內容版面配置區 2"/>
          <p:cNvSpPr>
            <a:spLocks noGrp="1"/>
          </p:cNvSpPr>
          <p:nvPr>
            <p:ph idx="1"/>
          </p:nvPr>
        </p:nvSpPr>
        <p:spPr/>
        <p:txBody>
          <a:bodyPr/>
          <a:lstStyle/>
          <a:p>
            <a:r>
              <a:rPr lang="en-US" altLang="zh-TW" dirty="0"/>
              <a:t>Sites </a:t>
            </a:r>
            <a:r>
              <a:rPr lang="en-US" altLang="zh-TW" dirty="0">
                <a:sym typeface="Wingdings" pitchFamily="2" charset="2"/>
              </a:rPr>
              <a:t> Site </a:t>
            </a:r>
            <a:r>
              <a:rPr lang="en-US" altLang="zh-TW" dirty="0" smtClean="0">
                <a:sym typeface="Wingdings" pitchFamily="2" charset="2"/>
              </a:rPr>
              <a:t>Manager </a:t>
            </a:r>
            <a:r>
              <a:rPr lang="en-US" altLang="zh-TW" dirty="0">
                <a:sym typeface="Wingdings" pitchFamily="2" charset="2"/>
              </a:rPr>
              <a:t>General  </a:t>
            </a:r>
            <a:r>
              <a:rPr lang="en-US" altLang="zh-TW" dirty="0" smtClean="0">
                <a:sym typeface="Wingdings" pitchFamily="2" charset="2"/>
              </a:rPr>
              <a:t>Proxy Server</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708920"/>
            <a:ext cx="6232763" cy="4053639"/>
          </a:xfrm>
          <a:prstGeom prst="rect">
            <a:avLst/>
          </a:prstGeom>
        </p:spPr>
      </p:pic>
    </p:spTree>
    <p:extLst>
      <p:ext uri="{BB962C8B-B14F-4D97-AF65-F5344CB8AC3E}">
        <p14:creationId xmlns:p14="http://schemas.microsoft.com/office/powerpoint/2010/main" val="20933439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Part II points</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b="1" dirty="0"/>
              <a:t>[SOCKS Server : BIND]</a:t>
            </a:r>
            <a:r>
              <a:rPr lang="en-US" altLang="zh-TW" dirty="0"/>
              <a:t>	</a:t>
            </a:r>
            <a:r>
              <a:rPr lang="en-US" altLang="zh-TW" dirty="0" smtClean="0"/>
              <a:t> (</a:t>
            </a:r>
            <a:r>
              <a:rPr lang="en-US" altLang="zh-TW" dirty="0"/>
              <a:t>15 points</a:t>
            </a:r>
            <a:r>
              <a:rPr lang="en-US" altLang="zh-TW" dirty="0" smtClean="0"/>
              <a:t>)</a:t>
            </a:r>
            <a:endParaRPr lang="en-US" altLang="zh-TW" dirty="0"/>
          </a:p>
          <a:p>
            <a:pPr lvl="1"/>
            <a:r>
              <a:rPr lang="en-US" altLang="zh-TW" dirty="0" smtClean="0"/>
              <a:t>Open </a:t>
            </a:r>
            <a:r>
              <a:rPr lang="en-US" altLang="zh-TW" dirty="0" err="1" smtClean="0"/>
              <a:t>FlashFXP</a:t>
            </a:r>
            <a:r>
              <a:rPr lang="en-US" altLang="zh-TW" dirty="0" smtClean="0"/>
              <a:t> and set your socks server</a:t>
            </a:r>
          </a:p>
          <a:p>
            <a:pPr lvl="1"/>
            <a:r>
              <a:rPr lang="en-US" altLang="zh-TW" dirty="0" smtClean="0"/>
              <a:t>Connect to ftp server, and upload/download file &gt; 1GB. </a:t>
            </a:r>
          </a:p>
          <a:p>
            <a:pPr lvl="2"/>
            <a:r>
              <a:rPr lang="en-US" altLang="zh-TW" dirty="0" smtClean="0"/>
              <a:t>E.g. Ubuntu 16.04 </a:t>
            </a:r>
            <a:r>
              <a:rPr lang="en-US" altLang="zh-TW" dirty="0" err="1" smtClean="0"/>
              <a:t>iso</a:t>
            </a:r>
            <a:r>
              <a:rPr lang="en-US" altLang="zh-TW" dirty="0" smtClean="0"/>
              <a:t> (</a:t>
            </a:r>
            <a:r>
              <a:rPr lang="en-US" altLang="zh-TW" dirty="0" smtClean="0">
                <a:hlinkClick r:id="rId2"/>
              </a:rPr>
              <a:t>download link</a:t>
            </a:r>
            <a:r>
              <a:rPr lang="en-US" altLang="zh-TW" dirty="0" smtClean="0"/>
              <a:t>)</a:t>
            </a:r>
          </a:p>
          <a:p>
            <a:pPr lvl="2"/>
            <a:r>
              <a:rPr lang="en-US" altLang="zh-TW" dirty="0" smtClean="0"/>
              <a:t>Upload/Download file and check whether the size remains the same and be able to open (5 points each)</a:t>
            </a:r>
          </a:p>
          <a:p>
            <a:pPr lvl="1"/>
            <a:r>
              <a:rPr lang="en-US" altLang="zh-TW" dirty="0" smtClean="0"/>
              <a:t>Check </a:t>
            </a:r>
            <a:r>
              <a:rPr lang="en-US" altLang="zh-TW" dirty="0"/>
              <a:t>whether</a:t>
            </a:r>
            <a:r>
              <a:rPr lang="en-US" altLang="zh-TW" dirty="0" smtClean="0"/>
              <a:t> SOSKS server</a:t>
            </a:r>
            <a:r>
              <a:rPr lang="en-US" altLang="zh-TW" dirty="0" smtClean="0">
                <a:latin typeface="Arial Unicode MS" panose="020B0604020202020204" pitchFamily="34" charset="-120"/>
                <a:ea typeface="Arial Unicode MS" panose="020B0604020202020204" pitchFamily="34" charset="-120"/>
                <a:cs typeface="Arial Unicode MS" panose="020B0604020202020204" pitchFamily="34" charset="-120"/>
              </a:rPr>
              <a:t>’s </a:t>
            </a:r>
            <a:r>
              <a:rPr lang="en-US" altLang="zh-TW" dirty="0" smtClean="0"/>
              <a:t>output has used BIND </a:t>
            </a:r>
            <a:r>
              <a:rPr lang="en-US" altLang="zh-TW" dirty="0" smtClean="0"/>
              <a:t>mode(5 </a:t>
            </a:r>
            <a:r>
              <a:rPr lang="en-US" altLang="zh-TW" dirty="0" smtClean="0"/>
              <a:t>points)</a:t>
            </a:r>
            <a:endParaRPr lang="zh-TW" altLang="zh-TW" dirty="0"/>
          </a:p>
        </p:txBody>
      </p:sp>
    </p:spTree>
    <p:extLst>
      <p:ext uri="{BB962C8B-B14F-4D97-AF65-F5344CB8AC3E}">
        <p14:creationId xmlns:p14="http://schemas.microsoft.com/office/powerpoint/2010/main" val="2840889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Abstract</a:t>
            </a:r>
            <a:endParaRPr lang="zh-TW" altLang="en-US" dirty="0"/>
          </a:p>
        </p:txBody>
      </p:sp>
      <p:sp>
        <p:nvSpPr>
          <p:cNvPr id="3" name="內容版面配置區 2"/>
          <p:cNvSpPr>
            <a:spLocks noGrp="1"/>
          </p:cNvSpPr>
          <p:nvPr>
            <p:ph idx="1"/>
          </p:nvPr>
        </p:nvSpPr>
        <p:spPr/>
        <p:txBody>
          <a:bodyPr>
            <a:normAutofit fontScale="70000" lnSpcReduction="20000"/>
          </a:bodyPr>
          <a:lstStyle/>
          <a:p>
            <a:r>
              <a:rPr lang="en-US" altLang="zh-TW" dirty="0" smtClean="0">
                <a:hlinkClick r:id="rId2"/>
              </a:rPr>
              <a:t>SOCKS </a:t>
            </a:r>
            <a:r>
              <a:rPr lang="en-US" altLang="zh-TW" dirty="0">
                <a:hlinkClick r:id="rId2"/>
              </a:rPr>
              <a:t>4 </a:t>
            </a:r>
            <a:r>
              <a:rPr lang="en-US" altLang="zh-TW" dirty="0" smtClean="0">
                <a:hlinkClick r:id="rId2"/>
              </a:rPr>
              <a:t>Protocol</a:t>
            </a:r>
            <a:endParaRPr lang="en-US" altLang="zh-TW" dirty="0"/>
          </a:p>
          <a:p>
            <a:r>
              <a:rPr lang="en-US" altLang="zh-TW" dirty="0" smtClean="0">
                <a:hlinkClick r:id="rId3"/>
              </a:rPr>
              <a:t>SOCKS </a:t>
            </a:r>
            <a:r>
              <a:rPr lang="en-US" altLang="zh-TW" dirty="0">
                <a:hlinkClick r:id="rId3"/>
              </a:rPr>
              <a:t>4a Protocol (</a:t>
            </a:r>
            <a:r>
              <a:rPr lang="en-US" altLang="zh-TW" dirty="0" smtClean="0">
                <a:hlinkClick r:id="rId3"/>
              </a:rPr>
              <a:t>extension)</a:t>
            </a:r>
            <a:endParaRPr lang="en-US" altLang="zh-TW" dirty="0"/>
          </a:p>
          <a:p>
            <a:r>
              <a:rPr lang="en-US" altLang="zh-TW" dirty="0"/>
              <a:t>In this project, you are asked to implement the </a:t>
            </a:r>
            <a:r>
              <a:rPr lang="en-US" altLang="zh-TW" b="1" dirty="0"/>
              <a:t>SOCKS 4 firewall protocol</a:t>
            </a:r>
            <a:r>
              <a:rPr lang="en-US" altLang="zh-TW" dirty="0"/>
              <a:t> in the application layer of the OSI model.</a:t>
            </a:r>
          </a:p>
          <a:p>
            <a:endParaRPr lang="en-US" altLang="zh-TW" dirty="0"/>
          </a:p>
          <a:p>
            <a:r>
              <a:rPr lang="en-US" altLang="zh-TW" dirty="0"/>
              <a:t>SOCKS is similar to a proxy (i.e. intermediary-program) that acts as both server and client for the purpose of making request on behalf of other clients. Because the SOCKS protocol is independent of application protocols, it can be used for many different services: telnet, ftp, www, etc.</a:t>
            </a:r>
          </a:p>
          <a:p>
            <a:endParaRPr lang="en-US" altLang="zh-TW" dirty="0"/>
          </a:p>
          <a:p>
            <a:r>
              <a:rPr lang="en-US" altLang="zh-TW" dirty="0"/>
              <a:t>There are two types of the SOCKS operations (i.e. </a:t>
            </a:r>
            <a:r>
              <a:rPr lang="en-US" altLang="zh-TW" b="1" dirty="0"/>
              <a:t>CONNECT</a:t>
            </a:r>
            <a:r>
              <a:rPr lang="en-US" altLang="zh-TW" dirty="0"/>
              <a:t> and </a:t>
            </a:r>
            <a:r>
              <a:rPr lang="en-US" altLang="zh-TW" b="1" dirty="0"/>
              <a:t>BIND</a:t>
            </a:r>
            <a:r>
              <a:rPr lang="en-US" altLang="zh-TW" dirty="0"/>
              <a:t>). You have to implement both of them.</a:t>
            </a:r>
          </a:p>
          <a:p>
            <a:endParaRPr lang="zh-TW" altLang="en-US" dirty="0"/>
          </a:p>
        </p:txBody>
      </p:sp>
    </p:spTree>
    <p:extLst>
      <p:ext uri="{BB962C8B-B14F-4D97-AF65-F5344CB8AC3E}">
        <p14:creationId xmlns:p14="http://schemas.microsoft.com/office/powerpoint/2010/main" val="9569311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Part III: CGI Proxy</a:t>
            </a:r>
            <a:endParaRPr lang="zh-TW" altLang="en-US" dirty="0"/>
          </a:p>
        </p:txBody>
      </p:sp>
      <p:sp>
        <p:nvSpPr>
          <p:cNvPr id="4" name="副標題 3"/>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036196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dirty="0" smtClean="0"/>
              <a:t>CGI Connection</a:t>
            </a:r>
            <a:endParaRPr lang="zh-TW" altLang="en-US" dirty="0"/>
          </a:p>
        </p:txBody>
      </p:sp>
      <p:sp>
        <p:nvSpPr>
          <p:cNvPr id="4" name="矩形 3"/>
          <p:cNvSpPr/>
          <p:nvPr/>
        </p:nvSpPr>
        <p:spPr>
          <a:xfrm>
            <a:off x="285720"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Browser</a:t>
            </a:r>
            <a:endParaRPr lang="zh-TW" altLang="en-US" sz="1600" b="1" dirty="0">
              <a:solidFill>
                <a:schemeClr val="tx1"/>
              </a:solidFill>
              <a:latin typeface="Times New Roman" pitchFamily="18" charset="0"/>
              <a:cs typeface="Times New Roman" pitchFamily="18" charset="0"/>
            </a:endParaRPr>
          </a:p>
        </p:txBody>
      </p:sp>
      <p:sp>
        <p:nvSpPr>
          <p:cNvPr id="11" name="矩形 10"/>
          <p:cNvSpPr/>
          <p:nvPr/>
        </p:nvSpPr>
        <p:spPr>
          <a:xfrm>
            <a:off x="1785918"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HTTP</a:t>
            </a:r>
          </a:p>
          <a:p>
            <a:pPr algn="ctr"/>
            <a:r>
              <a:rPr lang="en-US" altLang="zh-TW" sz="1600" b="1" dirty="0" smtClean="0">
                <a:solidFill>
                  <a:schemeClr val="tx1"/>
                </a:solidFill>
                <a:latin typeface="Times New Roman" pitchFamily="18" charset="0"/>
                <a:cs typeface="Times New Roman" pitchFamily="18" charset="0"/>
              </a:rPr>
              <a:t>SERVER</a:t>
            </a:r>
            <a:endParaRPr lang="zh-TW" altLang="en-US" sz="1600" b="1" dirty="0">
              <a:solidFill>
                <a:schemeClr val="tx1"/>
              </a:solidFill>
              <a:latin typeface="Times New Roman" pitchFamily="18" charset="0"/>
              <a:cs typeface="Times New Roman" pitchFamily="18" charset="0"/>
            </a:endParaRPr>
          </a:p>
        </p:txBody>
      </p:sp>
      <p:sp>
        <p:nvSpPr>
          <p:cNvPr id="12" name="矩形 11"/>
          <p:cNvSpPr/>
          <p:nvPr/>
        </p:nvSpPr>
        <p:spPr>
          <a:xfrm>
            <a:off x="3500430" y="2071678"/>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CGI</a:t>
            </a:r>
            <a:endParaRPr lang="zh-TW" altLang="en-US" sz="1600" b="1" dirty="0">
              <a:solidFill>
                <a:schemeClr val="tx1"/>
              </a:solidFill>
              <a:latin typeface="Times New Roman" pitchFamily="18" charset="0"/>
              <a:cs typeface="Times New Roman" pitchFamily="18" charset="0"/>
            </a:endParaRPr>
          </a:p>
        </p:txBody>
      </p:sp>
      <p:sp>
        <p:nvSpPr>
          <p:cNvPr id="14" name="矩形 13"/>
          <p:cNvSpPr/>
          <p:nvPr/>
        </p:nvSpPr>
        <p:spPr>
          <a:xfrm>
            <a:off x="8143868"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RAS/</a:t>
            </a:r>
          </a:p>
          <a:p>
            <a:pPr algn="ctr"/>
            <a:r>
              <a:rPr lang="en-US" altLang="zh-TW" sz="1600" b="1" dirty="0" smtClean="0">
                <a:solidFill>
                  <a:schemeClr val="tx1"/>
                </a:solidFill>
                <a:latin typeface="Times New Roman" pitchFamily="18" charset="0"/>
                <a:cs typeface="Times New Roman" pitchFamily="18" charset="0"/>
              </a:rPr>
              <a:t>RWG</a:t>
            </a:r>
            <a:endParaRPr lang="zh-TW" altLang="en-US" sz="1600" b="1" dirty="0">
              <a:solidFill>
                <a:schemeClr val="tx1"/>
              </a:solidFill>
              <a:latin typeface="Times New Roman" pitchFamily="18" charset="0"/>
              <a:cs typeface="Times New Roman" pitchFamily="18" charset="0"/>
            </a:endParaRPr>
          </a:p>
        </p:txBody>
      </p:sp>
      <p:sp>
        <p:nvSpPr>
          <p:cNvPr id="15" name="矩形 14"/>
          <p:cNvSpPr/>
          <p:nvPr/>
        </p:nvSpPr>
        <p:spPr>
          <a:xfrm>
            <a:off x="5786446" y="2000240"/>
            <a:ext cx="1000132" cy="121444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SOCKS</a:t>
            </a:r>
          </a:p>
          <a:p>
            <a:pPr algn="ctr"/>
            <a:r>
              <a:rPr lang="en-US" altLang="zh-TW" sz="1600" b="1" dirty="0" smtClean="0">
                <a:solidFill>
                  <a:schemeClr val="tx1"/>
                </a:solidFill>
                <a:latin typeface="Times New Roman" pitchFamily="18" charset="0"/>
                <a:cs typeface="Times New Roman" pitchFamily="18" charset="0"/>
              </a:rPr>
              <a:t>SERVER</a:t>
            </a:r>
            <a:endParaRPr lang="zh-TW" altLang="en-US" sz="1600" b="1" dirty="0">
              <a:solidFill>
                <a:schemeClr val="tx1"/>
              </a:solidFill>
              <a:latin typeface="Times New Roman" pitchFamily="18" charset="0"/>
              <a:cs typeface="Times New Roman" pitchFamily="18" charset="0"/>
            </a:endParaRPr>
          </a:p>
        </p:txBody>
      </p:sp>
      <p:cxnSp>
        <p:nvCxnSpPr>
          <p:cNvPr id="17" name="直線單箭頭接點 16"/>
          <p:cNvCxnSpPr>
            <a:stCxn id="4" idx="3"/>
            <a:endCxn id="11" idx="1"/>
          </p:cNvCxnSpPr>
          <p:nvPr/>
        </p:nvCxnSpPr>
        <p:spPr>
          <a:xfrm>
            <a:off x="1285852" y="4071942"/>
            <a:ext cx="500066"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2786050" y="4071942"/>
            <a:ext cx="642942"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a:off x="4714876" y="5429264"/>
            <a:ext cx="3429024"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6786578" y="2428868"/>
            <a:ext cx="1357322"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rot="10800000">
            <a:off x="1285852" y="4572008"/>
            <a:ext cx="428628"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rot="10800000">
            <a:off x="2786050" y="4572008"/>
            <a:ext cx="642942"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rot="10800000">
            <a:off x="4572000" y="5786454"/>
            <a:ext cx="3500462"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rot="10800000">
            <a:off x="6786578" y="2928934"/>
            <a:ext cx="1285884"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rot="10800000">
            <a:off x="4500562" y="2928934"/>
            <a:ext cx="1285884"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4572000" y="2428868"/>
            <a:ext cx="1214446"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4500562" y="1643050"/>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COMMAND</a:t>
            </a:r>
            <a:endParaRPr lang="zh-TW" altLang="en-US" b="1" dirty="0">
              <a:latin typeface="Times New Roman" pitchFamily="18" charset="0"/>
              <a:cs typeface="Times New Roman" pitchFamily="18" charset="0"/>
            </a:endParaRPr>
          </a:p>
        </p:txBody>
      </p:sp>
      <p:sp>
        <p:nvSpPr>
          <p:cNvPr id="48" name="文字方塊 47"/>
          <p:cNvSpPr txBox="1"/>
          <p:nvPr/>
        </p:nvSpPr>
        <p:spPr>
          <a:xfrm>
            <a:off x="6786578" y="1643050"/>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COMMAND</a:t>
            </a:r>
            <a:endParaRPr lang="zh-TW" altLang="en-US" b="1" dirty="0">
              <a:latin typeface="Times New Roman" pitchFamily="18" charset="0"/>
              <a:cs typeface="Times New Roman" pitchFamily="18" charset="0"/>
            </a:endParaRPr>
          </a:p>
        </p:txBody>
      </p:sp>
      <p:sp>
        <p:nvSpPr>
          <p:cNvPr id="50" name="文字方塊 49"/>
          <p:cNvSpPr txBox="1"/>
          <p:nvPr/>
        </p:nvSpPr>
        <p:spPr>
          <a:xfrm>
            <a:off x="5572132" y="4929198"/>
            <a:ext cx="1500134"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COMMAND</a:t>
            </a:r>
            <a:endParaRPr lang="zh-TW" altLang="en-US" b="1" dirty="0">
              <a:latin typeface="Times New Roman" pitchFamily="18" charset="0"/>
              <a:cs typeface="Times New Roman" pitchFamily="18" charset="0"/>
            </a:endParaRPr>
          </a:p>
        </p:txBody>
      </p:sp>
      <p:sp>
        <p:nvSpPr>
          <p:cNvPr id="51" name="文字方塊 50"/>
          <p:cNvSpPr txBox="1"/>
          <p:nvPr/>
        </p:nvSpPr>
        <p:spPr>
          <a:xfrm>
            <a:off x="4572000" y="3286124"/>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RESULT</a:t>
            </a:r>
            <a:endParaRPr lang="zh-TW" altLang="en-US" b="1" dirty="0">
              <a:latin typeface="Times New Roman" pitchFamily="18" charset="0"/>
              <a:cs typeface="Times New Roman" pitchFamily="18" charset="0"/>
            </a:endParaRPr>
          </a:p>
        </p:txBody>
      </p:sp>
      <p:sp>
        <p:nvSpPr>
          <p:cNvPr id="52" name="文字方塊 51"/>
          <p:cNvSpPr txBox="1"/>
          <p:nvPr/>
        </p:nvSpPr>
        <p:spPr>
          <a:xfrm>
            <a:off x="6929454" y="3286124"/>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RESULT</a:t>
            </a:r>
            <a:endParaRPr lang="zh-TW" altLang="en-US" b="1" dirty="0">
              <a:latin typeface="Times New Roman" pitchFamily="18" charset="0"/>
              <a:cs typeface="Times New Roman" pitchFamily="18" charset="0"/>
            </a:endParaRPr>
          </a:p>
        </p:txBody>
      </p:sp>
      <p:sp>
        <p:nvSpPr>
          <p:cNvPr id="54" name="文字方塊 53"/>
          <p:cNvSpPr txBox="1"/>
          <p:nvPr/>
        </p:nvSpPr>
        <p:spPr>
          <a:xfrm>
            <a:off x="5643570" y="6000768"/>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RESULT</a:t>
            </a:r>
            <a:endParaRPr lang="zh-TW" altLang="en-US" b="1" dirty="0">
              <a:latin typeface="Times New Roman" pitchFamily="18" charset="0"/>
              <a:cs typeface="Times New Roman" pitchFamily="18" charset="0"/>
            </a:endParaRPr>
          </a:p>
        </p:txBody>
      </p:sp>
      <p:sp>
        <p:nvSpPr>
          <p:cNvPr id="5" name="矩形 4"/>
          <p:cNvSpPr/>
          <p:nvPr/>
        </p:nvSpPr>
        <p:spPr>
          <a:xfrm>
            <a:off x="4572000" y="1340768"/>
            <a:ext cx="3571869" cy="2443410"/>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CGI </a:t>
            </a:r>
            <a:r>
              <a:rPr lang="en-US" altLang="zh-TW" dirty="0" smtClean="0"/>
              <a:t>Connection</a:t>
            </a:r>
            <a:r>
              <a:rPr lang="en-US" altLang="zh-TW" dirty="0"/>
              <a:t>(Connect mode)</a:t>
            </a:r>
            <a:endParaRPr lang="zh-TW" altLang="en-US" dirty="0"/>
          </a:p>
        </p:txBody>
      </p:sp>
      <p:sp>
        <p:nvSpPr>
          <p:cNvPr id="4" name="矩形 3"/>
          <p:cNvSpPr/>
          <p:nvPr/>
        </p:nvSpPr>
        <p:spPr>
          <a:xfrm>
            <a:off x="285720"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Browser</a:t>
            </a:r>
            <a:endParaRPr lang="zh-TW" altLang="en-US" sz="1600" b="1" dirty="0">
              <a:solidFill>
                <a:schemeClr val="tx1"/>
              </a:solidFill>
              <a:latin typeface="Times New Roman" pitchFamily="18" charset="0"/>
              <a:cs typeface="Times New Roman" pitchFamily="18" charset="0"/>
            </a:endParaRPr>
          </a:p>
        </p:txBody>
      </p:sp>
      <p:sp>
        <p:nvSpPr>
          <p:cNvPr id="11" name="矩形 10"/>
          <p:cNvSpPr/>
          <p:nvPr/>
        </p:nvSpPr>
        <p:spPr>
          <a:xfrm>
            <a:off x="1785918"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HTTP</a:t>
            </a:r>
          </a:p>
          <a:p>
            <a:pPr algn="ctr"/>
            <a:r>
              <a:rPr lang="en-US" altLang="zh-TW" sz="1600" b="1" dirty="0" smtClean="0">
                <a:solidFill>
                  <a:schemeClr val="tx1"/>
                </a:solidFill>
                <a:latin typeface="Times New Roman" pitchFamily="18" charset="0"/>
                <a:cs typeface="Times New Roman" pitchFamily="18" charset="0"/>
              </a:rPr>
              <a:t>SERVER</a:t>
            </a:r>
            <a:endParaRPr lang="zh-TW" altLang="en-US" sz="1600" b="1" dirty="0">
              <a:solidFill>
                <a:schemeClr val="tx1"/>
              </a:solidFill>
              <a:latin typeface="Times New Roman" pitchFamily="18" charset="0"/>
              <a:cs typeface="Times New Roman" pitchFamily="18" charset="0"/>
            </a:endParaRPr>
          </a:p>
        </p:txBody>
      </p:sp>
      <p:sp>
        <p:nvSpPr>
          <p:cNvPr id="12" name="矩形 11"/>
          <p:cNvSpPr/>
          <p:nvPr/>
        </p:nvSpPr>
        <p:spPr>
          <a:xfrm>
            <a:off x="3500430" y="2071678"/>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CGI</a:t>
            </a:r>
            <a:endParaRPr lang="zh-TW" altLang="en-US" sz="1600" b="1" dirty="0">
              <a:solidFill>
                <a:schemeClr val="tx1"/>
              </a:solidFill>
              <a:latin typeface="Times New Roman" pitchFamily="18" charset="0"/>
              <a:cs typeface="Times New Roman" pitchFamily="18" charset="0"/>
            </a:endParaRPr>
          </a:p>
        </p:txBody>
      </p:sp>
      <p:sp>
        <p:nvSpPr>
          <p:cNvPr id="14" name="矩形 13"/>
          <p:cNvSpPr/>
          <p:nvPr/>
        </p:nvSpPr>
        <p:spPr>
          <a:xfrm>
            <a:off x="8143868"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RAS/</a:t>
            </a:r>
          </a:p>
          <a:p>
            <a:pPr algn="ctr"/>
            <a:r>
              <a:rPr lang="en-US" altLang="zh-TW" sz="1600" b="1" dirty="0" smtClean="0">
                <a:solidFill>
                  <a:schemeClr val="tx1"/>
                </a:solidFill>
                <a:latin typeface="Times New Roman" pitchFamily="18" charset="0"/>
                <a:cs typeface="Times New Roman" pitchFamily="18" charset="0"/>
              </a:rPr>
              <a:t>RWG</a:t>
            </a:r>
            <a:endParaRPr lang="zh-TW" altLang="en-US" sz="1600" b="1" dirty="0">
              <a:solidFill>
                <a:schemeClr val="tx1"/>
              </a:solidFill>
              <a:latin typeface="Times New Roman" pitchFamily="18" charset="0"/>
              <a:cs typeface="Times New Roman" pitchFamily="18" charset="0"/>
            </a:endParaRPr>
          </a:p>
        </p:txBody>
      </p:sp>
      <p:sp>
        <p:nvSpPr>
          <p:cNvPr id="15" name="矩形 14"/>
          <p:cNvSpPr/>
          <p:nvPr/>
        </p:nvSpPr>
        <p:spPr>
          <a:xfrm>
            <a:off x="5786446" y="2000240"/>
            <a:ext cx="1000132" cy="121444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SOCKS</a:t>
            </a:r>
          </a:p>
          <a:p>
            <a:pPr algn="ctr"/>
            <a:r>
              <a:rPr lang="en-US" altLang="zh-TW" sz="1600" b="1" dirty="0" smtClean="0">
                <a:solidFill>
                  <a:schemeClr val="tx1"/>
                </a:solidFill>
                <a:latin typeface="Times New Roman" pitchFamily="18" charset="0"/>
                <a:cs typeface="Times New Roman" pitchFamily="18" charset="0"/>
              </a:rPr>
              <a:t>SERVER</a:t>
            </a:r>
            <a:endParaRPr lang="zh-TW" altLang="en-US" sz="1600" b="1" dirty="0">
              <a:solidFill>
                <a:schemeClr val="tx1"/>
              </a:solidFill>
              <a:latin typeface="Times New Roman" pitchFamily="18" charset="0"/>
              <a:cs typeface="Times New Roman" pitchFamily="18" charset="0"/>
            </a:endParaRPr>
          </a:p>
        </p:txBody>
      </p:sp>
      <p:cxnSp>
        <p:nvCxnSpPr>
          <p:cNvPr id="17" name="直線單箭頭接點 16"/>
          <p:cNvCxnSpPr>
            <a:stCxn id="4" idx="3"/>
            <a:endCxn id="11" idx="1"/>
          </p:cNvCxnSpPr>
          <p:nvPr/>
        </p:nvCxnSpPr>
        <p:spPr>
          <a:xfrm>
            <a:off x="1285852" y="4071942"/>
            <a:ext cx="500066"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2786050" y="4071942"/>
            <a:ext cx="642942"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a:off x="4714876" y="5429264"/>
            <a:ext cx="3429024"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6786578" y="2428868"/>
            <a:ext cx="1357322"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rot="10800000">
            <a:off x="1285852" y="4572008"/>
            <a:ext cx="428628"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rot="10800000">
            <a:off x="2786050" y="4572008"/>
            <a:ext cx="642942"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rot="10800000">
            <a:off x="4572000" y="5786454"/>
            <a:ext cx="3500462"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rot="10800000">
            <a:off x="6786578" y="2928934"/>
            <a:ext cx="1285884"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rot="10800000">
            <a:off x="4500562" y="2928934"/>
            <a:ext cx="1285884"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4572000" y="2428868"/>
            <a:ext cx="1214446"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4500562" y="1643050"/>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COMMAND</a:t>
            </a:r>
            <a:endParaRPr lang="zh-TW" altLang="en-US" b="1" dirty="0">
              <a:latin typeface="Times New Roman" pitchFamily="18" charset="0"/>
              <a:cs typeface="Times New Roman" pitchFamily="18" charset="0"/>
            </a:endParaRPr>
          </a:p>
        </p:txBody>
      </p:sp>
      <p:sp>
        <p:nvSpPr>
          <p:cNvPr id="48" name="文字方塊 47"/>
          <p:cNvSpPr txBox="1"/>
          <p:nvPr/>
        </p:nvSpPr>
        <p:spPr>
          <a:xfrm>
            <a:off x="6786578" y="1643050"/>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COMMAND</a:t>
            </a:r>
            <a:endParaRPr lang="zh-TW" altLang="en-US" b="1" dirty="0">
              <a:latin typeface="Times New Roman" pitchFamily="18" charset="0"/>
              <a:cs typeface="Times New Roman" pitchFamily="18" charset="0"/>
            </a:endParaRPr>
          </a:p>
        </p:txBody>
      </p:sp>
      <p:sp>
        <p:nvSpPr>
          <p:cNvPr id="50" name="文字方塊 49"/>
          <p:cNvSpPr txBox="1"/>
          <p:nvPr/>
        </p:nvSpPr>
        <p:spPr>
          <a:xfrm>
            <a:off x="5572132" y="4929198"/>
            <a:ext cx="1500134"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COMMAND</a:t>
            </a:r>
            <a:endParaRPr lang="zh-TW" altLang="en-US" b="1" dirty="0">
              <a:latin typeface="Times New Roman" pitchFamily="18" charset="0"/>
              <a:cs typeface="Times New Roman" pitchFamily="18" charset="0"/>
            </a:endParaRPr>
          </a:p>
        </p:txBody>
      </p:sp>
      <p:sp>
        <p:nvSpPr>
          <p:cNvPr id="51" name="文字方塊 50"/>
          <p:cNvSpPr txBox="1"/>
          <p:nvPr/>
        </p:nvSpPr>
        <p:spPr>
          <a:xfrm>
            <a:off x="4572000" y="3286124"/>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RESULT</a:t>
            </a:r>
            <a:endParaRPr lang="zh-TW" altLang="en-US" b="1" dirty="0">
              <a:latin typeface="Times New Roman" pitchFamily="18" charset="0"/>
              <a:cs typeface="Times New Roman" pitchFamily="18" charset="0"/>
            </a:endParaRPr>
          </a:p>
        </p:txBody>
      </p:sp>
      <p:sp>
        <p:nvSpPr>
          <p:cNvPr id="52" name="文字方塊 51"/>
          <p:cNvSpPr txBox="1"/>
          <p:nvPr/>
        </p:nvSpPr>
        <p:spPr>
          <a:xfrm>
            <a:off x="6929454" y="3286124"/>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RESULT</a:t>
            </a:r>
            <a:endParaRPr lang="zh-TW" altLang="en-US" b="1" dirty="0">
              <a:latin typeface="Times New Roman" pitchFamily="18" charset="0"/>
              <a:cs typeface="Times New Roman" pitchFamily="18" charset="0"/>
            </a:endParaRPr>
          </a:p>
        </p:txBody>
      </p:sp>
      <p:sp>
        <p:nvSpPr>
          <p:cNvPr id="54" name="文字方塊 53"/>
          <p:cNvSpPr txBox="1"/>
          <p:nvPr/>
        </p:nvSpPr>
        <p:spPr>
          <a:xfrm>
            <a:off x="5643570" y="6000768"/>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RESULT</a:t>
            </a:r>
            <a:endParaRPr lang="zh-TW" altLang="en-US" b="1" dirty="0">
              <a:latin typeface="Times New Roman" pitchFamily="18" charset="0"/>
              <a:cs typeface="Times New Roman" pitchFamily="18" charset="0"/>
            </a:endParaRPr>
          </a:p>
        </p:txBody>
      </p:sp>
      <p:sp>
        <p:nvSpPr>
          <p:cNvPr id="25" name="矩形 24"/>
          <p:cNvSpPr/>
          <p:nvPr/>
        </p:nvSpPr>
        <p:spPr>
          <a:xfrm>
            <a:off x="4536280" y="4076825"/>
            <a:ext cx="3571869" cy="2443410"/>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65151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Demo</a:t>
            </a:r>
            <a:endParaRPr lang="zh-TW" altLang="en-US" dirty="0"/>
          </a:p>
        </p:txBody>
      </p:sp>
      <p:pic>
        <p:nvPicPr>
          <p:cNvPr id="1029" name="Picture 5"/>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3371" b="67001"/>
          <a:stretch/>
        </p:blipFill>
        <p:spPr bwMode="auto">
          <a:xfrm>
            <a:off x="548921" y="1600200"/>
            <a:ext cx="8435253" cy="2764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矩形 9"/>
          <p:cNvSpPr/>
          <p:nvPr/>
        </p:nvSpPr>
        <p:spPr>
          <a:xfrm>
            <a:off x="3347864" y="1772816"/>
            <a:ext cx="1008112" cy="297722"/>
          </a:xfrm>
          <a:prstGeom prst="rect">
            <a:avLst/>
          </a:prstGeom>
          <a:solidFill>
            <a:schemeClr val="accent1">
              <a:alpha val="0"/>
            </a:schemeClr>
          </a:solid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矩形 10"/>
          <p:cNvSpPr/>
          <p:nvPr/>
        </p:nvSpPr>
        <p:spPr>
          <a:xfrm>
            <a:off x="4972236" y="2074076"/>
            <a:ext cx="3848236" cy="1426931"/>
          </a:xfrm>
          <a:prstGeom prst="rect">
            <a:avLst/>
          </a:prstGeom>
          <a:solidFill>
            <a:schemeClr val="accent1">
              <a:alpha val="0"/>
            </a:schemeClr>
          </a:solid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25109642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a:t>
            </a:r>
            <a:endParaRPr lang="zh-TW" altLang="en-US" dirty="0"/>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 r="35069" b="61639"/>
          <a:stretch/>
        </p:blipFill>
        <p:spPr bwMode="auto">
          <a:xfrm>
            <a:off x="259905" y="1988840"/>
            <a:ext cx="8884095"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2843808" y="2132856"/>
            <a:ext cx="576064" cy="297722"/>
          </a:xfrm>
          <a:prstGeom prst="rect">
            <a:avLst/>
          </a:prstGeom>
          <a:solidFill>
            <a:schemeClr val="accent1">
              <a:alpha val="0"/>
            </a:schemeClr>
          </a:solid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矩形 5"/>
          <p:cNvSpPr/>
          <p:nvPr/>
        </p:nvSpPr>
        <p:spPr>
          <a:xfrm>
            <a:off x="6084168" y="2136395"/>
            <a:ext cx="2448272" cy="297722"/>
          </a:xfrm>
          <a:prstGeom prst="rect">
            <a:avLst/>
          </a:prstGeom>
          <a:solidFill>
            <a:schemeClr val="accent1">
              <a:alpha val="0"/>
            </a:schemeClr>
          </a:solid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28357412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Firewall</a:t>
            </a:r>
            <a:endParaRPr lang="zh-TW" altLang="en-US" dirty="0"/>
          </a:p>
        </p:txBody>
      </p:sp>
      <p:sp>
        <p:nvSpPr>
          <p:cNvPr id="3" name="內容版面配置區 2"/>
          <p:cNvSpPr>
            <a:spLocks noGrp="1"/>
          </p:cNvSpPr>
          <p:nvPr>
            <p:ph idx="1"/>
          </p:nvPr>
        </p:nvSpPr>
        <p:spPr>
          <a:xfrm>
            <a:off x="457200" y="1600201"/>
            <a:ext cx="8229600" cy="3701008"/>
          </a:xfrm>
        </p:spPr>
        <p:txBody>
          <a:bodyPr>
            <a:normAutofit fontScale="92500" lnSpcReduction="20000"/>
          </a:bodyPr>
          <a:lstStyle/>
          <a:p>
            <a:r>
              <a:rPr lang="en-US" altLang="zh-TW" dirty="0" smtClean="0"/>
              <a:t>When socks server accept a SOCKS4_REQUEST, it </a:t>
            </a:r>
            <a:r>
              <a:rPr lang="en-US" altLang="zh-TW" dirty="0"/>
              <a:t>will </a:t>
            </a:r>
            <a:r>
              <a:rPr lang="en-US" altLang="zh-TW" dirty="0" smtClean="0"/>
              <a:t>analysis whether DEST_IP is a permitted IP. If the DEST_IP is not allowed, send a SOCKS_REPLY with CD is 91 (rejected).</a:t>
            </a:r>
          </a:p>
          <a:p>
            <a:r>
              <a:rPr lang="en-US" altLang="zh-TW" dirty="0" smtClean="0"/>
              <a:t>You only need to implement a simple firewall. Write permitted IPs into </a:t>
            </a:r>
            <a:r>
              <a:rPr lang="en-US" altLang="zh-TW" dirty="0" err="1" smtClean="0"/>
              <a:t>socks.conf</a:t>
            </a:r>
            <a:endParaRPr lang="en-US" altLang="zh-TW" dirty="0" smtClean="0"/>
          </a:p>
          <a:p>
            <a:r>
              <a:rPr lang="en-US" altLang="zh-TW" dirty="0" smtClean="0"/>
              <a:t>Your socks server will read </a:t>
            </a:r>
            <a:r>
              <a:rPr lang="en-US" altLang="zh-TW" dirty="0" err="1" smtClean="0"/>
              <a:t>socks.conf</a:t>
            </a:r>
            <a:r>
              <a:rPr lang="en-US" altLang="zh-TW" dirty="0" smtClean="0"/>
              <a:t> to make judgement. </a:t>
            </a:r>
            <a:endParaRPr lang="zh-TW" altLang="zh-TW" dirty="0"/>
          </a:p>
        </p:txBody>
      </p:sp>
      <p:pic>
        <p:nvPicPr>
          <p:cNvPr id="5" name="圖片 4"/>
          <p:cNvPicPr>
            <a:picLocks noChangeAspect="1"/>
          </p:cNvPicPr>
          <p:nvPr/>
        </p:nvPicPr>
        <p:blipFill>
          <a:blip r:embed="rId2"/>
          <a:stretch>
            <a:fillRect/>
          </a:stretch>
        </p:blipFill>
        <p:spPr>
          <a:xfrm>
            <a:off x="971600" y="5301208"/>
            <a:ext cx="7400925" cy="1428750"/>
          </a:xfrm>
          <a:prstGeom prst="rect">
            <a:avLst/>
          </a:prstGeom>
        </p:spPr>
      </p:pic>
    </p:spTree>
    <p:extLst>
      <p:ext uri="{BB962C8B-B14F-4D97-AF65-F5344CB8AC3E}">
        <p14:creationId xmlns:p14="http://schemas.microsoft.com/office/powerpoint/2010/main" val="27275889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Part III points</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b="1" dirty="0"/>
              <a:t>[CGI SOCKS Client]	</a:t>
            </a:r>
            <a:r>
              <a:rPr lang="en-US" altLang="zh-TW" dirty="0" smtClean="0"/>
              <a:t> (</a:t>
            </a:r>
            <a:r>
              <a:rPr lang="en-US" altLang="zh-TW" dirty="0"/>
              <a:t>25 points</a:t>
            </a:r>
            <a:r>
              <a:rPr lang="en-US" altLang="zh-TW" dirty="0" smtClean="0"/>
              <a:t>)</a:t>
            </a:r>
          </a:p>
          <a:p>
            <a:pPr lvl="1"/>
            <a:r>
              <a:rPr lang="en-US" altLang="zh-TW" dirty="0" smtClean="0"/>
              <a:t>Close browser</a:t>
            </a:r>
            <a:r>
              <a:rPr lang="en-US" altLang="zh-TW" dirty="0" smtClean="0">
                <a:latin typeface="Arial Unicode MS" panose="020B0604020202020204" pitchFamily="34" charset="-120"/>
                <a:ea typeface="Arial Unicode MS" panose="020B0604020202020204" pitchFamily="34" charset="-120"/>
                <a:cs typeface="Arial Unicode MS" panose="020B0604020202020204" pitchFamily="34" charset="-120"/>
              </a:rPr>
              <a:t>’s</a:t>
            </a:r>
            <a:r>
              <a:rPr lang="en-US" altLang="zh-TW" dirty="0" smtClean="0"/>
              <a:t> proxy setting</a:t>
            </a:r>
          </a:p>
          <a:p>
            <a:pPr lvl="1"/>
            <a:r>
              <a:rPr lang="en-US" altLang="zh-TW" dirty="0" smtClean="0"/>
              <a:t>Open your http server, connect to </a:t>
            </a:r>
            <a:r>
              <a:rPr lang="en-US" altLang="zh-TW" dirty="0" smtClean="0"/>
              <a:t>form_get2.htm</a:t>
            </a:r>
            <a:endParaRPr lang="en-US" altLang="zh-TW" dirty="0" smtClean="0"/>
          </a:p>
          <a:p>
            <a:pPr lvl="1"/>
            <a:r>
              <a:rPr lang="en-US" altLang="zh-TW" dirty="0" smtClean="0"/>
              <a:t>Key in IP, port, filename, </a:t>
            </a:r>
            <a:r>
              <a:rPr lang="en-US" altLang="zh-TW" dirty="0" err="1" smtClean="0"/>
              <a:t>SocksIP</a:t>
            </a:r>
            <a:r>
              <a:rPr lang="en-US" altLang="zh-TW" dirty="0" smtClean="0"/>
              <a:t>, </a:t>
            </a:r>
            <a:r>
              <a:rPr lang="en-US" altLang="zh-TW" dirty="0" err="1" smtClean="0"/>
              <a:t>SocksPort</a:t>
            </a:r>
            <a:endParaRPr lang="en-US" altLang="zh-TW" dirty="0" smtClean="0"/>
          </a:p>
          <a:p>
            <a:pPr lvl="1"/>
            <a:r>
              <a:rPr lang="en-US" altLang="zh-TW" dirty="0" smtClean="0"/>
              <a:t>Connect to 5 </a:t>
            </a:r>
            <a:r>
              <a:rPr lang="en-US" altLang="zh-TW" dirty="0" err="1" smtClean="0"/>
              <a:t>ras</a:t>
            </a:r>
            <a:r>
              <a:rPr lang="en-US" altLang="zh-TW" dirty="0" smtClean="0"/>
              <a:t>/</a:t>
            </a:r>
            <a:r>
              <a:rPr lang="en-US" altLang="zh-TW" dirty="0" err="1" smtClean="0"/>
              <a:t>rwg</a:t>
            </a:r>
            <a:r>
              <a:rPr lang="en-US" altLang="zh-TW" dirty="0" smtClean="0"/>
              <a:t> </a:t>
            </a:r>
            <a:r>
              <a:rPr lang="en-US" altLang="zh-TW" dirty="0" smtClean="0"/>
              <a:t>servers </a:t>
            </a:r>
            <a:r>
              <a:rPr lang="en-US" altLang="zh-TW" dirty="0" smtClean="0"/>
              <a:t>through socks sever and check the output</a:t>
            </a:r>
            <a:r>
              <a:rPr lang="en-US" altLang="zh-TW" dirty="0"/>
              <a:t> </a:t>
            </a:r>
            <a:endParaRPr lang="zh-TW" altLang="zh-TW" dirty="0"/>
          </a:p>
          <a:p>
            <a:r>
              <a:rPr lang="en-US" altLang="zh-TW" dirty="0"/>
              <a:t>Test Case </a:t>
            </a:r>
            <a:r>
              <a:rPr lang="en-US" altLang="zh-TW" dirty="0" smtClean="0"/>
              <a:t>(as same </a:t>
            </a:r>
            <a:r>
              <a:rPr lang="en-US" altLang="zh-TW" dirty="0"/>
              <a:t>as Project </a:t>
            </a:r>
            <a:r>
              <a:rPr lang="en-US" altLang="zh-TW" dirty="0" smtClean="0"/>
              <a:t>III, no hidden test case) </a:t>
            </a:r>
          </a:p>
          <a:p>
            <a:pPr lvl="1"/>
            <a:r>
              <a:rPr lang="en-US" altLang="zh-TW" dirty="0" smtClean="0"/>
              <a:t>t1.txt~t5.txt (5 points each)</a:t>
            </a:r>
            <a:endParaRPr lang="zh-TW" altLang="zh-TW" dirty="0"/>
          </a:p>
        </p:txBody>
      </p:sp>
    </p:spTree>
    <p:extLst>
      <p:ext uri="{BB962C8B-B14F-4D97-AF65-F5344CB8AC3E}">
        <p14:creationId xmlns:p14="http://schemas.microsoft.com/office/powerpoint/2010/main" val="7192728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Firewall</a:t>
            </a:r>
            <a:endParaRPr lang="zh-TW" altLang="en-US" dirty="0"/>
          </a:p>
        </p:txBody>
      </p:sp>
      <p:sp>
        <p:nvSpPr>
          <p:cNvPr id="3" name="內容版面配置區 2"/>
          <p:cNvSpPr>
            <a:spLocks noGrp="1"/>
          </p:cNvSpPr>
          <p:nvPr>
            <p:ph idx="1"/>
          </p:nvPr>
        </p:nvSpPr>
        <p:spPr/>
        <p:txBody>
          <a:bodyPr>
            <a:normAutofit/>
          </a:bodyPr>
          <a:lstStyle/>
          <a:p>
            <a:r>
              <a:rPr lang="en-US" altLang="zh-TW" b="1" dirty="0"/>
              <a:t>[Firewall</a:t>
            </a:r>
            <a:r>
              <a:rPr lang="en-US" altLang="zh-TW" b="1" dirty="0" smtClean="0"/>
              <a:t>]</a:t>
            </a:r>
            <a:r>
              <a:rPr lang="en-US" altLang="zh-TW" dirty="0"/>
              <a:t>			(10 points</a:t>
            </a:r>
            <a:r>
              <a:rPr lang="en-US" altLang="zh-TW" dirty="0" smtClean="0"/>
              <a:t>)</a:t>
            </a:r>
          </a:p>
          <a:p>
            <a:pPr lvl="1"/>
            <a:r>
              <a:rPr lang="en-US" altLang="zh-TW" dirty="0" smtClean="0"/>
              <a:t>Allow any DEST_IPs. “*.*.*.*”in </a:t>
            </a:r>
            <a:r>
              <a:rPr lang="en-US" altLang="zh-TW" dirty="0" err="1" smtClean="0"/>
              <a:t>socks.conf</a:t>
            </a:r>
            <a:endParaRPr lang="en-US" altLang="zh-TW" dirty="0" smtClean="0"/>
          </a:p>
          <a:p>
            <a:pPr lvl="1"/>
            <a:r>
              <a:rPr lang="en-US" altLang="zh-TW" dirty="0" smtClean="0"/>
              <a:t>Only allow connections to NCTU (5 points)</a:t>
            </a:r>
          </a:p>
          <a:p>
            <a:pPr lvl="2"/>
            <a:r>
              <a:rPr lang="en-US" altLang="zh-TW" dirty="0" smtClean="0"/>
              <a:t>“140.113.*.*”in </a:t>
            </a:r>
            <a:r>
              <a:rPr lang="en-US" altLang="zh-TW" dirty="0" err="1" smtClean="0"/>
              <a:t>socks.conf</a:t>
            </a:r>
            <a:endParaRPr lang="en-US" altLang="zh-TW" dirty="0" smtClean="0"/>
          </a:p>
          <a:p>
            <a:pPr lvl="1"/>
            <a:r>
              <a:rPr lang="en-US" altLang="zh-TW" dirty="0"/>
              <a:t>Only allow connections to </a:t>
            </a:r>
            <a:r>
              <a:rPr lang="en-US" altLang="zh-TW" dirty="0" smtClean="0"/>
              <a:t>NTHU (5 </a:t>
            </a:r>
            <a:r>
              <a:rPr lang="en-US" altLang="zh-TW" dirty="0"/>
              <a:t>points)</a:t>
            </a:r>
          </a:p>
          <a:p>
            <a:pPr lvl="2"/>
            <a:r>
              <a:rPr lang="en-US" altLang="zh-TW" dirty="0"/>
              <a:t>“</a:t>
            </a:r>
            <a:r>
              <a:rPr lang="en-US" altLang="zh-TW" dirty="0" smtClean="0"/>
              <a:t>140.114.*.*”</a:t>
            </a:r>
            <a:r>
              <a:rPr lang="en-US" altLang="zh-TW" dirty="0"/>
              <a:t>in </a:t>
            </a:r>
            <a:r>
              <a:rPr lang="en-US" altLang="zh-TW" dirty="0" err="1" smtClean="0"/>
              <a:t>socks.conf</a:t>
            </a:r>
            <a:endParaRPr lang="en-US" altLang="zh-TW" dirty="0"/>
          </a:p>
        </p:txBody>
      </p:sp>
    </p:spTree>
    <p:extLst>
      <p:ext uri="{BB962C8B-B14F-4D97-AF65-F5344CB8AC3E}">
        <p14:creationId xmlns:p14="http://schemas.microsoft.com/office/powerpoint/2010/main" val="30381930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lstStyle/>
          <a:p>
            <a:r>
              <a:rPr lang="en-US" altLang="zh-TW" dirty="0" smtClean="0"/>
              <a:t>END</a:t>
            </a:r>
            <a:endParaRPr lang="zh-TW" altLang="en-US" dirty="0"/>
          </a:p>
        </p:txBody>
      </p:sp>
      <p:sp>
        <p:nvSpPr>
          <p:cNvPr id="3" name="內容版面配置區 2"/>
          <p:cNvSpPr>
            <a:spLocks noGrp="1"/>
          </p:cNvSpPr>
          <p:nvPr>
            <p:ph type="subTitle" idx="1"/>
          </p:nvPr>
        </p:nvSpPr>
        <p:spPr/>
        <p:txBody>
          <a:bodyPr/>
          <a:lstStyle/>
          <a:p>
            <a:endParaRPr lang="zh-TW"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Implementation</a:t>
            </a:r>
            <a:br>
              <a:rPr lang="en-US" altLang="zh-TW" dirty="0" smtClean="0"/>
            </a:br>
            <a:r>
              <a:rPr lang="en-US" altLang="zh-TW" dirty="0" smtClean="0"/>
              <a:t>Details</a:t>
            </a:r>
            <a:endParaRPr lang="zh-TW" altLang="en-US" dirty="0"/>
          </a:p>
        </p:txBody>
      </p:sp>
      <p:sp>
        <p:nvSpPr>
          <p:cNvPr id="4" name="副標題 3"/>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265002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Requirements</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smtClean="0"/>
              <a:t>Code</a:t>
            </a:r>
          </a:p>
          <a:p>
            <a:pPr lvl="1"/>
            <a:r>
              <a:rPr lang="en-US" altLang="zh-TW" dirty="0" smtClean="0"/>
              <a:t>Part I: </a:t>
            </a:r>
            <a:r>
              <a:rPr lang="en-US" altLang="zh-TW" dirty="0"/>
              <a:t>Socks4 Server </a:t>
            </a:r>
            <a:r>
              <a:rPr lang="en-US" altLang="zh-TW" dirty="0">
                <a:solidFill>
                  <a:srgbClr val="FF0000"/>
                </a:solidFill>
              </a:rPr>
              <a:t>Connect</a:t>
            </a:r>
            <a:r>
              <a:rPr lang="en-US" altLang="zh-TW" dirty="0"/>
              <a:t> </a:t>
            </a:r>
            <a:r>
              <a:rPr lang="en-US" altLang="zh-TW" dirty="0" smtClean="0"/>
              <a:t>Mode</a:t>
            </a:r>
          </a:p>
          <a:p>
            <a:pPr lvl="1"/>
            <a:r>
              <a:rPr lang="en-US" altLang="zh-TW" dirty="0"/>
              <a:t>Part II: Socks4 Server </a:t>
            </a:r>
            <a:r>
              <a:rPr lang="en-US" altLang="zh-TW" dirty="0">
                <a:solidFill>
                  <a:srgbClr val="FF0000"/>
                </a:solidFill>
              </a:rPr>
              <a:t>Bind</a:t>
            </a:r>
            <a:r>
              <a:rPr lang="en-US" altLang="zh-TW" dirty="0"/>
              <a:t> </a:t>
            </a:r>
            <a:r>
              <a:rPr lang="en-US" altLang="zh-TW" dirty="0" smtClean="0"/>
              <a:t>Mode</a:t>
            </a:r>
          </a:p>
          <a:p>
            <a:pPr lvl="1"/>
            <a:r>
              <a:rPr lang="en-US" altLang="zh-TW" dirty="0"/>
              <a:t>Part III: CGI </a:t>
            </a:r>
            <a:r>
              <a:rPr lang="en-US" altLang="zh-TW" dirty="0" smtClean="0"/>
              <a:t>Proxy</a:t>
            </a:r>
          </a:p>
          <a:p>
            <a:r>
              <a:rPr lang="en-US" altLang="zh-TW" dirty="0" smtClean="0"/>
              <a:t>Others</a:t>
            </a:r>
          </a:p>
          <a:p>
            <a:pPr lvl="1"/>
            <a:r>
              <a:rPr lang="en-US" altLang="zh-TW" dirty="0" smtClean="0"/>
              <a:t>Name your </a:t>
            </a:r>
            <a:r>
              <a:rPr lang="en-US" altLang="zh-TW" dirty="0" err="1" smtClean="0"/>
              <a:t>cgi</a:t>
            </a:r>
            <a:r>
              <a:rPr lang="en-US" altLang="zh-TW" dirty="0" smtClean="0"/>
              <a:t> as hw4.cgi</a:t>
            </a:r>
          </a:p>
          <a:p>
            <a:pPr lvl="1"/>
            <a:r>
              <a:rPr lang="en-US" altLang="zh-TW" dirty="0" smtClean="0"/>
              <a:t>Wrap your code into .zip (Do not upload test cases and </a:t>
            </a:r>
            <a:r>
              <a:rPr lang="en-US" altLang="zh-TW" dirty="0" err="1" smtClean="0"/>
              <a:t>git</a:t>
            </a:r>
            <a:r>
              <a:rPr lang="en-US" altLang="zh-TW" dirty="0" smtClean="0"/>
              <a:t> files)</a:t>
            </a:r>
          </a:p>
          <a:p>
            <a:pPr lvl="1"/>
            <a:r>
              <a:rPr lang="en-US" altLang="zh-TW" dirty="0" smtClean="0"/>
              <a:t>Use </a:t>
            </a:r>
            <a:r>
              <a:rPr lang="en-US" altLang="zh-TW" dirty="0"/>
              <a:t>the concurrent, connection-oriented </a:t>
            </a:r>
            <a:r>
              <a:rPr lang="en-US" altLang="zh-TW" dirty="0" smtClean="0"/>
              <a:t>paradigm</a:t>
            </a:r>
            <a:r>
              <a:rPr lang="en-US" altLang="zh-TW" dirty="0"/>
              <a:t>.</a:t>
            </a:r>
            <a:endParaRPr lang="zh-TW" altLang="zh-TW" dirty="0"/>
          </a:p>
          <a:p>
            <a:endParaRPr lang="zh-TW" altLang="en-US" dirty="0"/>
          </a:p>
        </p:txBody>
      </p:sp>
    </p:spTree>
    <p:extLst>
      <p:ext uri="{BB962C8B-B14F-4D97-AF65-F5344CB8AC3E}">
        <p14:creationId xmlns:p14="http://schemas.microsoft.com/office/powerpoint/2010/main" val="37563222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SOCKS4_REQUEST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2051" name="Picture 3"/>
          <p:cNvPicPr>
            <a:picLocks noChangeAspect="1" noChangeArrowheads="1"/>
          </p:cNvPicPr>
          <p:nvPr/>
        </p:nvPicPr>
        <p:blipFill>
          <a:blip r:embed="rId2"/>
          <a:srcRect/>
          <a:stretch>
            <a:fillRect/>
          </a:stretch>
        </p:blipFill>
        <p:spPr bwMode="auto">
          <a:xfrm>
            <a:off x="0" y="1190614"/>
            <a:ext cx="9020175" cy="5667386"/>
          </a:xfrm>
          <a:prstGeom prst="rect">
            <a:avLst/>
          </a:prstGeom>
          <a:noFill/>
          <a:ln w="9525">
            <a:noFill/>
            <a:miter lim="800000"/>
            <a:headEnd/>
            <a:tailEnd/>
          </a:ln>
          <a:effectLst/>
        </p:spPr>
      </p:pic>
      <p:sp>
        <p:nvSpPr>
          <p:cNvPr id="5" name="矩形 4"/>
          <p:cNvSpPr/>
          <p:nvPr/>
        </p:nvSpPr>
        <p:spPr>
          <a:xfrm>
            <a:off x="0" y="5500702"/>
            <a:ext cx="4572000" cy="1143008"/>
          </a:xfrm>
          <a:prstGeom prst="rect">
            <a:avLst/>
          </a:prstGeom>
          <a:solidFill>
            <a:schemeClr val="accent1">
              <a:alpha val="0"/>
            </a:schemeClr>
          </a:solid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SOCKS4_REQUEST</a:t>
            </a:r>
            <a:endParaRPr lang="zh-TW" altLang="en-US" dirty="0"/>
          </a:p>
        </p:txBody>
      </p:sp>
      <p:sp>
        <p:nvSpPr>
          <p:cNvPr id="3" name="內容版面配置區 2"/>
          <p:cNvSpPr>
            <a:spLocks noGrp="1"/>
          </p:cNvSpPr>
          <p:nvPr>
            <p:ph idx="1"/>
          </p:nvPr>
        </p:nvSpPr>
        <p:spPr/>
        <p:txBody>
          <a:bodyPr/>
          <a:lstStyle/>
          <a:p>
            <a:pPr>
              <a:buNone/>
            </a:pPr>
            <a:r>
              <a:rPr lang="en-US" altLang="zh-TW" dirty="0" smtClean="0"/>
              <a:t>Request</a:t>
            </a:r>
            <a:endParaRPr lang="zh-TW" altLang="en-US" dirty="0"/>
          </a:p>
        </p:txBody>
      </p:sp>
      <p:sp>
        <p:nvSpPr>
          <p:cNvPr id="7" name="矩形 6"/>
          <p:cNvSpPr/>
          <p:nvPr/>
        </p:nvSpPr>
        <p:spPr>
          <a:xfrm>
            <a:off x="1000100" y="2214554"/>
            <a:ext cx="8786842" cy="3785652"/>
          </a:xfrm>
          <a:prstGeom prst="rect">
            <a:avLst/>
          </a:prstGeom>
        </p:spPr>
        <p:txBody>
          <a:bodyPr wrap="square">
            <a:spAutoFit/>
          </a:bodyPr>
          <a:lstStyle/>
          <a:p>
            <a:r>
              <a:rPr lang="en-US" altLang="zh-TW" sz="2400" b="1" dirty="0" smtClean="0">
                <a:solidFill>
                  <a:srgbClr val="FF0000"/>
                </a:solidFill>
              </a:rPr>
              <a:t>read(sock, buffer, size);</a:t>
            </a:r>
          </a:p>
          <a:p>
            <a:r>
              <a:rPr lang="en-US" altLang="zh-TW" sz="2400" dirty="0" smtClean="0"/>
              <a:t>unsigned char VN = buffer[0] ;</a:t>
            </a:r>
          </a:p>
          <a:p>
            <a:r>
              <a:rPr lang="en-US" altLang="zh-TW" sz="2400" dirty="0" smtClean="0"/>
              <a:t>unsigned char CD = buffer[1] ;</a:t>
            </a:r>
          </a:p>
          <a:p>
            <a:r>
              <a:rPr lang="en-US" altLang="zh-TW" sz="2400" dirty="0" smtClean="0"/>
              <a:t>unsigned </a:t>
            </a:r>
            <a:r>
              <a:rPr lang="en-US" altLang="zh-TW" sz="2400" dirty="0" err="1" smtClean="0"/>
              <a:t>int</a:t>
            </a:r>
            <a:r>
              <a:rPr lang="en-US" altLang="zh-TW" sz="2400" dirty="0" smtClean="0"/>
              <a:t> DST_PORT = buffer[2] &lt;&lt; 8 | </a:t>
            </a:r>
          </a:p>
          <a:p>
            <a:r>
              <a:rPr lang="en-US" altLang="zh-TW" sz="2400" dirty="0" smtClean="0"/>
              <a:t>                                               buffer[3] ;</a:t>
            </a:r>
          </a:p>
          <a:p>
            <a:r>
              <a:rPr lang="en-US" altLang="zh-TW" sz="2400" dirty="0" smtClean="0"/>
              <a:t>unsigned </a:t>
            </a:r>
            <a:r>
              <a:rPr lang="en-US" altLang="zh-TW" sz="2400" dirty="0" err="1" smtClean="0"/>
              <a:t>int</a:t>
            </a:r>
            <a:r>
              <a:rPr lang="en-US" altLang="zh-TW" sz="2400" dirty="0" smtClean="0"/>
              <a:t> DST_IP = buffer[4] &lt;&lt; 24 |</a:t>
            </a:r>
          </a:p>
          <a:p>
            <a:r>
              <a:rPr lang="en-US" altLang="zh-TW" sz="2400" dirty="0" smtClean="0"/>
              <a:t>                                        buffer[5] &lt;&lt; 16 | </a:t>
            </a:r>
          </a:p>
          <a:p>
            <a:r>
              <a:rPr lang="en-US" altLang="zh-TW" sz="2400" dirty="0" smtClean="0"/>
              <a:t>                                        buffer[6] &lt;&lt; 8 | </a:t>
            </a:r>
          </a:p>
          <a:p>
            <a:r>
              <a:rPr lang="en-US" altLang="zh-TW" sz="2400" dirty="0" smtClean="0"/>
              <a:t>                                        buffer[7] ;</a:t>
            </a:r>
          </a:p>
          <a:p>
            <a:r>
              <a:rPr lang="en-US" altLang="zh-TW" sz="2400" dirty="0" smtClean="0"/>
              <a:t>char* USER_ID = buffer + 8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SOCKS4_REPLY</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3074" name="Picture 2"/>
          <p:cNvPicPr>
            <a:picLocks noChangeAspect="1" noChangeArrowheads="1"/>
          </p:cNvPicPr>
          <p:nvPr/>
        </p:nvPicPr>
        <p:blipFill>
          <a:blip r:embed="rId2"/>
          <a:srcRect/>
          <a:stretch>
            <a:fillRect/>
          </a:stretch>
        </p:blipFill>
        <p:spPr bwMode="auto">
          <a:xfrm>
            <a:off x="66674" y="2157413"/>
            <a:ext cx="10434679" cy="3843355"/>
          </a:xfrm>
          <a:prstGeom prst="rect">
            <a:avLst/>
          </a:prstGeom>
          <a:noFill/>
          <a:ln w="9525">
            <a:noFill/>
            <a:miter lim="800000"/>
            <a:headEnd/>
            <a:tailEnd/>
          </a:ln>
          <a:effectLst/>
        </p:spPr>
      </p:pic>
      <p:sp>
        <p:nvSpPr>
          <p:cNvPr id="5" name="矩形 4"/>
          <p:cNvSpPr/>
          <p:nvPr/>
        </p:nvSpPr>
        <p:spPr>
          <a:xfrm>
            <a:off x="0" y="4643446"/>
            <a:ext cx="4143372" cy="1428760"/>
          </a:xfrm>
          <a:prstGeom prst="rect">
            <a:avLst/>
          </a:prstGeom>
          <a:solidFill>
            <a:schemeClr val="accent1">
              <a:alpha val="0"/>
            </a:schemeClr>
          </a:solid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SOCKS4_REPLY</a:t>
            </a:r>
            <a:endParaRPr lang="zh-TW" altLang="en-US" dirty="0"/>
          </a:p>
        </p:txBody>
      </p:sp>
      <p:sp>
        <p:nvSpPr>
          <p:cNvPr id="3" name="內容版面配置區 2"/>
          <p:cNvSpPr>
            <a:spLocks noGrp="1"/>
          </p:cNvSpPr>
          <p:nvPr>
            <p:ph idx="1"/>
          </p:nvPr>
        </p:nvSpPr>
        <p:spPr/>
        <p:txBody>
          <a:bodyPr/>
          <a:lstStyle/>
          <a:p>
            <a:pPr>
              <a:buNone/>
            </a:pPr>
            <a:r>
              <a:rPr lang="en-US" altLang="zh-TW" dirty="0" smtClean="0"/>
              <a:t>Reply</a:t>
            </a:r>
            <a:endParaRPr lang="zh-TW" altLang="en-US" dirty="0"/>
          </a:p>
        </p:txBody>
      </p:sp>
      <p:sp>
        <p:nvSpPr>
          <p:cNvPr id="7" name="矩形 6"/>
          <p:cNvSpPr/>
          <p:nvPr/>
        </p:nvSpPr>
        <p:spPr>
          <a:xfrm>
            <a:off x="1000100" y="2214554"/>
            <a:ext cx="8786842" cy="4524315"/>
          </a:xfrm>
          <a:prstGeom prst="rect">
            <a:avLst/>
          </a:prstGeom>
        </p:spPr>
        <p:txBody>
          <a:bodyPr wrap="square">
            <a:spAutoFit/>
          </a:bodyPr>
          <a:lstStyle/>
          <a:p>
            <a:r>
              <a:rPr lang="en-US" altLang="zh-TW" sz="2400" dirty="0" smtClean="0"/>
              <a:t>    package[0] = 0;</a:t>
            </a:r>
          </a:p>
          <a:p>
            <a:r>
              <a:rPr lang="en-US" altLang="zh-TW" sz="2400" dirty="0" smtClean="0"/>
              <a:t>    package[1] = (unsigned char) CD ; // 90 or 91 </a:t>
            </a:r>
          </a:p>
          <a:p>
            <a:r>
              <a:rPr lang="en-US" altLang="zh-TW" sz="2400" dirty="0" smtClean="0"/>
              <a:t>    package[2] = port / 256;</a:t>
            </a:r>
          </a:p>
          <a:p>
            <a:r>
              <a:rPr lang="en-US" altLang="zh-TW" sz="2400" dirty="0" smtClean="0"/>
              <a:t>    package[3] = port % 256;</a:t>
            </a:r>
          </a:p>
          <a:p>
            <a:r>
              <a:rPr lang="en-US" altLang="zh-TW" sz="2400" dirty="0" smtClean="0"/>
              <a:t>    package[4] = </a:t>
            </a:r>
            <a:r>
              <a:rPr lang="en-US" altLang="zh-TW" sz="2400" dirty="0" err="1" smtClean="0"/>
              <a:t>ip</a:t>
            </a:r>
            <a:r>
              <a:rPr lang="en-US" altLang="zh-TW" sz="2400" dirty="0" smtClean="0"/>
              <a:t> &gt;&gt; 24; </a:t>
            </a:r>
          </a:p>
          <a:p>
            <a:r>
              <a:rPr lang="en-US" altLang="zh-TW" sz="2400" dirty="0"/>
              <a:t>	</a:t>
            </a:r>
            <a:r>
              <a:rPr lang="en-US" altLang="zh-TW" sz="2400" dirty="0" smtClean="0"/>
              <a:t>// </a:t>
            </a:r>
            <a:r>
              <a:rPr lang="en-US" altLang="zh-TW" sz="2400" dirty="0" err="1" smtClean="0"/>
              <a:t>ip</a:t>
            </a:r>
            <a:r>
              <a:rPr lang="en-US" altLang="zh-TW" sz="2400" dirty="0" smtClean="0"/>
              <a:t> = </a:t>
            </a:r>
            <a:r>
              <a:rPr lang="en-US" altLang="zh-TW" sz="2400" dirty="0" err="1" smtClean="0"/>
              <a:t>ip</a:t>
            </a:r>
            <a:r>
              <a:rPr lang="en-US" altLang="zh-TW" sz="2400" dirty="0" smtClean="0"/>
              <a:t> in SOCKS4_REQUEST for connect mode</a:t>
            </a:r>
          </a:p>
          <a:p>
            <a:r>
              <a:rPr lang="en-US" altLang="zh-TW" sz="2400" dirty="0" smtClean="0"/>
              <a:t>	// </a:t>
            </a:r>
            <a:r>
              <a:rPr lang="en-US" altLang="zh-TW" sz="2400" dirty="0" err="1" smtClean="0"/>
              <a:t>ip</a:t>
            </a:r>
            <a:r>
              <a:rPr lang="en-US" altLang="zh-TW" sz="2400" dirty="0" smtClean="0"/>
              <a:t> = 0 for bind mode</a:t>
            </a:r>
          </a:p>
          <a:p>
            <a:r>
              <a:rPr lang="en-US" altLang="zh-TW" sz="2400" dirty="0" smtClean="0"/>
              <a:t>    package[5] = (</a:t>
            </a:r>
            <a:r>
              <a:rPr lang="en-US" altLang="zh-TW" sz="2400" dirty="0" err="1" smtClean="0"/>
              <a:t>ip</a:t>
            </a:r>
            <a:r>
              <a:rPr lang="en-US" altLang="zh-TW" sz="2400" dirty="0" smtClean="0"/>
              <a:t> &gt;&gt; 16) &amp; 0xFF;</a:t>
            </a:r>
          </a:p>
          <a:p>
            <a:r>
              <a:rPr lang="en-US" altLang="zh-TW" sz="2400" dirty="0" smtClean="0"/>
              <a:t>    package[6] = (</a:t>
            </a:r>
            <a:r>
              <a:rPr lang="en-US" altLang="zh-TW" sz="2400" dirty="0" err="1" smtClean="0"/>
              <a:t>ip</a:t>
            </a:r>
            <a:r>
              <a:rPr lang="en-US" altLang="zh-TW" sz="2400" dirty="0" smtClean="0"/>
              <a:t> &gt;&gt; 8)  &amp; 0xFF;</a:t>
            </a:r>
          </a:p>
          <a:p>
            <a:r>
              <a:rPr lang="en-US" altLang="zh-TW" sz="2400" dirty="0" smtClean="0"/>
              <a:t>    package[7] = </a:t>
            </a:r>
            <a:r>
              <a:rPr lang="en-US" altLang="zh-TW" sz="2400" dirty="0" err="1" smtClean="0"/>
              <a:t>ip</a:t>
            </a:r>
            <a:r>
              <a:rPr lang="en-US" altLang="zh-TW" sz="2400" dirty="0" smtClean="0"/>
              <a:t> &amp; 0xFF;</a:t>
            </a:r>
          </a:p>
          <a:p>
            <a:r>
              <a:rPr lang="en-US" altLang="zh-TW" sz="2400" dirty="0" smtClean="0"/>
              <a:t>    </a:t>
            </a:r>
            <a:r>
              <a:rPr lang="en-US" altLang="zh-TW" sz="2400" b="1" dirty="0" smtClean="0">
                <a:solidFill>
                  <a:srgbClr val="FF0000"/>
                </a:solidFill>
              </a:rPr>
              <a:t>write(sock, package, 8);</a:t>
            </a:r>
            <a:r>
              <a:rPr lang="en-US" altLang="zh-TW" sz="2400" dirty="0" smtClean="0"/>
              <a:t>	</a:t>
            </a:r>
          </a:p>
          <a:p>
            <a:r>
              <a:rPr lang="en-US" altLang="zh-TW" sz="2400" dirty="0" smtClean="0"/>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Port</a:t>
            </a:r>
            <a:endParaRPr lang="zh-TW" altLang="en-US" dirty="0"/>
          </a:p>
        </p:txBody>
      </p:sp>
      <p:sp>
        <p:nvSpPr>
          <p:cNvPr id="3" name="內容版面配置區 2"/>
          <p:cNvSpPr>
            <a:spLocks noGrp="1"/>
          </p:cNvSpPr>
          <p:nvPr>
            <p:ph idx="1"/>
          </p:nvPr>
        </p:nvSpPr>
        <p:spPr/>
        <p:txBody>
          <a:bodyPr/>
          <a:lstStyle/>
          <a:p>
            <a:r>
              <a:rPr lang="en-US" altLang="zh-TW" dirty="0"/>
              <a:t>[Port</a:t>
            </a:r>
            <a:r>
              <a:rPr lang="en-US" altLang="zh-TW" dirty="0" smtClean="0"/>
              <a:t>]</a:t>
            </a:r>
            <a:endParaRPr lang="zh-TW" altLang="zh-TW" dirty="0" smtClean="0"/>
          </a:p>
          <a:p>
            <a:pPr lvl="1"/>
            <a:r>
              <a:rPr lang="en-US" altLang="zh-TW" dirty="0" smtClean="0"/>
              <a:t>Connect mode: is the DST PORT in SOCKS4_REQUEST</a:t>
            </a:r>
            <a:endParaRPr lang="zh-TW" altLang="en-US" dirty="0"/>
          </a:p>
        </p:txBody>
      </p:sp>
      <p:sp>
        <p:nvSpPr>
          <p:cNvPr id="4" name="Rectangle 1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pSp>
        <p:nvGrpSpPr>
          <p:cNvPr id="5" name="Group 1"/>
          <p:cNvGrpSpPr>
            <a:grpSpLocks noChangeAspect="1"/>
          </p:cNvGrpSpPr>
          <p:nvPr/>
        </p:nvGrpSpPr>
        <p:grpSpPr bwMode="auto">
          <a:xfrm>
            <a:off x="1043608" y="3501008"/>
            <a:ext cx="6382042" cy="3745981"/>
            <a:chOff x="2353" y="1260"/>
            <a:chExt cx="7200" cy="4320"/>
          </a:xfrm>
        </p:grpSpPr>
        <p:sp>
          <p:nvSpPr>
            <p:cNvPr id="6" name="AutoShape 11"/>
            <p:cNvSpPr>
              <a:spLocks noChangeAspect="1" noChangeArrowheads="1" noTextEdit="1"/>
            </p:cNvSpPr>
            <p:nvPr/>
          </p:nvSpPr>
          <p:spPr bwMode="auto">
            <a:xfrm>
              <a:off x="2353" y="1260"/>
              <a:ext cx="7200" cy="43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7" name="Rectangle 10"/>
            <p:cNvSpPr>
              <a:spLocks noChangeArrowheads="1"/>
            </p:cNvSpPr>
            <p:nvPr/>
          </p:nvSpPr>
          <p:spPr bwMode="auto">
            <a:xfrm>
              <a:off x="2510" y="1580"/>
              <a:ext cx="781" cy="28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IE</a:t>
              </a:r>
              <a:endParaRPr kumimoji="0" lang="en-US" altLang="zh-TW"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8" name="Rectangle 9"/>
            <p:cNvSpPr>
              <a:spLocks noChangeArrowheads="1"/>
            </p:cNvSpPr>
            <p:nvPr/>
          </p:nvSpPr>
          <p:spPr bwMode="auto">
            <a:xfrm>
              <a:off x="5640" y="1580"/>
              <a:ext cx="939" cy="28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SOCKS</a:t>
              </a:r>
              <a:endParaRPr kumimoji="0" lang="en-US" altLang="zh-TW"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server</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9" name="Rectangle 8"/>
            <p:cNvSpPr>
              <a:spLocks noChangeArrowheads="1"/>
            </p:cNvSpPr>
            <p:nvPr/>
          </p:nvSpPr>
          <p:spPr bwMode="auto">
            <a:xfrm>
              <a:off x="8614" y="1580"/>
              <a:ext cx="782" cy="28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WEB</a:t>
              </a:r>
              <a:endParaRPr kumimoji="0" lang="en-US" altLang="zh-TW"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server</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10" name="Line 7"/>
            <p:cNvSpPr>
              <a:spLocks noChangeShapeType="1"/>
            </p:cNvSpPr>
            <p:nvPr/>
          </p:nvSpPr>
          <p:spPr bwMode="auto">
            <a:xfrm>
              <a:off x="3292" y="2700"/>
              <a:ext cx="2348"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1" name="Line 6"/>
            <p:cNvSpPr>
              <a:spLocks noChangeShapeType="1"/>
            </p:cNvSpPr>
            <p:nvPr/>
          </p:nvSpPr>
          <p:spPr bwMode="auto">
            <a:xfrm>
              <a:off x="6579" y="2700"/>
              <a:ext cx="203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2" name="Text Box 5"/>
            <p:cNvSpPr txBox="1">
              <a:spLocks noChangeArrowheads="1"/>
            </p:cNvSpPr>
            <p:nvPr/>
          </p:nvSpPr>
          <p:spPr bwMode="auto">
            <a:xfrm>
              <a:off x="7831" y="2220"/>
              <a:ext cx="93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Port 80</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13" name="Text Box 4"/>
            <p:cNvSpPr txBox="1">
              <a:spLocks noChangeArrowheads="1"/>
            </p:cNvSpPr>
            <p:nvPr/>
          </p:nvSpPr>
          <p:spPr bwMode="auto">
            <a:xfrm>
              <a:off x="4544" y="2220"/>
              <a:ext cx="125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Port 1080</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14" name="Text Box 3"/>
            <p:cNvSpPr txBox="1">
              <a:spLocks noChangeArrowheads="1"/>
            </p:cNvSpPr>
            <p:nvPr/>
          </p:nvSpPr>
          <p:spPr bwMode="auto">
            <a:xfrm>
              <a:off x="3292" y="2700"/>
              <a:ext cx="125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CONNECT</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15" name="Line 2"/>
            <p:cNvSpPr>
              <a:spLocks noChangeShapeType="1"/>
            </p:cNvSpPr>
            <p:nvPr/>
          </p:nvSpPr>
          <p:spPr bwMode="auto">
            <a:xfrm>
              <a:off x="5640" y="2700"/>
              <a:ext cx="939" cy="0"/>
            </a:xfrm>
            <a:prstGeom prst="line">
              <a:avLst/>
            </a:prstGeom>
            <a:noFill/>
            <a:ln w="12700">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grpSp>
    </p:spTree>
    <p:extLst>
      <p:ext uri="{BB962C8B-B14F-4D97-AF65-F5344CB8AC3E}">
        <p14:creationId xmlns:p14="http://schemas.microsoft.com/office/powerpoint/2010/main" val="21729507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Port</a:t>
            </a:r>
            <a:endParaRPr lang="zh-TW" altLang="en-US" dirty="0"/>
          </a:p>
        </p:txBody>
      </p:sp>
      <p:sp>
        <p:nvSpPr>
          <p:cNvPr id="3" name="內容版面配置區 2"/>
          <p:cNvSpPr>
            <a:spLocks noGrp="1"/>
          </p:cNvSpPr>
          <p:nvPr>
            <p:ph idx="1"/>
          </p:nvPr>
        </p:nvSpPr>
        <p:spPr/>
        <p:txBody>
          <a:bodyPr/>
          <a:lstStyle/>
          <a:p>
            <a:r>
              <a:rPr lang="en-US" altLang="zh-TW" dirty="0"/>
              <a:t>[Port</a:t>
            </a:r>
            <a:r>
              <a:rPr lang="en-US" altLang="zh-TW" dirty="0" smtClean="0"/>
              <a:t>]</a:t>
            </a:r>
            <a:endParaRPr lang="zh-TW" altLang="zh-TW" dirty="0" smtClean="0"/>
          </a:p>
          <a:p>
            <a:pPr lvl="1"/>
            <a:r>
              <a:rPr lang="en-US" altLang="zh-TW" dirty="0" smtClean="0"/>
              <a:t>Bind mode: newly </a:t>
            </a:r>
            <a:r>
              <a:rPr lang="en-US" altLang="zh-TW" dirty="0" err="1" smtClean="0"/>
              <a:t>binded</a:t>
            </a:r>
            <a:r>
              <a:rPr lang="en-US" altLang="zh-TW" dirty="0" smtClean="0"/>
              <a:t> port in SOCKS server</a:t>
            </a:r>
            <a:endParaRPr lang="zh-TW" altLang="zh-TW" dirty="0" smtClean="0"/>
          </a:p>
          <a:p>
            <a:endParaRPr lang="zh-TW" altLang="en-US" dirty="0"/>
          </a:p>
        </p:txBody>
      </p:sp>
      <p:sp>
        <p:nvSpPr>
          <p:cNvPr id="4" name="Rectangle 1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pSp>
        <p:nvGrpSpPr>
          <p:cNvPr id="17" name="Group 1"/>
          <p:cNvGrpSpPr>
            <a:grpSpLocks noChangeAspect="1"/>
          </p:cNvGrpSpPr>
          <p:nvPr/>
        </p:nvGrpSpPr>
        <p:grpSpPr bwMode="auto">
          <a:xfrm>
            <a:off x="1547664" y="3212976"/>
            <a:ext cx="6408712" cy="3761635"/>
            <a:chOff x="2353" y="1260"/>
            <a:chExt cx="7200" cy="4320"/>
          </a:xfrm>
        </p:grpSpPr>
        <p:sp>
          <p:nvSpPr>
            <p:cNvPr id="18" name="AutoShape 16"/>
            <p:cNvSpPr>
              <a:spLocks noChangeAspect="1" noChangeArrowheads="1" noTextEdit="1"/>
            </p:cNvSpPr>
            <p:nvPr/>
          </p:nvSpPr>
          <p:spPr bwMode="auto">
            <a:xfrm>
              <a:off x="2353" y="1260"/>
              <a:ext cx="7200" cy="43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9" name="Rectangle 15"/>
            <p:cNvSpPr>
              <a:spLocks noChangeArrowheads="1"/>
            </p:cNvSpPr>
            <p:nvPr/>
          </p:nvSpPr>
          <p:spPr bwMode="auto">
            <a:xfrm>
              <a:off x="2510" y="1580"/>
              <a:ext cx="781" cy="28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FTP</a:t>
              </a:r>
              <a:endParaRPr kumimoji="0" lang="en-US" altLang="zh-TW"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client</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4"/>
            <p:cNvSpPr>
              <a:spLocks noChangeArrowheads="1"/>
            </p:cNvSpPr>
            <p:nvPr/>
          </p:nvSpPr>
          <p:spPr bwMode="auto">
            <a:xfrm>
              <a:off x="5640" y="1580"/>
              <a:ext cx="939" cy="28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SOCKS</a:t>
              </a:r>
              <a:endParaRPr kumimoji="0" lang="en-US" altLang="zh-TW"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server</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3"/>
            <p:cNvSpPr>
              <a:spLocks noChangeArrowheads="1"/>
            </p:cNvSpPr>
            <p:nvPr/>
          </p:nvSpPr>
          <p:spPr bwMode="auto">
            <a:xfrm>
              <a:off x="8614" y="1580"/>
              <a:ext cx="782" cy="28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FTP</a:t>
              </a:r>
              <a:endParaRPr kumimoji="0" lang="en-US" altLang="zh-TW"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server</a:t>
              </a:r>
              <a:endParaRPr kumimoji="0" lang="en-US"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Line 12"/>
            <p:cNvSpPr>
              <a:spLocks noChangeShapeType="1"/>
            </p:cNvSpPr>
            <p:nvPr/>
          </p:nvSpPr>
          <p:spPr bwMode="auto">
            <a:xfrm>
              <a:off x="3292" y="2700"/>
              <a:ext cx="2348"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23" name="Line 11"/>
            <p:cNvSpPr>
              <a:spLocks noChangeShapeType="1"/>
            </p:cNvSpPr>
            <p:nvPr/>
          </p:nvSpPr>
          <p:spPr bwMode="auto">
            <a:xfrm>
              <a:off x="6579" y="2700"/>
              <a:ext cx="203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24" name="Text Box 10"/>
            <p:cNvSpPr txBox="1">
              <a:spLocks noChangeArrowheads="1"/>
            </p:cNvSpPr>
            <p:nvPr/>
          </p:nvSpPr>
          <p:spPr bwMode="auto">
            <a:xfrm>
              <a:off x="7831" y="2220"/>
              <a:ext cx="93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Port 21</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Text Box 9"/>
            <p:cNvSpPr txBox="1">
              <a:spLocks noChangeArrowheads="1"/>
            </p:cNvSpPr>
            <p:nvPr/>
          </p:nvSpPr>
          <p:spPr bwMode="auto">
            <a:xfrm>
              <a:off x="6579" y="3820"/>
              <a:ext cx="93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Port X</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Line 8"/>
            <p:cNvSpPr>
              <a:spLocks noChangeShapeType="1"/>
            </p:cNvSpPr>
            <p:nvPr/>
          </p:nvSpPr>
          <p:spPr bwMode="auto">
            <a:xfrm flipH="1">
              <a:off x="6579" y="3500"/>
              <a:ext cx="203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27" name="Line 7"/>
            <p:cNvSpPr>
              <a:spLocks noChangeShapeType="1"/>
            </p:cNvSpPr>
            <p:nvPr/>
          </p:nvSpPr>
          <p:spPr bwMode="auto">
            <a:xfrm flipV="1">
              <a:off x="3292" y="2860"/>
              <a:ext cx="2348" cy="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28" name="Text Box 6"/>
            <p:cNvSpPr txBox="1">
              <a:spLocks noChangeArrowheads="1"/>
            </p:cNvSpPr>
            <p:nvPr/>
          </p:nvSpPr>
          <p:spPr bwMode="auto">
            <a:xfrm>
              <a:off x="4544" y="2220"/>
              <a:ext cx="125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Port 1080</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Text Box 5"/>
            <p:cNvSpPr txBox="1">
              <a:spLocks noChangeArrowheads="1"/>
            </p:cNvSpPr>
            <p:nvPr/>
          </p:nvSpPr>
          <p:spPr bwMode="auto">
            <a:xfrm>
              <a:off x="3292" y="2700"/>
              <a:ext cx="125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CONNECT</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30" name="Text Box 4"/>
            <p:cNvSpPr txBox="1">
              <a:spLocks noChangeArrowheads="1"/>
            </p:cNvSpPr>
            <p:nvPr/>
          </p:nvSpPr>
          <p:spPr bwMode="auto">
            <a:xfrm>
              <a:off x="3605" y="3500"/>
              <a:ext cx="125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BIND</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31" name="Line 3"/>
            <p:cNvSpPr>
              <a:spLocks noChangeShapeType="1"/>
            </p:cNvSpPr>
            <p:nvPr/>
          </p:nvSpPr>
          <p:spPr bwMode="auto">
            <a:xfrm>
              <a:off x="5640" y="2700"/>
              <a:ext cx="939" cy="0"/>
            </a:xfrm>
            <a:prstGeom prst="line">
              <a:avLst/>
            </a:prstGeom>
            <a:noFill/>
            <a:ln w="12700">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32" name="Line 2"/>
            <p:cNvSpPr>
              <a:spLocks noChangeShapeType="1"/>
            </p:cNvSpPr>
            <p:nvPr/>
          </p:nvSpPr>
          <p:spPr bwMode="auto">
            <a:xfrm>
              <a:off x="5640" y="2860"/>
              <a:ext cx="939" cy="640"/>
            </a:xfrm>
            <a:prstGeom prst="line">
              <a:avLst/>
            </a:prstGeom>
            <a:noFill/>
            <a:ln w="12700">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grpSp>
    </p:spTree>
    <p:extLst>
      <p:ext uri="{BB962C8B-B14F-4D97-AF65-F5344CB8AC3E}">
        <p14:creationId xmlns:p14="http://schemas.microsoft.com/office/powerpoint/2010/main" val="25913091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Implementation Details</a:t>
            </a:r>
            <a:endParaRPr lang="zh-TW" altLang="en-US" dirty="0"/>
          </a:p>
        </p:txBody>
      </p:sp>
      <p:sp>
        <p:nvSpPr>
          <p:cNvPr id="3" name="內容版面配置區 2"/>
          <p:cNvSpPr>
            <a:spLocks noGrp="1"/>
          </p:cNvSpPr>
          <p:nvPr>
            <p:ph idx="1"/>
          </p:nvPr>
        </p:nvSpPr>
        <p:spPr/>
        <p:txBody>
          <a:bodyPr>
            <a:normAutofit fontScale="70000" lnSpcReduction="20000"/>
          </a:bodyPr>
          <a:lstStyle/>
          <a:p>
            <a:r>
              <a:rPr lang="en-US" altLang="zh-TW" dirty="0" smtClean="0"/>
              <a:t>Process</a:t>
            </a:r>
            <a:r>
              <a:rPr lang="zh-TW" altLang="zh-TW" dirty="0" smtClean="0"/>
              <a:t>：</a:t>
            </a:r>
            <a:endParaRPr lang="zh-TW" altLang="zh-TW" dirty="0"/>
          </a:p>
          <a:p>
            <a:pPr lvl="1"/>
            <a:r>
              <a:rPr lang="en-US" altLang="zh-TW" dirty="0" smtClean="0"/>
              <a:t>master socket(listener)</a:t>
            </a:r>
            <a:r>
              <a:rPr lang="zh-TW" altLang="zh-TW" dirty="0" smtClean="0"/>
              <a:t>不斷地</a:t>
            </a:r>
            <a:r>
              <a:rPr lang="en-US" altLang="zh-TW" dirty="0" smtClean="0"/>
              <a:t>listen</a:t>
            </a:r>
            <a:r>
              <a:rPr lang="zh-TW" altLang="zh-TW" dirty="0" smtClean="0"/>
              <a:t>，</a:t>
            </a:r>
            <a:r>
              <a:rPr lang="zh-TW" altLang="zh-TW" dirty="0"/>
              <a:t>有連線</a:t>
            </a:r>
            <a:r>
              <a:rPr lang="en-US" altLang="zh-TW" dirty="0"/>
              <a:t>(SRC)</a:t>
            </a:r>
            <a:r>
              <a:rPr lang="zh-TW" altLang="zh-TW" dirty="0"/>
              <a:t>來就</a:t>
            </a:r>
            <a:r>
              <a:rPr lang="en-US" altLang="zh-TW" dirty="0"/>
              <a:t>fork</a:t>
            </a:r>
            <a:r>
              <a:rPr lang="zh-TW" altLang="zh-TW" dirty="0"/>
              <a:t>一個</a:t>
            </a:r>
            <a:r>
              <a:rPr lang="en-US" altLang="zh-TW" dirty="0"/>
              <a:t>process(SOCKS) </a:t>
            </a:r>
            <a:r>
              <a:rPr lang="zh-TW" altLang="zh-TW" dirty="0"/>
              <a:t>去處理，然後繼續</a:t>
            </a:r>
            <a:r>
              <a:rPr lang="en-US" altLang="zh-TW" dirty="0"/>
              <a:t>listen</a:t>
            </a:r>
            <a:endParaRPr lang="zh-TW" altLang="zh-TW" dirty="0"/>
          </a:p>
          <a:p>
            <a:pPr lvl="1"/>
            <a:r>
              <a:rPr lang="en-US" altLang="zh-TW" dirty="0" smtClean="0"/>
              <a:t>SOCKS </a:t>
            </a:r>
            <a:r>
              <a:rPr lang="zh-TW" altLang="zh-TW" dirty="0"/>
              <a:t>與</a:t>
            </a:r>
            <a:r>
              <a:rPr lang="en-US" altLang="zh-TW" dirty="0"/>
              <a:t>SRC </a:t>
            </a:r>
            <a:r>
              <a:rPr lang="zh-TW" altLang="zh-TW" dirty="0"/>
              <a:t>連線溝通</a:t>
            </a:r>
          </a:p>
          <a:p>
            <a:pPr marL="457200" lvl="1" indent="0">
              <a:buNone/>
            </a:pPr>
            <a:r>
              <a:rPr lang="en-US" altLang="zh-TW" dirty="0"/>
              <a:t>	</a:t>
            </a:r>
            <a:r>
              <a:rPr lang="en-US" altLang="zh-TW" dirty="0" smtClean="0"/>
              <a:t>1</a:t>
            </a:r>
            <a:r>
              <a:rPr lang="en-US" altLang="zh-TW" dirty="0"/>
              <a:t>.</a:t>
            </a:r>
            <a:r>
              <a:rPr lang="zh-TW" altLang="zh-TW" dirty="0"/>
              <a:t>收</a:t>
            </a:r>
            <a:r>
              <a:rPr lang="en-US" altLang="zh-TW" dirty="0"/>
              <a:t>SOCKS4_REQUEST</a:t>
            </a:r>
            <a:r>
              <a:rPr lang="zh-TW" altLang="zh-TW" dirty="0"/>
              <a:t>格式封包</a:t>
            </a:r>
          </a:p>
          <a:p>
            <a:pPr marL="0" indent="0">
              <a:buNone/>
            </a:pPr>
            <a:r>
              <a:rPr lang="en-US" altLang="zh-TW" dirty="0"/>
              <a:t>	</a:t>
            </a:r>
            <a:r>
              <a:rPr lang="en-US" altLang="zh-TW" dirty="0" smtClean="0"/>
              <a:t>2.check </a:t>
            </a:r>
            <a:r>
              <a:rPr lang="zh-TW" altLang="zh-TW" dirty="0"/>
              <a:t>是否可以過防火牆</a:t>
            </a:r>
            <a:r>
              <a:rPr lang="en-US" altLang="zh-TW" dirty="0"/>
              <a:t>(</a:t>
            </a:r>
            <a:r>
              <a:rPr lang="en-US" altLang="zh-TW" dirty="0" err="1"/>
              <a:t>socks.conf</a:t>
            </a:r>
            <a:r>
              <a:rPr lang="en-US" altLang="zh-TW" dirty="0"/>
              <a:t>)</a:t>
            </a:r>
            <a:r>
              <a:rPr lang="zh-TW" altLang="zh-TW" dirty="0"/>
              <a:t>，並回傳</a:t>
            </a:r>
            <a:r>
              <a:rPr lang="en-US" altLang="zh-TW" dirty="0"/>
              <a:t>SRC </a:t>
            </a:r>
            <a:endParaRPr lang="en-US" altLang="zh-TW" dirty="0" smtClean="0"/>
          </a:p>
          <a:p>
            <a:pPr marL="0" indent="0">
              <a:buNone/>
            </a:pPr>
            <a:r>
              <a:rPr lang="en-US" altLang="zh-TW" dirty="0"/>
              <a:t>	 </a:t>
            </a:r>
            <a:r>
              <a:rPr lang="en-US" altLang="zh-TW" dirty="0" smtClean="0"/>
              <a:t>   SOCKS4_REPLY</a:t>
            </a:r>
            <a:endParaRPr lang="zh-TW" altLang="zh-TW" dirty="0"/>
          </a:p>
          <a:p>
            <a:pPr lvl="1"/>
            <a:r>
              <a:rPr lang="en-US" altLang="zh-TW" dirty="0" smtClean="0"/>
              <a:t>CONNECT mode</a:t>
            </a:r>
            <a:endParaRPr lang="zh-TW" altLang="zh-TW" dirty="0"/>
          </a:p>
          <a:p>
            <a:pPr marL="0" indent="0">
              <a:buNone/>
            </a:pPr>
            <a:r>
              <a:rPr lang="en-US" altLang="zh-TW" dirty="0"/>
              <a:t>	</a:t>
            </a:r>
            <a:r>
              <a:rPr lang="en-US" altLang="zh-TW" dirty="0" smtClean="0"/>
              <a:t>1.</a:t>
            </a:r>
            <a:r>
              <a:rPr lang="zh-TW" altLang="zh-TW" dirty="0"/>
              <a:t>從</a:t>
            </a:r>
            <a:r>
              <a:rPr lang="en-US" altLang="zh-TW" dirty="0"/>
              <a:t>REQUEST</a:t>
            </a:r>
            <a:r>
              <a:rPr lang="zh-TW" altLang="zh-TW" dirty="0"/>
              <a:t>裡取出</a:t>
            </a:r>
            <a:r>
              <a:rPr lang="en-US" altLang="zh-TW" dirty="0" err="1"/>
              <a:t>dest</a:t>
            </a:r>
            <a:r>
              <a:rPr lang="zh-TW" altLang="zh-TW" dirty="0"/>
              <a:t>的</a:t>
            </a:r>
            <a:r>
              <a:rPr lang="en-US" altLang="zh-TW" dirty="0"/>
              <a:t>IP</a:t>
            </a:r>
            <a:r>
              <a:rPr lang="zh-TW" altLang="zh-TW" dirty="0"/>
              <a:t>與</a:t>
            </a:r>
            <a:r>
              <a:rPr lang="en-US" altLang="zh-TW" dirty="0"/>
              <a:t>PORT</a:t>
            </a:r>
            <a:endParaRPr lang="zh-TW" altLang="zh-TW" dirty="0"/>
          </a:p>
          <a:p>
            <a:pPr marL="0" indent="0">
              <a:buNone/>
            </a:pPr>
            <a:r>
              <a:rPr lang="en-US" altLang="zh-TW" dirty="0"/>
              <a:t>	</a:t>
            </a:r>
            <a:r>
              <a:rPr lang="en-US" altLang="zh-TW" dirty="0" smtClean="0"/>
              <a:t>2.SOCKS</a:t>
            </a:r>
            <a:r>
              <a:rPr lang="zh-TW" altLang="zh-TW" dirty="0"/>
              <a:t>連線到</a:t>
            </a:r>
            <a:r>
              <a:rPr lang="en-US" altLang="zh-TW" dirty="0"/>
              <a:t>DEST</a:t>
            </a:r>
            <a:endParaRPr lang="zh-TW" altLang="zh-TW" dirty="0"/>
          </a:p>
          <a:p>
            <a:pPr marL="0" indent="0">
              <a:buNone/>
            </a:pPr>
            <a:r>
              <a:rPr lang="en-US" altLang="zh-TW" dirty="0"/>
              <a:t>	3</a:t>
            </a:r>
            <a:r>
              <a:rPr lang="en-US" altLang="zh-TW" dirty="0" smtClean="0"/>
              <a:t>.SOCKS</a:t>
            </a:r>
            <a:r>
              <a:rPr lang="zh-TW" altLang="zh-TW" dirty="0"/>
              <a:t>幫</a:t>
            </a:r>
            <a:r>
              <a:rPr lang="en-US" altLang="zh-TW" dirty="0"/>
              <a:t>SRC</a:t>
            </a:r>
            <a:r>
              <a:rPr lang="zh-TW" altLang="zh-TW" dirty="0"/>
              <a:t>與</a:t>
            </a:r>
            <a:r>
              <a:rPr lang="en-US" altLang="zh-TW" dirty="0"/>
              <a:t>DEST</a:t>
            </a:r>
            <a:r>
              <a:rPr lang="zh-TW" altLang="zh-TW" dirty="0"/>
              <a:t>做資料傳導的</a:t>
            </a:r>
            <a:r>
              <a:rPr lang="zh-TW" altLang="zh-TW" dirty="0" smtClean="0"/>
              <a:t>動作</a:t>
            </a:r>
          </a:p>
          <a:p>
            <a:pPr marL="0" indent="0">
              <a:buNone/>
            </a:pPr>
            <a:r>
              <a:rPr lang="en-US" altLang="zh-TW" dirty="0" smtClean="0"/>
              <a:t>	    </a:t>
            </a:r>
            <a:r>
              <a:rPr lang="zh-TW" altLang="zh-TW" dirty="0" smtClean="0"/>
              <a:t>－</a:t>
            </a:r>
            <a:r>
              <a:rPr lang="en-US" altLang="zh-TW" dirty="0" smtClean="0"/>
              <a:t>SRC</a:t>
            </a:r>
            <a:r>
              <a:rPr lang="zh-TW" altLang="zh-TW" dirty="0" smtClean="0"/>
              <a:t>傳來的資料－＞傳給</a:t>
            </a:r>
            <a:r>
              <a:rPr lang="en-US" altLang="zh-TW" dirty="0" smtClean="0"/>
              <a:t>DEST</a:t>
            </a:r>
            <a:endParaRPr lang="zh-TW" altLang="zh-TW" dirty="0" smtClean="0"/>
          </a:p>
          <a:p>
            <a:pPr marL="0" indent="0">
              <a:buNone/>
            </a:pPr>
            <a:r>
              <a:rPr lang="en-US" altLang="zh-TW" dirty="0"/>
              <a:t>	</a:t>
            </a:r>
            <a:r>
              <a:rPr lang="en-US" altLang="zh-TW" dirty="0" smtClean="0"/>
              <a:t>    </a:t>
            </a:r>
            <a:r>
              <a:rPr lang="zh-TW" altLang="zh-TW" dirty="0" smtClean="0"/>
              <a:t>－</a:t>
            </a:r>
            <a:r>
              <a:rPr lang="en-US" altLang="zh-TW" dirty="0"/>
              <a:t>DEST</a:t>
            </a:r>
            <a:r>
              <a:rPr lang="zh-TW" altLang="zh-TW" dirty="0"/>
              <a:t>傳來的資料－＞傳給</a:t>
            </a:r>
            <a:r>
              <a:rPr lang="en-US" altLang="zh-TW" dirty="0"/>
              <a:t>SRC</a:t>
            </a:r>
            <a:endParaRPr lang="zh-TW" altLang="zh-TW" dirty="0"/>
          </a:p>
          <a:p>
            <a:endParaRPr lang="zh-TW" altLang="en-US" dirty="0"/>
          </a:p>
        </p:txBody>
      </p:sp>
    </p:spTree>
    <p:extLst>
      <p:ext uri="{BB962C8B-B14F-4D97-AF65-F5344CB8AC3E}">
        <p14:creationId xmlns:p14="http://schemas.microsoft.com/office/powerpoint/2010/main" val="33118660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Implementation Details</a:t>
            </a:r>
            <a:endParaRPr lang="zh-TW" altLang="en-US" dirty="0"/>
          </a:p>
        </p:txBody>
      </p:sp>
      <p:sp>
        <p:nvSpPr>
          <p:cNvPr id="3" name="內容版面配置區 2"/>
          <p:cNvSpPr>
            <a:spLocks noGrp="1"/>
          </p:cNvSpPr>
          <p:nvPr>
            <p:ph idx="1"/>
          </p:nvPr>
        </p:nvSpPr>
        <p:spPr/>
        <p:txBody>
          <a:bodyPr>
            <a:normAutofit fontScale="85000" lnSpcReduction="10000"/>
          </a:bodyPr>
          <a:lstStyle/>
          <a:p>
            <a:r>
              <a:rPr lang="en-US" altLang="zh-TW" dirty="0" smtClean="0"/>
              <a:t>BIND mode</a:t>
            </a:r>
            <a:r>
              <a:rPr lang="zh-TW" altLang="zh-TW" dirty="0" smtClean="0"/>
              <a:t>：</a:t>
            </a:r>
            <a:endParaRPr lang="zh-TW" altLang="zh-TW" dirty="0"/>
          </a:p>
          <a:p>
            <a:pPr marL="0" indent="0">
              <a:buNone/>
            </a:pPr>
            <a:r>
              <a:rPr lang="en-US" altLang="zh-TW" dirty="0"/>
              <a:t>	</a:t>
            </a:r>
            <a:r>
              <a:rPr lang="en-US" altLang="zh-TW" dirty="0" smtClean="0"/>
              <a:t>1. SOCKS </a:t>
            </a:r>
            <a:r>
              <a:rPr lang="zh-TW" altLang="zh-TW" dirty="0"/>
              <a:t>先去</a:t>
            </a:r>
            <a:r>
              <a:rPr lang="en-US" altLang="zh-TW" dirty="0"/>
              <a:t>BIND</a:t>
            </a:r>
            <a:r>
              <a:rPr lang="zh-TW" altLang="zh-TW" dirty="0"/>
              <a:t>一個</a:t>
            </a:r>
            <a:r>
              <a:rPr lang="en-US" altLang="zh-TW" dirty="0"/>
              <a:t>port(BIND_PORT)</a:t>
            </a:r>
            <a:endParaRPr lang="zh-TW" altLang="zh-TW" dirty="0"/>
          </a:p>
          <a:p>
            <a:pPr marL="0" indent="0">
              <a:buNone/>
            </a:pPr>
            <a:r>
              <a:rPr lang="en-US" altLang="zh-TW" dirty="0"/>
              <a:t>	</a:t>
            </a:r>
            <a:r>
              <a:rPr lang="en-US" altLang="zh-TW" dirty="0" smtClean="0"/>
              <a:t>2. SOCKS </a:t>
            </a:r>
            <a:r>
              <a:rPr lang="en-US" altLang="zh-TW" dirty="0"/>
              <a:t>listen</a:t>
            </a:r>
            <a:r>
              <a:rPr lang="zh-TW" altLang="zh-TW" dirty="0"/>
              <a:t>該</a:t>
            </a:r>
            <a:r>
              <a:rPr lang="en-US" altLang="zh-TW" dirty="0"/>
              <a:t>port</a:t>
            </a:r>
            <a:r>
              <a:rPr lang="zh-TW" altLang="zh-TW" dirty="0"/>
              <a:t>，回傳給</a:t>
            </a:r>
            <a:r>
              <a:rPr lang="en-US" altLang="zh-TW" dirty="0"/>
              <a:t>SRC</a:t>
            </a:r>
            <a:r>
              <a:rPr lang="zh-TW" altLang="zh-TW" dirty="0"/>
              <a:t>監聽</a:t>
            </a:r>
            <a:r>
              <a:rPr lang="en-US" altLang="zh-TW" dirty="0"/>
              <a:t>Port</a:t>
            </a:r>
            <a:r>
              <a:rPr lang="zh-TW" altLang="zh-TW" dirty="0" smtClean="0"/>
              <a:t>，</a:t>
            </a:r>
            <a:r>
              <a:rPr lang="en-US" altLang="zh-TW" dirty="0" smtClean="0"/>
              <a:t>	    DEST</a:t>
            </a:r>
            <a:r>
              <a:rPr lang="zh-TW" altLang="zh-TW" dirty="0"/>
              <a:t>就會自己連</a:t>
            </a:r>
            <a:r>
              <a:rPr lang="zh-TW" altLang="zh-TW" dirty="0" smtClean="0"/>
              <a:t>過來</a:t>
            </a:r>
            <a:endParaRPr lang="en-US" altLang="zh-TW" dirty="0" smtClean="0"/>
          </a:p>
          <a:p>
            <a:pPr marL="0" indent="0">
              <a:buNone/>
            </a:pPr>
            <a:r>
              <a:rPr lang="en-US" altLang="zh-TW" dirty="0"/>
              <a:t>	</a:t>
            </a:r>
            <a:r>
              <a:rPr lang="en-US" altLang="zh-TW" dirty="0" smtClean="0"/>
              <a:t>3. SOCKS </a:t>
            </a:r>
            <a:r>
              <a:rPr lang="en-US" altLang="zh-TW" dirty="0"/>
              <a:t>accept DEST</a:t>
            </a:r>
            <a:r>
              <a:rPr lang="zh-TW" altLang="zh-TW" dirty="0"/>
              <a:t>之後，要再丟</a:t>
            </a:r>
            <a:r>
              <a:rPr lang="zh-TW" altLang="zh-TW" dirty="0" smtClean="0"/>
              <a:t>一個</a:t>
            </a:r>
            <a:r>
              <a:rPr lang="en-US" altLang="zh-TW" dirty="0" smtClean="0"/>
              <a:t>	  	    SOCKS4_REPLY</a:t>
            </a:r>
            <a:r>
              <a:rPr lang="zh-TW" altLang="zh-TW" dirty="0"/>
              <a:t>給</a:t>
            </a:r>
            <a:r>
              <a:rPr lang="en-US" altLang="zh-TW" dirty="0"/>
              <a:t>SRC	&lt;-- </a:t>
            </a:r>
            <a:r>
              <a:rPr lang="zh-TW" altLang="zh-TW" b="1" u="sng" dirty="0"/>
              <a:t>重要</a:t>
            </a:r>
            <a:r>
              <a:rPr lang="en-US" altLang="zh-TW" dirty="0"/>
              <a:t>!!!!!!!!!</a:t>
            </a:r>
            <a:endParaRPr lang="zh-TW" altLang="zh-TW" dirty="0"/>
          </a:p>
          <a:p>
            <a:pPr marL="0" indent="0">
              <a:buNone/>
            </a:pPr>
            <a:r>
              <a:rPr lang="en-US" altLang="zh-TW" dirty="0"/>
              <a:t>	</a:t>
            </a:r>
            <a:r>
              <a:rPr lang="en-US" altLang="zh-TW" dirty="0" smtClean="0"/>
              <a:t>4.SOCKS</a:t>
            </a:r>
            <a:r>
              <a:rPr lang="zh-TW" altLang="zh-TW" dirty="0"/>
              <a:t>幫</a:t>
            </a:r>
            <a:r>
              <a:rPr lang="en-US" altLang="zh-TW" dirty="0"/>
              <a:t>SRC</a:t>
            </a:r>
            <a:r>
              <a:rPr lang="zh-TW" altLang="zh-TW" dirty="0"/>
              <a:t>與</a:t>
            </a:r>
            <a:r>
              <a:rPr lang="en-US" altLang="zh-TW" dirty="0"/>
              <a:t>DEST</a:t>
            </a:r>
            <a:r>
              <a:rPr lang="zh-TW" altLang="zh-TW" dirty="0"/>
              <a:t>做資料傳導的動作</a:t>
            </a:r>
          </a:p>
          <a:p>
            <a:pPr marL="0" indent="0">
              <a:buNone/>
            </a:pPr>
            <a:r>
              <a:rPr lang="en-US" altLang="zh-TW" dirty="0"/>
              <a:t> </a:t>
            </a:r>
            <a:r>
              <a:rPr lang="en-US" altLang="zh-TW" dirty="0" smtClean="0"/>
              <a:t>              </a:t>
            </a:r>
            <a:r>
              <a:rPr lang="zh-TW" altLang="zh-TW" dirty="0" smtClean="0"/>
              <a:t>－</a:t>
            </a:r>
            <a:r>
              <a:rPr lang="en-US" altLang="zh-TW" dirty="0"/>
              <a:t>SRC</a:t>
            </a:r>
            <a:r>
              <a:rPr lang="zh-TW" altLang="zh-TW" dirty="0"/>
              <a:t>傳來的資料－＞傳給</a:t>
            </a:r>
            <a:r>
              <a:rPr lang="en-US" altLang="zh-TW" dirty="0"/>
              <a:t>DEST</a:t>
            </a:r>
            <a:endParaRPr lang="zh-TW" altLang="zh-TW" dirty="0"/>
          </a:p>
          <a:p>
            <a:pPr marL="0" indent="0">
              <a:buNone/>
            </a:pPr>
            <a:r>
              <a:rPr lang="en-US" altLang="zh-TW" dirty="0"/>
              <a:t> </a:t>
            </a:r>
            <a:r>
              <a:rPr lang="en-US" altLang="zh-TW" dirty="0" smtClean="0"/>
              <a:t>              </a:t>
            </a:r>
            <a:r>
              <a:rPr lang="zh-TW" altLang="zh-TW" dirty="0" smtClean="0"/>
              <a:t>－</a:t>
            </a:r>
            <a:r>
              <a:rPr lang="en-US" altLang="zh-TW" dirty="0"/>
              <a:t>DEST</a:t>
            </a:r>
            <a:r>
              <a:rPr lang="zh-TW" altLang="zh-TW" dirty="0"/>
              <a:t>傳來的資料－＞傳給</a:t>
            </a:r>
            <a:r>
              <a:rPr lang="en-US" altLang="zh-TW" dirty="0"/>
              <a:t>SRC</a:t>
            </a:r>
            <a:endParaRPr lang="zh-TW" altLang="zh-TW" dirty="0"/>
          </a:p>
          <a:p>
            <a:endParaRPr lang="zh-TW" altLang="en-US" dirty="0"/>
          </a:p>
        </p:txBody>
      </p:sp>
    </p:spTree>
    <p:extLst>
      <p:ext uri="{BB962C8B-B14F-4D97-AF65-F5344CB8AC3E}">
        <p14:creationId xmlns:p14="http://schemas.microsoft.com/office/powerpoint/2010/main" val="6495310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Notes</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a:t>SOCKS_REQUEST , </a:t>
            </a:r>
            <a:r>
              <a:rPr lang="en-US" altLang="zh-TW" dirty="0" smtClean="0"/>
              <a:t>SOCKS_REPLY</a:t>
            </a:r>
            <a:endParaRPr lang="zh-TW" altLang="zh-TW" dirty="0"/>
          </a:p>
          <a:p>
            <a:pPr lvl="1"/>
            <a:r>
              <a:rPr lang="en-US" altLang="zh-TW" dirty="0"/>
              <a:t>  1 byte : unsigned char</a:t>
            </a:r>
            <a:endParaRPr lang="zh-TW" altLang="zh-TW" dirty="0"/>
          </a:p>
          <a:p>
            <a:pPr lvl="1"/>
            <a:r>
              <a:rPr lang="en-US" altLang="zh-TW" dirty="0"/>
              <a:t>  2 byte : unsigned char[2]</a:t>
            </a:r>
            <a:endParaRPr lang="zh-TW" altLang="zh-TW" dirty="0"/>
          </a:p>
          <a:p>
            <a:pPr lvl="1"/>
            <a:r>
              <a:rPr lang="en-US" altLang="zh-TW" dirty="0"/>
              <a:t>  4 byte : unsigned char[4] </a:t>
            </a:r>
            <a:endParaRPr lang="zh-TW" altLang="zh-TW" dirty="0"/>
          </a:p>
          <a:p>
            <a:r>
              <a:rPr lang="en-US" altLang="zh-TW" dirty="0" smtClean="0"/>
              <a:t>Port formulation e.g. </a:t>
            </a:r>
            <a:r>
              <a:rPr lang="en-US" altLang="zh-TW" dirty="0"/>
              <a:t>port = 1234</a:t>
            </a:r>
            <a:r>
              <a:rPr lang="zh-TW" altLang="zh-TW" dirty="0"/>
              <a:t>　</a:t>
            </a:r>
          </a:p>
          <a:p>
            <a:pPr lvl="1"/>
            <a:r>
              <a:rPr lang="zh-TW" altLang="zh-TW" dirty="0"/>
              <a:t>　</a:t>
            </a:r>
            <a:r>
              <a:rPr lang="en-US" altLang="zh-TW" dirty="0"/>
              <a:t>unsigned char port[2]</a:t>
            </a:r>
            <a:endParaRPr lang="zh-TW" altLang="zh-TW" dirty="0"/>
          </a:p>
          <a:p>
            <a:pPr lvl="1"/>
            <a:r>
              <a:rPr lang="zh-TW" altLang="zh-TW" dirty="0"/>
              <a:t>　</a:t>
            </a:r>
            <a:r>
              <a:rPr lang="en-US" altLang="zh-TW" dirty="0"/>
              <a:t>port[0] = 4</a:t>
            </a:r>
            <a:endParaRPr lang="zh-TW" altLang="zh-TW" dirty="0"/>
          </a:p>
          <a:p>
            <a:pPr lvl="1"/>
            <a:r>
              <a:rPr lang="en-US" altLang="zh-TW" dirty="0"/>
              <a:t>  port[1] = 210</a:t>
            </a:r>
            <a:endParaRPr lang="zh-TW" altLang="zh-TW" dirty="0"/>
          </a:p>
          <a:p>
            <a:pPr lvl="1"/>
            <a:r>
              <a:rPr lang="en-US" altLang="zh-TW" dirty="0"/>
              <a:t>  (hint : (</a:t>
            </a:r>
            <a:r>
              <a:rPr lang="en-US" altLang="zh-TW" dirty="0" err="1"/>
              <a:t>int</a:t>
            </a:r>
            <a:r>
              <a:rPr lang="en-US" altLang="zh-TW" dirty="0"/>
              <a:t>)port = port[0]*256 + port[1]  ==&gt; 1234 = 4*256 + 210)</a:t>
            </a:r>
            <a:endParaRPr lang="zh-TW" altLang="zh-TW" dirty="0"/>
          </a:p>
          <a:p>
            <a:endParaRPr lang="zh-TW" altLang="en-US" dirty="0"/>
          </a:p>
        </p:txBody>
      </p:sp>
    </p:spTree>
    <p:extLst>
      <p:ext uri="{BB962C8B-B14F-4D97-AF65-F5344CB8AC3E}">
        <p14:creationId xmlns:p14="http://schemas.microsoft.com/office/powerpoint/2010/main" val="36461165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Notes</a:t>
            </a:r>
            <a:endParaRPr lang="zh-TW" altLang="en-US" dirty="0"/>
          </a:p>
        </p:txBody>
      </p:sp>
      <p:sp>
        <p:nvSpPr>
          <p:cNvPr id="3" name="內容版面配置區 2"/>
          <p:cNvSpPr>
            <a:spLocks noGrp="1"/>
          </p:cNvSpPr>
          <p:nvPr>
            <p:ph idx="1"/>
          </p:nvPr>
        </p:nvSpPr>
        <p:spPr/>
        <p:txBody>
          <a:bodyPr>
            <a:normAutofit/>
          </a:bodyPr>
          <a:lstStyle/>
          <a:p>
            <a:r>
              <a:rPr lang="en-US" altLang="zh-TW" dirty="0" smtClean="0"/>
              <a:t>IP formulations</a:t>
            </a:r>
            <a:r>
              <a:rPr lang="en-US" altLang="zh-TW" dirty="0"/>
              <a:t> </a:t>
            </a:r>
            <a:r>
              <a:rPr lang="en-US" altLang="zh-TW" dirty="0" smtClean="0"/>
              <a:t>e.g. </a:t>
            </a:r>
            <a:r>
              <a:rPr lang="en-US" altLang="zh-TW" dirty="0"/>
              <a:t>IP = </a:t>
            </a:r>
            <a:r>
              <a:rPr lang="en-US" altLang="zh-TW" dirty="0" smtClean="0"/>
              <a:t>140.113.1.2</a:t>
            </a:r>
            <a:endParaRPr lang="zh-TW" altLang="zh-TW" dirty="0"/>
          </a:p>
          <a:p>
            <a:pPr lvl="1"/>
            <a:r>
              <a:rPr lang="en-US" altLang="zh-TW" dirty="0"/>
              <a:t>  unsigned char IP[4]</a:t>
            </a:r>
            <a:endParaRPr lang="zh-TW" altLang="zh-TW" dirty="0"/>
          </a:p>
          <a:p>
            <a:pPr lvl="2"/>
            <a:r>
              <a:rPr lang="en-US" altLang="zh-TW" dirty="0"/>
              <a:t>  IP[0] = 140</a:t>
            </a:r>
            <a:endParaRPr lang="zh-TW" altLang="zh-TW" dirty="0"/>
          </a:p>
          <a:p>
            <a:pPr lvl="2"/>
            <a:r>
              <a:rPr lang="en-US" altLang="zh-TW" dirty="0"/>
              <a:t>  IP[1] = 113</a:t>
            </a:r>
            <a:endParaRPr lang="zh-TW" altLang="zh-TW" dirty="0"/>
          </a:p>
          <a:p>
            <a:pPr lvl="2"/>
            <a:r>
              <a:rPr lang="en-US" altLang="zh-TW" dirty="0"/>
              <a:t>  IP[2] = 1</a:t>
            </a:r>
            <a:endParaRPr lang="zh-TW" altLang="zh-TW" dirty="0"/>
          </a:p>
          <a:p>
            <a:pPr lvl="2"/>
            <a:r>
              <a:rPr lang="en-US" altLang="zh-TW" dirty="0"/>
              <a:t>  IP[3] = 2</a:t>
            </a:r>
            <a:endParaRPr lang="zh-TW" altLang="zh-TW" dirty="0"/>
          </a:p>
          <a:p>
            <a:r>
              <a:rPr lang="en-US" altLang="zh-TW" dirty="0" smtClean="0"/>
              <a:t>In BIND mode, you need to ensure the connection between client and server is built before </a:t>
            </a:r>
            <a:r>
              <a:rPr lang="en-US" altLang="zh-TW" dirty="0"/>
              <a:t>data </a:t>
            </a:r>
            <a:r>
              <a:rPr lang="en-US" altLang="zh-TW" dirty="0" smtClean="0"/>
              <a:t>transfer.</a:t>
            </a:r>
            <a:endParaRPr lang="zh-TW" altLang="en-US" dirty="0"/>
          </a:p>
        </p:txBody>
      </p:sp>
    </p:spTree>
    <p:extLst>
      <p:ext uri="{BB962C8B-B14F-4D97-AF65-F5344CB8AC3E}">
        <p14:creationId xmlns:p14="http://schemas.microsoft.com/office/powerpoint/2010/main" val="2099281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Schedule</a:t>
            </a:r>
            <a:endParaRPr lang="zh-TW" altLang="en-US" dirty="0"/>
          </a:p>
        </p:txBody>
      </p:sp>
      <p:sp>
        <p:nvSpPr>
          <p:cNvPr id="3" name="內容版面配置區 2"/>
          <p:cNvSpPr>
            <a:spLocks noGrp="1"/>
          </p:cNvSpPr>
          <p:nvPr>
            <p:ph idx="1"/>
          </p:nvPr>
        </p:nvSpPr>
        <p:spPr/>
        <p:txBody>
          <a:bodyPr/>
          <a:lstStyle/>
          <a:p>
            <a:r>
              <a:rPr lang="en-US" altLang="zh-TW" dirty="0" smtClean="0"/>
              <a:t>Deadline: </a:t>
            </a:r>
          </a:p>
          <a:p>
            <a:pPr lvl="1"/>
            <a:r>
              <a:rPr lang="en-US" altLang="zh-TW" dirty="0" smtClean="0"/>
              <a:t>2017/12/31 23:59 (Sunday)</a:t>
            </a:r>
          </a:p>
          <a:p>
            <a:r>
              <a:rPr lang="en-US" altLang="zh-TW" dirty="0" smtClean="0"/>
              <a:t>Demo: </a:t>
            </a:r>
          </a:p>
          <a:p>
            <a:pPr lvl="1"/>
            <a:r>
              <a:rPr lang="en-US" altLang="zh-TW" dirty="0" smtClean="0"/>
              <a:t>2018/01/02 10:00~17:00 (Tuesday)</a:t>
            </a:r>
            <a:endParaRPr lang="zh-TW" altLang="en-US" dirty="0"/>
          </a:p>
        </p:txBody>
      </p:sp>
    </p:spTree>
    <p:extLst>
      <p:ext uri="{BB962C8B-B14F-4D97-AF65-F5344CB8AC3E}">
        <p14:creationId xmlns:p14="http://schemas.microsoft.com/office/powerpoint/2010/main" val="39876667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16632"/>
            <a:ext cx="4392488" cy="667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95853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59" y="0"/>
            <a:ext cx="4438995" cy="677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5257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07504" y="2130425"/>
            <a:ext cx="8928992" cy="1470025"/>
          </a:xfrm>
        </p:spPr>
        <p:txBody>
          <a:bodyPr>
            <a:normAutofit/>
          </a:bodyPr>
          <a:lstStyle/>
          <a:p>
            <a:r>
              <a:rPr lang="en-US" altLang="zh-TW" dirty="0" smtClean="0"/>
              <a:t>Part I: Socks4 Server </a:t>
            </a:r>
            <a:r>
              <a:rPr lang="en-US" altLang="zh-TW" dirty="0" smtClean="0">
                <a:solidFill>
                  <a:srgbClr val="FF0000"/>
                </a:solidFill>
              </a:rPr>
              <a:t>Connect</a:t>
            </a:r>
            <a:r>
              <a:rPr lang="en-US" altLang="zh-TW" dirty="0" smtClean="0"/>
              <a:t> Mode</a:t>
            </a:r>
            <a:endParaRPr lang="zh-TW" altLang="en-US" dirty="0"/>
          </a:p>
        </p:txBody>
      </p:sp>
      <p:sp>
        <p:nvSpPr>
          <p:cNvPr id="4" name="副標題 3"/>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693789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dirty="0" smtClean="0"/>
              <a:t>Web Browser(Connect mode)</a:t>
            </a:r>
            <a:endParaRPr lang="zh-TW" altLang="en-US" dirty="0"/>
          </a:p>
        </p:txBody>
      </p:sp>
      <p:sp>
        <p:nvSpPr>
          <p:cNvPr id="4" name="矩形 3"/>
          <p:cNvSpPr/>
          <p:nvPr/>
        </p:nvSpPr>
        <p:spPr>
          <a:xfrm>
            <a:off x="285720"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Browser</a:t>
            </a:r>
            <a:endParaRPr lang="zh-TW" altLang="en-US" sz="1600" b="1" dirty="0">
              <a:solidFill>
                <a:schemeClr val="tx1"/>
              </a:solidFill>
              <a:latin typeface="Times New Roman" pitchFamily="18" charset="0"/>
              <a:cs typeface="Times New Roman" pitchFamily="18" charset="0"/>
            </a:endParaRPr>
          </a:p>
        </p:txBody>
      </p:sp>
      <p:sp>
        <p:nvSpPr>
          <p:cNvPr id="11" name="矩形 10"/>
          <p:cNvSpPr/>
          <p:nvPr/>
        </p:nvSpPr>
        <p:spPr>
          <a:xfrm>
            <a:off x="7358082"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err="1" smtClean="0">
                <a:solidFill>
                  <a:schemeClr val="tx1"/>
                </a:solidFill>
                <a:latin typeface="Times New Roman" pitchFamily="18" charset="0"/>
                <a:cs typeface="Times New Roman" pitchFamily="18" charset="0"/>
              </a:rPr>
              <a:t>Dest</a:t>
            </a:r>
            <a:endParaRPr lang="en-US" altLang="zh-TW" sz="1600" b="1" dirty="0" smtClean="0">
              <a:solidFill>
                <a:schemeClr val="tx1"/>
              </a:solidFill>
              <a:latin typeface="Times New Roman" pitchFamily="18" charset="0"/>
              <a:cs typeface="Times New Roman" pitchFamily="18" charset="0"/>
            </a:endParaRPr>
          </a:p>
          <a:p>
            <a:pPr algn="ctr"/>
            <a:r>
              <a:rPr lang="en-US" altLang="zh-TW" sz="1600" b="1" dirty="0" smtClean="0">
                <a:solidFill>
                  <a:schemeClr val="tx1"/>
                </a:solidFill>
                <a:latin typeface="Times New Roman" pitchFamily="18" charset="0"/>
                <a:cs typeface="Times New Roman" pitchFamily="18" charset="0"/>
              </a:rPr>
              <a:t>Host</a:t>
            </a:r>
            <a:endParaRPr lang="zh-TW" altLang="en-US" sz="1600" b="1" dirty="0">
              <a:solidFill>
                <a:schemeClr val="tx1"/>
              </a:solidFill>
              <a:latin typeface="Times New Roman" pitchFamily="18" charset="0"/>
              <a:cs typeface="Times New Roman" pitchFamily="18" charset="0"/>
            </a:endParaRPr>
          </a:p>
        </p:txBody>
      </p:sp>
      <p:cxnSp>
        <p:nvCxnSpPr>
          <p:cNvPr id="26" name="直線單箭頭接點 25"/>
          <p:cNvCxnSpPr/>
          <p:nvPr/>
        </p:nvCxnSpPr>
        <p:spPr>
          <a:xfrm rot="10800000">
            <a:off x="1357290" y="5517232"/>
            <a:ext cx="2571768"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929058"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SOCKS</a:t>
            </a:r>
          </a:p>
          <a:p>
            <a:pPr algn="ctr"/>
            <a:r>
              <a:rPr lang="en-US" altLang="zh-TW" sz="1600" b="1" dirty="0" smtClean="0">
                <a:solidFill>
                  <a:schemeClr val="tx1"/>
                </a:solidFill>
                <a:latin typeface="Times New Roman" pitchFamily="18" charset="0"/>
                <a:cs typeface="Times New Roman" pitchFamily="18" charset="0"/>
              </a:rPr>
              <a:t>SERVER</a:t>
            </a:r>
            <a:endParaRPr lang="zh-TW" altLang="en-US" sz="1600" b="1" dirty="0">
              <a:solidFill>
                <a:schemeClr val="tx1"/>
              </a:solidFill>
              <a:latin typeface="Times New Roman" pitchFamily="18" charset="0"/>
              <a:cs typeface="Times New Roman" pitchFamily="18" charset="0"/>
            </a:endParaRPr>
          </a:p>
        </p:txBody>
      </p:sp>
      <p:cxnSp>
        <p:nvCxnSpPr>
          <p:cNvPr id="27" name="直線單箭頭接點 26"/>
          <p:cNvCxnSpPr/>
          <p:nvPr/>
        </p:nvCxnSpPr>
        <p:spPr>
          <a:xfrm rot="10800000">
            <a:off x="5000628" y="5517232"/>
            <a:ext cx="2357454"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5072066" y="5088604"/>
            <a:ext cx="2286016"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1393009" y="5004688"/>
            <a:ext cx="2571768"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1602629" y="4562536"/>
            <a:ext cx="1969239"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HTTP REQUEST</a:t>
            </a:r>
            <a:endParaRPr lang="zh-TW" altLang="en-US" b="1" dirty="0">
              <a:latin typeface="Times New Roman" pitchFamily="18" charset="0"/>
              <a:cs typeface="Times New Roman" pitchFamily="18" charset="0"/>
            </a:endParaRPr>
          </a:p>
        </p:txBody>
      </p:sp>
      <p:sp>
        <p:nvSpPr>
          <p:cNvPr id="13" name="文字方塊 12"/>
          <p:cNvSpPr txBox="1"/>
          <p:nvPr/>
        </p:nvSpPr>
        <p:spPr>
          <a:xfrm>
            <a:off x="5218686" y="4565851"/>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HTTP REQUEST</a:t>
            </a:r>
            <a:endParaRPr lang="zh-TW" altLang="en-US" b="1" dirty="0">
              <a:latin typeface="Times New Roman" pitchFamily="18" charset="0"/>
              <a:cs typeface="Times New Roman" pitchFamily="18" charset="0"/>
            </a:endParaRPr>
          </a:p>
        </p:txBody>
      </p:sp>
      <p:sp>
        <p:nvSpPr>
          <p:cNvPr id="14" name="文字方塊 13"/>
          <p:cNvSpPr txBox="1"/>
          <p:nvPr/>
        </p:nvSpPr>
        <p:spPr>
          <a:xfrm>
            <a:off x="5572132" y="5591641"/>
            <a:ext cx="3286148" cy="646331"/>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REPLY</a:t>
            </a:r>
          </a:p>
          <a:p>
            <a:r>
              <a:rPr lang="en-US" altLang="zh-TW" b="1" dirty="0" smtClean="0">
                <a:latin typeface="Times New Roman" pitchFamily="18" charset="0"/>
                <a:cs typeface="Times New Roman" pitchFamily="18" charset="0"/>
              </a:rPr>
              <a:t>HTML</a:t>
            </a:r>
            <a:endParaRPr lang="zh-TW" altLang="en-US" b="1" dirty="0">
              <a:latin typeface="Times New Roman" pitchFamily="18" charset="0"/>
              <a:cs typeface="Times New Roman" pitchFamily="18" charset="0"/>
            </a:endParaRPr>
          </a:p>
        </p:txBody>
      </p:sp>
      <p:sp>
        <p:nvSpPr>
          <p:cNvPr id="16" name="文字方塊 15"/>
          <p:cNvSpPr txBox="1"/>
          <p:nvPr/>
        </p:nvSpPr>
        <p:spPr>
          <a:xfrm>
            <a:off x="1928794" y="5591641"/>
            <a:ext cx="3286148" cy="646331"/>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REPLY</a:t>
            </a:r>
          </a:p>
          <a:p>
            <a:r>
              <a:rPr lang="en-US" altLang="zh-TW" b="1" dirty="0" smtClean="0">
                <a:latin typeface="Times New Roman" pitchFamily="18" charset="0"/>
                <a:cs typeface="Times New Roman" pitchFamily="18" charset="0"/>
              </a:rPr>
              <a:t>HTML</a:t>
            </a:r>
            <a:endParaRPr lang="zh-TW" altLang="en-US" b="1" dirty="0">
              <a:latin typeface="Times New Roman" pitchFamily="18" charset="0"/>
              <a:cs typeface="Times New Roman" pitchFamily="18" charset="0"/>
            </a:endParaRPr>
          </a:p>
        </p:txBody>
      </p:sp>
      <p:cxnSp>
        <p:nvCxnSpPr>
          <p:cNvPr id="15" name="直線單箭頭接點 14"/>
          <p:cNvCxnSpPr/>
          <p:nvPr/>
        </p:nvCxnSpPr>
        <p:spPr>
          <a:xfrm>
            <a:off x="1367904" y="2915305"/>
            <a:ext cx="2571768"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rot="10800000">
            <a:off x="1357289" y="3280594"/>
            <a:ext cx="2571768"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1440107" y="2486669"/>
            <a:ext cx="26204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SOCKS4_REQUEST</a:t>
            </a:r>
            <a:endParaRPr lang="zh-TW" altLang="en-US" b="1" dirty="0">
              <a:latin typeface="Times New Roman" pitchFamily="18" charset="0"/>
              <a:cs typeface="Times New Roman" pitchFamily="18" charset="0"/>
            </a:endParaRPr>
          </a:p>
        </p:txBody>
      </p:sp>
      <p:sp>
        <p:nvSpPr>
          <p:cNvPr id="19" name="文字方塊 18"/>
          <p:cNvSpPr txBox="1"/>
          <p:nvPr/>
        </p:nvSpPr>
        <p:spPr>
          <a:xfrm>
            <a:off x="1557568" y="3411525"/>
            <a:ext cx="26204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SOCKS4_REPLY</a:t>
            </a:r>
            <a:endParaRPr lang="zh-TW" alt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SOCKS4_REQUEST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2051" name="Picture 3"/>
          <p:cNvPicPr>
            <a:picLocks noChangeAspect="1" noChangeArrowheads="1"/>
          </p:cNvPicPr>
          <p:nvPr/>
        </p:nvPicPr>
        <p:blipFill>
          <a:blip r:embed="rId2"/>
          <a:srcRect/>
          <a:stretch>
            <a:fillRect/>
          </a:stretch>
        </p:blipFill>
        <p:spPr bwMode="auto">
          <a:xfrm>
            <a:off x="0" y="1190614"/>
            <a:ext cx="9020175" cy="5667386"/>
          </a:xfrm>
          <a:prstGeom prst="rect">
            <a:avLst/>
          </a:prstGeom>
          <a:noFill/>
          <a:ln w="9525">
            <a:noFill/>
            <a:miter lim="800000"/>
            <a:headEnd/>
            <a:tailEnd/>
          </a:ln>
          <a:effectLst/>
        </p:spPr>
      </p:pic>
      <p:sp>
        <p:nvSpPr>
          <p:cNvPr id="5" name="矩形 4"/>
          <p:cNvSpPr/>
          <p:nvPr/>
        </p:nvSpPr>
        <p:spPr>
          <a:xfrm>
            <a:off x="0" y="5500702"/>
            <a:ext cx="4572000" cy="1143008"/>
          </a:xfrm>
          <a:prstGeom prst="rect">
            <a:avLst/>
          </a:prstGeom>
          <a:solidFill>
            <a:schemeClr val="accent1">
              <a:alpha val="0"/>
            </a:schemeClr>
          </a:solid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 name="矩形 3"/>
          <p:cNvSpPr/>
          <p:nvPr/>
        </p:nvSpPr>
        <p:spPr>
          <a:xfrm>
            <a:off x="5220072" y="5423425"/>
            <a:ext cx="3600400" cy="1200329"/>
          </a:xfrm>
          <a:prstGeom prst="rect">
            <a:avLst/>
          </a:prstGeom>
        </p:spPr>
        <p:txBody>
          <a:bodyPr wrap="square">
            <a:spAutoFit/>
          </a:bodyPr>
          <a:lstStyle/>
          <a:p>
            <a:pPr>
              <a:spcAft>
                <a:spcPts val="0"/>
              </a:spcAft>
            </a:pPr>
            <a:r>
              <a:rPr lang="en-US" altLang="zh-TW" kern="100" dirty="0">
                <a:latin typeface="Times New Roman" panose="02020603050405020304" pitchFamily="18" charset="0"/>
                <a:ea typeface="新細明體" panose="02020500000000000000" pitchFamily="18" charset="-120"/>
              </a:rPr>
              <a:t>[DST IP]</a:t>
            </a:r>
            <a:endParaRPr lang="zh-TW" altLang="zh-TW" kern="100" dirty="0">
              <a:latin typeface="Times New Roman" panose="02020603050405020304" pitchFamily="18" charset="0"/>
              <a:ea typeface="新細明體" panose="02020500000000000000" pitchFamily="18" charset="-120"/>
            </a:endParaRPr>
          </a:p>
          <a:p>
            <a:pPr>
              <a:spcAft>
                <a:spcPts val="0"/>
              </a:spcAft>
            </a:pPr>
            <a:r>
              <a:rPr lang="en-US" altLang="zh-TW" kern="100" dirty="0">
                <a:latin typeface="Times New Roman" panose="02020603050405020304" pitchFamily="18" charset="0"/>
                <a:ea typeface="新細明體" panose="02020500000000000000" pitchFamily="18" charset="-120"/>
              </a:rPr>
              <a:t>Connect mode: is the DST IP in SOCKS4_REQUEST</a:t>
            </a:r>
            <a:endParaRPr lang="zh-TW" altLang="zh-TW" kern="100" dirty="0">
              <a:latin typeface="Times New Roman" panose="02020603050405020304" pitchFamily="18" charset="0"/>
              <a:ea typeface="新細明體" panose="02020500000000000000" pitchFamily="18" charset="-120"/>
            </a:endParaRPr>
          </a:p>
          <a:p>
            <a:pPr>
              <a:spcAft>
                <a:spcPts val="0"/>
              </a:spcAft>
            </a:pPr>
            <a:r>
              <a:rPr lang="en-US" altLang="zh-TW" kern="100" dirty="0">
                <a:latin typeface="Times New Roman" panose="02020603050405020304" pitchFamily="18" charset="0"/>
                <a:ea typeface="新細明體" panose="02020500000000000000" pitchFamily="18" charset="-120"/>
              </a:rPr>
              <a:t>Bind mode: 0</a:t>
            </a:r>
            <a:endParaRPr lang="zh-TW" altLang="zh-TW" kern="100" dirty="0">
              <a:effectLst/>
              <a:latin typeface="Times New Roman" panose="02020603050405020304" pitchFamily="18" charset="0"/>
              <a:ea typeface="新細明體" panose="02020500000000000000" pitchFamily="18" charset="-120"/>
            </a:endParaRPr>
          </a:p>
        </p:txBody>
      </p:sp>
    </p:spTree>
    <p:extLst>
      <p:ext uri="{BB962C8B-B14F-4D97-AF65-F5344CB8AC3E}">
        <p14:creationId xmlns:p14="http://schemas.microsoft.com/office/powerpoint/2010/main" val="2473154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SOCKS_REPLY</a:t>
            </a:r>
            <a:endParaRPr lang="zh-TW" altLang="en-US" dirty="0"/>
          </a:p>
        </p:txBody>
      </p:sp>
      <p:pic>
        <p:nvPicPr>
          <p:cNvPr id="2050" name="Picture 2" descr="socks2"/>
          <p:cNvPicPr>
            <a:picLocks noChangeAspect="1" noChangeArrowheads="1"/>
          </p:cNvPicPr>
          <p:nvPr/>
        </p:nvPicPr>
        <p:blipFill rotWithShape="1">
          <a:blip r:embed="rId2">
            <a:extLst>
              <a:ext uri="{28A0092B-C50C-407E-A947-70E740481C1C}">
                <a14:useLocalDpi xmlns:a14="http://schemas.microsoft.com/office/drawing/2010/main" val="0"/>
              </a:ext>
            </a:extLst>
          </a:blip>
          <a:srcRect t="63355" r="18186"/>
          <a:stretch/>
        </p:blipFill>
        <p:spPr bwMode="auto">
          <a:xfrm>
            <a:off x="35497" y="1844824"/>
            <a:ext cx="8928992"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572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Browser Setting</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395536" y="1197150"/>
            <a:ext cx="7344816" cy="5408711"/>
          </a:xfrm>
          <a:prstGeom prst="rect">
            <a:avLst/>
          </a:prstGeom>
        </p:spPr>
      </p:pic>
    </p:spTree>
    <p:extLst>
      <p:ext uri="{BB962C8B-B14F-4D97-AF65-F5344CB8AC3E}">
        <p14:creationId xmlns:p14="http://schemas.microsoft.com/office/powerpoint/2010/main" val="3096852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2339</TotalTime>
  <Words>918</Words>
  <Application>Microsoft Office PowerPoint</Application>
  <PresentationFormat>如螢幕大小 (4:3)</PresentationFormat>
  <Paragraphs>286</Paragraphs>
  <Slides>41</Slides>
  <Notes>10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41</vt:i4>
      </vt:variant>
    </vt:vector>
  </HeadingPairs>
  <TitlesOfParts>
    <vt:vector size="50" baseType="lpstr">
      <vt:lpstr>Arial Unicode MS</vt:lpstr>
      <vt:lpstr>微軟正黑體</vt:lpstr>
      <vt:lpstr>新細明體</vt:lpstr>
      <vt:lpstr>Arial</vt:lpstr>
      <vt:lpstr>Calibri</vt:lpstr>
      <vt:lpstr>Times New Roman</vt:lpstr>
      <vt:lpstr>Trebuchet MS</vt:lpstr>
      <vt:lpstr>Wingdings</vt:lpstr>
      <vt:lpstr>Office 佈景主題</vt:lpstr>
      <vt:lpstr>Project IV:  SOCKS4 Server</vt:lpstr>
      <vt:lpstr>Abstract</vt:lpstr>
      <vt:lpstr>Requirements</vt:lpstr>
      <vt:lpstr>Schedule</vt:lpstr>
      <vt:lpstr>Part I: Socks4 Server Connect Mode</vt:lpstr>
      <vt:lpstr>Web Browser(Connect mode)</vt:lpstr>
      <vt:lpstr>SOCKS4_REQUEST</vt:lpstr>
      <vt:lpstr>SOCKS_REPLY</vt:lpstr>
      <vt:lpstr>Browser Setting</vt:lpstr>
      <vt:lpstr>Part I points</vt:lpstr>
      <vt:lpstr>Part I points</vt:lpstr>
      <vt:lpstr>Part II: Socks4 Server Bind Mode</vt:lpstr>
      <vt:lpstr>FTP Transfer(Bind mode)</vt:lpstr>
      <vt:lpstr>FTP server/client</vt:lpstr>
      <vt:lpstr>FlashFXP</vt:lpstr>
      <vt:lpstr>FlashFXP – set FTP server</vt:lpstr>
      <vt:lpstr>FlashFXP – set FTP server</vt:lpstr>
      <vt:lpstr>FlashFXP</vt:lpstr>
      <vt:lpstr>Part II points</vt:lpstr>
      <vt:lpstr>Part III: CGI Proxy</vt:lpstr>
      <vt:lpstr>CGI Connection</vt:lpstr>
      <vt:lpstr>CGI Connection(Connect mode)</vt:lpstr>
      <vt:lpstr>Demo</vt:lpstr>
      <vt:lpstr>Demo</vt:lpstr>
      <vt:lpstr>Firewall</vt:lpstr>
      <vt:lpstr>Part III points</vt:lpstr>
      <vt:lpstr>Firewall</vt:lpstr>
      <vt:lpstr>END</vt:lpstr>
      <vt:lpstr>Implementation Details</vt:lpstr>
      <vt:lpstr>SOCKS4_REQUEST</vt:lpstr>
      <vt:lpstr>SOCKS4_REQUEST</vt:lpstr>
      <vt:lpstr>SOCKS4_REPLY</vt:lpstr>
      <vt:lpstr>SOCKS4_REPLY</vt:lpstr>
      <vt:lpstr>Port</vt:lpstr>
      <vt:lpstr>Port</vt:lpstr>
      <vt:lpstr>Implementation Details</vt:lpstr>
      <vt:lpstr>Implementation Details</vt:lpstr>
      <vt:lpstr>Notes</vt:lpstr>
      <vt:lpstr>Notes</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GDB: How to Use it?</dc:title>
  <dc:creator>lala</dc:creator>
  <cp:lastModifiedBy>cgilab</cp:lastModifiedBy>
  <cp:revision>143</cp:revision>
  <dcterms:created xsi:type="dcterms:W3CDTF">2011-10-12T14:54:46Z</dcterms:created>
  <dcterms:modified xsi:type="dcterms:W3CDTF">2017-12-14T05:47:05Z</dcterms:modified>
</cp:coreProperties>
</file>