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68" r:id="rId21"/>
    <p:sldId id="290" r:id="rId22"/>
    <p:sldId id="291" r:id="rId23"/>
    <p:sldId id="292" r:id="rId24"/>
    <p:sldId id="293" r:id="rId25"/>
    <p:sldId id="294" r:id="rId26"/>
    <p:sldId id="295" r:id="rId27"/>
    <p:sldId id="269" r:id="rId28"/>
    <p:sldId id="270" r:id="rId29"/>
    <p:sldId id="271" r:id="rId30"/>
    <p:sldId id="272" r:id="rId31"/>
    <p:sldId id="274" r:id="rId32"/>
    <p:sldId id="273" r:id="rId33"/>
    <p:sldId id="275" r:id="rId34"/>
    <p:sldId id="276" r:id="rId35"/>
    <p:sldId id="277" r:id="rId36"/>
    <p:sldId id="278" r:id="rId37"/>
    <p:sldId id="280" r:id="rId38"/>
    <p:sldId id="28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12/07/08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設計者に</a:t>
            </a:r>
            <a:r>
              <a:rPr lang="ja-JP" altLang="en-US" dirty="0" smtClean="0"/>
              <a:t>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うれしい</a:t>
            </a:r>
            <a:r>
              <a:rPr lang="en-US" altLang="ja-JP" dirty="0" err="1"/>
              <a:t>DBFlute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pPr algn="r"/>
            <a:r>
              <a:rPr kumimoji="1" lang="ja-JP" altLang="en-US" dirty="0" smtClean="0"/>
              <a:t>久保　雅彦　</a:t>
            </a:r>
            <a:r>
              <a:rPr kumimoji="1" lang="en-US" altLang="ja-JP" dirty="0" smtClean="0"/>
              <a:t>(jflute)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904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またぶつくさぶつくさ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自動</a:t>
            </a:r>
            <a:r>
              <a:rPr lang="ja-JP" altLang="en-US" sz="4000" dirty="0"/>
              <a:t>生成ドリブン</a:t>
            </a:r>
            <a:r>
              <a:rPr lang="ja-JP" altLang="en-US" sz="4000" dirty="0" smtClean="0"/>
              <a:t>でジェネレーションギャップでプログラム上でタイプセーフ</a:t>
            </a:r>
            <a:r>
              <a:rPr lang="ja-JP" altLang="en-US" sz="4000" dirty="0"/>
              <a:t>でどうのこうの</a:t>
            </a:r>
            <a:r>
              <a:rPr lang="en-US" altLang="ja-JP" sz="4000" dirty="0"/>
              <a:t>...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9438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ぶつくさやめっ！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en-US" altLang="ja-JP" sz="4800" dirty="0"/>
              <a:t>　</a:t>
            </a:r>
            <a:r>
              <a:rPr lang="ja-JP" altLang="en-US" sz="4800" dirty="0" smtClean="0"/>
              <a:t>やっぱ</a:t>
            </a:r>
            <a:r>
              <a:rPr lang="ja-JP" altLang="en-US" sz="4800" dirty="0"/>
              <a:t>５分じゃ無理</a:t>
            </a:r>
            <a:r>
              <a:rPr lang="ja-JP" altLang="en-US" sz="4800" dirty="0" smtClean="0"/>
              <a:t>！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（</a:t>
            </a:r>
            <a:r>
              <a:rPr lang="ja-JP" altLang="en-US" sz="4800" dirty="0"/>
              <a:t>＞＜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6213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わりと</a:t>
            </a:r>
            <a:r>
              <a:rPr kumimoji="1" lang="ja-JP" altLang="en-US" dirty="0" smtClean="0"/>
              <a:t>便利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ja-JP" dirty="0"/>
              <a:t>　</a:t>
            </a:r>
            <a:r>
              <a:rPr lang="ja-JP" altLang="en-US" sz="3600" b="1" dirty="0" smtClean="0"/>
              <a:t>外</a:t>
            </a:r>
            <a:r>
              <a:rPr lang="ja-JP" altLang="en-US" sz="3600" b="1" dirty="0"/>
              <a:t>だし</a:t>
            </a:r>
            <a:r>
              <a:rPr lang="en-US" altLang="ja-JP" sz="3600" b="1" dirty="0" smtClean="0"/>
              <a:t>SQL</a:t>
            </a:r>
            <a:r>
              <a:rPr lang="ja-JP" altLang="en-US" sz="3600" b="1" dirty="0" smtClean="0"/>
              <a:t>の</a:t>
            </a:r>
            <a:r>
              <a:rPr lang="ja-JP" altLang="en-US" sz="3600" b="1" dirty="0"/>
              <a:t>一括</a:t>
            </a:r>
            <a:r>
              <a:rPr lang="ja-JP" altLang="en-US" sz="3600" b="1" dirty="0" smtClean="0"/>
              <a:t>テスト</a:t>
            </a:r>
            <a:endParaRPr lang="en-US" altLang="ja-JP" sz="3600" b="1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　　　　　（デモ）</a:t>
            </a:r>
            <a:r>
              <a:rPr kumimoji="1" lang="ja-JP" altLang="ja-JP" dirty="0"/>
              <a:t>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o </a:t>
            </a:r>
            <a:r>
              <a:rPr lang="en-US" altLang="ja-JP" dirty="0" smtClean="0"/>
              <a:t>2Way-SQL</a:t>
            </a:r>
            <a:r>
              <a:rPr lang="ja-JP" altLang="en-US" dirty="0" smtClean="0"/>
              <a:t>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はいつでも実行できるように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/>
              <a:t>o </a:t>
            </a:r>
            <a:r>
              <a:rPr lang="ja-JP" altLang="en-US" dirty="0" smtClean="0"/>
              <a:t>一括実行で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変更の影響範囲すぐに特定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sz="2000" dirty="0" smtClean="0">
                <a:solidFill>
                  <a:srgbClr val="008000"/>
                </a:solidFill>
              </a:rPr>
              <a:t>o (</a:t>
            </a:r>
            <a:r>
              <a:rPr lang="ja-JP" altLang="en-US" sz="2000" dirty="0" smtClean="0">
                <a:solidFill>
                  <a:srgbClr val="008000"/>
                </a:solidFill>
              </a:rPr>
              <a:t>実行することで</a:t>
            </a:r>
            <a:r>
              <a:rPr lang="en-US" altLang="ja-JP" sz="2000" dirty="0" smtClean="0">
                <a:solidFill>
                  <a:srgbClr val="008000"/>
                </a:solidFill>
              </a:rPr>
              <a:t>SQL</a:t>
            </a:r>
            <a:r>
              <a:rPr lang="ja-JP" altLang="en-US" sz="2000" dirty="0" smtClean="0">
                <a:solidFill>
                  <a:srgbClr val="008000"/>
                </a:solidFill>
              </a:rPr>
              <a:t>対抗</a:t>
            </a:r>
            <a:r>
              <a:rPr lang="en-US" altLang="ja-JP" sz="2000" dirty="0" smtClean="0">
                <a:solidFill>
                  <a:srgbClr val="008000"/>
                </a:solidFill>
              </a:rPr>
              <a:t>DTO</a:t>
            </a:r>
            <a:r>
              <a:rPr lang="ja-JP" altLang="en-US" sz="2000" dirty="0" smtClean="0">
                <a:solidFill>
                  <a:srgbClr val="008000"/>
                </a:solidFill>
              </a:rPr>
              <a:t>も</a:t>
            </a:r>
            <a:r>
              <a:rPr lang="ja-JP" altLang="en-US" sz="2000" dirty="0" smtClean="0">
                <a:solidFill>
                  <a:srgbClr val="008000"/>
                </a:solidFill>
              </a:rPr>
              <a:t>自動生成</a:t>
            </a:r>
            <a:r>
              <a:rPr lang="ja-JP" altLang="en-US" sz="2000" dirty="0" smtClean="0">
                <a:solidFill>
                  <a:srgbClr val="008000"/>
                </a:solidFill>
              </a:rPr>
              <a:t>できる</a:t>
            </a:r>
            <a:r>
              <a:rPr lang="en-US" altLang="ja-JP" sz="2000" dirty="0" smtClean="0">
                <a:solidFill>
                  <a:srgbClr val="008000"/>
                </a:solidFill>
              </a:rPr>
              <a:t>)</a:t>
            </a:r>
            <a:endParaRPr lang="en-US" altLang="ja-JP" sz="20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457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</a:t>
            </a:r>
            <a:r>
              <a:rPr lang="en-US" altLang="ja-JP" dirty="0" smtClean="0"/>
              <a:t> (</a:t>
            </a:r>
            <a:r>
              <a:rPr lang="ja-JP" altLang="en-US" dirty="0" smtClean="0"/>
              <a:t>のつもり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コンテンツ プレースホルダー 5" descr="スクリーンショット 2012-07-13 12.18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" b="69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916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変更されました！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2-07-13 12.20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" r="6585"/>
          <a:stretch>
            <a:fillRect/>
          </a:stretch>
        </p:blipFill>
        <p:spPr/>
      </p:pic>
      <p:sp>
        <p:nvSpPr>
          <p:cNvPr id="5" name="テキスト ボックス 4"/>
          <p:cNvSpPr txBox="1"/>
          <p:nvPr/>
        </p:nvSpPr>
        <p:spPr>
          <a:xfrm>
            <a:off x="4354646" y="2948051"/>
            <a:ext cx="4484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800000"/>
                </a:solidFill>
              </a:rPr>
              <a:t>MEMBER_BIRTHDAY </a:t>
            </a:r>
            <a:r>
              <a:rPr kumimoji="1" lang="ja-JP" altLang="en-US" dirty="0" smtClean="0"/>
              <a:t>が</a:t>
            </a:r>
            <a:r>
              <a:rPr kumimoji="1" lang="en-US" altLang="ja-JP" dirty="0"/>
              <a:t> </a:t>
            </a:r>
            <a:r>
              <a:rPr kumimoji="1" lang="en-US" altLang="ja-JP" b="1" dirty="0" smtClean="0">
                <a:solidFill>
                  <a:srgbClr val="800000"/>
                </a:solidFill>
              </a:rPr>
              <a:t>BIRTHDATE </a:t>
            </a:r>
            <a:r>
              <a:rPr kumimoji="1" lang="ja-JP" altLang="en-US" dirty="0" smtClean="0"/>
              <a:t>に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354646" y="3317383"/>
            <a:ext cx="2139900" cy="341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6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OutsideSqlTest</a:t>
            </a:r>
            <a:r>
              <a:rPr kumimoji="1" lang="ja-JP" altLang="en-US" dirty="0" smtClean="0"/>
              <a:t>実行！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2-07-13 12.22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r="6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17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の実行エラー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2-07-13 12.22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2" b="4792"/>
          <a:stretch>
            <a:fillRect/>
          </a:stretch>
        </p:blipFill>
        <p:spPr/>
      </p:pic>
      <p:sp>
        <p:nvSpPr>
          <p:cNvPr id="5" name="テキスト ボックス 4"/>
          <p:cNvSpPr txBox="1"/>
          <p:nvPr/>
        </p:nvSpPr>
        <p:spPr>
          <a:xfrm>
            <a:off x="5035059" y="2745021"/>
            <a:ext cx="226215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エラー内容は詳しく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48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エラーを直せば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2-07-13 12.26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r="10953"/>
          <a:stretch>
            <a:fillRect/>
          </a:stretch>
        </p:blipFill>
        <p:spPr/>
      </p:pic>
      <p:sp>
        <p:nvSpPr>
          <p:cNvPr id="5" name="左矢印 4"/>
          <p:cNvSpPr/>
          <p:nvPr/>
        </p:nvSpPr>
        <p:spPr>
          <a:xfrm>
            <a:off x="5946688" y="3144589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93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成功！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2-07-13 12.27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885" b="-138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475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少なくとも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dirty="0" smtClean="0"/>
          </a:p>
          <a:p>
            <a:pPr marL="0" indent="0" algn="ctr">
              <a:buNone/>
            </a:pPr>
            <a:r>
              <a:rPr kumimoji="1" lang="ja-JP" altLang="en-US" sz="3600" dirty="0" smtClean="0"/>
              <a:t>アプリの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外だし</a:t>
            </a:r>
            <a:r>
              <a:rPr kumimoji="1" lang="en-US" altLang="ja-JP" sz="3600" dirty="0" smtClean="0"/>
              <a:t>)SQL</a:t>
            </a:r>
            <a:r>
              <a:rPr kumimoji="1" lang="ja-JP" altLang="en-US" sz="3600" dirty="0" smtClean="0"/>
              <a:t>への</a:t>
            </a:r>
            <a:endParaRPr kumimoji="1" lang="en-US" altLang="ja-JP" sz="3600" dirty="0" smtClean="0"/>
          </a:p>
          <a:p>
            <a:pPr marL="0" indent="0" algn="ctr">
              <a:buNone/>
            </a:pPr>
            <a:r>
              <a:rPr kumimoji="1" lang="en-US" altLang="ja-JP" sz="3600" dirty="0" smtClean="0"/>
              <a:t>DB</a:t>
            </a:r>
            <a:r>
              <a:rPr kumimoji="1" lang="ja-JP" altLang="en-US" sz="3600" dirty="0" smtClean="0"/>
              <a:t>変更の構造上の影響は</a:t>
            </a:r>
            <a:endParaRPr kumimoji="1" lang="en-US" altLang="ja-JP" sz="3600" dirty="0" smtClean="0"/>
          </a:p>
          <a:p>
            <a:pPr marL="0" indent="0" algn="ctr">
              <a:buNone/>
            </a:pPr>
            <a:r>
              <a:rPr kumimoji="1" lang="ja-JP" altLang="en-US" sz="3600" dirty="0" smtClean="0"/>
              <a:t>すぐに検知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251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私はだれ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久保　雅彦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はてなブログ、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chemeClr val="accent4">
                    <a:lumMod val="75000"/>
                  </a:schemeClr>
                </a:solidFill>
              </a:rPr>
              <a:t>jflute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フリーランスのオープンソースプログラマ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メインコミッタ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Seasar.NET</a:t>
            </a:r>
            <a:r>
              <a:rPr lang="ja-JP" altLang="en-US" dirty="0" smtClean="0"/>
              <a:t>リーダ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その他</a:t>
            </a:r>
            <a:r>
              <a:rPr lang="en-US" altLang="ja-JP" dirty="0" smtClean="0"/>
              <a:t>S2Dao, </a:t>
            </a:r>
            <a:r>
              <a:rPr lang="en-US" altLang="ja-JP" dirty="0" err="1" smtClean="0"/>
              <a:t>Teeda</a:t>
            </a:r>
            <a:r>
              <a:rPr lang="ja-JP" altLang="en-US" dirty="0" smtClean="0"/>
              <a:t>などのコミッタ</a:t>
            </a:r>
            <a:endParaRPr kumimoji="1" lang="en-US" altLang="ja-JP" dirty="0" smtClean="0"/>
          </a:p>
          <a:p>
            <a:r>
              <a:rPr lang="ja-JP" altLang="en-US" b="1" dirty="0">
                <a:solidFill>
                  <a:srgbClr val="935A0C"/>
                </a:solidFill>
              </a:rPr>
              <a:t>株式</a:t>
            </a:r>
            <a:r>
              <a:rPr lang="ja-JP" altLang="en-US" b="1" dirty="0" smtClean="0">
                <a:solidFill>
                  <a:srgbClr val="935A0C"/>
                </a:solidFill>
              </a:rPr>
              <a:t>会社レイハウオリ</a:t>
            </a:r>
            <a:endParaRPr lang="en-US" altLang="ja-JP" b="1" dirty="0" smtClean="0">
              <a:solidFill>
                <a:srgbClr val="935A0C"/>
              </a:solidFill>
            </a:endParaRPr>
          </a:p>
          <a:p>
            <a:pPr lvl="1"/>
            <a:r>
              <a:rPr kumimoji="1" lang="ja-JP" altLang="en-US" sz="1800" dirty="0" smtClean="0"/>
              <a:t>技術コンサル・</a:t>
            </a:r>
            <a:r>
              <a:rPr kumimoji="1" lang="en-US" altLang="ja-JP" sz="1800" dirty="0" smtClean="0"/>
              <a:t>Java</a:t>
            </a:r>
            <a:r>
              <a:rPr kumimoji="1" lang="ja-JP" altLang="en-US" sz="1800" dirty="0" smtClean="0"/>
              <a:t>チーム全体教育</a:t>
            </a:r>
            <a:endParaRPr kumimoji="1" lang="en-US" altLang="ja-JP" sz="1800" dirty="0" smtClean="0"/>
          </a:p>
          <a:p>
            <a:r>
              <a:rPr kumimoji="1" lang="ja-JP" altLang="en-US" b="1" dirty="0" smtClean="0">
                <a:solidFill>
                  <a:srgbClr val="935A0C"/>
                </a:solidFill>
              </a:rPr>
              <a:t>株式会社ビズリーチ・株式会社ルクサ</a:t>
            </a:r>
            <a:endParaRPr kumimoji="1" lang="en-US" altLang="ja-JP" b="1" dirty="0" smtClean="0">
              <a:solidFill>
                <a:srgbClr val="935A0C"/>
              </a:solidFill>
            </a:endParaRPr>
          </a:p>
          <a:p>
            <a:pPr lvl="1"/>
            <a:r>
              <a:rPr kumimoji="1" lang="ja-JP" altLang="en-US" sz="1800" dirty="0" smtClean="0"/>
              <a:t>技術コンサル・主に</a:t>
            </a:r>
            <a:r>
              <a:rPr kumimoji="1" lang="en-US" altLang="ja-JP" sz="1800" dirty="0" smtClean="0"/>
              <a:t>DB</a:t>
            </a:r>
            <a:r>
              <a:rPr kumimoji="1" lang="ja-JP" altLang="en-US" sz="1800" dirty="0" smtClean="0"/>
              <a:t>周りの教育</a:t>
            </a:r>
            <a:endParaRPr kumimoji="1"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218699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地味に便利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　　</a:t>
            </a:r>
            <a:r>
              <a:rPr lang="en-US" altLang="ja-JP" sz="3600" dirty="0" smtClean="0"/>
              <a:t>DB</a:t>
            </a:r>
            <a:r>
              <a:rPr lang="ja-JP" altLang="en-US" sz="3600" dirty="0"/>
              <a:t>変更履歴の自動</a:t>
            </a:r>
            <a:r>
              <a:rPr lang="ja-JP" altLang="en-US" sz="3600" dirty="0" smtClean="0"/>
              <a:t>生成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　　　　（デモ）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en-US" altLang="ja-JP" dirty="0" smtClean="0"/>
              <a:t>o </a:t>
            </a:r>
            <a:r>
              <a:rPr kumimoji="1" lang="ja-JP" altLang="en-US" dirty="0" smtClean="0"/>
              <a:t>プログラマへの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変更の通知をスムーズに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/>
              <a:t>o </a:t>
            </a:r>
            <a:r>
              <a:rPr lang="ja-JP" altLang="en-US" dirty="0" smtClean="0"/>
              <a:t>「このカラムいつ頃追加されたんだっけ？」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4510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のつもり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コンテンツ プレースホルダー 5" descr="スクリーンショット 2012-07-13 13.00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4" r="-10434"/>
          <a:stretch>
            <a:fillRect/>
          </a:stretch>
        </p:blipFill>
        <p:spPr>
          <a:xfrm>
            <a:off x="400050" y="1481138"/>
            <a:ext cx="8429625" cy="4929187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5458427" y="3443201"/>
            <a:ext cx="245737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800000"/>
                </a:solidFill>
              </a:rPr>
              <a:t>HistoryHTML</a:t>
            </a:r>
            <a:endParaRPr kumimoji="1" lang="en-US" altLang="ja-JP" b="1" dirty="0" smtClean="0">
              <a:solidFill>
                <a:srgbClr val="800000"/>
              </a:solidFill>
            </a:endParaRPr>
          </a:p>
          <a:p>
            <a:r>
              <a:rPr kumimoji="1" lang="en-US" altLang="ja-JP" dirty="0" smtClean="0"/>
              <a:t> =&gt; DB</a:t>
            </a:r>
            <a:r>
              <a:rPr kumimoji="1" lang="ja-JP" altLang="en-US" dirty="0" smtClean="0"/>
              <a:t>変更の履歴一覧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75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今の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構造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2-07-13 12.40.4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03" b="-18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96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変更！</a:t>
            </a:r>
            <a:endParaRPr kumimoji="1" lang="ja-JP" altLang="en-US" dirty="0"/>
          </a:p>
        </p:txBody>
      </p:sp>
      <p:pic>
        <p:nvPicPr>
          <p:cNvPr id="6" name="コンテンツ プレースホルダー 5" descr="スクリーンショット 2012-07-13 12.45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681" b="-22681"/>
          <a:stretch>
            <a:fillRect/>
          </a:stretch>
        </p:blipFill>
        <p:spPr/>
      </p:pic>
      <p:sp>
        <p:nvSpPr>
          <p:cNvPr id="7" name="テキスト ボックス 6"/>
          <p:cNvSpPr txBox="1"/>
          <p:nvPr/>
        </p:nvSpPr>
        <p:spPr>
          <a:xfrm>
            <a:off x="801376" y="4187745"/>
            <a:ext cx="13388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カラム追加</a:t>
            </a:r>
            <a:endParaRPr kumimoji="1" lang="en-US" altLang="ja-JP" dirty="0" smtClean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140204" y="4444755"/>
            <a:ext cx="4302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344252" y="1873637"/>
            <a:ext cx="247088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NotNull</a:t>
            </a:r>
            <a:r>
              <a:rPr kumimoji="1" lang="ja-JP" altLang="en-US" dirty="0" smtClean="0"/>
              <a:t>制約を外して、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サイズを</a:t>
            </a:r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80</a:t>
            </a:r>
            <a:r>
              <a:rPr kumimoji="1" lang="ja-JP" altLang="en-US" dirty="0" smtClean="0"/>
              <a:t>に</a:t>
            </a:r>
            <a:endParaRPr kumimoji="1" lang="ja-JP" altLang="en-US" dirty="0"/>
          </a:p>
        </p:txBody>
      </p:sp>
      <p:cxnSp>
        <p:nvCxnSpPr>
          <p:cNvPr id="20" name="曲線コネクタ 19"/>
          <p:cNvCxnSpPr/>
          <p:nvPr/>
        </p:nvCxnSpPr>
        <p:spPr>
          <a:xfrm rot="5400000">
            <a:off x="7520042" y="2605434"/>
            <a:ext cx="1199118" cy="10281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6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ReplaceSchema</a:t>
            </a:r>
            <a:r>
              <a:rPr lang="ja-JP" altLang="en-US" dirty="0" smtClean="0"/>
              <a:t>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反映！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2-07-13 12.46.3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 r="6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60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JDBC</a:t>
            </a:r>
            <a:r>
              <a:rPr kumimoji="1" lang="ja-JP" altLang="en-US" dirty="0" smtClean="0"/>
              <a:t>タスクと</a:t>
            </a:r>
            <a:r>
              <a:rPr kumimoji="1" lang="en-US" altLang="ja-JP" dirty="0" smtClean="0"/>
              <a:t>Doc</a:t>
            </a:r>
            <a:r>
              <a:rPr kumimoji="1" lang="ja-JP" altLang="en-US" dirty="0" smtClean="0"/>
              <a:t>タスク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2-07-13 12.51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216" b="-20216"/>
          <a:stretch>
            <a:fillRect/>
          </a:stretch>
        </p:blipFill>
        <p:spPr>
          <a:xfrm>
            <a:off x="1504091" y="1735138"/>
            <a:ext cx="6270435" cy="1908352"/>
          </a:xfrm>
        </p:spPr>
      </p:pic>
      <p:pic>
        <p:nvPicPr>
          <p:cNvPr id="5" name="図 4" descr="スクリーンショット 2012-07-13 12.51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91" y="3861773"/>
            <a:ext cx="6270436" cy="12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変更履歴を自動生成！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2-07-13 12.55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" b="903"/>
          <a:stretch>
            <a:fillRect/>
          </a:stretch>
        </p:blipFill>
        <p:spPr/>
      </p:pic>
      <p:sp>
        <p:nvSpPr>
          <p:cNvPr id="5" name="テキスト ボックス 4"/>
          <p:cNvSpPr txBox="1"/>
          <p:nvPr/>
        </p:nvSpPr>
        <p:spPr>
          <a:xfrm>
            <a:off x="786255" y="5468034"/>
            <a:ext cx="247923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800000"/>
                </a:solidFill>
              </a:rPr>
              <a:t>HistoryHTML</a:t>
            </a:r>
            <a:r>
              <a:rPr kumimoji="1" lang="ja-JP" altLang="en-US" dirty="0" smtClean="0"/>
              <a:t>に新しい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履歴が追記される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04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相当便利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　　　</a:t>
            </a:r>
            <a:r>
              <a:rPr lang="en-US" altLang="ja-JP" sz="3600" dirty="0" smtClean="0"/>
              <a:t>DB</a:t>
            </a:r>
            <a:r>
              <a:rPr lang="ja-JP" altLang="en-US" sz="3600" dirty="0"/>
              <a:t>環境構築の</a:t>
            </a:r>
            <a:r>
              <a:rPr lang="ja-JP" altLang="en-US" sz="3600" dirty="0" smtClean="0"/>
              <a:t>自動化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ja-JP" altLang="en-US" dirty="0" smtClean="0"/>
              <a:t>　　　　　　（デモ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既にやった）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000" dirty="0" smtClean="0"/>
              <a:t>　</a:t>
            </a:r>
            <a:r>
              <a:rPr lang="en-US" altLang="ja-JP" sz="2000" dirty="0" smtClean="0"/>
              <a:t>o DB</a:t>
            </a:r>
            <a:r>
              <a:rPr lang="ja-JP" altLang="en-US" sz="2000" dirty="0" smtClean="0"/>
              <a:t>変更をプログラマの</a:t>
            </a:r>
            <a:r>
              <a:rPr lang="en-US" altLang="ja-JP" sz="2000" dirty="0" smtClean="0"/>
              <a:t>DB</a:t>
            </a:r>
            <a:r>
              <a:rPr lang="ja-JP" altLang="en-US" sz="2000" dirty="0" smtClean="0"/>
              <a:t>環境にスムーズに反映させる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ja-JP" sz="2000" dirty="0"/>
              <a:t>　</a:t>
            </a:r>
            <a:r>
              <a:rPr lang="en-US" altLang="ja-JP" sz="2000" dirty="0" smtClean="0"/>
              <a:t>o DB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Replace</a:t>
            </a:r>
            <a:r>
              <a:rPr lang="ja-JP" altLang="en-US" sz="2000" dirty="0" smtClean="0"/>
              <a:t>してもテストデータも復元される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ja-JP" sz="2000" dirty="0"/>
              <a:t>　</a:t>
            </a:r>
            <a:r>
              <a:rPr kumimoji="1" lang="en-US" altLang="ja-JP" sz="2000" dirty="0" smtClean="0"/>
              <a:t>o </a:t>
            </a:r>
            <a:r>
              <a:rPr kumimoji="1" lang="ja-JP" altLang="en-US" sz="2000" dirty="0" smtClean="0"/>
              <a:t>新規開発メンバーの</a:t>
            </a:r>
            <a:r>
              <a:rPr kumimoji="1" lang="en-US" altLang="ja-JP" sz="2000" dirty="0" smtClean="0"/>
              <a:t>DB</a:t>
            </a:r>
            <a:r>
              <a:rPr kumimoji="1" lang="ja-JP" altLang="en-US" sz="2000" dirty="0" smtClean="0"/>
              <a:t>環境もバッチ一発で作成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261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のこだわり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DB</a:t>
            </a:r>
            <a:r>
              <a:rPr lang="ja-JP" altLang="en-US" sz="4000" dirty="0"/>
              <a:t>変更はテーブル・</a:t>
            </a:r>
            <a:r>
              <a:rPr lang="ja-JP" altLang="en-US" sz="4000" dirty="0" smtClean="0"/>
              <a:t>カラム</a:t>
            </a:r>
            <a:r>
              <a:rPr lang="ja-JP" altLang="en-US" sz="4000" dirty="0" smtClean="0"/>
              <a:t>の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変更</a:t>
            </a:r>
            <a:r>
              <a:rPr lang="ja-JP" altLang="en-US" sz="4000" dirty="0" smtClean="0"/>
              <a:t>だけ</a:t>
            </a:r>
            <a:r>
              <a:rPr lang="ja-JP" altLang="en-US" sz="4000" dirty="0"/>
              <a:t>じゃない！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943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ストアドも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ストアドプロシージャ</a:t>
            </a:r>
            <a:r>
              <a:rPr lang="ja-JP" altLang="en-US" dirty="0"/>
              <a:t>の変更も</a:t>
            </a:r>
            <a:r>
              <a:rPr lang="en-US" altLang="ja-JP" dirty="0"/>
              <a:t>DB</a:t>
            </a:r>
            <a:r>
              <a:rPr lang="ja-JP" altLang="en-US" dirty="0"/>
              <a:t>変更の</a:t>
            </a:r>
            <a:r>
              <a:rPr lang="ja-JP" altLang="en-US" dirty="0" smtClean="0"/>
              <a:t>一つ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　　　　　　</a:t>
            </a:r>
            <a:r>
              <a:rPr kumimoji="1" lang="en-US" altLang="ja-JP" dirty="0" smtClean="0"/>
              <a:t>↓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ストアドプロシージャ</a:t>
            </a:r>
            <a:r>
              <a:rPr lang="ja-JP" altLang="en-US" dirty="0"/>
              <a:t>対応のクラスの自動</a:t>
            </a:r>
            <a:r>
              <a:rPr lang="ja-JP" altLang="en-US" dirty="0" smtClean="0"/>
              <a:t>生成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　　　　　　　　　　</a:t>
            </a:r>
            <a:r>
              <a:rPr lang="en-US" altLang="ja-JP" dirty="0" smtClean="0"/>
              <a:t>↓</a:t>
            </a:r>
          </a:p>
          <a:p>
            <a:pPr marL="0" indent="0">
              <a:buNone/>
            </a:pPr>
            <a:r>
              <a:rPr lang="ja-JP" altLang="en-US" sz="2000" dirty="0" smtClean="0"/>
              <a:t>　</a:t>
            </a:r>
            <a:r>
              <a:rPr lang="ja-JP" altLang="en-US" sz="2000" b="1" dirty="0"/>
              <a:t>ストアドの名前、引数、</a:t>
            </a:r>
            <a:r>
              <a:rPr lang="en-US" altLang="ja-JP" sz="2000" b="1" dirty="0"/>
              <a:t>SQL</a:t>
            </a:r>
            <a:r>
              <a:rPr lang="ja-JP" altLang="en-US" sz="2000" b="1" dirty="0"/>
              <a:t>結果セットが</a:t>
            </a:r>
            <a:r>
              <a:rPr lang="ja-JP" altLang="en-US" sz="2000" b="1" dirty="0" smtClean="0"/>
              <a:t>変わったら</a:t>
            </a:r>
            <a:r>
              <a:rPr lang="ja-JP" altLang="en-US" sz="2000" b="1" dirty="0" smtClean="0"/>
              <a:t>、</a:t>
            </a:r>
            <a:endParaRPr lang="en-US" altLang="ja-JP" sz="2000" b="1" dirty="0" smtClean="0"/>
          </a:p>
          <a:p>
            <a:pPr marL="0" indent="0">
              <a:buNone/>
            </a:pPr>
            <a:r>
              <a:rPr lang="ja-JP" altLang="ja-JP" sz="2000" b="1" dirty="0"/>
              <a:t>　</a:t>
            </a:r>
            <a:r>
              <a:rPr lang="ja-JP" altLang="en-US" sz="2000" b="1" dirty="0" smtClean="0"/>
              <a:t>再自動生成すればコンパイルエラーで検知</a:t>
            </a:r>
            <a:r>
              <a:rPr lang="en-US" altLang="ja-JP" sz="200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6712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メインテーマ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5400" dirty="0" smtClean="0"/>
          </a:p>
          <a:p>
            <a:pPr marL="0" indent="0">
              <a:buNone/>
            </a:pPr>
            <a:r>
              <a:rPr lang="ja-JP" altLang="ja-JP" sz="5400" dirty="0" smtClean="0"/>
              <a:t>　</a:t>
            </a:r>
            <a:r>
              <a:rPr lang="ja-JP" altLang="en-US" sz="5400" dirty="0" smtClean="0"/>
              <a:t>　</a:t>
            </a:r>
            <a:r>
              <a:rPr lang="en-US" altLang="ja-JP" sz="6000" dirty="0" err="1" smtClean="0"/>
              <a:t>DBFlute</a:t>
            </a:r>
            <a:r>
              <a:rPr lang="ja-JP" altLang="en-US" sz="6000" dirty="0" smtClean="0"/>
              <a:t>と</a:t>
            </a:r>
            <a:r>
              <a:rPr lang="ja-JP" altLang="en-US" sz="6000" dirty="0"/>
              <a:t>は？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3277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区分値も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　　　　　</a:t>
            </a:r>
            <a:r>
              <a:rPr lang="ja-JP" altLang="en-US" dirty="0" smtClean="0"/>
              <a:t>区分値</a:t>
            </a:r>
            <a:r>
              <a:rPr lang="ja-JP" altLang="en-US" dirty="0"/>
              <a:t>の変更も</a:t>
            </a:r>
            <a:r>
              <a:rPr lang="en-US" altLang="ja-JP" dirty="0"/>
              <a:t>DB</a:t>
            </a:r>
            <a:r>
              <a:rPr lang="ja-JP" altLang="en-US" dirty="0"/>
              <a:t>変更の</a:t>
            </a:r>
            <a:r>
              <a:rPr lang="ja-JP" altLang="en-US" dirty="0" smtClean="0"/>
              <a:t>一つ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　　　　　　</a:t>
            </a:r>
            <a:r>
              <a:rPr kumimoji="1" lang="en-US" altLang="ja-JP" dirty="0" smtClean="0"/>
              <a:t>↓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　区分値対応のメソッドや</a:t>
            </a:r>
            <a:r>
              <a:rPr lang="en-US" altLang="ja-JP" dirty="0" smtClean="0"/>
              <a:t>ENUM</a:t>
            </a:r>
            <a:r>
              <a:rPr lang="ja-JP" altLang="en-US" dirty="0" smtClean="0"/>
              <a:t>を自動生成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　　　　　　　　　　</a:t>
            </a:r>
            <a:r>
              <a:rPr lang="en-US" altLang="ja-JP" dirty="0"/>
              <a:t>↓</a:t>
            </a:r>
          </a:p>
          <a:p>
            <a:pPr marL="0" indent="0">
              <a:buNone/>
            </a:pPr>
            <a:r>
              <a:rPr kumimoji="1" lang="ja-JP" altLang="en-US" dirty="0" smtClean="0"/>
              <a:t>　　　　　　　　　　　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605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テストデータ</a:t>
            </a:r>
            <a:r>
              <a:rPr kumimoji="1" lang="ja-JP" altLang="en-US" dirty="0" smtClean="0"/>
              <a:t>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　　　　　</a:t>
            </a:r>
            <a:r>
              <a:rPr lang="ja-JP" altLang="en-US" dirty="0"/>
              <a:t>テーブルやカラムが</a:t>
            </a:r>
            <a:r>
              <a:rPr lang="ja-JP" altLang="en-US" dirty="0" smtClean="0"/>
              <a:t>変わったら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　　　　　</a:t>
            </a:r>
            <a:r>
              <a:rPr lang="ja-JP" altLang="en-US" dirty="0" smtClean="0"/>
              <a:t>テストデータ</a:t>
            </a:r>
            <a:r>
              <a:rPr lang="ja-JP" altLang="en-US" dirty="0"/>
              <a:t>も</a:t>
            </a:r>
            <a:r>
              <a:rPr lang="ja-JP" altLang="en-US" dirty="0" smtClean="0"/>
              <a:t>変わらなきゃ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　　　　　　　　　　</a:t>
            </a:r>
            <a:r>
              <a:rPr kumimoji="1" lang="en-US" altLang="ja-JP" dirty="0" smtClean="0"/>
              <a:t>↓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lang="ja-JP" altLang="ja-JP" dirty="0"/>
              <a:t>　</a:t>
            </a:r>
            <a:r>
              <a:rPr lang="en-US" altLang="ja-JP" dirty="0" err="1" smtClean="0"/>
              <a:t>ReplaceSchema</a:t>
            </a:r>
            <a:r>
              <a:rPr lang="ja-JP" altLang="en-US" dirty="0" smtClean="0"/>
              <a:t>でテストデータの一元管理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　　　　　　　　　　</a:t>
            </a:r>
            <a:r>
              <a:rPr lang="en-US" altLang="ja-JP" dirty="0"/>
              <a:t>↓</a:t>
            </a:r>
          </a:p>
          <a:p>
            <a:pPr marL="0" indent="0">
              <a:buNone/>
            </a:pPr>
            <a:r>
              <a:rPr kumimoji="1" lang="ja-JP" altLang="en-US" dirty="0" smtClean="0"/>
              <a:t>　　　　</a:t>
            </a:r>
            <a:r>
              <a:rPr lang="ja-JP" altLang="en-US" dirty="0" smtClean="0"/>
              <a:t>テストデータの変更を即座に横展開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54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やっぱり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　　</a:t>
            </a:r>
            <a:r>
              <a:rPr lang="en-US" altLang="ja-JP" sz="3600" dirty="0" smtClean="0"/>
              <a:t>DB</a:t>
            </a:r>
            <a:r>
              <a:rPr lang="ja-JP" altLang="en-US" sz="3600" dirty="0"/>
              <a:t>は</a:t>
            </a:r>
            <a:r>
              <a:rPr lang="ja-JP" altLang="en-US" sz="3600" dirty="0" smtClean="0"/>
              <a:t>長生き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良い</a:t>
            </a:r>
            <a:r>
              <a:rPr lang="ja-JP" altLang="en-US" sz="3600" dirty="0"/>
              <a:t>構造にしていきたい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34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そして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DB</a:t>
            </a:r>
            <a:r>
              <a:rPr lang="ja-JP" altLang="en-US" sz="3600" dirty="0" smtClean="0"/>
              <a:t>設計</a:t>
            </a:r>
            <a:r>
              <a:rPr lang="ja-JP" altLang="en-US" sz="3600" dirty="0" smtClean="0"/>
              <a:t>は国家</a:t>
            </a:r>
            <a:r>
              <a:rPr lang="ja-JP" altLang="en-US" sz="3600" dirty="0"/>
              <a:t>資格じゃ</a:t>
            </a:r>
            <a:r>
              <a:rPr lang="ja-JP" altLang="en-US" sz="3600" dirty="0" smtClean="0"/>
              <a:t>ない</a:t>
            </a: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200" dirty="0" smtClean="0"/>
              <a:t>　</a:t>
            </a:r>
            <a:r>
              <a:rPr lang="ja-JP" altLang="en-US" sz="3200" dirty="0" smtClean="0"/>
              <a:t>設計者</a:t>
            </a:r>
            <a:r>
              <a:rPr lang="ja-JP" altLang="en-US" sz="3200" dirty="0"/>
              <a:t>は設計しながら成長していく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178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こういった</a:t>
            </a:r>
            <a:r>
              <a:rPr lang="en-US" altLang="ja-JP" sz="3600" dirty="0"/>
              <a:t>DB</a:t>
            </a:r>
            <a:r>
              <a:rPr lang="ja-JP" altLang="en-US" sz="3600" dirty="0"/>
              <a:t>設計の勉強会</a:t>
            </a:r>
            <a:r>
              <a:rPr lang="ja-JP" altLang="en-US" sz="3600" dirty="0" smtClean="0"/>
              <a:t>に</a:t>
            </a:r>
            <a:endParaRPr lang="en-US" altLang="ja-JP" sz="3600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出席</a:t>
            </a:r>
            <a:r>
              <a:rPr lang="ja-JP" altLang="en-US" sz="3600" dirty="0"/>
              <a:t>することが大事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093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もひとつ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280" y="1735138"/>
            <a:ext cx="7313613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2800" dirty="0" smtClean="0"/>
          </a:p>
          <a:p>
            <a:pPr marL="0" indent="0" algn="ctr">
              <a:buNone/>
            </a:pPr>
            <a:r>
              <a:rPr lang="en-US" altLang="ja-JP" sz="2800" dirty="0" smtClean="0"/>
              <a:t>DB</a:t>
            </a:r>
            <a:r>
              <a:rPr lang="ja-JP" altLang="en-US" sz="2800" dirty="0"/>
              <a:t>変更を許容できるフレームワーク</a:t>
            </a:r>
            <a:r>
              <a:rPr lang="ja-JP" altLang="en-US" sz="2800" dirty="0" smtClean="0"/>
              <a:t>を</a:t>
            </a:r>
            <a:endParaRPr lang="en-US" altLang="ja-JP" sz="2800" dirty="0" smtClean="0"/>
          </a:p>
          <a:p>
            <a:pPr marL="0" indent="0" algn="ctr">
              <a:buNone/>
            </a:pPr>
            <a:r>
              <a:rPr lang="ja-JP" altLang="en-US" sz="2800" dirty="0" smtClean="0"/>
              <a:t>アプリで</a:t>
            </a:r>
            <a:r>
              <a:rPr lang="ja-JP" altLang="en-US" sz="2800" dirty="0" smtClean="0"/>
              <a:t>は</a:t>
            </a:r>
            <a:r>
              <a:rPr lang="ja-JP" altLang="en-US" sz="2800" dirty="0" smtClean="0"/>
              <a:t>使って欲しい</a:t>
            </a:r>
            <a:endParaRPr lang="en-US" altLang="ja-JP" sz="2800" dirty="0" smtClean="0"/>
          </a:p>
          <a:p>
            <a:pPr marL="0" indent="0" algn="ctr">
              <a:buNone/>
            </a:pP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9006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ja-JP" sz="3600" b="1" dirty="0" err="1" smtClean="0">
                <a:solidFill>
                  <a:srgbClr val="800000"/>
                </a:solidFill>
              </a:rPr>
              <a:t>DBFlute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で、</a:t>
            </a:r>
            <a:endParaRPr lang="en-US" altLang="ja-JP" sz="3600" b="1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rgbClr val="800000"/>
                </a:solidFill>
              </a:rPr>
              <a:t>DB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のリファクタリングを</a:t>
            </a:r>
            <a:endParaRPr kumimoji="1" lang="ja-JP" altLang="en-US" sz="36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1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今日のお楽しみ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3600" dirty="0">
                <a:solidFill>
                  <a:srgbClr val="800000"/>
                </a:solidFill>
              </a:rPr>
              <a:t>今日得た</a:t>
            </a:r>
            <a:r>
              <a:rPr lang="en-US" altLang="ja-JP" sz="3600" dirty="0">
                <a:solidFill>
                  <a:srgbClr val="800000"/>
                </a:solidFill>
              </a:rPr>
              <a:t>DB</a:t>
            </a:r>
            <a:r>
              <a:rPr lang="ja-JP" altLang="en-US" sz="3600" dirty="0">
                <a:solidFill>
                  <a:srgbClr val="800000"/>
                </a:solidFill>
              </a:rPr>
              <a:t>設計のスキル</a:t>
            </a:r>
            <a:r>
              <a:rPr lang="ja-JP" altLang="en-US" sz="3600" dirty="0" smtClean="0">
                <a:solidFill>
                  <a:srgbClr val="800000"/>
                </a:solidFill>
              </a:rPr>
              <a:t>を</a:t>
            </a:r>
            <a:endParaRPr lang="en-US" altLang="ja-JP" sz="36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800000"/>
                </a:solidFill>
              </a:rPr>
              <a:t>現場</a:t>
            </a:r>
            <a:r>
              <a:rPr lang="ja-JP" altLang="en-US" sz="3600" dirty="0">
                <a:solidFill>
                  <a:srgbClr val="800000"/>
                </a:solidFill>
              </a:rPr>
              <a:t>で発揮する</a:t>
            </a:r>
            <a:r>
              <a:rPr lang="ja-JP" altLang="en-US" sz="3600" dirty="0" smtClean="0">
                <a:solidFill>
                  <a:srgbClr val="800000"/>
                </a:solidFill>
              </a:rPr>
              <a:t>ために</a:t>
            </a:r>
            <a:endParaRPr kumimoji="1" lang="ja-JP" altLang="en-US" sz="3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9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 algn="ctr">
              <a:buNone/>
            </a:pPr>
            <a:r>
              <a:rPr lang="ja-JP" altLang="en-US" sz="3600" dirty="0" smtClean="0"/>
              <a:t>ありがとうございました</a:t>
            </a:r>
            <a:endParaRPr lang="en-US" altLang="ja-JP" sz="3600" dirty="0"/>
          </a:p>
          <a:p>
            <a:endParaRPr kumimoji="1" lang="en-US" altLang="ja-JP" dirty="0" smtClean="0"/>
          </a:p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DB2</a:t>
            </a:r>
            <a:r>
              <a:rPr lang="ja-JP" altLang="en-US" dirty="0" smtClean="0"/>
              <a:t>にもしっかり対応</a:t>
            </a:r>
            <a:endParaRPr lang="en-US" altLang="ja-JP" dirty="0" smtClean="0"/>
          </a:p>
          <a:p>
            <a:pPr lvl="1"/>
            <a:r>
              <a:rPr lang="en-US" altLang="ja-JP" sz="2000" dirty="0" err="1" smtClean="0"/>
              <a:t>withRR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withRS</a:t>
            </a:r>
            <a:r>
              <a:rPr lang="en-US" altLang="ja-JP" sz="2000" dirty="0" smtClean="0"/>
              <a:t>, </a:t>
            </a:r>
            <a:r>
              <a:rPr lang="en-US" altLang="ja-JP" sz="2000" dirty="0" err="1"/>
              <a:t>row_number</a:t>
            </a:r>
            <a:r>
              <a:rPr lang="en-US" altLang="ja-JP" sz="2000" dirty="0"/>
              <a:t>() over(</a:t>
            </a:r>
            <a:r>
              <a:rPr lang="en-US" altLang="ja-JP" sz="2000" dirty="0" smtClean="0"/>
              <a:t>) </a:t>
            </a:r>
            <a:r>
              <a:rPr lang="ja-JP" altLang="en-US" sz="2000" dirty="0" smtClean="0"/>
              <a:t>など</a:t>
            </a:r>
            <a:endParaRPr lang="en-US" altLang="ja-JP" sz="2000" dirty="0" smtClean="0"/>
          </a:p>
          <a:p>
            <a:pPr lvl="1"/>
            <a:r>
              <a:rPr kumimoji="1" lang="en-US" altLang="ja-JP" sz="2000" dirty="0" smtClean="0"/>
              <a:t>DB2</a:t>
            </a:r>
            <a:r>
              <a:rPr kumimoji="1" lang="ja-JP" altLang="en-US" sz="2000" dirty="0" smtClean="0"/>
              <a:t>のストアドプロシージャも簡単実行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053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すいません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5400" dirty="0" smtClean="0"/>
          </a:p>
          <a:p>
            <a:pPr marL="0" indent="0">
              <a:buNone/>
            </a:pPr>
            <a:r>
              <a:rPr lang="ja-JP" altLang="ja-JP" sz="5400" dirty="0" smtClean="0"/>
              <a:t>　</a:t>
            </a:r>
            <a:r>
              <a:rPr lang="ja-JP" altLang="en-US" sz="5400" dirty="0" smtClean="0"/>
              <a:t>　５分</a:t>
            </a:r>
            <a:r>
              <a:rPr lang="ja-JP" altLang="en-US" sz="5400" dirty="0"/>
              <a:t>じゃ無理</a:t>
            </a:r>
            <a:r>
              <a:rPr lang="ja-JP" altLang="en-US" sz="5400" dirty="0" smtClean="0"/>
              <a:t>！</a:t>
            </a:r>
            <a:endParaRPr lang="en-US" altLang="ja-JP" sz="5400" dirty="0" smtClean="0"/>
          </a:p>
          <a:p>
            <a:pPr marL="0" indent="0">
              <a:buNone/>
            </a:pPr>
            <a:r>
              <a:rPr kumimoji="1" lang="ja-JP" altLang="ja-JP" sz="5400" dirty="0"/>
              <a:t>　</a:t>
            </a:r>
            <a:r>
              <a:rPr kumimoji="1" lang="ja-JP" altLang="en-US" sz="5400" dirty="0" smtClean="0"/>
              <a:t>　（＞＜）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216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ぶつくさぶつくさ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4000" dirty="0" smtClean="0"/>
              <a:t>えーっ</a:t>
            </a:r>
            <a:r>
              <a:rPr lang="ja-JP" altLang="en-US" sz="4000" dirty="0"/>
              <a:t>と</a:t>
            </a:r>
            <a:r>
              <a:rPr lang="en-US" altLang="ja-JP" sz="4000" dirty="0"/>
              <a:t>...</a:t>
            </a:r>
            <a:r>
              <a:rPr lang="en-US" altLang="ja-JP" sz="4000" dirty="0" err="1"/>
              <a:t>Seasar</a:t>
            </a:r>
            <a:r>
              <a:rPr lang="ja-JP" altLang="en-US" sz="4000" dirty="0"/>
              <a:t>プロダクト</a:t>
            </a:r>
            <a:r>
              <a:rPr lang="en-US" altLang="ja-JP" sz="4000" dirty="0"/>
              <a:t>...</a:t>
            </a:r>
            <a:r>
              <a:rPr lang="ja-JP" altLang="en-US" sz="4000" dirty="0"/>
              <a:t>オープンソース</a:t>
            </a:r>
            <a:r>
              <a:rPr lang="en-US" altLang="ja-JP" sz="4000" dirty="0"/>
              <a:t>...O/R</a:t>
            </a:r>
            <a:r>
              <a:rPr lang="ja-JP" altLang="en-US" sz="4000" dirty="0"/>
              <a:t>マッパ</a:t>
            </a:r>
            <a:r>
              <a:rPr lang="en-US" altLang="ja-JP" sz="4000" dirty="0"/>
              <a:t>...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1640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ぶつくさやめっ！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なんて、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しのご</a:t>
            </a:r>
            <a:r>
              <a:rPr lang="ja-JP" altLang="en-US" sz="4800" dirty="0"/>
              <a:t>いってないで！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6694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とにかく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　</a:t>
            </a:r>
            <a:r>
              <a:rPr lang="en-US" altLang="ja-JP" sz="4800" dirty="0" smtClean="0"/>
              <a:t>DB</a:t>
            </a:r>
            <a:r>
              <a:rPr lang="ja-JP" altLang="en-US" sz="4800" dirty="0"/>
              <a:t>設計者に</a:t>
            </a:r>
            <a:r>
              <a:rPr lang="ja-JP" altLang="en-US" sz="4800" dirty="0" smtClean="0"/>
              <a:t>も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　うれしい</a:t>
            </a:r>
            <a:r>
              <a:rPr lang="en-US" altLang="ja-JP" sz="4800" dirty="0"/>
              <a:t>O/R</a:t>
            </a:r>
            <a:r>
              <a:rPr lang="ja-JP" altLang="en-US" sz="4800" dirty="0" smtClean="0"/>
              <a:t>マッパ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0751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というか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3200" dirty="0" smtClean="0">
                <a:solidFill>
                  <a:srgbClr val="008000"/>
                </a:solidFill>
              </a:rPr>
              <a:t>自分</a:t>
            </a:r>
            <a:r>
              <a:rPr lang="ja-JP" altLang="en-US" sz="3200" dirty="0">
                <a:solidFill>
                  <a:srgbClr val="008000"/>
                </a:solidFill>
              </a:rPr>
              <a:t>が</a:t>
            </a:r>
            <a:r>
              <a:rPr lang="en-US" altLang="ja-JP" sz="3200" dirty="0">
                <a:solidFill>
                  <a:srgbClr val="008000"/>
                </a:solidFill>
              </a:rPr>
              <a:t>DB</a:t>
            </a:r>
            <a:r>
              <a:rPr lang="ja-JP" altLang="en-US" sz="3200" dirty="0">
                <a:solidFill>
                  <a:srgbClr val="008000"/>
                </a:solidFill>
              </a:rPr>
              <a:t>設計者</a:t>
            </a:r>
            <a:r>
              <a:rPr lang="ja-JP" altLang="en-US" sz="3200" dirty="0" smtClean="0">
                <a:solidFill>
                  <a:srgbClr val="008000"/>
                </a:solidFill>
              </a:rPr>
              <a:t>だったら</a:t>
            </a:r>
            <a:r>
              <a:rPr lang="en-US" altLang="ja-JP" sz="3200" dirty="0" smtClean="0">
                <a:solidFill>
                  <a:srgbClr val="008000"/>
                </a:solidFill>
              </a:rPr>
              <a:t>…</a:t>
            </a:r>
          </a:p>
          <a:p>
            <a:pPr marL="0" indent="0">
              <a:buNone/>
            </a:pPr>
            <a:r>
              <a:rPr lang="ja-JP" altLang="en-US" sz="4000" dirty="0" smtClean="0"/>
              <a:t>　プログラマ</a:t>
            </a:r>
            <a:r>
              <a:rPr lang="ja-JP" altLang="en-US" sz="4000" dirty="0"/>
              <a:t>に</a:t>
            </a:r>
            <a:r>
              <a:rPr lang="ja-JP" altLang="en-US" sz="4000" dirty="0" smtClean="0"/>
              <a:t>使って欲しい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en-US" altLang="ja-JP" sz="4000" dirty="0" smtClean="0"/>
              <a:t>O</a:t>
            </a:r>
            <a:r>
              <a:rPr lang="en-US" altLang="ja-JP" sz="4000" dirty="0"/>
              <a:t>/R</a:t>
            </a:r>
            <a:r>
              <a:rPr lang="ja-JP" altLang="en-US" sz="4000" dirty="0" smtClean="0"/>
              <a:t>マッパ　</a:t>
            </a:r>
            <a:r>
              <a:rPr lang="en-US" altLang="ja-JP" sz="4000" b="1" dirty="0" smtClean="0">
                <a:solidFill>
                  <a:srgbClr val="800000"/>
                </a:solidFill>
              </a:rPr>
              <a:t>No</a:t>
            </a:r>
            <a:r>
              <a:rPr lang="en-US" altLang="ja-JP" sz="4000" b="1" dirty="0">
                <a:solidFill>
                  <a:srgbClr val="800000"/>
                </a:solidFill>
              </a:rPr>
              <a:t>.</a:t>
            </a:r>
            <a:r>
              <a:rPr lang="en-US" altLang="ja-JP" sz="4000" b="1" dirty="0" smtClean="0">
                <a:solidFill>
                  <a:srgbClr val="800000"/>
                </a:solidFill>
              </a:rPr>
              <a:t>1</a:t>
            </a:r>
            <a:endParaRPr kumimoji="1" lang="ja-JP" altLang="en-US" sz="40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ポリシー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　</a:t>
            </a:r>
            <a:r>
              <a:rPr lang="en-US" altLang="ja-JP" sz="4800" dirty="0" smtClean="0"/>
              <a:t>DB</a:t>
            </a:r>
            <a:r>
              <a:rPr lang="ja-JP" altLang="en-US" sz="4800" dirty="0"/>
              <a:t>変更に強い</a:t>
            </a:r>
            <a:r>
              <a:rPr lang="ja-JP" altLang="en-US" sz="4800" dirty="0" smtClean="0"/>
              <a:t>！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0613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7647</TotalTime>
  <Words>298</Words>
  <Application>Microsoft Macintosh PowerPoint</Application>
  <PresentationFormat>画面に合わせる (4:3)</PresentationFormat>
  <Paragraphs>148</Paragraphs>
  <Slides>38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39" baseType="lpstr">
      <vt:lpstr>インク瓶</vt:lpstr>
      <vt:lpstr>DB設計者にも うれしいDBFlute</vt:lpstr>
      <vt:lpstr>私はだれ？</vt:lpstr>
      <vt:lpstr>メインテーマ</vt:lpstr>
      <vt:lpstr>すいません…</vt:lpstr>
      <vt:lpstr>ぶつくさぶつくさ</vt:lpstr>
      <vt:lpstr>ぶつくさやめっ！</vt:lpstr>
      <vt:lpstr>とにかく</vt:lpstr>
      <vt:lpstr>というか</vt:lpstr>
      <vt:lpstr>ポリシー</vt:lpstr>
      <vt:lpstr>またぶつくさぶつくさ…</vt:lpstr>
      <vt:lpstr>ぶつくさやめっ！</vt:lpstr>
      <vt:lpstr>わりと便利</vt:lpstr>
      <vt:lpstr>デモ (のつもり)</vt:lpstr>
      <vt:lpstr>DB変更されました！</vt:lpstr>
      <vt:lpstr>OutsideSqlTest実行！</vt:lpstr>
      <vt:lpstr>SQLの実行エラー</vt:lpstr>
      <vt:lpstr>エラーを直せば</vt:lpstr>
      <vt:lpstr>成功！</vt:lpstr>
      <vt:lpstr>少なくとも</vt:lpstr>
      <vt:lpstr>地味に便利</vt:lpstr>
      <vt:lpstr>デモ (のつもり)</vt:lpstr>
      <vt:lpstr>今のDB構造</vt:lpstr>
      <vt:lpstr>DB変更！</vt:lpstr>
      <vt:lpstr>ReplaceSchemaでDB反映！</vt:lpstr>
      <vt:lpstr>JDBCタスクとDocタスク</vt:lpstr>
      <vt:lpstr>変更履歴を自動生成！</vt:lpstr>
      <vt:lpstr>相当便利</vt:lpstr>
      <vt:lpstr>DBFluteのこだわり</vt:lpstr>
      <vt:lpstr>ストアドも</vt:lpstr>
      <vt:lpstr>区分値も</vt:lpstr>
      <vt:lpstr>テストデータも</vt:lpstr>
      <vt:lpstr>やっぱり</vt:lpstr>
      <vt:lpstr>そして</vt:lpstr>
      <vt:lpstr>まずは</vt:lpstr>
      <vt:lpstr>もひとつ</vt:lpstr>
      <vt:lpstr>DBFlute</vt:lpstr>
      <vt:lpstr>今日のお楽しみ</vt:lpstr>
      <vt:lpstr>おわり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DB設計者もうれしい</dc:title>
  <dc:creator>jflute</dc:creator>
  <cp:lastModifiedBy>jflute</cp:lastModifiedBy>
  <cp:revision>81</cp:revision>
  <dcterms:created xsi:type="dcterms:W3CDTF">2012-07-08T08:03:01Z</dcterms:created>
  <dcterms:modified xsi:type="dcterms:W3CDTF">2012-07-13T15:31:47Z</dcterms:modified>
</cp:coreProperties>
</file>