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302" r:id="rId19"/>
    <p:sldId id="273" r:id="rId20"/>
    <p:sldId id="274" r:id="rId21"/>
    <p:sldId id="281" r:id="rId22"/>
    <p:sldId id="303" r:id="rId23"/>
    <p:sldId id="276" r:id="rId24"/>
    <p:sldId id="277" r:id="rId25"/>
    <p:sldId id="282" r:id="rId26"/>
    <p:sldId id="279" r:id="rId27"/>
    <p:sldId id="280" r:id="rId28"/>
    <p:sldId id="285" r:id="rId29"/>
    <p:sldId id="286" r:id="rId30"/>
    <p:sldId id="278" r:id="rId31"/>
    <p:sldId id="283" r:id="rId32"/>
    <p:sldId id="284" r:id="rId33"/>
    <p:sldId id="287" r:id="rId34"/>
    <p:sldId id="294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4" r:id="rId49"/>
    <p:sldId id="305" r:id="rId50"/>
    <p:sldId id="306" r:id="rId51"/>
    <p:sldId id="311" r:id="rId52"/>
    <p:sldId id="335" r:id="rId53"/>
    <p:sldId id="307" r:id="rId54"/>
    <p:sldId id="308" r:id="rId55"/>
    <p:sldId id="336" r:id="rId56"/>
    <p:sldId id="312" r:id="rId57"/>
    <p:sldId id="309" r:id="rId58"/>
    <p:sldId id="313" r:id="rId59"/>
    <p:sldId id="314" r:id="rId60"/>
    <p:sldId id="315" r:id="rId61"/>
    <p:sldId id="334" r:id="rId62"/>
    <p:sldId id="333" r:id="rId63"/>
    <p:sldId id="310" r:id="rId64"/>
    <p:sldId id="316" r:id="rId65"/>
    <p:sldId id="317" r:id="rId66"/>
    <p:sldId id="318" r:id="rId67"/>
    <p:sldId id="320" r:id="rId68"/>
    <p:sldId id="322" r:id="rId69"/>
    <p:sldId id="321" r:id="rId70"/>
    <p:sldId id="319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2" r:id="rId80"/>
    <p:sldId id="331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1.0</a:t>
            </a:r>
            <a:r>
              <a:rPr lang="ja-JP" altLang="en-US" dirty="0" smtClean="0"/>
              <a:t>までの奇跡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 smtClean="0"/>
              <a:t>久保　雅彦</a:t>
            </a:r>
            <a:endParaRPr kumimoji="1" lang="en-US" altLang="ja-JP" dirty="0" smtClean="0"/>
          </a:p>
          <a:p>
            <a:pPr algn="r"/>
            <a:r>
              <a:rPr kumimoji="1" lang="en-US" altLang="ja-JP" dirty="0" smtClean="0"/>
              <a:t>jflute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132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やっと現場に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ja-JP" altLang="en-US" sz="4000" dirty="0" smtClean="0"/>
              <a:t>初の自ら関わる</a:t>
            </a:r>
            <a:endParaRPr kumimoji="1"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 err="1" smtClean="0"/>
              <a:t>DaoGen</a:t>
            </a:r>
            <a:r>
              <a:rPr lang="ja-JP" altLang="en-US" sz="4000" dirty="0" smtClean="0"/>
              <a:t>使ったプロジェクト</a:t>
            </a:r>
            <a:endParaRPr lang="en-US" altLang="ja-JP" sz="4000" dirty="0" smtClean="0"/>
          </a:p>
          <a:p>
            <a:pPr marL="0" indent="0" algn="ctr">
              <a:buNone/>
            </a:pPr>
            <a:endParaRPr kumimoji="1" lang="en-US" altLang="ja-JP" sz="4000" dirty="0"/>
          </a:p>
          <a:p>
            <a:pPr marL="0" indent="0" algn="ctr">
              <a:buNone/>
            </a:pPr>
            <a:r>
              <a:rPr lang="en-US" altLang="ja-JP" sz="6000" dirty="0" smtClean="0"/>
              <a:t>.NET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287703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.NET</a:t>
            </a:r>
            <a:r>
              <a:rPr lang="ja-JP" altLang="en-US" dirty="0" smtClean="0"/>
              <a:t>から精査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en-US" altLang="ja-JP" sz="4000" dirty="0" err="1" smtClean="0"/>
              <a:t>Hidemaru</a:t>
            </a:r>
            <a:r>
              <a:rPr kumimoji="1" lang="ja-JP" altLang="en-US" sz="4000" dirty="0" smtClean="0"/>
              <a:t>で書いて、</a:t>
            </a:r>
            <a:endParaRPr kumimoji="1"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 err="1" smtClean="0"/>
              <a:t>VisualStudio</a:t>
            </a:r>
            <a:r>
              <a:rPr lang="ja-JP" altLang="en-US" sz="4000" dirty="0" smtClean="0"/>
              <a:t>でコンパイル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の日々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71860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まだオープンソースじゃない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ja-JP" altLang="en-US" sz="4400" dirty="0" smtClean="0">
                <a:solidFill>
                  <a:srgbClr val="000090"/>
                </a:solidFill>
              </a:rPr>
              <a:t>株式会社アークシステム様</a:t>
            </a:r>
            <a:endParaRPr kumimoji="1" lang="en-US" altLang="ja-JP" sz="44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r>
              <a:rPr lang="ja-JP" altLang="en-US" sz="4000" dirty="0" smtClean="0"/>
              <a:t>の一つプロジェクトとして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管理させてもらっていました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 smtClean="0"/>
              <a:t>(</a:t>
            </a:r>
            <a:r>
              <a:rPr lang="ja-JP" altLang="en-US" sz="4000" dirty="0" smtClean="0"/>
              <a:t>ありがとうございます</a:t>
            </a:r>
            <a:r>
              <a:rPr lang="en-US" altLang="ja-JP" sz="4000" dirty="0" smtClean="0"/>
              <a:t>)</a:t>
            </a:r>
          </a:p>
          <a:p>
            <a:pPr marL="0" indent="0" algn="ctr">
              <a:buNone/>
            </a:pP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57666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一言頂きました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「オープンソースに</a:t>
            </a: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しちゃえば？」</a:t>
            </a:r>
            <a:endParaRPr kumimoji="1" lang="en-US" altLang="ja-JP" sz="4400" dirty="0" smtClean="0"/>
          </a:p>
          <a:p>
            <a:pPr marL="0" indent="0" algn="ctr">
              <a:buNone/>
            </a:pPr>
            <a:r>
              <a:rPr lang="en-US" altLang="ja-JP" sz="3200" dirty="0"/>
              <a:t>b</a:t>
            </a:r>
            <a:r>
              <a:rPr lang="en-US" altLang="ja-JP" sz="3200" dirty="0" smtClean="0"/>
              <a:t>y </a:t>
            </a:r>
            <a:r>
              <a:rPr lang="ja-JP" altLang="en-US" sz="3200" dirty="0" smtClean="0"/>
              <a:t>尊敬する方より</a:t>
            </a:r>
            <a:endParaRPr lang="en-US" altLang="ja-JP" sz="3200" dirty="0"/>
          </a:p>
          <a:p>
            <a:pPr marL="0" indent="0" algn="ctr">
              <a:buNone/>
            </a:pP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353314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もう一言頂きました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「ぐぐらびりてぃが良い方がいいよ」</a:t>
            </a:r>
            <a:endParaRPr kumimoji="1" lang="en-US" altLang="ja-JP" sz="4400" dirty="0" smtClean="0"/>
          </a:p>
          <a:p>
            <a:pPr marL="0" indent="0" algn="ctr">
              <a:buNone/>
            </a:pPr>
            <a:r>
              <a:rPr lang="en-US" altLang="ja-JP" sz="4400" dirty="0" smtClean="0"/>
              <a:t>by manhole</a:t>
            </a:r>
            <a:r>
              <a:rPr lang="ja-JP" altLang="en-US" sz="4400" dirty="0" smtClean="0"/>
              <a:t>さん</a:t>
            </a:r>
            <a:r>
              <a:rPr lang="en-US" altLang="ja-JP" dirty="0" smtClean="0"/>
              <a:t> (S2Dao</a:t>
            </a:r>
            <a:r>
              <a:rPr lang="ja-JP" altLang="en-US" dirty="0" smtClean="0"/>
              <a:t>コミッタ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marL="0" indent="0" algn="ctr">
              <a:buNone/>
            </a:pPr>
            <a:endParaRPr lang="en-US" altLang="ja-JP" sz="4400" dirty="0"/>
          </a:p>
          <a:p>
            <a:pPr marL="0" indent="0" algn="ctr">
              <a:buNone/>
            </a:pP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410133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さらに</a:t>
            </a:r>
            <a:r>
              <a:rPr kumimoji="1" lang="ja-JP" altLang="en-US" dirty="0" smtClean="0"/>
              <a:t>もう一言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「別に沖縄用語じゃなくても大丈夫だよ」</a:t>
            </a:r>
            <a:endParaRPr kumimoji="1" lang="en-US" altLang="ja-JP" sz="4400" dirty="0" smtClean="0"/>
          </a:p>
          <a:p>
            <a:pPr marL="0" indent="0" algn="ctr">
              <a:buNone/>
            </a:pPr>
            <a:r>
              <a:rPr lang="en-US" altLang="ja-JP" sz="4400" dirty="0"/>
              <a:t>b</a:t>
            </a:r>
            <a:r>
              <a:rPr lang="en-US" altLang="ja-JP" sz="4400" dirty="0" smtClean="0"/>
              <a:t>y </a:t>
            </a:r>
            <a:r>
              <a:rPr lang="en-US" altLang="ja-JP" sz="4400" dirty="0" err="1" smtClean="0"/>
              <a:t>skirnir</a:t>
            </a:r>
            <a:r>
              <a:rPr lang="ja-JP" altLang="en-US" sz="4400" dirty="0" smtClean="0"/>
              <a:t>さん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Ymir</a:t>
            </a:r>
            <a:r>
              <a:rPr lang="ja-JP" altLang="en-US" dirty="0" smtClean="0"/>
              <a:t>コミッタ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 algn="ctr">
              <a:buNone/>
            </a:pP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10184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2006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9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26</a:t>
            </a:r>
            <a:r>
              <a:rPr lang="ja-JP" altLang="en-US" dirty="0" smtClean="0"/>
              <a:t>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6000" dirty="0" smtClean="0"/>
          </a:p>
          <a:p>
            <a:pPr marL="0" indent="0" algn="ctr">
              <a:buNone/>
            </a:pPr>
            <a:r>
              <a:rPr lang="en-US" altLang="ja-JP" sz="6000" dirty="0" err="1" smtClean="0"/>
              <a:t>DBFlute</a:t>
            </a:r>
            <a:r>
              <a:rPr lang="ja-JP" altLang="en-US" sz="6000" dirty="0" smtClean="0"/>
              <a:t>が世に</a:t>
            </a:r>
            <a:endParaRPr lang="en-US" altLang="ja-JP" sz="6000" dirty="0"/>
          </a:p>
          <a:p>
            <a:pPr marL="0" indent="0" algn="ctr">
              <a:buNone/>
            </a:pP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200384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色々な人から祝福のメール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400" dirty="0" smtClean="0"/>
          </a:p>
          <a:p>
            <a:pPr marL="0" indent="0" algn="ctr">
              <a:buNone/>
            </a:pPr>
            <a:r>
              <a:rPr lang="ja-JP" altLang="en-US" sz="4400" dirty="0" smtClean="0"/>
              <a:t>ありがとうございます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lang="en-US" altLang="ja-JP" sz="4400" dirty="0" smtClean="0"/>
              <a:t>(</a:t>
            </a:r>
            <a:r>
              <a:rPr lang="ja-JP" altLang="en-US" sz="4400" dirty="0" smtClean="0"/>
              <a:t>知らない人からも</a:t>
            </a:r>
            <a:r>
              <a:rPr lang="en-US" altLang="ja-JP" sz="4400" dirty="0" smtClean="0"/>
              <a:t>)</a:t>
            </a:r>
            <a:endParaRPr lang="en-US" altLang="ja-JP" sz="4400" dirty="0"/>
          </a:p>
          <a:p>
            <a:pPr marL="0" indent="0" algn="ctr">
              <a:buNone/>
            </a:pP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00384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この時点で既に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5400" dirty="0" smtClean="0"/>
          </a:p>
          <a:p>
            <a:pPr marL="0" indent="0" algn="ctr">
              <a:buNone/>
            </a:pPr>
            <a:r>
              <a:rPr lang="en-US" altLang="ja-JP" sz="6000" dirty="0" err="1" smtClean="0">
                <a:solidFill>
                  <a:srgbClr val="000090"/>
                </a:solidFill>
              </a:rPr>
              <a:t>LoadReferrer</a:t>
            </a:r>
            <a:endParaRPr lang="en-US" altLang="ja-JP" sz="60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r>
              <a:rPr lang="ja-JP" altLang="en-US" sz="5400" dirty="0" smtClean="0"/>
              <a:t>利用可能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350416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とはいえ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400" dirty="0" smtClean="0"/>
          </a:p>
          <a:p>
            <a:pPr marL="0" indent="0" algn="ctr">
              <a:buNone/>
            </a:pPr>
            <a:r>
              <a:rPr kumimoji="1" lang="ja-JP" altLang="en-US" sz="5400" dirty="0" smtClean="0"/>
              <a:t>ユーザーは</a:t>
            </a:r>
            <a:endParaRPr kumimoji="1" lang="en-US" altLang="ja-JP" sz="5400" dirty="0" smtClean="0"/>
          </a:p>
          <a:p>
            <a:pPr marL="0" indent="0" algn="ctr">
              <a:buNone/>
            </a:pPr>
            <a:r>
              <a:rPr kumimoji="1" lang="ja-JP" altLang="en-US" sz="5400" dirty="0" smtClean="0"/>
              <a:t>知り合いのみ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415242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2004</a:t>
            </a:r>
            <a:r>
              <a:rPr kumimoji="1" lang="ja-JP" altLang="en-US" dirty="0" smtClean="0"/>
              <a:t>年終わり頃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en-US" altLang="ja-JP" sz="5400" dirty="0" smtClean="0">
                <a:solidFill>
                  <a:srgbClr val="000090"/>
                </a:solidFill>
              </a:rPr>
              <a:t>Apache Torque</a:t>
            </a:r>
          </a:p>
          <a:p>
            <a:pPr marL="0" indent="0" algn="ctr">
              <a:buNone/>
            </a:pPr>
            <a:r>
              <a:rPr kumimoji="1" lang="ja-JP" altLang="en-US" sz="3200" dirty="0" smtClean="0"/>
              <a:t>のプロジェクト</a:t>
            </a:r>
            <a:r>
              <a:rPr lang="ja-JP" altLang="en-US" sz="3200" dirty="0" smtClean="0"/>
              <a:t>で</a:t>
            </a:r>
            <a:r>
              <a:rPr kumimoji="1" lang="ja-JP" altLang="en-US" sz="3200" dirty="0" smtClean="0"/>
              <a:t>自動生成を覚える</a:t>
            </a: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テンプレート改造も経験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355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とりあえず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ja-JP" altLang="en-US" sz="5400" dirty="0" smtClean="0"/>
              <a:t>いきなり</a:t>
            </a:r>
            <a:endParaRPr kumimoji="1" lang="en-US" altLang="ja-JP" sz="5400" dirty="0" smtClean="0"/>
          </a:p>
          <a:p>
            <a:pPr marL="0" indent="0" algn="ctr">
              <a:buNone/>
            </a:pPr>
            <a:r>
              <a:rPr lang="en-US" altLang="ja-JP" sz="5400" dirty="0"/>
              <a:t>j</a:t>
            </a:r>
            <a:r>
              <a:rPr kumimoji="1" lang="en-US" altLang="ja-JP" sz="5400" dirty="0" smtClean="0"/>
              <a:t>flute</a:t>
            </a:r>
            <a:r>
              <a:rPr kumimoji="1" lang="ja-JP" altLang="en-US" sz="5400" dirty="0" smtClean="0"/>
              <a:t>が</a:t>
            </a:r>
            <a:r>
              <a:rPr lang="ja-JP" altLang="en-US" sz="5400" dirty="0" smtClean="0"/>
              <a:t>リーダーの</a:t>
            </a:r>
            <a:endParaRPr lang="en-US" altLang="ja-JP" sz="54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プロジェクトで使う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2691838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一気に土台固め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•"/>
            </a:pPr>
            <a:r>
              <a:rPr kumimoji="1" lang="en-US" altLang="ja-JP" sz="4000" dirty="0" err="1" smtClean="0"/>
              <a:t>SetupSelect</a:t>
            </a:r>
            <a:r>
              <a:rPr kumimoji="1" lang="ja-JP" altLang="en-US" sz="4000" dirty="0" smtClean="0"/>
              <a:t>二階層化</a:t>
            </a:r>
            <a:endParaRPr kumimoji="1" lang="en-US" altLang="ja-JP" sz="4000" dirty="0" smtClean="0"/>
          </a:p>
          <a:p>
            <a:pPr>
              <a:buFontTx/>
              <a:buChar char="•"/>
            </a:pPr>
            <a:r>
              <a:rPr kumimoji="1" lang="ja-JP" altLang="en-US" sz="4000" dirty="0" smtClean="0"/>
              <a:t>エスケープ</a:t>
            </a:r>
            <a:r>
              <a:rPr kumimoji="1" lang="en-US" altLang="ja-JP" sz="4000" dirty="0" err="1" smtClean="0"/>
              <a:t>LikeSearch</a:t>
            </a:r>
            <a:endParaRPr lang="en-US" altLang="ja-JP" sz="4000" dirty="0"/>
          </a:p>
          <a:p>
            <a:pPr>
              <a:buFontTx/>
              <a:buChar char="•"/>
            </a:pPr>
            <a:r>
              <a:rPr lang="en-US" altLang="ja-JP" sz="4000" dirty="0" err="1" smtClean="0"/>
              <a:t>ReplaceSchema</a:t>
            </a:r>
            <a:r>
              <a:rPr lang="ja-JP" altLang="en-US" sz="4000" dirty="0" smtClean="0"/>
              <a:t>でデータ登録</a:t>
            </a:r>
            <a:endParaRPr lang="en-US" altLang="ja-JP" sz="4000" dirty="0" smtClean="0"/>
          </a:p>
          <a:p>
            <a:pPr>
              <a:buFontTx/>
              <a:buChar char="•"/>
            </a:pPr>
            <a:r>
              <a:rPr lang="en-US" altLang="ja-JP" sz="4000" dirty="0" smtClean="0"/>
              <a:t>S</a:t>
            </a:r>
            <a:r>
              <a:rPr kumimoji="1" lang="en-US" altLang="ja-JP" sz="4000" dirty="0" smtClean="0"/>
              <a:t>ql2Entity</a:t>
            </a:r>
            <a:r>
              <a:rPr kumimoji="1" lang="ja-JP" altLang="en-US" sz="4000" dirty="0" smtClean="0"/>
              <a:t>参上！</a:t>
            </a:r>
            <a:endParaRPr kumimoji="1" lang="en-US" altLang="ja-JP" sz="4000" dirty="0" smtClean="0"/>
          </a:p>
          <a:p>
            <a:pPr>
              <a:buFontTx/>
              <a:buChar char="•"/>
            </a:pPr>
            <a:r>
              <a:rPr lang="ja-JP" altLang="en-US" sz="4000" dirty="0" smtClean="0"/>
              <a:t>地味パワー：</a:t>
            </a:r>
            <a:r>
              <a:rPr lang="en-US" altLang="ja-JP" sz="4000" dirty="0" err="1" smtClean="0"/>
              <a:t>DateFromTo</a:t>
            </a:r>
            <a:endParaRPr kumimoji="1" lang="en-US" altLang="ja-JP" sz="4000" dirty="0" smtClean="0"/>
          </a:p>
          <a:p>
            <a:pPr marL="0" indent="0">
              <a:buNone/>
            </a:pP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536472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来ました！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60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r>
              <a:rPr lang="en-US" altLang="ja-JP" sz="6000" dirty="0" err="1" smtClean="0">
                <a:solidFill>
                  <a:srgbClr val="000090"/>
                </a:solidFill>
              </a:rPr>
              <a:t>ExistsReferrer</a:t>
            </a:r>
            <a:endParaRPr lang="en-US" altLang="ja-JP" sz="60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endParaRPr lang="en-US" altLang="ja-JP" sz="32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r>
              <a:rPr lang="en-US" altLang="ja-JP" sz="3200" dirty="0" smtClean="0"/>
              <a:t>※</a:t>
            </a:r>
            <a:r>
              <a:rPr lang="ja-JP" altLang="en-US" sz="3200" dirty="0" smtClean="0"/>
              <a:t>この頃、名前は</a:t>
            </a:r>
            <a:r>
              <a:rPr lang="en-US" altLang="ja-JP" sz="3200" dirty="0" err="1" smtClean="0"/>
              <a:t>ExistsSubQuery</a:t>
            </a:r>
            <a:endParaRPr lang="en-US" altLang="ja-JP" sz="3200" dirty="0" smtClean="0"/>
          </a:p>
          <a:p>
            <a:pPr marL="0" indent="0" algn="ctr">
              <a:buNone/>
            </a:pPr>
            <a:r>
              <a:rPr kumimoji="1" lang="en-US" altLang="ja-JP" sz="3200" dirty="0" smtClean="0"/>
              <a:t>※</a:t>
            </a:r>
            <a:r>
              <a:rPr kumimoji="1" lang="ja-JP" altLang="en-US" sz="3200" dirty="0" smtClean="0"/>
              <a:t>ただし、</a:t>
            </a:r>
            <a:r>
              <a:rPr kumimoji="1" lang="en-US" altLang="ja-JP" sz="3200" dirty="0" err="1" smtClean="0"/>
              <a:t>InScope</a:t>
            </a:r>
            <a:r>
              <a:rPr kumimoji="1" lang="ja-JP" altLang="en-US" sz="3200" dirty="0" smtClean="0"/>
              <a:t>版</a:t>
            </a:r>
            <a:r>
              <a:rPr lang="ja-JP" altLang="en-US" sz="3200" dirty="0" smtClean="0"/>
              <a:t>は既にあった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50416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ここらへんから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6000" dirty="0" smtClean="0"/>
          </a:p>
          <a:p>
            <a:pPr marL="0" indent="0" algn="ctr">
              <a:buNone/>
            </a:pPr>
            <a:r>
              <a:rPr kumimoji="1" lang="ja-JP" altLang="en-US" sz="6000" dirty="0" smtClean="0"/>
              <a:t>知り合いじゃない</a:t>
            </a:r>
            <a:endParaRPr kumimoji="1" lang="en-US" altLang="ja-JP" sz="6000" dirty="0" smtClean="0"/>
          </a:p>
          <a:p>
            <a:pPr marL="0" indent="0" algn="ctr">
              <a:buNone/>
            </a:pPr>
            <a:r>
              <a:rPr kumimoji="1" lang="ja-JP" altLang="en-US" sz="6000" dirty="0" smtClean="0"/>
              <a:t>ユーザ増える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1349386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Seasar</a:t>
            </a:r>
            <a:r>
              <a:rPr kumimoji="1" lang="ja-JP" altLang="en-US" dirty="0" smtClean="0"/>
              <a:t>カンファ</a:t>
            </a:r>
            <a:r>
              <a:rPr kumimoji="1" lang="en-US" altLang="ja-JP" dirty="0" smtClean="0"/>
              <a:t>2007</a:t>
            </a:r>
            <a:r>
              <a:rPr lang="ja-JP" altLang="en-US" dirty="0" smtClean="0"/>
              <a:t>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4000" dirty="0" smtClean="0"/>
              <a:t>へたくそながらも</a:t>
            </a: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6000" dirty="0" smtClean="0"/>
              <a:t>登壇</a:t>
            </a:r>
            <a:endParaRPr kumimoji="1" lang="en-US" altLang="ja-JP" sz="6000" dirty="0" smtClean="0"/>
          </a:p>
          <a:p>
            <a:pPr marL="0" indent="0" algn="ctr">
              <a:buNone/>
            </a:pPr>
            <a:r>
              <a:rPr lang="en-US" altLang="ja-JP" sz="6000" dirty="0" smtClean="0"/>
              <a:t>(30</a:t>
            </a:r>
            <a:r>
              <a:rPr lang="ja-JP" altLang="en-US" sz="6000" dirty="0" smtClean="0"/>
              <a:t>人部屋</a:t>
            </a:r>
            <a:r>
              <a:rPr lang="en-US" altLang="ja-JP" sz="6000" dirty="0" smtClean="0"/>
              <a:t>)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2486639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他の</a:t>
            </a:r>
            <a:r>
              <a:rPr kumimoji="1" lang="en-US" altLang="ja-JP" dirty="0" smtClean="0"/>
              <a:t>S2Dao</a:t>
            </a:r>
            <a:r>
              <a:rPr kumimoji="1" lang="ja-JP" altLang="en-US" dirty="0" smtClean="0"/>
              <a:t>自動生成ツール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000" dirty="0" smtClean="0"/>
          </a:p>
          <a:p>
            <a:pPr marL="0" indent="0" algn="ctr">
              <a:buNone/>
            </a:pPr>
            <a:r>
              <a:rPr kumimoji="1" lang="en-US" altLang="ja-JP" sz="5000" dirty="0" smtClean="0"/>
              <a:t>S2Dao-CodeGen</a:t>
            </a:r>
            <a:r>
              <a:rPr kumimoji="1" lang="ja-JP" altLang="en-US" sz="5000" dirty="0" smtClean="0"/>
              <a:t>と</a:t>
            </a:r>
            <a:endParaRPr kumimoji="1" lang="en-US" altLang="ja-JP" sz="5000" dirty="0" smtClean="0"/>
          </a:p>
          <a:p>
            <a:pPr marL="0" indent="0" algn="ctr">
              <a:buNone/>
            </a:pPr>
            <a:r>
              <a:rPr kumimoji="1" lang="ja-JP" altLang="en-US" sz="5000" dirty="0" smtClean="0"/>
              <a:t>ライバル関係に</a:t>
            </a:r>
            <a:endParaRPr kumimoji="1" lang="en-US" altLang="ja-JP" sz="5000" dirty="0" smtClean="0"/>
          </a:p>
        </p:txBody>
      </p:sp>
    </p:spTree>
    <p:extLst>
      <p:ext uri="{BB962C8B-B14F-4D97-AF65-F5344CB8AC3E}">
        <p14:creationId xmlns:p14="http://schemas.microsoft.com/office/powerpoint/2010/main" val="713154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運命の出会い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60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精力的な講演活動されている</a:t>
            </a:r>
            <a:endParaRPr kumimoji="1" lang="en-US" altLang="ja-JP" sz="3200" dirty="0" smtClean="0"/>
          </a:p>
          <a:p>
            <a:pPr marL="0" indent="0" algn="ctr">
              <a:buNone/>
            </a:pPr>
            <a:r>
              <a:rPr kumimoji="1" lang="ja-JP" altLang="en-US" sz="6000" dirty="0" smtClean="0"/>
              <a:t>出羽さんに出会う</a:t>
            </a:r>
            <a:endParaRPr kumimoji="1" lang="en-US" altLang="ja-JP" sz="6000" dirty="0" smtClean="0"/>
          </a:p>
          <a:p>
            <a:pPr marL="0" indent="0" algn="ctr">
              <a:buNone/>
            </a:pPr>
            <a:r>
              <a:rPr lang="en-US" altLang="ja-JP" sz="3200" dirty="0" smtClean="0"/>
              <a:t>(</a:t>
            </a:r>
            <a:r>
              <a:rPr lang="ja-JP" altLang="en-US" sz="3200" dirty="0" smtClean="0"/>
              <a:t>口コミで</a:t>
            </a:r>
            <a:r>
              <a:rPr lang="en-US" altLang="ja-JP" sz="3200" dirty="0" err="1" smtClean="0"/>
              <a:t>DBFlute</a:t>
            </a:r>
            <a:r>
              <a:rPr lang="ja-JP" altLang="en-US" sz="3200" dirty="0" smtClean="0"/>
              <a:t>を気に入ってくれた</a:t>
            </a:r>
            <a:r>
              <a:rPr lang="en-US" altLang="ja-JP" sz="3200" dirty="0" smtClean="0"/>
              <a:t>!?)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037774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色々教えてもらいました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4000" dirty="0" smtClean="0"/>
              <a:t>セッション資料のレビュー</a:t>
            </a:r>
            <a:endParaRPr kumimoji="1"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 smtClean="0"/>
              <a:t>WEB+DB Press</a:t>
            </a:r>
            <a:r>
              <a:rPr lang="ja-JP" altLang="en-US" sz="4000" dirty="0" smtClean="0"/>
              <a:t>の執筆のお誘い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他にもいろいろ変なことまで</a:t>
            </a:r>
            <a:r>
              <a:rPr kumimoji="1" lang="en-US" altLang="ja-JP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2447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記事ドリブン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400" dirty="0" smtClean="0"/>
          </a:p>
          <a:p>
            <a:pPr marL="0" indent="0" algn="ctr">
              <a:buNone/>
            </a:pPr>
            <a:r>
              <a:rPr kumimoji="1" lang="en-US" altLang="ja-JP" sz="5400" dirty="0" smtClean="0"/>
              <a:t>WEB+DB</a:t>
            </a:r>
            <a:r>
              <a:rPr lang="en-US" altLang="ja-JP" sz="5400" dirty="0"/>
              <a:t> </a:t>
            </a:r>
            <a:r>
              <a:rPr lang="en-US" altLang="ja-JP" sz="5400" dirty="0" smtClean="0"/>
              <a:t>Press</a:t>
            </a:r>
          </a:p>
          <a:p>
            <a:pPr marL="0" indent="0" algn="ctr">
              <a:buNone/>
            </a:pPr>
            <a:r>
              <a:rPr lang="ja-JP" altLang="en-US" sz="5400" dirty="0" smtClean="0"/>
              <a:t>のために</a:t>
            </a:r>
            <a:r>
              <a:rPr kumimoji="1" lang="en-US" altLang="ja-JP" sz="5400" dirty="0" err="1" smtClean="0"/>
              <a:t>EMecha</a:t>
            </a:r>
            <a:r>
              <a:rPr kumimoji="1" lang="ja-JP" altLang="en-US" sz="5400" dirty="0" smtClean="0"/>
              <a:t>作成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2122453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記事記事記事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en-US" altLang="ja-JP" sz="4400" dirty="0" smtClean="0"/>
              <a:t>WEB+DB</a:t>
            </a:r>
            <a:r>
              <a:rPr lang="en-US" altLang="ja-JP" sz="4400" dirty="0"/>
              <a:t> </a:t>
            </a:r>
            <a:r>
              <a:rPr lang="en-US" altLang="ja-JP" sz="4400" dirty="0" smtClean="0"/>
              <a:t>Press</a:t>
            </a:r>
            <a:r>
              <a:rPr lang="ja-JP" altLang="en-US" sz="4400" dirty="0" smtClean="0"/>
              <a:t>のために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よその会社様オフィス</a:t>
            </a: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で寝泊まり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66725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2005</a:t>
            </a:r>
            <a:r>
              <a:rPr kumimoji="1" lang="ja-JP" altLang="en-US" dirty="0" smtClean="0"/>
              <a:t>年初め頃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dirty="0" smtClean="0"/>
              <a:t>(S2Dao</a:t>
            </a:r>
            <a:r>
              <a:rPr lang="ja-JP" altLang="en-US" dirty="0"/>
              <a:t>コミッタ</a:t>
            </a:r>
            <a:r>
              <a:rPr lang="en-US" altLang="ja-JP" dirty="0">
                <a:solidFill>
                  <a:srgbClr val="000090"/>
                </a:solidFill>
              </a:rPr>
              <a:t>manhole</a:t>
            </a:r>
            <a:r>
              <a:rPr lang="ja-JP" altLang="en-US" dirty="0"/>
              <a:t>さんに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en-US" altLang="ja-JP" sz="5400" dirty="0" smtClean="0">
                <a:solidFill>
                  <a:srgbClr val="000090"/>
                </a:solidFill>
              </a:rPr>
              <a:t>S2Dao</a:t>
            </a:r>
            <a:r>
              <a:rPr lang="ja-JP" altLang="en-US" sz="4000" dirty="0" smtClean="0"/>
              <a:t>を教えてもらい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 smtClean="0"/>
              <a:t>2Way-SQL</a:t>
            </a:r>
            <a:r>
              <a:rPr lang="ja-JP" altLang="en-US" sz="4000" dirty="0" smtClean="0"/>
              <a:t>に感動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64017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Seasar</a:t>
            </a:r>
            <a:r>
              <a:rPr kumimoji="1" lang="ja-JP" altLang="en-US" dirty="0" smtClean="0"/>
              <a:t>カンファ</a:t>
            </a:r>
            <a:r>
              <a:rPr kumimoji="1" lang="en-US" altLang="ja-JP" dirty="0" smtClean="0"/>
              <a:t>2007</a:t>
            </a:r>
            <a:r>
              <a:rPr kumimoji="1" lang="ja-JP" altLang="en-US" dirty="0" smtClean="0"/>
              <a:t>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6000" dirty="0" smtClean="0"/>
          </a:p>
          <a:p>
            <a:pPr marL="0" indent="0" algn="ctr">
              <a:buNone/>
            </a:pPr>
            <a:r>
              <a:rPr kumimoji="1" lang="ja-JP" altLang="en-US" sz="6000" dirty="0" smtClean="0"/>
              <a:t>現場ソリューション</a:t>
            </a:r>
            <a:endParaRPr kumimoji="1" lang="en-US" altLang="ja-JP" sz="6000" dirty="0" smtClean="0"/>
          </a:p>
          <a:p>
            <a:pPr marL="0" indent="0" algn="ctr">
              <a:buNone/>
            </a:pPr>
            <a:r>
              <a:rPr lang="en-US" altLang="ja-JP" sz="6000" dirty="0" smtClean="0"/>
              <a:t>(200</a:t>
            </a:r>
            <a:r>
              <a:rPr lang="ja-JP" altLang="en-US" sz="6000" dirty="0" smtClean="0"/>
              <a:t>人部屋！</a:t>
            </a:r>
            <a:r>
              <a:rPr lang="en-US" altLang="ja-JP" sz="6000" dirty="0" smtClean="0"/>
              <a:t>)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3247055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6000" dirty="0"/>
              <a:t>会社員ながらも</a:t>
            </a:r>
            <a:endParaRPr kumimoji="1" lang="en-US" altLang="ja-JP" sz="6000" dirty="0" smtClean="0"/>
          </a:p>
          <a:p>
            <a:pPr marL="0" indent="0" algn="ctr">
              <a:buNone/>
            </a:pPr>
            <a:r>
              <a:rPr kumimoji="1" lang="ja-JP" altLang="en-US" sz="6000" dirty="0" smtClean="0"/>
              <a:t>ハイペースで</a:t>
            </a:r>
            <a:endParaRPr kumimoji="1" lang="en-US" altLang="ja-JP" sz="6000" dirty="0" smtClean="0"/>
          </a:p>
          <a:p>
            <a:pPr marL="0" indent="0" algn="ctr">
              <a:buNone/>
            </a:pPr>
            <a:r>
              <a:rPr kumimoji="1" lang="ja-JP" altLang="en-US" sz="6000" dirty="0" smtClean="0"/>
              <a:t>拡張というか変化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2539083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ReplaceSchema</a:t>
            </a:r>
            <a:r>
              <a:rPr kumimoji="1" lang="ja-JP" altLang="en-US" dirty="0" smtClean="0"/>
              <a:t>世にデビュー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kumimoji="1" lang="ja-JP" altLang="en-US" sz="3200" dirty="0" smtClean="0"/>
              <a:t>自分専用機能だった</a:t>
            </a:r>
            <a:endParaRPr kumimoji="1" lang="en-US" altLang="ja-JP" sz="3200" dirty="0" smtClean="0"/>
          </a:p>
          <a:p>
            <a:pPr marL="0" indent="0" algn="ctr">
              <a:buNone/>
            </a:pPr>
            <a:r>
              <a:rPr kumimoji="1" lang="en-US" altLang="ja-JP" sz="6000" dirty="0" err="1" smtClean="0">
                <a:solidFill>
                  <a:srgbClr val="000000"/>
                </a:solidFill>
              </a:rPr>
              <a:t>ReplaceSchema</a:t>
            </a:r>
            <a:endParaRPr kumimoji="1" lang="en-US" altLang="ja-JP" sz="60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kumimoji="1" lang="ja-JP" altLang="en-US" sz="3200" dirty="0" smtClean="0"/>
              <a:t>が、「これべんりー」の一言で、</a:t>
            </a: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だんだん周りに浸透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60383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でも、結局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000" dirty="0" smtClean="0"/>
          </a:p>
          <a:p>
            <a:pPr marL="0" indent="0" algn="ctr">
              <a:buNone/>
            </a:pPr>
            <a:r>
              <a:rPr lang="en-US" altLang="ja-JP" sz="5400" dirty="0" err="1" smtClean="0"/>
              <a:t>DBFlute</a:t>
            </a:r>
            <a:r>
              <a:rPr lang="ja-JP" altLang="en-US" sz="5400" dirty="0"/>
              <a:t>の</a:t>
            </a:r>
            <a:r>
              <a:rPr lang="ja-JP" altLang="en-US" sz="5400" dirty="0" smtClean="0"/>
              <a:t>時間</a:t>
            </a:r>
            <a:endParaRPr lang="en-US" altLang="ja-JP" sz="54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増やしたい</a:t>
            </a:r>
            <a:endParaRPr lang="en-US" altLang="ja-JP" sz="5400" dirty="0" smtClean="0"/>
          </a:p>
          <a:p>
            <a:pPr marL="0" indent="0" algn="ctr">
              <a:buNone/>
            </a:pPr>
            <a:r>
              <a:rPr kumimoji="1" lang="en-US" altLang="ja-JP" sz="3200" dirty="0" smtClean="0"/>
              <a:t>(2008</a:t>
            </a:r>
            <a:r>
              <a:rPr kumimoji="1" lang="ja-JP" altLang="en-US" sz="3200" dirty="0" smtClean="0"/>
              <a:t>年</a:t>
            </a:r>
            <a:r>
              <a:rPr kumimoji="1" lang="en-US" altLang="ja-JP" sz="3200" dirty="0" smtClean="0"/>
              <a:t>1</a:t>
            </a:r>
            <a:r>
              <a:rPr kumimoji="1" lang="ja-JP" altLang="en-US" sz="3200" dirty="0" smtClean="0"/>
              <a:t>月よりフリーランス</a:t>
            </a:r>
            <a:r>
              <a:rPr kumimoji="1" lang="en-US" altLang="ja-JP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2854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2008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月より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4400" dirty="0" smtClean="0"/>
          </a:p>
          <a:p>
            <a:pPr marL="0" indent="0" algn="ctr">
              <a:buNone/>
            </a:pPr>
            <a:r>
              <a:rPr lang="ja-JP" altLang="en-US" sz="4400" dirty="0" smtClean="0"/>
              <a:t>出羽さんの協力もあって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フリーランスに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3507512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！？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endParaRPr lang="en-US" altLang="ja-JP" sz="3200" dirty="0"/>
          </a:p>
          <a:p>
            <a:pPr marL="0" indent="0" algn="ctr">
              <a:buNone/>
            </a:pPr>
            <a:r>
              <a:rPr kumimoji="1" lang="ja-JP" altLang="en-US" sz="7400" dirty="0" smtClean="0"/>
              <a:t>ぐはぁ</a:t>
            </a:r>
            <a:endParaRPr kumimoji="1" lang="en-US" altLang="ja-JP" sz="7400" dirty="0" smtClean="0"/>
          </a:p>
        </p:txBody>
      </p:sp>
    </p:spTree>
    <p:extLst>
      <p:ext uri="{BB962C8B-B14F-4D97-AF65-F5344CB8AC3E}">
        <p14:creationId xmlns:p14="http://schemas.microsoft.com/office/powerpoint/2010/main" val="1186699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いやぁ、まいった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6000" dirty="0" smtClean="0"/>
          </a:p>
          <a:p>
            <a:pPr marL="0" indent="0" algn="ctr">
              <a:buNone/>
            </a:pPr>
            <a:r>
              <a:rPr kumimoji="1" lang="en-US" altLang="ja-JP" sz="6000" dirty="0" smtClean="0"/>
              <a:t>S2JDBC</a:t>
            </a:r>
            <a:r>
              <a:rPr kumimoji="1" lang="ja-JP" altLang="en-US" sz="6000" dirty="0" smtClean="0"/>
              <a:t>登場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758757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！？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endParaRPr lang="en-US" altLang="ja-JP" sz="3200" dirty="0"/>
          </a:p>
          <a:p>
            <a:pPr marL="0" indent="0" algn="ctr">
              <a:buNone/>
            </a:pPr>
            <a:r>
              <a:rPr kumimoji="1" lang="ja-JP" altLang="en-US" sz="7400" dirty="0" smtClean="0"/>
              <a:t>ぐはぁ</a:t>
            </a:r>
            <a:endParaRPr kumimoji="1" lang="en-US" altLang="ja-JP" sz="7400" dirty="0" smtClean="0"/>
          </a:p>
        </p:txBody>
      </p:sp>
    </p:spTree>
    <p:extLst>
      <p:ext uri="{BB962C8B-B14F-4D97-AF65-F5344CB8AC3E}">
        <p14:creationId xmlns:p14="http://schemas.microsoft.com/office/powerpoint/2010/main" val="4226147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いやぁ、まいった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000" dirty="0" smtClean="0"/>
          </a:p>
          <a:p>
            <a:pPr marL="0" indent="0" algn="ctr">
              <a:buNone/>
            </a:pPr>
            <a:r>
              <a:rPr kumimoji="1" lang="ja-JP" altLang="en-US" sz="5000" dirty="0" smtClean="0"/>
              <a:t>仕事で</a:t>
            </a:r>
            <a:r>
              <a:rPr kumimoji="1" lang="en-US" altLang="ja-JP" sz="5000" dirty="0" smtClean="0"/>
              <a:t>S2JDBC</a:t>
            </a:r>
            <a:r>
              <a:rPr kumimoji="1" lang="ja-JP" altLang="en-US" sz="5000" dirty="0" smtClean="0"/>
              <a:t>の先生</a:t>
            </a:r>
            <a:endParaRPr kumimoji="1" lang="en-US" altLang="ja-JP" sz="5000" dirty="0" smtClean="0"/>
          </a:p>
          <a:p>
            <a:pPr marL="0" indent="0" algn="ctr">
              <a:buNone/>
            </a:pPr>
            <a:r>
              <a:rPr kumimoji="1" lang="ja-JP" altLang="en-US" sz="5000" dirty="0" smtClean="0"/>
              <a:t>やることになっちゃった</a:t>
            </a:r>
            <a:endParaRPr kumimoji="1" lang="en-US" altLang="ja-JP" sz="5000" dirty="0" smtClean="0"/>
          </a:p>
        </p:txBody>
      </p:sp>
    </p:spTree>
    <p:extLst>
      <p:ext uri="{BB962C8B-B14F-4D97-AF65-F5344CB8AC3E}">
        <p14:creationId xmlns:p14="http://schemas.microsoft.com/office/powerpoint/2010/main" val="306846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よっしゃ！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「</a:t>
            </a:r>
            <a:r>
              <a:rPr kumimoji="1" lang="en-US" altLang="ja-JP" sz="4400" dirty="0" smtClean="0"/>
              <a:t>Oracle</a:t>
            </a:r>
            <a:r>
              <a:rPr kumimoji="1" lang="ja-JP" altLang="en-US" sz="4400" dirty="0" smtClean="0"/>
              <a:t>の人が</a:t>
            </a:r>
            <a:r>
              <a:rPr lang="en-US" altLang="ja-JP" sz="4400" dirty="0" smtClean="0"/>
              <a:t>DB2</a:t>
            </a:r>
            <a:r>
              <a:rPr lang="ja-JP" altLang="en-US" sz="4400" dirty="0" smtClean="0"/>
              <a:t>を紹介するようなものですね」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というネタで笑いをとる！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38009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2005</a:t>
            </a:r>
            <a:r>
              <a:rPr kumimoji="1" lang="ja-JP" altLang="en-US" dirty="0" smtClean="0"/>
              <a:t>年初めちょと後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en-US" altLang="ja-JP" sz="5400" dirty="0" smtClean="0">
                <a:solidFill>
                  <a:srgbClr val="000090"/>
                </a:solidFill>
              </a:rPr>
              <a:t>Torque</a:t>
            </a:r>
            <a:r>
              <a:rPr lang="ja-JP" altLang="en-US" sz="4000" dirty="0" smtClean="0"/>
              <a:t>で</a:t>
            </a:r>
            <a:r>
              <a:rPr kumimoji="1" lang="en-US" altLang="ja-JP" sz="5400" dirty="0" smtClean="0">
                <a:solidFill>
                  <a:srgbClr val="000090"/>
                </a:solidFill>
              </a:rPr>
              <a:t>S2Dao</a:t>
            </a:r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クラスを自動生成できないか？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lang="en-US" altLang="ja-JP" sz="4000" dirty="0" smtClean="0"/>
              <a:t>=&gt; </a:t>
            </a:r>
            <a:r>
              <a:rPr lang="ja-JP" altLang="en-US" sz="4000" dirty="0" smtClean="0"/>
              <a:t>試しにやってみた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444723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よっしゃ！</a:t>
            </a:r>
            <a:r>
              <a:rPr lang="ja-JP" altLang="en-US" dirty="0" smtClean="0"/>
              <a:t>（</a:t>
            </a:r>
            <a:r>
              <a:rPr kumimoji="1" lang="ja-JP" altLang="en-US" dirty="0" smtClean="0"/>
              <a:t>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5000" dirty="0" smtClean="0"/>
              <a:t>一日講習の最後の５分で、</a:t>
            </a:r>
            <a:endParaRPr kumimoji="1" lang="en-US" altLang="ja-JP" sz="5000" dirty="0" smtClean="0"/>
          </a:p>
          <a:p>
            <a:pPr marL="0" indent="0" algn="ctr">
              <a:buNone/>
            </a:pPr>
            <a:r>
              <a:rPr lang="en-US" altLang="ja-JP" sz="5000" dirty="0" err="1" smtClean="0"/>
              <a:t>DBFlute</a:t>
            </a:r>
            <a:r>
              <a:rPr lang="ja-JP" altLang="en-US" sz="5000" dirty="0" smtClean="0"/>
              <a:t>を紹介</a:t>
            </a:r>
            <a:endParaRPr lang="en-US" altLang="ja-JP" sz="5000" dirty="0" smtClean="0"/>
          </a:p>
          <a:p>
            <a:pPr marL="0" indent="0" algn="ctr">
              <a:buNone/>
            </a:pP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ショートカットさばきで</a:t>
            </a:r>
            <a:r>
              <a:rPr lang="ja-JP" altLang="en-US" sz="2800" dirty="0" smtClean="0"/>
              <a:t>記憶に焼き付ける</a:t>
            </a:r>
            <a:r>
              <a:rPr lang="en-US" altLang="ja-JP" sz="2800" dirty="0" smtClean="0"/>
              <a:t>)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868870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またも運命の出会い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400" dirty="0" smtClean="0"/>
          </a:p>
          <a:p>
            <a:pPr marL="0" indent="0" algn="ctr">
              <a:buNone/>
            </a:pPr>
            <a:r>
              <a:rPr kumimoji="1" lang="en-US" altLang="ja-JP" sz="3200" dirty="0" err="1" smtClean="0"/>
              <a:t>Mobylet</a:t>
            </a:r>
            <a:r>
              <a:rPr kumimoji="1" lang="ja-JP" altLang="en-US" sz="3200" dirty="0" smtClean="0"/>
              <a:t>作者でマルチタレントな</a:t>
            </a:r>
            <a:endParaRPr kumimoji="1" lang="en-US" altLang="ja-JP" sz="3200" dirty="0" smtClean="0"/>
          </a:p>
          <a:p>
            <a:pPr marL="0" indent="0" algn="ctr">
              <a:buNone/>
            </a:pPr>
            <a:r>
              <a:rPr kumimoji="1" lang="ja-JP" altLang="en-US" sz="5400" dirty="0" smtClean="0"/>
              <a:t>竹内さんに出会う</a:t>
            </a:r>
            <a:endParaRPr kumimoji="1" lang="en-US" altLang="ja-JP" sz="5400" dirty="0" smtClean="0"/>
          </a:p>
          <a:p>
            <a:pPr marL="0" indent="0" algn="ctr">
              <a:buNone/>
            </a:pPr>
            <a:r>
              <a:rPr lang="en-US" altLang="ja-JP" sz="2800" dirty="0" smtClean="0"/>
              <a:t>(5</a:t>
            </a:r>
            <a:r>
              <a:rPr lang="ja-JP" altLang="en-US" sz="2800" dirty="0" smtClean="0"/>
              <a:t>分紹介で</a:t>
            </a:r>
            <a:r>
              <a:rPr lang="en-US" altLang="ja-JP" sz="2800" dirty="0" err="1" smtClean="0"/>
              <a:t>DBFlute</a:t>
            </a:r>
            <a:r>
              <a:rPr lang="ja-JP" altLang="en-US" sz="2800" dirty="0" smtClean="0"/>
              <a:t>に興味をもってくれた</a:t>
            </a:r>
            <a:r>
              <a:rPr lang="en-US" altLang="ja-JP" sz="2800" dirty="0" smtClean="0"/>
              <a:t>!?)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591861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Seasar</a:t>
            </a:r>
            <a:r>
              <a:rPr lang="ja-JP" altLang="en-US" dirty="0" smtClean="0"/>
              <a:t>カンファ</a:t>
            </a:r>
            <a:r>
              <a:rPr lang="en-US" altLang="ja-JP" dirty="0" smtClean="0"/>
              <a:t>2008</a:t>
            </a:r>
            <a:r>
              <a:rPr lang="ja-JP" altLang="en-US" dirty="0" smtClean="0"/>
              <a:t>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4800" dirty="0" smtClean="0"/>
              <a:t>「</a:t>
            </a:r>
            <a:r>
              <a:rPr kumimoji="1" lang="en-US" altLang="ja-JP" sz="4800" dirty="0" err="1" smtClean="0"/>
              <a:t>DBFlute</a:t>
            </a:r>
            <a:r>
              <a:rPr kumimoji="1" lang="ja-JP" altLang="en-US" sz="4800" dirty="0" smtClean="0"/>
              <a:t>はどうなの？」</a:t>
            </a:r>
            <a:endParaRPr kumimoji="1" lang="en-US" altLang="ja-JP" sz="4800" dirty="0" smtClean="0"/>
          </a:p>
          <a:p>
            <a:pPr marL="0" indent="0" algn="ctr">
              <a:buNone/>
            </a:pP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一室のみのカンファで</a:t>
            </a:r>
            <a:r>
              <a:rPr kumimoji="1" lang="en-US" altLang="ja-JP" sz="3200" dirty="0" smtClean="0"/>
              <a:t>15</a:t>
            </a:r>
            <a:r>
              <a:rPr kumimoji="1" lang="ja-JP" altLang="en-US" sz="3200" dirty="0" smtClean="0"/>
              <a:t>分参加登壇</a:t>
            </a:r>
            <a:r>
              <a:rPr kumimoji="1" lang="en-US" altLang="ja-JP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9888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初めての</a:t>
            </a:r>
            <a:r>
              <a:rPr kumimoji="1" lang="en-US" altLang="ja-JP" sz="4000" dirty="0" err="1" smtClean="0"/>
              <a:t>DBFlute</a:t>
            </a:r>
            <a:r>
              <a:rPr kumimoji="1" lang="ja-JP" altLang="en-US" sz="4000" dirty="0" smtClean="0"/>
              <a:t>ユーザの集い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3200" dirty="0"/>
          </a:p>
          <a:p>
            <a:pPr marL="0" indent="0" algn="ctr">
              <a:buNone/>
            </a:pPr>
            <a:r>
              <a:rPr kumimoji="1" lang="ja-JP" altLang="en-US" sz="4400" dirty="0" smtClean="0"/>
              <a:t>知り合いだらけ</a:t>
            </a:r>
            <a:r>
              <a:rPr kumimoji="1" lang="en-US" altLang="ja-JP" sz="4400" dirty="0" smtClean="0"/>
              <a:t>…</a:t>
            </a:r>
          </a:p>
          <a:p>
            <a:pPr marL="0" indent="0" algn="ctr">
              <a:buNone/>
            </a:pPr>
            <a:r>
              <a:rPr lang="en-US" altLang="ja-JP" sz="3200" dirty="0" smtClean="0"/>
              <a:t>(</a:t>
            </a:r>
            <a:r>
              <a:rPr lang="ja-JP" altLang="en-US" sz="3200" dirty="0" smtClean="0"/>
              <a:t>まあ、カンファの規模が小さかった</a:t>
            </a:r>
            <a:r>
              <a:rPr lang="en-US" altLang="ja-JP" sz="3200" dirty="0" smtClean="0"/>
              <a:t>)</a:t>
            </a:r>
          </a:p>
          <a:p>
            <a:pPr marL="0" indent="0" algn="ctr">
              <a:buNone/>
            </a:pPr>
            <a:endParaRPr kumimoji="1" lang="en-US" altLang="ja-JP" sz="3200" dirty="0"/>
          </a:p>
          <a:p>
            <a:pPr marL="0" indent="0" algn="ctr">
              <a:buNone/>
            </a:pPr>
            <a:r>
              <a:rPr lang="en-US" altLang="ja-JP" sz="2800" dirty="0" smtClean="0">
                <a:solidFill>
                  <a:srgbClr val="FF0000"/>
                </a:solidFill>
              </a:rPr>
              <a:t>※</a:t>
            </a:r>
            <a:r>
              <a:rPr lang="ja-JP" altLang="en-US" sz="2800" dirty="0" smtClean="0">
                <a:solidFill>
                  <a:srgbClr val="FF0000"/>
                </a:solidFill>
              </a:rPr>
              <a:t>まだ禁煙でもベジのお店でもない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632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Seasar</a:t>
            </a:r>
            <a:r>
              <a:rPr lang="ja-JP" altLang="en-US" dirty="0" smtClean="0"/>
              <a:t>カンファ</a:t>
            </a:r>
            <a:r>
              <a:rPr lang="en-US" altLang="ja-JP" dirty="0" smtClean="0"/>
              <a:t>2008</a:t>
            </a:r>
            <a:r>
              <a:rPr lang="ja-JP" altLang="en-US" dirty="0" smtClean="0"/>
              <a:t>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4800" dirty="0" smtClean="0"/>
              <a:t>現場ソリューション２</a:t>
            </a:r>
            <a:endParaRPr kumimoji="1" lang="en-US" altLang="ja-JP" sz="4800" dirty="0" smtClean="0"/>
          </a:p>
          <a:p>
            <a:pPr marL="0" indent="0" algn="ctr">
              <a:buNone/>
            </a:pPr>
            <a:r>
              <a:rPr kumimoji="1" lang="en-US" altLang="ja-JP" sz="3200" dirty="0" smtClean="0"/>
              <a:t>(</a:t>
            </a:r>
            <a:r>
              <a:rPr kumimoji="1" lang="en-US" altLang="ja-JP" sz="3200" dirty="0" err="1" smtClean="0"/>
              <a:t>ReplaceSchema</a:t>
            </a:r>
            <a:r>
              <a:rPr kumimoji="1" lang="ja-JP" altLang="en-US" sz="3200" dirty="0" smtClean="0"/>
              <a:t>など、しぶい内容</a:t>
            </a:r>
            <a:r>
              <a:rPr kumimoji="1" lang="en-US" altLang="ja-JP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8027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二度目の</a:t>
            </a:r>
            <a:r>
              <a:rPr kumimoji="1" lang="en-US" altLang="ja-JP" sz="4000" dirty="0" err="1" smtClean="0"/>
              <a:t>DBFlute</a:t>
            </a:r>
            <a:r>
              <a:rPr kumimoji="1" lang="ja-JP" altLang="en-US" sz="4000" dirty="0" smtClean="0"/>
              <a:t>ユーザの集い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ja-JP" altLang="en-US" sz="4400" dirty="0" smtClean="0"/>
              <a:t>吹っ切れたかのような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lang="ja-JP" altLang="en-US" sz="4400" dirty="0" smtClean="0"/>
              <a:t>様々な出会い</a:t>
            </a:r>
            <a:endParaRPr lang="en-US" altLang="ja-JP" sz="4400" dirty="0" smtClean="0"/>
          </a:p>
          <a:p>
            <a:pPr marL="0" indent="0" algn="ctr">
              <a:buNone/>
            </a:pPr>
            <a:endParaRPr kumimoji="1" lang="en-US" altLang="ja-JP" sz="3200" dirty="0"/>
          </a:p>
          <a:p>
            <a:pPr marL="0" indent="0" algn="ctr">
              <a:buNone/>
            </a:pPr>
            <a:r>
              <a:rPr lang="en-US" altLang="ja-JP" sz="2800" dirty="0" smtClean="0">
                <a:solidFill>
                  <a:srgbClr val="FF0000"/>
                </a:solidFill>
              </a:rPr>
              <a:t>※</a:t>
            </a:r>
            <a:r>
              <a:rPr lang="ja-JP" altLang="en-US" sz="2800" dirty="0" smtClean="0">
                <a:solidFill>
                  <a:srgbClr val="FF0000"/>
                </a:solidFill>
              </a:rPr>
              <a:t>禁煙のお店</a:t>
            </a:r>
            <a:r>
              <a:rPr lang="en-US" altLang="ja-JP" sz="2800" dirty="0" smtClean="0">
                <a:solidFill>
                  <a:srgbClr val="FF0000"/>
                </a:solidFill>
              </a:rPr>
              <a:t>(</a:t>
            </a:r>
            <a:r>
              <a:rPr lang="ja-JP" altLang="en-US" sz="2800" dirty="0">
                <a:solidFill>
                  <a:srgbClr val="FF0000"/>
                </a:solidFill>
              </a:rPr>
              <a:t>居酒屋</a:t>
            </a:r>
            <a:r>
              <a:rPr lang="en-US" altLang="ja-JP" sz="2800" dirty="0" smtClean="0">
                <a:solidFill>
                  <a:srgbClr val="FF0000"/>
                </a:solidFill>
              </a:rPr>
              <a:t>)</a:t>
            </a:r>
            <a:r>
              <a:rPr lang="ja-JP" altLang="en-US" sz="2800" dirty="0" smtClean="0">
                <a:solidFill>
                  <a:srgbClr val="FF0000"/>
                </a:solidFill>
              </a:rPr>
              <a:t>にて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57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だんだん高機能に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FontTx/>
              <a:buChar char="•"/>
            </a:pPr>
            <a:r>
              <a:rPr kumimoji="1" lang="ja-JP" altLang="en-US" sz="2800" dirty="0" smtClean="0"/>
              <a:t>ストアドプロシージャ</a:t>
            </a:r>
            <a:endParaRPr kumimoji="1" lang="en-US" altLang="ja-JP" sz="2800" dirty="0" smtClean="0"/>
          </a:p>
          <a:p>
            <a:pPr algn="ctr">
              <a:buFontTx/>
              <a:buChar char="•"/>
            </a:pPr>
            <a:r>
              <a:rPr kumimoji="1" lang="en-US" altLang="ja-JP" sz="2800" dirty="0" smtClean="0"/>
              <a:t>Oracle</a:t>
            </a:r>
            <a:r>
              <a:rPr kumimoji="1" lang="ja-JP" altLang="en-US" sz="2800" dirty="0" smtClean="0"/>
              <a:t>のシノニム</a:t>
            </a:r>
            <a:endParaRPr kumimoji="1" lang="en-US" altLang="ja-JP" sz="2800" dirty="0" smtClean="0"/>
          </a:p>
          <a:p>
            <a:pPr algn="ctr">
              <a:buFontTx/>
              <a:buChar char="•"/>
            </a:pPr>
            <a:r>
              <a:rPr lang="en-US" altLang="ja-JP" sz="2800" dirty="0" smtClean="0"/>
              <a:t>Oracle</a:t>
            </a:r>
            <a:r>
              <a:rPr lang="ja-JP" altLang="en-US" sz="2800" dirty="0" smtClean="0"/>
              <a:t>のシノニムのメタ情報</a:t>
            </a:r>
            <a:endParaRPr lang="en-US" altLang="ja-JP" sz="2800" dirty="0" smtClean="0"/>
          </a:p>
          <a:p>
            <a:pPr algn="ctr">
              <a:buFontTx/>
              <a:buChar char="•"/>
            </a:pPr>
            <a:r>
              <a:rPr kumimoji="1" lang="en-US" altLang="ja-JP" sz="2800" dirty="0" smtClean="0"/>
              <a:t>Oracle</a:t>
            </a:r>
            <a:r>
              <a:rPr kumimoji="1" lang="ja-JP" altLang="en-US" sz="2800" dirty="0" smtClean="0"/>
              <a:t>のテーブルコメント</a:t>
            </a:r>
            <a:endParaRPr kumimoji="1" lang="en-US" altLang="ja-JP" sz="2800" dirty="0" smtClean="0"/>
          </a:p>
          <a:p>
            <a:pPr algn="ctr">
              <a:buFontTx/>
              <a:buChar char="•"/>
            </a:pPr>
            <a:r>
              <a:rPr kumimoji="1" lang="en-US" altLang="ja-JP" sz="2800" dirty="0" smtClean="0"/>
              <a:t>Oracle</a:t>
            </a:r>
            <a:r>
              <a:rPr kumimoji="1" lang="ja-JP" altLang="en-US" sz="2800" dirty="0" smtClean="0"/>
              <a:t>のパッケージプロシージャ</a:t>
            </a:r>
            <a:endParaRPr kumimoji="1" lang="en-US" altLang="ja-JP" sz="2800" dirty="0" smtClean="0"/>
          </a:p>
          <a:p>
            <a:pPr algn="ctr">
              <a:buFontTx/>
              <a:buChar char="•"/>
            </a:pPr>
            <a:r>
              <a:rPr lang="en-US" altLang="ja-JP" sz="2800" dirty="0" smtClean="0"/>
              <a:t>Oracle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DB</a:t>
            </a:r>
            <a:r>
              <a:rPr lang="ja-JP" altLang="en-US" sz="2800" dirty="0" smtClean="0"/>
              <a:t>リンクのシノニム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865191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来ました！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5400" dirty="0"/>
          </a:p>
          <a:p>
            <a:pPr marL="0" indent="0" algn="ctr">
              <a:buNone/>
            </a:pPr>
            <a:r>
              <a:rPr kumimoji="1" lang="en-US" altLang="ja-JP" sz="5400" dirty="0" smtClean="0"/>
              <a:t>(Specify)</a:t>
            </a:r>
            <a:r>
              <a:rPr kumimoji="1" lang="en-US" altLang="ja-JP" sz="5400" dirty="0" err="1" smtClean="0"/>
              <a:t>DerivedReferrer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369843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2009</a:t>
            </a:r>
            <a:r>
              <a:rPr kumimoji="1" lang="ja-JP" altLang="en-US" dirty="0" smtClean="0"/>
              <a:t>年、そろそろ二年半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400" dirty="0" smtClean="0"/>
          </a:p>
          <a:p>
            <a:pPr marL="0" indent="0" algn="ctr">
              <a:buNone/>
            </a:pPr>
            <a:r>
              <a:rPr kumimoji="1" lang="ja-JP" altLang="en-US" sz="5400" dirty="0" smtClean="0"/>
              <a:t>だんだん</a:t>
            </a:r>
            <a:r>
              <a:rPr kumimoji="1" lang="en-US" altLang="ja-JP" sz="5400" dirty="0" smtClean="0"/>
              <a:t>1.0</a:t>
            </a:r>
            <a:r>
              <a:rPr kumimoji="1" lang="ja-JP" altLang="en-US" sz="5400" dirty="0" smtClean="0"/>
              <a:t>は？</a:t>
            </a:r>
            <a:endParaRPr kumimoji="1" lang="en-US" altLang="ja-JP" sz="54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っていう圧力が大きく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6591423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2009</a:t>
            </a:r>
            <a:r>
              <a:rPr kumimoji="1" lang="ja-JP" altLang="en-US" dirty="0" smtClean="0"/>
              <a:t>年始め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en-US" altLang="ja-JP" sz="4400" dirty="0" err="1" smtClean="0"/>
              <a:t>DBFlute</a:t>
            </a:r>
            <a:r>
              <a:rPr kumimoji="1" lang="ja-JP" altLang="en-US" sz="4400" dirty="0" smtClean="0"/>
              <a:t>ランタイム完成</a:t>
            </a:r>
            <a:endParaRPr kumimoji="1" lang="en-US" altLang="ja-JP" sz="4400" dirty="0" smtClean="0"/>
          </a:p>
          <a:p>
            <a:pPr marL="0" indent="0" algn="ctr">
              <a:buNone/>
            </a:pPr>
            <a:r>
              <a:rPr lang="en-US" altLang="ja-JP" sz="4000" dirty="0" smtClean="0"/>
              <a:t>(</a:t>
            </a:r>
            <a:r>
              <a:rPr lang="ja-JP" altLang="en-US" sz="4000" dirty="0" smtClean="0"/>
              <a:t>さよなら</a:t>
            </a:r>
            <a:r>
              <a:rPr lang="en-US" altLang="ja-JP" sz="4000" dirty="0" smtClean="0"/>
              <a:t>S2Dao)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61479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2005</a:t>
            </a:r>
            <a:r>
              <a:rPr lang="ja-JP" altLang="en-US" dirty="0"/>
              <a:t>年初めちょと</a:t>
            </a:r>
            <a:r>
              <a:rPr lang="ja-JP" altLang="en-US" dirty="0" smtClean="0"/>
              <a:t>後の後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400" dirty="0" smtClean="0"/>
          </a:p>
          <a:p>
            <a:pPr marL="0" indent="0" algn="ctr">
              <a:buNone/>
            </a:pPr>
            <a:r>
              <a:rPr kumimoji="1" lang="ja-JP" altLang="en-US" sz="5400" dirty="0" smtClean="0"/>
              <a:t>できた</a:t>
            </a:r>
            <a:endParaRPr kumimoji="1" lang="en-US" altLang="ja-JP" sz="5400" dirty="0" smtClean="0"/>
          </a:p>
          <a:p>
            <a:pPr marL="0" indent="0" algn="ctr">
              <a:buNone/>
            </a:pPr>
            <a:r>
              <a:rPr lang="en-US" altLang="ja-JP" sz="5400" dirty="0" err="1" smtClean="0">
                <a:solidFill>
                  <a:srgbClr val="000090"/>
                </a:solidFill>
              </a:rPr>
              <a:t>DaoGen</a:t>
            </a:r>
            <a:endParaRPr kumimoji="1" lang="en-US" altLang="ja-JP" sz="54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87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始まりのはじまり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400" dirty="0" smtClean="0"/>
          </a:p>
          <a:p>
            <a:pPr marL="0" indent="0" algn="ctr">
              <a:buNone/>
            </a:pPr>
            <a:r>
              <a:rPr kumimoji="1" lang="ja-JP" altLang="en-US" sz="5400" dirty="0" smtClean="0"/>
              <a:t>ここからながーーーい</a:t>
            </a:r>
            <a:endParaRPr kumimoji="1" lang="en-US" altLang="ja-JP" sz="5400" dirty="0" smtClean="0"/>
          </a:p>
          <a:p>
            <a:pPr marL="0" indent="0" algn="ctr">
              <a:buNone/>
            </a:pPr>
            <a:r>
              <a:rPr lang="en-US" altLang="ja-JP" sz="5400" dirty="0" smtClean="0"/>
              <a:t>0.9.x </a:t>
            </a:r>
            <a:r>
              <a:rPr lang="ja-JP" altLang="en-US" sz="5400" dirty="0" smtClean="0"/>
              <a:t>生活に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17177233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Seasar</a:t>
            </a:r>
            <a:r>
              <a:rPr lang="ja-JP" altLang="en-US" dirty="0" smtClean="0"/>
              <a:t>カンファ</a:t>
            </a:r>
            <a:r>
              <a:rPr lang="en-US" altLang="ja-JP" dirty="0" smtClean="0"/>
              <a:t>2009</a:t>
            </a:r>
            <a:r>
              <a:rPr lang="ja-JP" altLang="en-US" dirty="0" smtClean="0"/>
              <a:t>冬</a:t>
            </a:r>
            <a:r>
              <a:rPr lang="en-US" altLang="ja-JP" dirty="0" smtClean="0"/>
              <a:t>(3</a:t>
            </a:r>
            <a:r>
              <a:rPr lang="ja-JP" altLang="en-US" dirty="0" smtClean="0"/>
              <a:t>月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ja-JP" altLang="en-US" sz="4400" dirty="0" smtClean="0"/>
              <a:t>ライトニング</a:t>
            </a:r>
            <a:r>
              <a:rPr lang="en-US" altLang="ja-JP" sz="4400" dirty="0" err="1" smtClean="0"/>
              <a:t>ConditionBean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kumimoji="1" lang="en-US" altLang="ja-JP" sz="4000" dirty="0" smtClean="0"/>
              <a:t>(400</a:t>
            </a:r>
            <a:r>
              <a:rPr kumimoji="1" lang="ja-JP" altLang="en-US" sz="4000" dirty="0" smtClean="0"/>
              <a:t>人部屋</a:t>
            </a:r>
            <a:r>
              <a:rPr kumimoji="1" lang="en-US" altLang="ja-JP" sz="4000" dirty="0" smtClean="0"/>
              <a:t>)</a:t>
            </a:r>
          </a:p>
          <a:p>
            <a:pPr marL="0" indent="0" algn="ctr">
              <a:buNone/>
            </a:pPr>
            <a:endParaRPr lang="en-US" altLang="ja-JP" sz="4000" dirty="0"/>
          </a:p>
          <a:p>
            <a:pPr marL="0" indent="0" algn="ctr">
              <a:buNone/>
            </a:pPr>
            <a:r>
              <a:rPr kumimoji="1" lang="en-US" altLang="ja-JP" sz="4000" dirty="0" smtClean="0"/>
              <a:t>※</a:t>
            </a:r>
            <a:r>
              <a:rPr kumimoji="1" lang="ja-JP" altLang="en-US" sz="4000" dirty="0" smtClean="0"/>
              <a:t>張り切った</a:t>
            </a:r>
            <a:r>
              <a:rPr lang="en-US" altLang="ja-JP" sz="4000" dirty="0" smtClean="0"/>
              <a:t>…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4024190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三</a:t>
            </a:r>
            <a:r>
              <a:rPr kumimoji="1" lang="ja-JP" altLang="en-US" sz="4000" dirty="0" smtClean="0"/>
              <a:t>度目の</a:t>
            </a:r>
            <a:r>
              <a:rPr kumimoji="1" lang="en-US" altLang="ja-JP" sz="4000" dirty="0" err="1" smtClean="0"/>
              <a:t>DBFlute</a:t>
            </a:r>
            <a:r>
              <a:rPr kumimoji="1" lang="ja-JP" altLang="en-US" sz="4000" dirty="0" smtClean="0"/>
              <a:t>ユーザの集い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色々な人が来て</a:t>
            </a:r>
            <a:endParaRPr lang="en-US" altLang="ja-JP" sz="54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新鮮な盛り上がり</a:t>
            </a:r>
            <a:endParaRPr kumimoji="1" lang="en-US" altLang="ja-JP" sz="3200" dirty="0" smtClean="0"/>
          </a:p>
          <a:p>
            <a:pPr marL="0" indent="0" algn="ctr">
              <a:buNone/>
            </a:pPr>
            <a:endParaRPr lang="en-US" altLang="ja-JP" sz="28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ja-JP" sz="2800" dirty="0" smtClean="0">
                <a:solidFill>
                  <a:srgbClr val="FF0000"/>
                </a:solidFill>
              </a:rPr>
              <a:t>※</a:t>
            </a:r>
            <a:r>
              <a:rPr lang="ja-JP" altLang="en-US" sz="2800" dirty="0" smtClean="0">
                <a:solidFill>
                  <a:srgbClr val="FF0000"/>
                </a:solidFill>
              </a:rPr>
              <a:t>禁煙のおいしい魚料理のお店にて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719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Seasar</a:t>
            </a:r>
            <a:r>
              <a:rPr lang="ja-JP" altLang="en-US" dirty="0" smtClean="0"/>
              <a:t>カンファ</a:t>
            </a:r>
            <a:r>
              <a:rPr lang="en-US" altLang="ja-JP" dirty="0" smtClean="0"/>
              <a:t>2009</a:t>
            </a:r>
            <a:r>
              <a:rPr lang="ja-JP" altLang="en-US" dirty="0" smtClean="0"/>
              <a:t>春</a:t>
            </a:r>
            <a:r>
              <a:rPr lang="en-US" altLang="ja-JP" dirty="0" smtClean="0"/>
              <a:t>(6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en-US" altLang="ja-JP" sz="4800" dirty="0" err="1" smtClean="0"/>
              <a:t>DBFlute</a:t>
            </a:r>
            <a:r>
              <a:rPr kumimoji="1" lang="ja-JP" altLang="en-US" sz="4800" dirty="0" smtClean="0"/>
              <a:t>導入ポイント</a:t>
            </a:r>
            <a:endParaRPr kumimoji="1" lang="en-US" altLang="ja-JP" sz="4800" dirty="0" smtClean="0"/>
          </a:p>
          <a:p>
            <a:pPr marL="0" indent="0" algn="ctr">
              <a:buNone/>
            </a:pPr>
            <a:r>
              <a:rPr lang="ja-JP" altLang="en-US" sz="4800" dirty="0" smtClean="0"/>
              <a:t>＆</a:t>
            </a:r>
            <a:r>
              <a:rPr lang="en-US" altLang="ja-JP" sz="4800" dirty="0" smtClean="0"/>
              <a:t> </a:t>
            </a:r>
            <a:r>
              <a:rPr lang="en-US" altLang="ja-JP" sz="4800" dirty="0" err="1" smtClean="0"/>
              <a:t>MavenDBFlutePlugin</a:t>
            </a:r>
            <a:endParaRPr kumimoji="1" lang="en-US" altLang="ja-JP" sz="4800" dirty="0" smtClean="0"/>
          </a:p>
          <a:p>
            <a:pPr marL="0" indent="0" algn="ctr">
              <a:buNone/>
            </a:pP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菅谷さんとのコラボセッション</a:t>
            </a:r>
            <a:r>
              <a:rPr kumimoji="1" lang="en-US" altLang="ja-JP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77048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四</a:t>
            </a:r>
            <a:r>
              <a:rPr kumimoji="1" lang="ja-JP" altLang="en-US" sz="4000" dirty="0" smtClean="0"/>
              <a:t>度目の</a:t>
            </a:r>
            <a:r>
              <a:rPr kumimoji="1" lang="en-US" altLang="ja-JP" sz="4000" dirty="0" err="1" smtClean="0"/>
              <a:t>DBFlute</a:t>
            </a:r>
            <a:r>
              <a:rPr kumimoji="1" lang="ja-JP" altLang="en-US" sz="4000" dirty="0" smtClean="0"/>
              <a:t>ユーザの集い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遠慮のない盛り上がり</a:t>
            </a:r>
            <a:endParaRPr lang="en-US" altLang="ja-JP" sz="5400" dirty="0" smtClean="0"/>
          </a:p>
          <a:p>
            <a:pPr marL="0" indent="0" algn="ctr">
              <a:buNone/>
            </a:pPr>
            <a:endParaRPr kumimoji="1" lang="en-US" altLang="ja-JP" sz="3200" dirty="0"/>
          </a:p>
          <a:p>
            <a:pPr marL="0" indent="0" algn="ctr">
              <a:buNone/>
            </a:pPr>
            <a:r>
              <a:rPr lang="en-US" altLang="ja-JP" sz="2800" dirty="0" smtClean="0">
                <a:solidFill>
                  <a:srgbClr val="FF0000"/>
                </a:solidFill>
              </a:rPr>
              <a:t>※</a:t>
            </a:r>
            <a:r>
              <a:rPr lang="ja-JP" altLang="en-US" sz="2800" dirty="0" smtClean="0">
                <a:solidFill>
                  <a:srgbClr val="FF0000"/>
                </a:solidFill>
              </a:rPr>
              <a:t>禁煙で自然食のお店「アッシジ」にて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688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Seasar</a:t>
            </a:r>
            <a:r>
              <a:rPr lang="ja-JP" altLang="en-US" dirty="0" smtClean="0"/>
              <a:t>カンファ</a:t>
            </a:r>
            <a:r>
              <a:rPr lang="en-US" altLang="ja-JP" dirty="0" smtClean="0"/>
              <a:t>2009</a:t>
            </a:r>
            <a:r>
              <a:rPr lang="ja-JP" altLang="en-US" dirty="0" smtClean="0"/>
              <a:t>秋</a:t>
            </a:r>
            <a:r>
              <a:rPr lang="en-US" altLang="ja-JP" dirty="0" smtClean="0"/>
              <a:t>(9</a:t>
            </a:r>
            <a:r>
              <a:rPr lang="ja-JP" altLang="en-US" dirty="0" smtClean="0"/>
              <a:t>月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4800" dirty="0" smtClean="0"/>
              <a:t>ライトニング外だし</a:t>
            </a:r>
            <a:r>
              <a:rPr kumimoji="1" lang="en-US" altLang="ja-JP" sz="4800" dirty="0" smtClean="0"/>
              <a:t>SQL</a:t>
            </a:r>
          </a:p>
          <a:p>
            <a:pPr marL="0" indent="0" algn="ctr">
              <a:buNone/>
            </a:pPr>
            <a:r>
              <a:rPr lang="en-US" altLang="ja-JP" sz="4800" dirty="0" smtClean="0"/>
              <a:t>(200</a:t>
            </a:r>
            <a:r>
              <a:rPr lang="ja-JP" altLang="en-US" sz="4800" dirty="0" smtClean="0"/>
              <a:t>人部屋</a:t>
            </a:r>
            <a:r>
              <a:rPr lang="en-US" altLang="ja-JP" sz="4800" dirty="0" smtClean="0"/>
              <a:t>)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54137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五</a:t>
            </a:r>
            <a:r>
              <a:rPr kumimoji="1" lang="ja-JP" altLang="en-US" sz="4000" dirty="0" smtClean="0"/>
              <a:t>度目の</a:t>
            </a:r>
            <a:r>
              <a:rPr kumimoji="1" lang="en-US" altLang="ja-JP" sz="4000" dirty="0" err="1" smtClean="0"/>
              <a:t>DBFlute</a:t>
            </a:r>
            <a:r>
              <a:rPr kumimoji="1" lang="ja-JP" altLang="en-US" sz="4000" dirty="0" smtClean="0"/>
              <a:t>ユーザの集い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５時間で終わらない</a:t>
            </a:r>
            <a:endParaRPr lang="en-US" altLang="ja-JP" sz="54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盛り上がり</a:t>
            </a:r>
            <a:endParaRPr lang="en-US" altLang="ja-JP" sz="5400" dirty="0" smtClean="0"/>
          </a:p>
          <a:p>
            <a:pPr marL="0" indent="0" algn="ctr">
              <a:buNone/>
            </a:pPr>
            <a:endParaRPr kumimoji="1" lang="en-US" altLang="ja-JP" sz="3200" dirty="0"/>
          </a:p>
          <a:p>
            <a:pPr marL="0" indent="0" algn="ctr">
              <a:buNone/>
            </a:pPr>
            <a:r>
              <a:rPr lang="en-US" altLang="ja-JP" sz="2800" dirty="0" smtClean="0">
                <a:solidFill>
                  <a:srgbClr val="FF0000"/>
                </a:solidFill>
              </a:rPr>
              <a:t>※</a:t>
            </a:r>
            <a:r>
              <a:rPr lang="ja-JP" altLang="en-US" sz="2800" dirty="0" smtClean="0">
                <a:solidFill>
                  <a:srgbClr val="FF0000"/>
                </a:solidFill>
              </a:rPr>
              <a:t>いつもの「アッシジ」にて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908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さらなる高機能化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FontTx/>
              <a:buChar char="•"/>
            </a:pPr>
            <a:r>
              <a:rPr kumimoji="1" lang="en-US" altLang="ja-JP" sz="4000" dirty="0" err="1" smtClean="0">
                <a:solidFill>
                  <a:srgbClr val="000000"/>
                </a:solidFill>
              </a:rPr>
              <a:t>ColumnQuery</a:t>
            </a:r>
            <a:endParaRPr kumimoji="1" lang="en-US" altLang="ja-JP" sz="4000" dirty="0" smtClean="0">
              <a:solidFill>
                <a:srgbClr val="000000"/>
              </a:solidFill>
            </a:endParaRPr>
          </a:p>
          <a:p>
            <a:pPr algn="ctr">
              <a:buFontTx/>
              <a:buChar char="•"/>
            </a:pPr>
            <a:r>
              <a:rPr lang="en-US" altLang="ja-JP" sz="4000" dirty="0" err="1" smtClean="0">
                <a:solidFill>
                  <a:srgbClr val="000000"/>
                </a:solidFill>
              </a:rPr>
              <a:t>ManualOrder</a:t>
            </a:r>
            <a:endParaRPr lang="en-US" altLang="ja-JP" sz="4000" dirty="0" smtClean="0">
              <a:solidFill>
                <a:srgbClr val="000000"/>
              </a:solidFill>
            </a:endParaRPr>
          </a:p>
          <a:p>
            <a:pPr algn="ctr">
              <a:buFontTx/>
              <a:buChar char="•"/>
            </a:pPr>
            <a:r>
              <a:rPr lang="en-US" altLang="ja-JP" sz="4000" dirty="0" err="1" smtClean="0">
                <a:solidFill>
                  <a:srgbClr val="000000"/>
                </a:solidFill>
              </a:rPr>
              <a:t>OrScopeQuery</a:t>
            </a:r>
            <a:endParaRPr lang="en-US" altLang="ja-JP" sz="40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altLang="ja-JP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ja-JP" dirty="0" smtClean="0">
                <a:solidFill>
                  <a:srgbClr val="000000"/>
                </a:solidFill>
              </a:rPr>
              <a:t>※</a:t>
            </a:r>
            <a:r>
              <a:rPr lang="ja-JP" altLang="en-US" dirty="0" smtClean="0">
                <a:solidFill>
                  <a:srgbClr val="000000"/>
                </a:solidFill>
              </a:rPr>
              <a:t>意外にも</a:t>
            </a:r>
            <a:r>
              <a:rPr lang="en-US" altLang="ja-JP" dirty="0" smtClean="0">
                <a:solidFill>
                  <a:srgbClr val="000000"/>
                </a:solidFill>
              </a:rPr>
              <a:t>CB</a:t>
            </a:r>
            <a:r>
              <a:rPr lang="ja-JP" altLang="en-US" dirty="0" smtClean="0">
                <a:solidFill>
                  <a:srgbClr val="000000"/>
                </a:solidFill>
              </a:rPr>
              <a:t>の</a:t>
            </a:r>
            <a:r>
              <a:rPr lang="en-US" altLang="ja-JP" dirty="0" smtClean="0">
                <a:solidFill>
                  <a:srgbClr val="000000"/>
                </a:solidFill>
              </a:rPr>
              <a:t>or</a:t>
            </a:r>
            <a:r>
              <a:rPr lang="ja-JP" altLang="en-US" dirty="0" smtClean="0">
                <a:solidFill>
                  <a:srgbClr val="000000"/>
                </a:solidFill>
              </a:rPr>
              <a:t>句サポートは遅い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ja-JP" sz="2000" dirty="0">
                <a:solidFill>
                  <a:srgbClr val="000000"/>
                </a:solidFill>
              </a:rPr>
              <a:t>(</a:t>
            </a:r>
            <a:r>
              <a:rPr lang="ja-JP" altLang="en-US" sz="2000" dirty="0" smtClean="0">
                <a:solidFill>
                  <a:srgbClr val="000000"/>
                </a:solidFill>
              </a:rPr>
              <a:t>しかも、一回失敗してる</a:t>
            </a:r>
            <a:r>
              <a:rPr lang="en-US" altLang="ja-JP" sz="2000" dirty="0" smtClean="0">
                <a:solidFill>
                  <a:srgbClr val="000000"/>
                </a:solidFill>
              </a:rPr>
              <a:t>)</a:t>
            </a:r>
          </a:p>
          <a:p>
            <a:pPr algn="ctr">
              <a:buFontTx/>
              <a:buChar char="•"/>
            </a:pPr>
            <a:endParaRPr kumimoji="1" lang="en-US" altLang="ja-JP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13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もっと</a:t>
            </a:r>
            <a:r>
              <a:rPr lang="en-US" altLang="ja-JP" sz="4000" dirty="0" err="1" smtClean="0"/>
              <a:t>DBFlute</a:t>
            </a:r>
            <a:r>
              <a:rPr lang="ja-JP" altLang="en-US" sz="4000" dirty="0" smtClean="0"/>
              <a:t>に専念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4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kumimoji="1" lang="ja-JP" altLang="en-US" sz="5400" dirty="0" smtClean="0">
                <a:solidFill>
                  <a:srgbClr val="000000"/>
                </a:solidFill>
              </a:rPr>
              <a:t>とうとうぷーに</a:t>
            </a:r>
            <a:endParaRPr kumimoji="1" lang="en-US" altLang="ja-JP" sz="54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ja-JP" sz="3200" dirty="0" smtClean="0">
                <a:solidFill>
                  <a:srgbClr val="000000"/>
                </a:solidFill>
              </a:rPr>
              <a:t>(</a:t>
            </a:r>
            <a:r>
              <a:rPr lang="ja-JP" altLang="en-US" sz="3200" dirty="0" smtClean="0">
                <a:solidFill>
                  <a:srgbClr val="000000"/>
                </a:solidFill>
              </a:rPr>
              <a:t>ここから一年半</a:t>
            </a:r>
            <a:r>
              <a:rPr lang="en-US" altLang="ja-JP" sz="3200" dirty="0" smtClean="0">
                <a:solidFill>
                  <a:srgbClr val="000000"/>
                </a:solidFill>
              </a:rPr>
              <a:t>)</a:t>
            </a:r>
            <a:endParaRPr kumimoji="1" lang="en-US" altLang="ja-JP" sz="3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377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ありえない生活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32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rgbClr val="000000"/>
                </a:solidFill>
              </a:rPr>
              <a:t>寝ても起きても、</a:t>
            </a:r>
            <a:endParaRPr lang="en-US" altLang="ja-JP" sz="44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rgbClr val="000000"/>
                </a:solidFill>
              </a:rPr>
              <a:t>どこにも行く義務が</a:t>
            </a:r>
            <a:endParaRPr lang="en-US" altLang="ja-JP" sz="44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rgbClr val="000000"/>
                </a:solidFill>
              </a:rPr>
              <a:t>生まれない</a:t>
            </a:r>
            <a:r>
              <a:rPr lang="en-US" altLang="ja-JP" sz="4400" dirty="0" smtClean="0">
                <a:solidFill>
                  <a:srgbClr val="000000"/>
                </a:solidFill>
              </a:rPr>
              <a:t>…</a:t>
            </a:r>
            <a:endParaRPr kumimoji="1" lang="en-US" altLang="ja-JP" sz="4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5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2005</a:t>
            </a:r>
            <a:r>
              <a:rPr lang="ja-JP" altLang="en-US" dirty="0" smtClean="0"/>
              <a:t>年夏前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4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いきなり採用された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2289159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わりきって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0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kumimoji="1" lang="ja-JP" altLang="en-US" sz="5000" dirty="0" smtClean="0">
                <a:solidFill>
                  <a:srgbClr val="000000"/>
                </a:solidFill>
              </a:rPr>
              <a:t>もうなんでもやりました</a:t>
            </a:r>
            <a:endParaRPr kumimoji="1" lang="en-US" altLang="ja-JP" sz="5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54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継続性</a:t>
            </a:r>
            <a:r>
              <a:rPr kumimoji="1" lang="ja-JP" altLang="en-US" sz="4000" dirty="0" smtClean="0"/>
              <a:t>のために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000" dirty="0" smtClean="0">
                <a:solidFill>
                  <a:srgbClr val="000000"/>
                </a:solidFill>
              </a:rPr>
              <a:t>本格的にベジの生活を</a:t>
            </a:r>
            <a:endParaRPr lang="en-US" altLang="ja-JP" sz="40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rgbClr val="000000"/>
                </a:solidFill>
              </a:rPr>
              <a:t>(</a:t>
            </a:r>
            <a:r>
              <a:rPr kumimoji="1" lang="ja-JP" altLang="en-US" sz="4000" dirty="0" smtClean="0">
                <a:solidFill>
                  <a:srgbClr val="000000"/>
                </a:solidFill>
              </a:rPr>
              <a:t>栄養学も勉強</a:t>
            </a:r>
            <a:r>
              <a:rPr kumimoji="1" lang="en-US" altLang="ja-JP" sz="4000" dirty="0" smtClean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47970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主な活動場所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kumimoji="1" lang="ja-JP" altLang="en-US" sz="4000" dirty="0" smtClean="0">
                <a:solidFill>
                  <a:srgbClr val="000090"/>
                </a:solidFill>
              </a:rPr>
              <a:t>中目黒</a:t>
            </a:r>
            <a:endParaRPr kumimoji="1" lang="en-US" altLang="ja-JP" sz="40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r>
              <a:rPr kumimoji="1" lang="ja-JP" altLang="en-US" sz="4000" dirty="0" smtClean="0">
                <a:solidFill>
                  <a:srgbClr val="000090"/>
                </a:solidFill>
              </a:rPr>
              <a:t>レインボーバードランデヴー</a:t>
            </a:r>
            <a:endParaRPr kumimoji="1" lang="en-US" altLang="ja-JP" sz="40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endParaRPr lang="en-US" altLang="ja-JP" sz="32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3200" dirty="0" smtClean="0">
                <a:solidFill>
                  <a:srgbClr val="000000"/>
                </a:solidFill>
              </a:rPr>
              <a:t>にて実装・ドキュメント整備</a:t>
            </a:r>
            <a:endParaRPr lang="en-US" altLang="ja-JP" sz="32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kumimoji="1" lang="en-US" altLang="ja-JP" sz="2000" dirty="0" smtClean="0">
                <a:solidFill>
                  <a:srgbClr val="000000"/>
                </a:solidFill>
              </a:rPr>
              <a:t>(</a:t>
            </a:r>
            <a:r>
              <a:rPr kumimoji="1" lang="ja-JP" altLang="en-US" sz="2000" dirty="0" smtClean="0">
                <a:solidFill>
                  <a:srgbClr val="000000"/>
                </a:solidFill>
              </a:rPr>
              <a:t>＆ベジのお勉強</a:t>
            </a:r>
            <a:r>
              <a:rPr kumimoji="1" lang="en-US" altLang="ja-JP" sz="2000" dirty="0" smtClean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3509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来ました！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2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kumimoji="1" lang="ja-JP" altLang="en-US" sz="2800" dirty="0" smtClean="0">
                <a:solidFill>
                  <a:srgbClr val="000000"/>
                </a:solidFill>
              </a:rPr>
              <a:t>使わない人に全く縁のない</a:t>
            </a:r>
            <a:endParaRPr kumimoji="1" lang="en-US" altLang="ja-JP" sz="2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5400" dirty="0" smtClean="0">
                <a:solidFill>
                  <a:srgbClr val="000090"/>
                </a:solidFill>
              </a:rPr>
              <a:t>シーケンスキャッシュ</a:t>
            </a:r>
            <a:endParaRPr lang="en-US" altLang="ja-JP" sz="54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endParaRPr kumimoji="1" lang="en-US" altLang="ja-JP" sz="5400" dirty="0">
              <a:solidFill>
                <a:srgbClr val="000090"/>
              </a:solidFill>
            </a:endParaRPr>
          </a:p>
          <a:p>
            <a:pPr marL="0" indent="0" algn="ctr">
              <a:buNone/>
            </a:pPr>
            <a:r>
              <a:rPr lang="en-US" altLang="ja-JP" sz="3200" dirty="0" smtClean="0"/>
              <a:t>※</a:t>
            </a:r>
            <a:r>
              <a:rPr lang="ja-JP" altLang="en-US" sz="3200" dirty="0" smtClean="0"/>
              <a:t>実現方法がたまらない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0992934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来ました！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2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kumimoji="1" lang="ja-JP" altLang="en-US" sz="2800" dirty="0" smtClean="0">
                <a:solidFill>
                  <a:srgbClr val="000000"/>
                </a:solidFill>
              </a:rPr>
              <a:t>使わない人に全く縁のない</a:t>
            </a:r>
            <a:endParaRPr kumimoji="1" lang="en-US" altLang="ja-JP" sz="2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rgbClr val="000090"/>
                </a:solidFill>
              </a:rPr>
              <a:t>プロシージャの結果セットの</a:t>
            </a:r>
            <a:r>
              <a:rPr lang="en-US" altLang="ja-JP" sz="4400" dirty="0" smtClean="0">
                <a:solidFill>
                  <a:srgbClr val="000090"/>
                </a:solidFill>
              </a:rPr>
              <a:t>Entity</a:t>
            </a:r>
            <a:r>
              <a:rPr lang="ja-JP" altLang="en-US" sz="4400" dirty="0" smtClean="0">
                <a:solidFill>
                  <a:srgbClr val="000090"/>
                </a:solidFill>
              </a:rPr>
              <a:t>自動生成</a:t>
            </a:r>
            <a:endParaRPr lang="en-US" altLang="ja-JP" sz="44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r>
              <a:rPr lang="en-US" altLang="ja-JP" sz="3200" dirty="0" smtClean="0"/>
              <a:t>※</a:t>
            </a:r>
            <a:r>
              <a:rPr lang="ja-JP" altLang="en-US" sz="3200" dirty="0" smtClean="0"/>
              <a:t>実現方法がたまらない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0045395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来ました！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2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kumimoji="1" lang="en-US" altLang="ja-JP" sz="2800" dirty="0" smtClean="0">
                <a:solidFill>
                  <a:srgbClr val="000000"/>
                </a:solidFill>
              </a:rPr>
              <a:t>S2Dao</a:t>
            </a:r>
            <a:r>
              <a:rPr kumimoji="1" lang="ja-JP" altLang="en-US" sz="2800" dirty="0" smtClean="0">
                <a:solidFill>
                  <a:srgbClr val="000000"/>
                </a:solidFill>
              </a:rPr>
              <a:t>からの精神的脱却のシンボル</a:t>
            </a:r>
            <a:endParaRPr kumimoji="1" lang="en-US" altLang="ja-JP" sz="2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rgbClr val="000090"/>
                </a:solidFill>
              </a:rPr>
              <a:t>外だし</a:t>
            </a:r>
            <a:r>
              <a:rPr lang="en-US" altLang="ja-JP" sz="4400" dirty="0" smtClean="0">
                <a:solidFill>
                  <a:srgbClr val="000090"/>
                </a:solidFill>
              </a:rPr>
              <a:t>SQL</a:t>
            </a:r>
            <a:r>
              <a:rPr lang="ja-JP" altLang="en-US" sz="4400" dirty="0" smtClean="0">
                <a:solidFill>
                  <a:srgbClr val="000090"/>
                </a:solidFill>
              </a:rPr>
              <a:t>で</a:t>
            </a:r>
            <a:r>
              <a:rPr lang="en-US" altLang="ja-JP" sz="4400" dirty="0" smtClean="0">
                <a:solidFill>
                  <a:srgbClr val="000090"/>
                </a:solidFill>
              </a:rPr>
              <a:t>FOR</a:t>
            </a:r>
            <a:r>
              <a:rPr lang="ja-JP" altLang="en-US" sz="4400" dirty="0" smtClean="0">
                <a:solidFill>
                  <a:srgbClr val="000090"/>
                </a:solidFill>
              </a:rPr>
              <a:t>コメント</a:t>
            </a:r>
            <a:endParaRPr lang="en-US" altLang="ja-JP" sz="44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r>
              <a:rPr lang="en-US" altLang="ja-JP" sz="3200" dirty="0" smtClean="0"/>
              <a:t>※</a:t>
            </a:r>
            <a:r>
              <a:rPr lang="ja-JP" altLang="en-US" sz="3200" dirty="0" smtClean="0"/>
              <a:t>実現方法がたまらない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0732213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来ました！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2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kumimoji="1" lang="ja-JP" altLang="en-US" sz="2800" dirty="0" smtClean="0">
                <a:solidFill>
                  <a:srgbClr val="000000"/>
                </a:solidFill>
              </a:rPr>
              <a:t>計画から一年がかりの</a:t>
            </a:r>
            <a:endParaRPr kumimoji="1" lang="en-US" altLang="ja-JP" sz="2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ja-JP" altLang="en-US" sz="4400" dirty="0" smtClean="0">
                <a:solidFill>
                  <a:srgbClr val="000090"/>
                </a:solidFill>
              </a:rPr>
              <a:t>ドキュメントリニューアル</a:t>
            </a:r>
            <a:endParaRPr lang="en-US" altLang="ja-JP" sz="44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r>
              <a:rPr lang="en-US" altLang="ja-JP" sz="3200" dirty="0" smtClean="0"/>
              <a:t>※</a:t>
            </a:r>
            <a:r>
              <a:rPr lang="ja-JP" altLang="en-US" sz="3200" dirty="0" smtClean="0"/>
              <a:t>これこそ片手間ではできなかった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974179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Seasar</a:t>
            </a:r>
            <a:r>
              <a:rPr lang="ja-JP" altLang="en-US" dirty="0" smtClean="0"/>
              <a:t>カンファ</a:t>
            </a:r>
            <a:r>
              <a:rPr lang="en-US" altLang="ja-JP" dirty="0" smtClean="0"/>
              <a:t>2010</a:t>
            </a:r>
            <a:r>
              <a:rPr lang="ja-JP" altLang="en-US" dirty="0" smtClean="0"/>
              <a:t>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en-US" altLang="ja-JP" sz="4400" dirty="0" err="1"/>
              <a:t>DBFlute</a:t>
            </a:r>
            <a:r>
              <a:rPr lang="ja-JP" altLang="en-US" sz="4400" dirty="0"/>
              <a:t>のバージョン</a:t>
            </a:r>
            <a:r>
              <a:rPr lang="ja-JP" altLang="en-US" sz="4400" dirty="0" smtClean="0"/>
              <a:t>って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lang="ja-JP" altLang="en-US" sz="4400" dirty="0" smtClean="0"/>
              <a:t>今</a:t>
            </a:r>
            <a:r>
              <a:rPr lang="ja-JP" altLang="en-US" sz="4400" dirty="0"/>
              <a:t>いくつ</a:t>
            </a:r>
            <a:r>
              <a:rPr lang="ja-JP" altLang="en-US" sz="4400" dirty="0" smtClean="0"/>
              <a:t>？</a:t>
            </a:r>
            <a:endParaRPr kumimoji="1" lang="en-US" altLang="ja-JP" sz="4000" dirty="0" smtClean="0"/>
          </a:p>
          <a:p>
            <a:pPr marL="0" indent="0" algn="ctr">
              <a:buNone/>
            </a:pPr>
            <a:endParaRPr lang="en-US" altLang="ja-JP" sz="4000" dirty="0"/>
          </a:p>
          <a:p>
            <a:pPr marL="0" indent="0" algn="ctr">
              <a:buNone/>
            </a:pPr>
            <a:r>
              <a:rPr kumimoji="1" lang="en-US" altLang="ja-JP" sz="3200" dirty="0" smtClean="0"/>
              <a:t>※</a:t>
            </a:r>
            <a:r>
              <a:rPr kumimoji="1" lang="ja-JP" altLang="en-US" sz="3200" dirty="0" smtClean="0"/>
              <a:t>最後の</a:t>
            </a:r>
            <a:r>
              <a:rPr kumimoji="1" lang="en-US" altLang="ja-JP" sz="3200" dirty="0" err="1" smtClean="0"/>
              <a:t>Seasar</a:t>
            </a:r>
            <a:r>
              <a:rPr kumimoji="1" lang="ja-JP" altLang="en-US" sz="3200" dirty="0" smtClean="0"/>
              <a:t>カンファ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5206705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カンファ中に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en-US" altLang="ja-JP" sz="4400" dirty="0" smtClean="0"/>
              <a:t>DBFlute-0.9.7.1</a:t>
            </a:r>
            <a:r>
              <a:rPr lang="ja-JP" altLang="en-US" sz="4400" dirty="0" smtClean="0"/>
              <a:t>リリース！</a:t>
            </a:r>
            <a:endParaRPr lang="en-US" altLang="ja-JP" sz="4000" dirty="0"/>
          </a:p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kumimoji="1" lang="en-US" altLang="ja-JP" sz="4400" dirty="0" err="1" smtClean="0">
                <a:solidFill>
                  <a:srgbClr val="000090"/>
                </a:solidFill>
              </a:rPr>
              <a:t>HistoryHTML</a:t>
            </a:r>
            <a:r>
              <a:rPr kumimoji="1" lang="en-US" altLang="ja-JP" sz="4400" dirty="0" smtClean="0">
                <a:solidFill>
                  <a:srgbClr val="000090"/>
                </a:solidFill>
              </a:rPr>
              <a:t> </a:t>
            </a:r>
            <a:r>
              <a:rPr kumimoji="1" lang="ja-JP" altLang="en-US" sz="3200" dirty="0" smtClean="0"/>
              <a:t>デビュー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8096688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六</a:t>
            </a:r>
            <a:r>
              <a:rPr kumimoji="1" lang="ja-JP" altLang="en-US" sz="4000" dirty="0" smtClean="0"/>
              <a:t>度目の</a:t>
            </a:r>
            <a:r>
              <a:rPr kumimoji="1" lang="en-US" altLang="ja-JP" sz="4000" dirty="0" err="1" smtClean="0"/>
              <a:t>DBFlute</a:t>
            </a:r>
            <a:r>
              <a:rPr kumimoji="1" lang="ja-JP" altLang="en-US" sz="4000" dirty="0" smtClean="0"/>
              <a:t>ユーザの集い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ja-JP" altLang="en-US" sz="4400" dirty="0" smtClean="0"/>
              <a:t>常連ばっかで大盛り上がり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lang="en-US" altLang="ja-JP" sz="3200" dirty="0" smtClean="0"/>
              <a:t>(</a:t>
            </a:r>
            <a:r>
              <a:rPr lang="ja-JP" altLang="en-US" sz="3200" dirty="0" smtClean="0"/>
              <a:t>まあ少人数でしたんで</a:t>
            </a:r>
            <a:r>
              <a:rPr lang="en-US" altLang="ja-JP" sz="3200" dirty="0" smtClean="0"/>
              <a:t>)</a:t>
            </a:r>
          </a:p>
          <a:p>
            <a:pPr marL="0" indent="0" algn="ctr">
              <a:buNone/>
            </a:pPr>
            <a:endParaRPr kumimoji="1" lang="en-US" altLang="ja-JP" sz="3200" dirty="0"/>
          </a:p>
          <a:p>
            <a:pPr marL="0" indent="0" algn="ctr">
              <a:buNone/>
            </a:pPr>
            <a:r>
              <a:rPr lang="en-US" altLang="ja-JP" sz="2800" dirty="0" smtClean="0">
                <a:solidFill>
                  <a:srgbClr val="FF0000"/>
                </a:solidFill>
              </a:rPr>
              <a:t>※</a:t>
            </a:r>
            <a:r>
              <a:rPr lang="ja-JP" altLang="en-US" sz="2800" dirty="0" smtClean="0">
                <a:solidFill>
                  <a:srgbClr val="FF0000"/>
                </a:solidFill>
              </a:rPr>
              <a:t>いつものアッシジにて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15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2005</a:t>
            </a:r>
            <a:r>
              <a:rPr lang="ja-JP" altLang="en-US" dirty="0" smtClean="0"/>
              <a:t>年秋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400" dirty="0" smtClean="0"/>
          </a:p>
          <a:p>
            <a:pPr marL="0" indent="0" algn="ctr">
              <a:buNone/>
            </a:pPr>
            <a:r>
              <a:rPr kumimoji="1" lang="ja-JP" altLang="en-US" sz="5400" dirty="0" smtClean="0"/>
              <a:t>でもまだまだ未完成</a:t>
            </a:r>
            <a:endParaRPr kumimoji="1" lang="en-US" altLang="ja-JP" sz="5400" dirty="0" smtClean="0"/>
          </a:p>
          <a:p>
            <a:pPr marL="0" indent="0" algn="ctr">
              <a:buNone/>
            </a:pPr>
            <a:r>
              <a:rPr lang="ja-JP" altLang="en-US" sz="5400" dirty="0" smtClean="0"/>
              <a:t>でも自分は別の現場へ</a:t>
            </a:r>
            <a:endParaRPr kumimoji="1" lang="en-US" altLang="ja-JP" sz="5400" dirty="0" smtClean="0"/>
          </a:p>
        </p:txBody>
      </p:sp>
    </p:spTree>
    <p:extLst>
      <p:ext uri="{BB962C8B-B14F-4D97-AF65-F5344CB8AC3E}">
        <p14:creationId xmlns:p14="http://schemas.microsoft.com/office/powerpoint/2010/main" val="412767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そろそろ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6000" dirty="0" smtClean="0"/>
          </a:p>
          <a:p>
            <a:pPr marL="0" indent="0" algn="ctr">
              <a:buNone/>
            </a:pPr>
            <a:r>
              <a:rPr kumimoji="1" lang="ja-JP" altLang="en-US" sz="6000" dirty="0" smtClean="0"/>
              <a:t>仕事探さないと</a:t>
            </a:r>
            <a:r>
              <a:rPr kumimoji="1" lang="en-US" altLang="ja-JP" sz="60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74051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したら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6000" dirty="0" smtClean="0"/>
          </a:p>
          <a:p>
            <a:pPr marL="0" indent="0" algn="ctr">
              <a:buNone/>
            </a:pPr>
            <a:r>
              <a:rPr lang="ja-JP" altLang="en-US" sz="6000" dirty="0" smtClean="0"/>
              <a:t>地震</a:t>
            </a:r>
            <a:r>
              <a:rPr kumimoji="1" lang="en-US" altLang="ja-JP" sz="60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496312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そそそしたら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6000" dirty="0" smtClean="0"/>
          </a:p>
          <a:p>
            <a:pPr marL="0" indent="0" algn="ctr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Mobylet</a:t>
            </a:r>
            <a:r>
              <a:rPr kumimoji="1" lang="ja-JP" altLang="en-US" dirty="0" smtClean="0"/>
              <a:t>作者・株式会社レイハウオリ社長の</a:t>
            </a:r>
            <a:r>
              <a:rPr kumimoji="1" lang="en-US" altLang="ja-JP" dirty="0" smtClean="0"/>
              <a:t>)</a:t>
            </a:r>
          </a:p>
          <a:p>
            <a:pPr marL="0" indent="0" algn="ctr">
              <a:buNone/>
            </a:pPr>
            <a:r>
              <a:rPr kumimoji="1" lang="ja-JP" altLang="en-US" sz="4400" dirty="0" smtClean="0"/>
              <a:t>竹内さんから一本の電話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1504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 smtClean="0"/>
              <a:t>jflute</a:t>
            </a:r>
            <a:r>
              <a:rPr kumimoji="1" lang="ja-JP" altLang="en-US" sz="4000" dirty="0" smtClean="0"/>
              <a:t>のチャンスと挑戦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教育・アドバイジング</a:t>
            </a: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とオープンソース活動</a:t>
            </a:r>
            <a:endParaRPr kumimoji="1" lang="en-US" altLang="ja-JP" sz="4400" dirty="0" smtClean="0"/>
          </a:p>
          <a:p>
            <a:pPr marL="0" indent="0" algn="ctr">
              <a:buNone/>
            </a:pPr>
            <a:r>
              <a:rPr lang="ja-JP" altLang="en-US" sz="4400" dirty="0" smtClean="0"/>
              <a:t>で継続性</a:t>
            </a:r>
            <a:r>
              <a:rPr kumimoji="1" lang="ja-JP" altLang="en-US" sz="4400" dirty="0" smtClean="0"/>
              <a:t>の確保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695713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原点回帰</a:t>
            </a:r>
            <a:r>
              <a:rPr kumimoji="1" lang="ja-JP" altLang="en-US" sz="4000" dirty="0" smtClean="0"/>
              <a:t>、現場によりそって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6000" dirty="0" smtClean="0"/>
              <a:t>その場修正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5648086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来ました！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2800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altLang="ja-JP" sz="6000" dirty="0" err="1" smtClean="0">
                <a:solidFill>
                  <a:srgbClr val="000090"/>
                </a:solidFill>
              </a:rPr>
              <a:t>AlterCheck</a:t>
            </a:r>
            <a:endParaRPr lang="en-US" altLang="ja-JP" sz="60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r>
              <a:rPr lang="en-US" altLang="ja-JP" sz="3200" dirty="0" smtClean="0"/>
              <a:t>※</a:t>
            </a:r>
            <a:r>
              <a:rPr lang="ja-JP" altLang="en-US" sz="3200" dirty="0" smtClean="0"/>
              <a:t>現場にいなければできなかった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7554857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 err="1" smtClean="0"/>
              <a:t>DBFlute</a:t>
            </a:r>
            <a:r>
              <a:rPr kumimoji="1" lang="ja-JP" altLang="en-US" sz="4000" dirty="0" smtClean="0"/>
              <a:t>ユーザの集い</a:t>
            </a:r>
            <a:r>
              <a:rPr kumimoji="1" lang="en-US" altLang="ja-JP" sz="4000" dirty="0" smtClean="0"/>
              <a:t>2011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ja-JP" altLang="en-US" sz="4400" dirty="0" smtClean="0"/>
              <a:t>初の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ドリブン勉強会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lang="en-US" altLang="ja-JP" sz="3200" dirty="0" smtClean="0"/>
              <a:t>(30</a:t>
            </a:r>
            <a:r>
              <a:rPr lang="ja-JP" altLang="en-US" sz="3200" dirty="0" smtClean="0"/>
              <a:t>人近く集まる</a:t>
            </a:r>
            <a:r>
              <a:rPr lang="en-US" altLang="ja-JP" sz="3200" dirty="0" smtClean="0"/>
              <a:t>)</a:t>
            </a:r>
          </a:p>
          <a:p>
            <a:pPr marL="0" indent="0" algn="ctr">
              <a:buNone/>
            </a:pPr>
            <a:endParaRPr kumimoji="1" lang="en-US" altLang="ja-JP" sz="3200" dirty="0"/>
          </a:p>
          <a:p>
            <a:pPr marL="0" indent="0" algn="ctr">
              <a:buNone/>
            </a:pPr>
            <a:r>
              <a:rPr lang="en-US" altLang="ja-JP" sz="2800" dirty="0" smtClean="0">
                <a:solidFill>
                  <a:srgbClr val="000090"/>
                </a:solidFill>
              </a:rPr>
              <a:t>※</a:t>
            </a:r>
            <a:r>
              <a:rPr lang="ja-JP" altLang="en-US" sz="2800" dirty="0" smtClean="0">
                <a:solidFill>
                  <a:srgbClr val="000090"/>
                </a:solidFill>
              </a:rPr>
              <a:t>株式会社ビズリーチ様の会議室にて</a:t>
            </a:r>
            <a:endParaRPr lang="en-US" altLang="ja-JP" sz="2800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r>
              <a:rPr kumimoji="1" lang="en-US" altLang="ja-JP" sz="2800" dirty="0" smtClean="0">
                <a:solidFill>
                  <a:srgbClr val="000090"/>
                </a:solidFill>
              </a:rPr>
              <a:t>(</a:t>
            </a:r>
            <a:r>
              <a:rPr kumimoji="1" lang="ja-JP" altLang="en-US" sz="2800" dirty="0" smtClean="0">
                <a:solidFill>
                  <a:srgbClr val="000090"/>
                </a:solidFill>
              </a:rPr>
              <a:t>ありがとうございます！</a:t>
            </a:r>
            <a:r>
              <a:rPr kumimoji="1" lang="en-US" altLang="ja-JP" sz="2800" dirty="0" smtClean="0">
                <a:solidFill>
                  <a:srgbClr val="00009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40746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 err="1" smtClean="0"/>
              <a:t>DBFlute</a:t>
            </a:r>
            <a:r>
              <a:rPr kumimoji="1" lang="ja-JP" altLang="en-US" sz="4000" dirty="0" smtClean="0"/>
              <a:t>ユーザの集い</a:t>
            </a:r>
            <a:r>
              <a:rPr kumimoji="1" lang="en-US" altLang="ja-JP" sz="4000" dirty="0" smtClean="0"/>
              <a:t>2012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lang="en-US" altLang="ja-JP" sz="5000" dirty="0" err="1" smtClean="0">
                <a:solidFill>
                  <a:srgbClr val="000090"/>
                </a:solidFill>
              </a:rPr>
              <a:t>DreamCruise</a:t>
            </a:r>
            <a:r>
              <a:rPr lang="ja-JP" altLang="en-US" sz="5000" dirty="0" smtClean="0"/>
              <a:t>はじまる</a:t>
            </a:r>
            <a:endParaRPr lang="en-US" altLang="ja-JP" sz="5000" dirty="0" smtClean="0"/>
          </a:p>
          <a:p>
            <a:pPr marL="0" indent="0" algn="ctr">
              <a:buNone/>
            </a:pPr>
            <a:endParaRPr kumimoji="1" lang="en-US" altLang="ja-JP" sz="3200" dirty="0"/>
          </a:p>
          <a:p>
            <a:pPr>
              <a:buFontTx/>
              <a:buChar char="•"/>
            </a:pPr>
            <a:r>
              <a:rPr lang="ja-JP" altLang="en-US" sz="2800" dirty="0" smtClean="0">
                <a:solidFill>
                  <a:srgbClr val="000090"/>
                </a:solidFill>
              </a:rPr>
              <a:t>株式会社ビズリーチ様：運営、食事提供</a:t>
            </a:r>
            <a:endParaRPr lang="en-US" altLang="ja-JP" sz="2800" dirty="0" smtClean="0">
              <a:solidFill>
                <a:srgbClr val="000090"/>
              </a:solidFill>
            </a:endParaRPr>
          </a:p>
          <a:p>
            <a:pPr>
              <a:buFontTx/>
              <a:buChar char="•"/>
            </a:pPr>
            <a:r>
              <a:rPr lang="ja-JP" altLang="en-US" sz="2800" dirty="0" smtClean="0">
                <a:solidFill>
                  <a:srgbClr val="000090"/>
                </a:solidFill>
              </a:rPr>
              <a:t>竹内真さん：会場提供、宣伝</a:t>
            </a:r>
            <a:endParaRPr lang="en-US" altLang="ja-JP" sz="2800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ja-JP" altLang="en-US" sz="2800" dirty="0" smtClean="0">
                <a:solidFill>
                  <a:srgbClr val="000090"/>
                </a:solidFill>
              </a:rPr>
              <a:t>　　</a:t>
            </a:r>
            <a:r>
              <a:rPr lang="en-US" altLang="ja-JP" sz="2800" dirty="0" smtClean="0">
                <a:solidFill>
                  <a:srgbClr val="000090"/>
                </a:solidFill>
              </a:rPr>
              <a:t>(</a:t>
            </a:r>
            <a:r>
              <a:rPr lang="ja-JP" altLang="en-US" sz="2800" dirty="0" smtClean="0">
                <a:solidFill>
                  <a:srgbClr val="000090"/>
                </a:solidFill>
              </a:rPr>
              <a:t>ありがとうございます！</a:t>
            </a:r>
            <a:r>
              <a:rPr lang="en-US" altLang="ja-JP" sz="2800" dirty="0" smtClean="0">
                <a:solidFill>
                  <a:srgbClr val="000090"/>
                </a:solidFill>
              </a:rPr>
              <a:t>)</a:t>
            </a:r>
          </a:p>
          <a:p>
            <a:pPr marL="0" indent="0" algn="ctr">
              <a:buNone/>
            </a:pPr>
            <a:endParaRPr kumimoji="1" lang="en-US" altLang="ja-JP" sz="28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725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そして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000" dirty="0" smtClean="0"/>
          </a:p>
          <a:p>
            <a:pPr marL="0" indent="0" algn="ctr">
              <a:buNone/>
            </a:pPr>
            <a:r>
              <a:rPr kumimoji="1" lang="en-US" altLang="ja-JP" sz="5000" dirty="0" smtClean="0"/>
              <a:t>DBFlute-1.0.0</a:t>
            </a:r>
            <a:r>
              <a:rPr kumimoji="1" lang="ja-JP" altLang="en-US" sz="5000" dirty="0" smtClean="0"/>
              <a:t>リリース</a:t>
            </a:r>
            <a:endParaRPr kumimoji="1" lang="en-US" altLang="ja-JP" sz="5000" dirty="0" smtClean="0"/>
          </a:p>
          <a:p>
            <a:pPr marL="0" indent="0" algn="ctr">
              <a:buNone/>
            </a:pPr>
            <a:endParaRPr lang="en-US" altLang="ja-JP" sz="5000" dirty="0">
              <a:solidFill>
                <a:srgbClr val="000090"/>
              </a:solidFill>
            </a:endParaRPr>
          </a:p>
          <a:p>
            <a:pPr marL="0" indent="0" algn="r">
              <a:buNone/>
            </a:pPr>
            <a:r>
              <a:rPr kumimoji="1" lang="en-US" altLang="ja-JP" sz="3600" dirty="0" smtClean="0">
                <a:solidFill>
                  <a:srgbClr val="008000"/>
                </a:solidFill>
              </a:rPr>
              <a:t>2012/9/26</a:t>
            </a:r>
            <a:endParaRPr kumimoji="1" lang="en-US" altLang="ja-JP" sz="36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404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これから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5000" dirty="0" smtClean="0"/>
          </a:p>
          <a:p>
            <a:pPr>
              <a:buFontTx/>
              <a:buChar char="•"/>
            </a:pPr>
            <a:r>
              <a:rPr kumimoji="1" lang="ja-JP" altLang="en-US" sz="4000" dirty="0" smtClean="0"/>
              <a:t>さらにドキュメントしっかり</a:t>
            </a:r>
            <a:endParaRPr kumimoji="1" lang="en-US" altLang="ja-JP" sz="4000" dirty="0" smtClean="0"/>
          </a:p>
          <a:p>
            <a:pPr>
              <a:buFontTx/>
              <a:buChar char="•"/>
            </a:pPr>
            <a:r>
              <a:rPr lang="ja-JP" altLang="en-US" sz="4000" dirty="0" smtClean="0"/>
              <a:t>英語のドキュメント整備</a:t>
            </a:r>
            <a:endParaRPr lang="en-US" altLang="ja-JP" sz="4000" dirty="0" smtClean="0"/>
          </a:p>
          <a:p>
            <a:pPr>
              <a:buFontTx/>
              <a:buChar char="•"/>
            </a:pPr>
            <a:r>
              <a:rPr kumimoji="1" lang="en-US" altLang="ja-JP" sz="4000" dirty="0" smtClean="0"/>
              <a:t>DBFlute-1.1</a:t>
            </a:r>
            <a:r>
              <a:rPr kumimoji="1" lang="ja-JP" altLang="en-US" sz="4000" dirty="0" smtClean="0"/>
              <a:t>の準備</a:t>
            </a:r>
            <a:endParaRPr kumimoji="1" lang="en-US" altLang="ja-JP" sz="4000" dirty="0" smtClean="0"/>
          </a:p>
          <a:p>
            <a:pPr marL="0" indent="0" algn="ctr">
              <a:buNone/>
            </a:pP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54567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くやしい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4000" dirty="0" smtClean="0"/>
              <a:t>フィット感が足りない</a:t>
            </a:r>
            <a:endParaRPr kumimoji="1" lang="en-US" altLang="ja-JP" sz="40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時間も足りない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5000" dirty="0" smtClean="0">
                <a:solidFill>
                  <a:srgbClr val="000090"/>
                </a:solidFill>
              </a:rPr>
              <a:t>チャンスはない</a:t>
            </a:r>
            <a:endParaRPr kumimoji="1" lang="en-US" altLang="ja-JP" sz="50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748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謝辞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3200" dirty="0" smtClean="0"/>
          </a:p>
          <a:p>
            <a:pPr marL="0" indent="0" algn="ctr">
              <a:buNone/>
            </a:pPr>
            <a:r>
              <a:rPr kumimoji="1" lang="ja-JP" altLang="en-US" dirty="0" smtClean="0"/>
              <a:t>ネット公開資料のため、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en-US" altLang="ja-JP" dirty="0" smtClean="0"/>
              <a:t>OSS</a:t>
            </a:r>
            <a:r>
              <a:rPr kumimoji="1" lang="ja-JP" altLang="en-US" dirty="0" smtClean="0"/>
              <a:t>コミッタの方以外の名前は載せていませんが、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ja-JP" altLang="en-US" dirty="0" smtClean="0"/>
              <a:t>他にもお世話になった多くの方がいらっしゃいます。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lang="ja-JP" altLang="en-US" sz="3200" dirty="0" smtClean="0">
                <a:solidFill>
                  <a:srgbClr val="000090"/>
                </a:solidFill>
              </a:rPr>
              <a:t>本当に本当にありがとうございます。</a:t>
            </a:r>
            <a:endParaRPr kumimoji="1" lang="en-US" altLang="ja-JP" sz="28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9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CB</a:t>
            </a:r>
            <a:r>
              <a:rPr lang="ja-JP" altLang="en-US" dirty="0" smtClean="0"/>
              <a:t>誕生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kumimoji="1" lang="en-US" altLang="ja-JP" sz="4000" dirty="0" smtClean="0"/>
          </a:p>
          <a:p>
            <a:pPr marL="0" indent="0" algn="ctr">
              <a:buNone/>
            </a:pPr>
            <a:r>
              <a:rPr kumimoji="1" lang="ja-JP" altLang="en-US" sz="3200" dirty="0" smtClean="0"/>
              <a:t>年末仕事納めのあと</a:t>
            </a:r>
            <a:r>
              <a:rPr lang="ja-JP" altLang="en-US" sz="3200" dirty="0" smtClean="0"/>
              <a:t>ここぞとばかりに</a:t>
            </a:r>
            <a:endParaRPr lang="en-US" altLang="ja-JP" sz="3200" dirty="0" smtClean="0"/>
          </a:p>
          <a:p>
            <a:pPr marL="0" indent="0" algn="ctr">
              <a:buNone/>
            </a:pPr>
            <a:r>
              <a:rPr lang="ja-JP" altLang="en-US" sz="4000" dirty="0" smtClean="0"/>
              <a:t>オーバーホール</a:t>
            </a:r>
            <a:endParaRPr lang="en-US" altLang="ja-JP" sz="4000" dirty="0" smtClean="0"/>
          </a:p>
          <a:p>
            <a:pPr marL="0" indent="0" algn="ctr">
              <a:buNone/>
            </a:pPr>
            <a:r>
              <a:rPr kumimoji="1" lang="en-US" altLang="ja-JP" sz="4000" dirty="0" err="1" smtClean="0">
                <a:solidFill>
                  <a:srgbClr val="000090"/>
                </a:solidFill>
              </a:rPr>
              <a:t>ConditionBean</a:t>
            </a:r>
            <a:r>
              <a:rPr kumimoji="1" lang="ja-JP" altLang="en-US" sz="4000" dirty="0" smtClean="0">
                <a:solidFill>
                  <a:srgbClr val="000090"/>
                </a:solidFill>
              </a:rPr>
              <a:t>が今の形に</a:t>
            </a:r>
            <a:endParaRPr kumimoji="1" lang="en-US" altLang="ja-JP" sz="5000" dirty="0" smtClean="0"/>
          </a:p>
        </p:txBody>
      </p:sp>
    </p:spTree>
    <p:extLst>
      <p:ext uri="{BB962C8B-B14F-4D97-AF65-F5344CB8AC3E}">
        <p14:creationId xmlns:p14="http://schemas.microsoft.com/office/powerpoint/2010/main" val="1532106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3646</TotalTime>
  <Words>1240</Words>
  <Application>Microsoft Macintosh PowerPoint</Application>
  <PresentationFormat>画面に合わせる (4:3)</PresentationFormat>
  <Paragraphs>380</Paragraphs>
  <Slides>80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80</vt:i4>
      </vt:variant>
    </vt:vector>
  </HeadingPairs>
  <TitlesOfParts>
    <vt:vector size="81" baseType="lpstr">
      <vt:lpstr>インク瓶</vt:lpstr>
      <vt:lpstr>DBFlute 1.0までの奇跡</vt:lpstr>
      <vt:lpstr>2004年終わり頃</vt:lpstr>
      <vt:lpstr>2005年初め頃</vt:lpstr>
      <vt:lpstr>2005年初めちょと後</vt:lpstr>
      <vt:lpstr>2005年初めちょと後の後</vt:lpstr>
      <vt:lpstr>2005年夏前</vt:lpstr>
      <vt:lpstr>2005年秋</vt:lpstr>
      <vt:lpstr>くやしい</vt:lpstr>
      <vt:lpstr>CB誕生</vt:lpstr>
      <vt:lpstr>やっと現場に</vt:lpstr>
      <vt:lpstr>.NETから精査</vt:lpstr>
      <vt:lpstr>まだオープンソースじゃない</vt:lpstr>
      <vt:lpstr>一言頂きました</vt:lpstr>
      <vt:lpstr>もう一言頂きました</vt:lpstr>
      <vt:lpstr>さらにもう一言</vt:lpstr>
      <vt:lpstr>2006年9月26日</vt:lpstr>
      <vt:lpstr>色々な人から祝福のメール</vt:lpstr>
      <vt:lpstr>この時点で既に</vt:lpstr>
      <vt:lpstr>とはいえ</vt:lpstr>
      <vt:lpstr>とりあえず</vt:lpstr>
      <vt:lpstr>一気に土台固め</vt:lpstr>
      <vt:lpstr>来ました！</vt:lpstr>
      <vt:lpstr>ここらへんから</vt:lpstr>
      <vt:lpstr>Seasarカンファ2007春</vt:lpstr>
      <vt:lpstr>他のS2Dao自動生成ツール</vt:lpstr>
      <vt:lpstr>運命の出会い</vt:lpstr>
      <vt:lpstr>色々教えてもらいました</vt:lpstr>
      <vt:lpstr>記事ドリブン</vt:lpstr>
      <vt:lpstr>記事記事記事</vt:lpstr>
      <vt:lpstr>Seasarカンファ2007秋</vt:lpstr>
      <vt:lpstr>この頃</vt:lpstr>
      <vt:lpstr>ReplaceSchema世にデビュー</vt:lpstr>
      <vt:lpstr>でも、結局</vt:lpstr>
      <vt:lpstr>2008年1月より</vt:lpstr>
      <vt:lpstr>！？</vt:lpstr>
      <vt:lpstr>いやぁ、まいった</vt:lpstr>
      <vt:lpstr>！？</vt:lpstr>
      <vt:lpstr>いやぁ、まいった</vt:lpstr>
      <vt:lpstr>よっしゃ！</vt:lpstr>
      <vt:lpstr>よっしゃ！（２）</vt:lpstr>
      <vt:lpstr>またも運命の出会い</vt:lpstr>
      <vt:lpstr>Seasarカンファ2008春</vt:lpstr>
      <vt:lpstr>初めてのDBFluteユーザの集い</vt:lpstr>
      <vt:lpstr>Seasarカンファ2008秋</vt:lpstr>
      <vt:lpstr>二度目のDBFluteユーザの集い</vt:lpstr>
      <vt:lpstr>だんだん高機能に</vt:lpstr>
      <vt:lpstr>来ました！</vt:lpstr>
      <vt:lpstr>2009年、そろそろ二年半</vt:lpstr>
      <vt:lpstr>2009年始め</vt:lpstr>
      <vt:lpstr>始まりのはじまり</vt:lpstr>
      <vt:lpstr>Seasarカンファ2009冬(3月)</vt:lpstr>
      <vt:lpstr>三度目のDBFluteユーザの集い</vt:lpstr>
      <vt:lpstr>Seasarカンファ2009春(6月)</vt:lpstr>
      <vt:lpstr>四度目のDBFluteユーザの集い</vt:lpstr>
      <vt:lpstr>Seasarカンファ2009秋(9月)</vt:lpstr>
      <vt:lpstr>五度目のDBFluteユーザの集い</vt:lpstr>
      <vt:lpstr>さらなる高機能化</vt:lpstr>
      <vt:lpstr>もっとDBFluteに専念</vt:lpstr>
      <vt:lpstr>ありえない生活</vt:lpstr>
      <vt:lpstr>わりきって</vt:lpstr>
      <vt:lpstr>継続性のために</vt:lpstr>
      <vt:lpstr>主な活動場所</vt:lpstr>
      <vt:lpstr>来ました！</vt:lpstr>
      <vt:lpstr>来ました！</vt:lpstr>
      <vt:lpstr>来ました！</vt:lpstr>
      <vt:lpstr>来ました！</vt:lpstr>
      <vt:lpstr>Seasarカンファ2010春</vt:lpstr>
      <vt:lpstr>カンファ中に</vt:lpstr>
      <vt:lpstr>六度目のDBFluteユーザの集い</vt:lpstr>
      <vt:lpstr>そろそろ</vt:lpstr>
      <vt:lpstr>したら</vt:lpstr>
      <vt:lpstr>そそそしたら</vt:lpstr>
      <vt:lpstr>jfluteのチャンスと挑戦</vt:lpstr>
      <vt:lpstr>原点回帰、現場によりそって</vt:lpstr>
      <vt:lpstr>来ました！</vt:lpstr>
      <vt:lpstr>DBFluteユーザの集い2011</vt:lpstr>
      <vt:lpstr>DBFluteユーザの集い2012</vt:lpstr>
      <vt:lpstr>そして</vt:lpstr>
      <vt:lpstr>これから</vt:lpstr>
      <vt:lpstr>謝辞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DBFluteの1.0までの軌跡</dc:title>
  <dc:creator>jflute</dc:creator>
  <cp:lastModifiedBy>jflute</cp:lastModifiedBy>
  <cp:revision>230</cp:revision>
  <dcterms:created xsi:type="dcterms:W3CDTF">2012-09-20T05:19:31Z</dcterms:created>
  <dcterms:modified xsi:type="dcterms:W3CDTF">2014-11-22T01:23:42Z</dcterms:modified>
</cp:coreProperties>
</file>