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70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86859C1-2773-5447-993A-E41CB1E373DC}" type="datetimeFigureOut">
              <a:rPr lang="ja-JP" altLang="en-US" smtClean="0"/>
              <a:pPr/>
              <a:t>09.6.9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9800" y="2967228"/>
            <a:ext cx="6477000" cy="1380744"/>
          </a:xfrm>
        </p:spPr>
        <p:txBody>
          <a:bodyPr/>
          <a:lstStyle/>
          <a:p>
            <a:pPr fontAlgn="b"/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en-US" altLang="ja-JP" dirty="0" smtClean="0">
                <a:ea typeface="ヒラギノ丸ゴ Pro W4"/>
              </a:rPr>
              <a:t> </a:t>
            </a:r>
            <a:r>
              <a:rPr lang="ja-JP" altLang="en-US" dirty="0" smtClean="0">
                <a:ea typeface="ヒラギノ丸ゴ Pro W4"/>
              </a:rPr>
              <a:t>導入ポイント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dirty="0" smtClean="0">
                <a:ea typeface="ヒラギノ丸ゴ Pro W4"/>
              </a:rPr>
              <a:t>久保　雅彦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en-US" altLang="ja-JP" dirty="0" err="1" smtClean="0">
                <a:ea typeface="ヒラギノ丸ゴ Pro W4"/>
              </a:rPr>
              <a:t>jflute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FK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不整合なデータが発生して泣くのはリリース後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不整合なテストデータでテストの質が悪い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FK</a:t>
            </a:r>
            <a:r>
              <a:rPr lang="ja-JP" altLang="en-US" dirty="0" smtClean="0">
                <a:ea typeface="ヒラギノ丸ゴ Pro W4"/>
              </a:rPr>
              <a:t>制約付けることによるテストデータ登録の煩雑さは工夫次第でどうにでもなる。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ja-JP" altLang="en-US" dirty="0" smtClean="0">
                <a:ea typeface="ヒラギノ丸ゴ Pro W4"/>
              </a:rPr>
              <a:t>例えば、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の</a:t>
            </a:r>
            <a:r>
              <a:rPr lang="en-US" altLang="ja-JP" dirty="0" err="1" smtClean="0">
                <a:ea typeface="ヒラギノ丸ゴ Pro W4"/>
              </a:rPr>
              <a:t>ReplaceSchema</a:t>
            </a:r>
            <a:r>
              <a:rPr lang="ja-JP" altLang="en-US" dirty="0" smtClean="0">
                <a:ea typeface="ヒラギノ丸ゴ Pro W4"/>
              </a:rPr>
              <a:t>を活用するとか</a:t>
            </a:r>
            <a:r>
              <a:rPr lang="en-US" altLang="ja-JP" dirty="0" smtClean="0">
                <a:ea typeface="ヒラギノ丸ゴ Pro W4"/>
              </a:rPr>
              <a:t>)</a:t>
            </a: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で</a:t>
            </a:r>
            <a:r>
              <a:rPr lang="ja-JP" altLang="en-US" dirty="0" smtClean="0">
                <a:ea typeface="ヒラギノ丸ゴ Pro W4"/>
              </a:rPr>
              <a:t>の</a:t>
            </a:r>
            <a:r>
              <a:rPr lang="ja-JP" altLang="en-US" dirty="0" smtClean="0">
                <a:ea typeface="ヒラギノ丸ゴ Pro W4"/>
              </a:rPr>
              <a:t>制限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テーブル間の関連を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の設定ファイルで指定する必要がある</a:t>
            </a:r>
            <a:r>
              <a:rPr lang="ja-JP" altLang="ja-JP" dirty="0" smtClean="0">
                <a:ea typeface="ヒラギノ丸ゴ Pro W4"/>
              </a:rPr>
              <a:t>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en-US" altLang="ja-JP" dirty="0" err="1" smtClean="0">
                <a:ea typeface="ヒラギノ丸ゴ Pro W4"/>
              </a:rPr>
              <a:t>additionalForeignKeyMap.dfprop</a:t>
            </a:r>
            <a:r>
              <a:rPr lang="en-US" altLang="ja-JP" dirty="0" smtClean="0">
                <a:ea typeface="ヒラギノ丸ゴ Pro W4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UQ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不整合なデータが発生して泣くのはリリース後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不整合なテストデータでテストの質が悪い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UQ</a:t>
            </a:r>
            <a:r>
              <a:rPr lang="ja-JP" altLang="en-US" dirty="0" smtClean="0">
                <a:ea typeface="ヒラギノ丸ゴ Pro W4"/>
              </a:rPr>
              <a:t>制約がないと</a:t>
            </a:r>
            <a:r>
              <a:rPr lang="en-US" altLang="ja-JP" dirty="0" smtClean="0">
                <a:ea typeface="ヒラギノ丸ゴ Pro W4"/>
              </a:rPr>
              <a:t>one-to-one</a:t>
            </a:r>
            <a:r>
              <a:rPr lang="ja-JP" altLang="en-US" dirty="0" smtClean="0">
                <a:ea typeface="ヒラギノ丸ゴ Pro W4"/>
              </a:rPr>
              <a:t>を</a:t>
            </a:r>
            <a:r>
              <a:rPr lang="en-US" altLang="ja-JP" dirty="0" smtClean="0">
                <a:ea typeface="ヒラギノ丸ゴ Pro W4"/>
              </a:rPr>
              <a:t>ERD</a:t>
            </a:r>
            <a:r>
              <a:rPr lang="ja-JP" altLang="en-US" dirty="0" smtClean="0">
                <a:ea typeface="ヒラギノ丸ゴ Pro W4"/>
              </a:rPr>
              <a:t>から読み取れない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で</a:t>
            </a:r>
            <a:r>
              <a:rPr lang="ja-JP" altLang="en-US" dirty="0" smtClean="0">
                <a:ea typeface="ヒラギノ丸ゴ Pro W4"/>
              </a:rPr>
              <a:t>の</a:t>
            </a:r>
            <a:r>
              <a:rPr lang="ja-JP" altLang="en-US" dirty="0" smtClean="0">
                <a:ea typeface="ヒラギノ丸ゴ Pro W4"/>
              </a:rPr>
              <a:t>制限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one-to-one</a:t>
            </a:r>
            <a:r>
              <a:rPr lang="ja-JP" altLang="en-US" dirty="0" smtClean="0">
                <a:ea typeface="ヒラギノ丸ゴ Pro W4"/>
              </a:rPr>
              <a:t>の関連を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の設定ファイルで指定する必要がある</a:t>
            </a:r>
            <a:r>
              <a:rPr lang="ja-JP" altLang="ja-JP" dirty="0" smtClean="0">
                <a:ea typeface="ヒラギノ丸ゴ Pro W4"/>
              </a:rPr>
              <a:t>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en-US" altLang="ja-JP" dirty="0" err="1" smtClean="0">
                <a:ea typeface="ヒラギノ丸ゴ Pro W4"/>
              </a:rPr>
              <a:t>additionalForeignKeyMap.dfprop</a:t>
            </a:r>
            <a:r>
              <a:rPr lang="en-US" altLang="ja-JP" dirty="0" smtClean="0">
                <a:ea typeface="ヒラギノ丸ゴ Pro W4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名前に特殊記号を使うのをやめよう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なにかにつけて不便になる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アプリで回避できても、周辺ツールや将来のシステム移行後にどんな災いがあるかわからない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で</a:t>
            </a:r>
            <a:r>
              <a:rPr lang="ja-JP" altLang="en-US" dirty="0" smtClean="0">
                <a:ea typeface="ヒラギノ丸ゴ Pro W4"/>
              </a:rPr>
              <a:t>の</a:t>
            </a:r>
            <a:r>
              <a:rPr lang="ja-JP" altLang="en-US" dirty="0" smtClean="0">
                <a:ea typeface="ヒラギノ丸ゴ Pro W4"/>
              </a:rPr>
              <a:t>制限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そのテーブルは自動生成できないので、</a:t>
            </a:r>
            <a:r>
              <a:rPr lang="en-US" altLang="ja-JP" dirty="0" smtClean="0">
                <a:ea typeface="ヒラギノ丸ゴ Pro W4"/>
              </a:rPr>
              <a:t>View</a:t>
            </a:r>
            <a:r>
              <a:rPr lang="ja-JP" altLang="en-US" dirty="0" smtClean="0">
                <a:ea typeface="ヒラギノ丸ゴ Pro W4"/>
              </a:rPr>
              <a:t>を使うなどして回避。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ja-JP" altLang="en-US" dirty="0" smtClean="0">
                <a:ea typeface="ヒラギノ丸ゴ Pro W4"/>
              </a:rPr>
              <a:t>該当テーブルは自動生成対象外に設定すること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名前に予約語を使うのをやめよう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なにかにつけて不便になる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アプリで回避できても、周辺ツールや将来のシステム移行後にどんな災いがあるかわからない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で</a:t>
            </a:r>
            <a:r>
              <a:rPr lang="ja-JP" altLang="en-US" dirty="0" smtClean="0">
                <a:ea typeface="ヒラギノ丸ゴ Pro W4"/>
              </a:rPr>
              <a:t>の</a:t>
            </a:r>
            <a:r>
              <a:rPr lang="ja-JP" altLang="en-US" dirty="0" smtClean="0">
                <a:ea typeface="ヒラギノ丸ゴ Pro W4"/>
              </a:rPr>
              <a:t>制限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そのテーブルは自動生成できないので、</a:t>
            </a:r>
            <a:r>
              <a:rPr lang="en-US" altLang="ja-JP" dirty="0" smtClean="0">
                <a:ea typeface="ヒラギノ丸ゴ Pro W4"/>
              </a:rPr>
              <a:t>View</a:t>
            </a:r>
            <a:r>
              <a:rPr lang="ja-JP" altLang="en-US" dirty="0" smtClean="0">
                <a:ea typeface="ヒラギノ丸ゴ Pro W4"/>
              </a:rPr>
              <a:t>を使うなどして回避。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ja-JP" altLang="en-US" dirty="0" smtClean="0">
                <a:ea typeface="ヒラギノ丸ゴ Pro W4"/>
              </a:rPr>
              <a:t>該当テーブルは自動生成対象外に設定すること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6800" y="3712695"/>
            <a:ext cx="3581399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DB</a:t>
            </a:r>
            <a:r>
              <a:rPr kumimoji="1" lang="ja-JP" altLang="en-US" dirty="0" smtClean="0">
                <a:ea typeface="ヒラギノ丸ゴ Pro W4"/>
              </a:rPr>
              <a:t>の予約語とプログラム言語の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予約語</a:t>
            </a:r>
            <a:r>
              <a:rPr lang="ja-JP" altLang="en-US" dirty="0" smtClean="0">
                <a:ea typeface="ヒラギノ丸ゴ Pro W4"/>
              </a:rPr>
              <a:t>と</a:t>
            </a:r>
            <a:r>
              <a:rPr kumimoji="1" lang="ja-JP" altLang="en-US" dirty="0" smtClean="0">
                <a:ea typeface="ヒラギノ丸ゴ Pro W4"/>
              </a:rPr>
              <a:t>二種類あるので注意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制約系に関して補足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チェック制約やトリガを使った制約など、突き詰めるとキリがなく完璧な制約にするのは至難ではあるが、対費用効果を考えて「ちょっとの頑張りで大きな効果が得られる制約」は積極的に付けていくのが</a:t>
            </a:r>
            <a:r>
              <a:rPr lang="ja-JP" altLang="en-US" dirty="0" smtClean="0">
                <a:ea typeface="ヒラギノ丸ゴ Pro W4"/>
              </a:rPr>
              <a:t>良い。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en-US" altLang="ja-JP" dirty="0" smtClean="0">
                <a:ea typeface="ヒラギノ丸ゴ Pro W4"/>
              </a:rPr>
              <a:t>PK/FK/UQ</a:t>
            </a:r>
            <a:r>
              <a:rPr lang="ja-JP" altLang="en-US" dirty="0" smtClean="0">
                <a:ea typeface="ヒラギノ丸ゴ Pro W4"/>
              </a:rPr>
              <a:t>など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全体最適化をしよう！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共通カラムの設定を自動化！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区分値をタイプセーフに！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業務的</a:t>
            </a:r>
            <a:r>
              <a:rPr lang="en-US" altLang="ja-JP" dirty="0" smtClean="0">
                <a:ea typeface="ヒラギノ丸ゴ Pro W4"/>
              </a:rPr>
              <a:t>one-to-one</a:t>
            </a:r>
            <a:r>
              <a:rPr lang="ja-JP" altLang="en-US" dirty="0" smtClean="0">
                <a:ea typeface="ヒラギノ丸ゴ Pro W4"/>
              </a:rPr>
              <a:t>を関連付ける！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デバッグしやすいログを出力！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Buri</a:t>
            </a:r>
            <a:r>
              <a:rPr lang="ja-JP" altLang="en-US" dirty="0" smtClean="0">
                <a:ea typeface="ヒラギノ丸ゴ Pro W4"/>
              </a:rPr>
              <a:t>と連携！</a:t>
            </a:r>
            <a:endParaRPr lang="en-US" altLang="ja-JP" dirty="0" smtClean="0">
              <a:ea typeface="ヒラギノ丸ゴ Pro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3000" y="5468034"/>
            <a:ext cx="3581400" cy="923330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代表的なものを挙げています。</a:t>
            </a:r>
            <a:endParaRPr kumimoji="1"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ExampleDB</a:t>
            </a:r>
            <a:r>
              <a:rPr lang="ja-JP" altLang="en-US" dirty="0" smtClean="0">
                <a:ea typeface="ヒラギノ丸ゴ Pro W4"/>
              </a:rPr>
              <a:t>やデモを交えて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(</a:t>
            </a:r>
            <a:r>
              <a:rPr lang="ja-JP" altLang="en-US" dirty="0" smtClean="0">
                <a:ea typeface="ヒラギノ丸ゴ Pro W4"/>
              </a:rPr>
              <a:t>時間のある限り</a:t>
            </a:r>
            <a:r>
              <a:rPr lang="en-US" altLang="ja-JP" dirty="0" smtClean="0">
                <a:ea typeface="ヒラギノ丸ゴ Pro W4"/>
              </a:rPr>
              <a:t>)</a:t>
            </a:r>
            <a:r>
              <a:rPr lang="ja-JP" altLang="en-US" dirty="0" smtClean="0">
                <a:ea typeface="ヒラギノ丸ゴ Pro W4"/>
              </a:rPr>
              <a:t>説明します。</a:t>
            </a:r>
            <a:endParaRPr kumimoji="1" lang="en-US" altLang="ja-JP" dirty="0" smtClean="0">
              <a:ea typeface="ヒラギノ丸ゴ Pro W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Maven 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en-US" altLang="ja-JP" dirty="0" smtClean="0">
                <a:ea typeface="ヒラギノ丸ゴ Pro W4"/>
              </a:rPr>
              <a:t> </a:t>
            </a:r>
            <a:r>
              <a:rPr lang="en-US" altLang="ja-JP" dirty="0" err="1" smtClean="0">
                <a:ea typeface="ヒラギノ丸ゴ Pro W4"/>
              </a:rPr>
              <a:t>Plugin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600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sz="3600" dirty="0" smtClean="0">
                <a:ea typeface="ヒラギノ丸ゴ Pro W4"/>
              </a:rPr>
              <a:t>	</a:t>
            </a:r>
            <a:r>
              <a:rPr lang="ja-JP" altLang="en-US" sz="3600" dirty="0" smtClean="0">
                <a:ea typeface="ヒラギノ丸ゴ Pro W4"/>
              </a:rPr>
              <a:t>とうとう</a:t>
            </a:r>
            <a:r>
              <a:rPr lang="en-US" altLang="ja-JP" sz="3600" dirty="0" smtClean="0">
                <a:ea typeface="ヒラギノ丸ゴ Pro W4"/>
              </a:rPr>
              <a:t>Maven</a:t>
            </a:r>
            <a:r>
              <a:rPr lang="ja-JP" altLang="en-US" sz="3600" dirty="0" smtClean="0">
                <a:ea typeface="ヒラギノ丸ゴ Pro W4"/>
              </a:rPr>
              <a:t>で</a:t>
            </a:r>
            <a:r>
              <a:rPr lang="en-US" altLang="ja-JP" sz="3600" dirty="0" err="1" smtClean="0">
                <a:ea typeface="ヒラギノ丸ゴ Pro W4"/>
              </a:rPr>
              <a:t>DBFlute</a:t>
            </a:r>
            <a:r>
              <a:rPr lang="ja-JP" altLang="en-US" sz="3600" dirty="0" smtClean="0">
                <a:ea typeface="ヒラギノ丸ゴ Pro W4"/>
              </a:rPr>
              <a:t>を</a:t>
            </a:r>
            <a:endParaRPr lang="en-US" altLang="ja-JP" sz="3600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sz="3600" dirty="0" smtClean="0">
                <a:ea typeface="ヒラギノ丸ゴ Pro W4"/>
              </a:rPr>
              <a:t>	</a:t>
            </a:r>
            <a:r>
              <a:rPr lang="ja-JP" altLang="en-US" sz="3600" dirty="0" smtClean="0">
                <a:ea typeface="ヒラギノ丸ゴ Pro W4"/>
              </a:rPr>
              <a:t>操作できるようになりました</a:t>
            </a:r>
            <a:endParaRPr lang="ja-JP" altLang="en-US" sz="3600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10979" y="5468034"/>
            <a:ext cx="2492990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別途資料で説明します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とは？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sz="3600" dirty="0" smtClean="0">
                <a:ea typeface="ヒラギノ丸ゴ Pro W4"/>
              </a:rPr>
              <a:t>現場指向の</a:t>
            </a:r>
            <a:r>
              <a:rPr lang="en-US" altLang="ja-JP" sz="3600" dirty="0" smtClean="0">
                <a:ea typeface="ヒラギノ丸ゴ Pro W4"/>
              </a:rPr>
              <a:t>O/R</a:t>
            </a:r>
            <a:r>
              <a:rPr lang="ja-JP" altLang="en-US" sz="3600" dirty="0" smtClean="0">
                <a:ea typeface="ヒラギノ丸ゴ Pro W4"/>
              </a:rPr>
              <a:t>マッパ</a:t>
            </a:r>
            <a:endParaRPr lang="en-US" altLang="ja-JP" sz="3600" dirty="0" smtClean="0">
              <a:ea typeface="ヒラギノ丸ゴ Pro W4"/>
            </a:endParaRPr>
          </a:p>
          <a:p>
            <a:pPr lvl="1"/>
            <a:endParaRPr lang="en-US" altLang="ja-JP" dirty="0" smtClean="0">
              <a:ea typeface="ヒラギノ丸ゴ Pro W4"/>
            </a:endParaRPr>
          </a:p>
          <a:p>
            <a:pPr lvl="1"/>
            <a:r>
              <a:rPr lang="ja-JP" altLang="en-US" dirty="0" smtClean="0">
                <a:ea typeface="ヒラギノ丸ゴ Pro W4"/>
              </a:rPr>
              <a:t>自動生成ありき</a:t>
            </a:r>
            <a:endParaRPr lang="en-US" altLang="ja-JP" dirty="0" smtClean="0">
              <a:ea typeface="ヒラギノ丸ゴ Pro W4"/>
            </a:endParaRPr>
          </a:p>
          <a:p>
            <a:pPr lvl="1"/>
            <a:r>
              <a:rPr lang="ja-JP" altLang="en-US" dirty="0" smtClean="0">
                <a:ea typeface="ヒラギノ丸ゴ Pro W4"/>
              </a:rPr>
              <a:t>現場指向な全体最適機能</a:t>
            </a:r>
            <a:endParaRPr lang="en-US" altLang="ja-JP" dirty="0" smtClean="0">
              <a:ea typeface="ヒラギノ丸ゴ Pro W4"/>
            </a:endParaRPr>
          </a:p>
          <a:p>
            <a:pPr lvl="1"/>
            <a:r>
              <a:rPr lang="en-US" altLang="ja-JP" dirty="0" err="1" smtClean="0">
                <a:ea typeface="ヒラギノ丸ゴ Pro W4"/>
              </a:rPr>
              <a:t>ConditionBean</a:t>
            </a:r>
            <a:r>
              <a:rPr lang="ja-JP" altLang="en-US" dirty="0" smtClean="0">
                <a:ea typeface="ヒラギノ丸ゴ Pro W4"/>
              </a:rPr>
              <a:t>と外だし</a:t>
            </a:r>
            <a:r>
              <a:rPr lang="en-US" altLang="ja-JP" dirty="0" err="1" smtClean="0">
                <a:ea typeface="ヒラギノ丸ゴ Pro W4"/>
              </a:rPr>
              <a:t>SQL(OutsideSql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10979" y="5468034"/>
            <a:ext cx="2414205" cy="923330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資料作成時点：</a:t>
            </a:r>
            <a:endParaRPr kumimoji="1"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	DBFlute-0.9.5</a:t>
            </a:r>
          </a:p>
          <a:p>
            <a:r>
              <a:rPr kumimoji="1" lang="en-US" altLang="ja-JP" dirty="0" smtClean="0">
                <a:ea typeface="ヒラギノ丸ゴ Pro W4"/>
              </a:rPr>
              <a:t>	DBFlute.NET-0.8.9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とりあえず読むページは？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の紹介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アーキテクトのためのチュートリアル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ディベロッパーのためのチュートリアル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10979" y="5468034"/>
            <a:ext cx="2472215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実際のページを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みながら説明します。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サポートされる言語は？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Java 5.0/6.0</a:t>
            </a:r>
          </a:p>
          <a:p>
            <a:r>
              <a:rPr lang="en-US" altLang="ja-JP" dirty="0" smtClean="0">
                <a:ea typeface="ヒラギノ丸ゴ Pro W4"/>
              </a:rPr>
              <a:t>C# 3.0</a:t>
            </a:r>
          </a:p>
          <a:p>
            <a:endParaRPr lang="en-US" altLang="ja-JP" dirty="0" smtClean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0" y="3352800"/>
            <a:ext cx="340708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ea typeface="ヒラギノ丸ゴ Pro W4"/>
              </a:rPr>
              <a:t>別の言語が増える予定なし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新バージョン対応はする予定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C#</a:t>
            </a:r>
            <a:r>
              <a:rPr lang="ja-JP" altLang="en-US" dirty="0" smtClean="0">
                <a:ea typeface="ヒラギノ丸ゴ Pro W4"/>
              </a:rPr>
              <a:t>版は</a:t>
            </a:r>
            <a:r>
              <a:rPr lang="en-US" altLang="ja-JP" dirty="0" err="1" smtClean="0">
                <a:ea typeface="ヒラギノ丸ゴ Pro W4"/>
              </a:rPr>
              <a:t>DBFlute.NET</a:t>
            </a:r>
            <a:r>
              <a:rPr lang="ja-JP" altLang="en-US" dirty="0" smtClean="0">
                <a:ea typeface="ヒラギノ丸ゴ Pro W4"/>
              </a:rPr>
              <a:t>として独立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サポートされる</a:t>
            </a:r>
            <a:r>
              <a:rPr lang="en-US" altLang="ja-JP" dirty="0" smtClean="0">
                <a:ea typeface="ヒラギノ丸ゴ Pro W4"/>
              </a:rPr>
              <a:t>DB</a:t>
            </a:r>
            <a:r>
              <a:rPr lang="ja-JP" altLang="en-US" dirty="0" smtClean="0">
                <a:ea typeface="ヒラギノ丸ゴ Pro W4"/>
              </a:rPr>
              <a:t>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MySQL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PostgreSQL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Oracle</a:t>
            </a:r>
          </a:p>
          <a:p>
            <a:r>
              <a:rPr lang="en-US" altLang="ja-JP" dirty="0" smtClean="0">
                <a:ea typeface="ヒラギノ丸ゴ Pro W4"/>
              </a:rPr>
              <a:t>DB2</a:t>
            </a:r>
          </a:p>
          <a:p>
            <a:r>
              <a:rPr lang="en-US" altLang="ja-JP" dirty="0" err="1" smtClean="0">
                <a:ea typeface="ヒラギノ丸ゴ Pro W4"/>
              </a:rPr>
              <a:t>SQLServer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H2 Database (Java</a:t>
            </a:r>
            <a:r>
              <a:rPr lang="ja-JP" altLang="en-US" dirty="0" smtClean="0">
                <a:ea typeface="ヒラギノ丸ゴ Pro W4"/>
              </a:rPr>
              <a:t>のみ</a:t>
            </a:r>
            <a:r>
              <a:rPr lang="en-US" altLang="ja-JP" dirty="0" smtClean="0">
                <a:ea typeface="ヒラギノ丸ゴ Pro W4"/>
              </a:rPr>
              <a:t>)</a:t>
            </a:r>
          </a:p>
          <a:p>
            <a:r>
              <a:rPr lang="en-US" altLang="ja-JP" dirty="0" smtClean="0">
                <a:ea typeface="ヒラギノ丸ゴ Pro W4"/>
              </a:rPr>
              <a:t>Apache Derby (Java</a:t>
            </a:r>
            <a:r>
              <a:rPr lang="ja-JP" altLang="en-US" dirty="0" smtClean="0">
                <a:ea typeface="ヒラギノ丸ゴ Pro W4"/>
              </a:rPr>
              <a:t>のみ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0" y="3066365"/>
            <a:ext cx="3204348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Java : </a:t>
            </a:r>
            <a:r>
              <a:rPr kumimoji="1" lang="ja-JP" altLang="en-US" dirty="0" smtClean="0">
                <a:ea typeface="ヒラギノ丸ゴ Pro W4"/>
              </a:rPr>
              <a:t>全ての</a:t>
            </a:r>
            <a:r>
              <a:rPr kumimoji="1" lang="en-US" altLang="ja-JP" dirty="0" smtClean="0">
                <a:ea typeface="ヒラギノ丸ゴ Pro W4"/>
              </a:rPr>
              <a:t>DB</a:t>
            </a:r>
            <a:r>
              <a:rPr lang="ja-JP" altLang="en-US" dirty="0" smtClean="0">
                <a:ea typeface="ヒラギノ丸ゴ Pro W4"/>
              </a:rPr>
              <a:t>で</a:t>
            </a:r>
            <a:r>
              <a:rPr lang="en-US" altLang="ja-JP" dirty="0" smtClean="0">
                <a:ea typeface="ヒラギノ丸ゴ Pro W4"/>
              </a:rPr>
              <a:t>Example</a:t>
            </a:r>
            <a:r>
              <a:rPr lang="ja-JP" altLang="en-US" dirty="0" smtClean="0">
                <a:ea typeface="ヒラギノ丸ゴ Pro W4"/>
              </a:rPr>
              <a:t>あり</a:t>
            </a:r>
            <a:endParaRPr lang="en-US" altLang="ja-JP" dirty="0" smtClean="0">
              <a:ea typeface="ヒラギノ丸ゴ Pro W4"/>
            </a:endParaRPr>
          </a:p>
          <a:p>
            <a:pPr algn="r"/>
            <a:r>
              <a:rPr kumimoji="1" lang="en-US" altLang="ja-JP" dirty="0" smtClean="0">
                <a:ea typeface="ヒラギノ丸ゴ Pro W4"/>
              </a:rPr>
              <a:t>C#  : </a:t>
            </a:r>
            <a:r>
              <a:rPr kumimoji="1" lang="en-US" altLang="ja-JP" dirty="0" err="1" smtClean="0">
                <a:ea typeface="ヒラギノ丸ゴ Pro W4"/>
              </a:rPr>
              <a:t>MySQL</a:t>
            </a:r>
            <a:r>
              <a:rPr kumimoji="1" lang="ja-JP" altLang="en-US" dirty="0" smtClean="0">
                <a:ea typeface="ヒラギノ丸ゴ Pro W4"/>
              </a:rPr>
              <a:t>のみ</a:t>
            </a:r>
            <a:r>
              <a:rPr kumimoji="1" lang="en-US" altLang="ja-JP" dirty="0" smtClean="0">
                <a:ea typeface="ヒラギノ丸ゴ Pro W4"/>
              </a:rPr>
              <a:t>Example</a:t>
            </a:r>
            <a:r>
              <a:rPr kumimoji="1" lang="ja-JP" altLang="en-US" dirty="0" smtClean="0">
                <a:ea typeface="ヒラギノ丸ゴ Pro W4"/>
              </a:rPr>
              <a:t>あり</a:t>
            </a:r>
            <a:endParaRPr kumimoji="1" lang="ja-JP" altLang="en-US" dirty="0">
              <a:ea typeface="ヒラギノ丸ゴ Pro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57600" y="4020234"/>
            <a:ext cx="4856559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Firebird</a:t>
            </a:r>
            <a:r>
              <a:rPr kumimoji="1" lang="ja-JP" altLang="en-US" dirty="0" smtClean="0">
                <a:ea typeface="ヒラギノ丸ゴ Pro W4"/>
              </a:rPr>
              <a:t>は確認環境</a:t>
            </a:r>
            <a:r>
              <a:rPr kumimoji="1" lang="en-US" altLang="ja-JP" dirty="0" smtClean="0">
                <a:ea typeface="ヒラギノ丸ゴ Pro W4"/>
              </a:rPr>
              <a:t>(Example)</a:t>
            </a:r>
            <a:r>
              <a:rPr kumimoji="1" lang="ja-JP" altLang="en-US" dirty="0" smtClean="0">
                <a:ea typeface="ヒラギノ丸ゴ Pro W4"/>
              </a:rPr>
              <a:t>がないが、</a:t>
            </a:r>
            <a:endParaRPr kumimoji="1"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JDBC</a:t>
            </a:r>
            <a:r>
              <a:rPr lang="ja-JP" altLang="en-US" dirty="0" smtClean="0">
                <a:ea typeface="ヒラギノ丸ゴ Pro W4"/>
              </a:rPr>
              <a:t>ドライバ・各種クラスは用意されている</a:t>
            </a:r>
            <a:endParaRPr kumimoji="1" lang="ja-JP" altLang="en-US" dirty="0">
              <a:ea typeface="ヒラギノ丸ゴ Pro W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0979" y="5468034"/>
            <a:ext cx="2582758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Example</a:t>
            </a:r>
            <a:r>
              <a:rPr kumimoji="1" lang="ja-JP" altLang="en-US" dirty="0" smtClean="0">
                <a:ea typeface="ヒラギノ丸ゴ Pro W4"/>
              </a:rPr>
              <a:t>プロジェクトを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みながら説明します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503238"/>
            <a:ext cx="8534400" cy="868362"/>
          </a:xfrm>
        </p:spPr>
        <p:txBody>
          <a:bodyPr/>
          <a:lstStyle/>
          <a:p>
            <a:r>
              <a:rPr lang="ja-JP" altLang="en-US" dirty="0" smtClean="0">
                <a:ea typeface="ヒラギノ丸ゴ Pro W4"/>
              </a:rPr>
              <a:t>サポートされる</a:t>
            </a:r>
            <a:r>
              <a:rPr lang="en-US" altLang="ja-JP" dirty="0" smtClean="0">
                <a:ea typeface="ヒラギノ丸ゴ Pro W4"/>
              </a:rPr>
              <a:t>DI</a:t>
            </a:r>
            <a:r>
              <a:rPr lang="ja-JP" altLang="en-US" dirty="0" smtClean="0">
                <a:ea typeface="ヒラギノ丸ゴ Pro W4"/>
              </a:rPr>
              <a:t>コンテナは？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Seasar</a:t>
            </a:r>
            <a:r>
              <a:rPr lang="en-US" altLang="ja-JP" dirty="0" smtClean="0">
                <a:ea typeface="ヒラギノ丸ゴ Pro W4"/>
              </a:rPr>
              <a:t> (S2Container) 2.4</a:t>
            </a:r>
          </a:p>
          <a:p>
            <a:r>
              <a:rPr lang="en-US" altLang="ja-JP" dirty="0" smtClean="0">
                <a:ea typeface="ヒラギノ丸ゴ Pro W4"/>
              </a:rPr>
              <a:t>Spring Framework 2.5</a:t>
            </a:r>
          </a:p>
          <a:p>
            <a:r>
              <a:rPr lang="en-US" altLang="ja-JP" dirty="0" smtClean="0">
                <a:ea typeface="ヒラギノ丸ゴ Pro W4"/>
              </a:rPr>
              <a:t>Google </a:t>
            </a:r>
            <a:r>
              <a:rPr lang="en-US" altLang="ja-JP" dirty="0" err="1" smtClean="0">
                <a:ea typeface="ヒラギノ丸ゴ Pro W4"/>
              </a:rPr>
              <a:t>Guice</a:t>
            </a:r>
            <a:r>
              <a:rPr lang="en-US" altLang="ja-JP" dirty="0" smtClean="0">
                <a:ea typeface="ヒラギノ丸ゴ Pro W4"/>
              </a:rPr>
              <a:t> 1.0</a:t>
            </a:r>
          </a:p>
          <a:p>
            <a:r>
              <a:rPr lang="en-US" altLang="ja-JP" dirty="0" smtClean="0">
                <a:ea typeface="ヒラギノ丸ゴ Pro W4"/>
              </a:rPr>
              <a:t>Lucy</a:t>
            </a:r>
          </a:p>
          <a:p>
            <a:r>
              <a:rPr lang="en-US" altLang="ja-JP" dirty="0" smtClean="0">
                <a:ea typeface="ヒラギノ丸ゴ Pro W4"/>
              </a:rPr>
              <a:t>Slim3</a:t>
            </a:r>
          </a:p>
          <a:p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81600" y="3048000"/>
            <a:ext cx="255915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a typeface="ヒラギノ丸ゴ Pro W4"/>
              </a:rPr>
              <a:t>C#</a:t>
            </a:r>
            <a:r>
              <a:rPr lang="ja-JP" altLang="en-US" dirty="0" smtClean="0">
                <a:ea typeface="ヒラギノ丸ゴ Pro W4"/>
              </a:rPr>
              <a:t>版は</a:t>
            </a:r>
            <a:r>
              <a:rPr lang="en-US" altLang="ja-JP" dirty="0" err="1" smtClean="0">
                <a:ea typeface="ヒラギノ丸ゴ Pro W4"/>
              </a:rPr>
              <a:t>Seasar(Quill</a:t>
            </a:r>
            <a:r>
              <a:rPr lang="en-US" altLang="ja-JP" dirty="0" smtClean="0">
                <a:ea typeface="ヒラギノ丸ゴ Pro W4"/>
              </a:rPr>
              <a:t>)</a:t>
            </a:r>
            <a:r>
              <a:rPr lang="ja-JP" altLang="en-US" dirty="0" smtClean="0">
                <a:ea typeface="ヒラギノ丸ゴ Pro W4"/>
              </a:rPr>
              <a:t>のみ</a:t>
            </a:r>
            <a:endParaRPr kumimoji="1" lang="ja-JP" altLang="en-US" dirty="0">
              <a:ea typeface="ヒラギノ丸ゴ Pro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1200" y="5638800"/>
            <a:ext cx="2582758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Example</a:t>
            </a:r>
            <a:r>
              <a:rPr kumimoji="1" lang="ja-JP" altLang="en-US" dirty="0" smtClean="0">
                <a:ea typeface="ヒラギノ丸ゴ Pro W4"/>
              </a:rPr>
              <a:t>プロジェクトを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みながら説明します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DB</a:t>
            </a:r>
            <a:r>
              <a:rPr lang="ja-JP" altLang="en-US" dirty="0" smtClean="0">
                <a:ea typeface="ヒラギノ丸ゴ Pro W4"/>
              </a:rPr>
              <a:t>設計の</a:t>
            </a:r>
            <a:r>
              <a:rPr lang="ja-JP" altLang="en-US" dirty="0" smtClean="0">
                <a:ea typeface="ヒラギノ丸ゴ Pro W4"/>
              </a:rPr>
              <a:t>マナー</a:t>
            </a:r>
            <a:r>
              <a:rPr lang="en-US" altLang="ja-JP" sz="1800" dirty="0" smtClean="0">
                <a:ea typeface="ヒラギノ丸ゴ Pro W4"/>
              </a:rPr>
              <a:t>(on </a:t>
            </a:r>
            <a:r>
              <a:rPr lang="en-US" altLang="ja-JP" sz="1800" dirty="0" err="1" smtClean="0">
                <a:ea typeface="ヒラギノ丸ゴ Pro W4"/>
              </a:rPr>
              <a:t>DBFlute</a:t>
            </a:r>
            <a:r>
              <a:rPr lang="en-US" altLang="ja-JP" sz="1800" dirty="0" smtClean="0">
                <a:ea typeface="ヒラギノ丸ゴ Pro W4"/>
              </a:rPr>
              <a:t>)</a:t>
            </a:r>
            <a:endParaRPr lang="ja-JP" altLang="en-US" sz="1800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複合</a:t>
            </a:r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は「代理キー</a:t>
            </a:r>
            <a:r>
              <a:rPr lang="en-US" altLang="ja-JP" dirty="0" smtClean="0">
                <a:ea typeface="ヒラギノ丸ゴ Pro W4"/>
              </a:rPr>
              <a:t>PK + </a:t>
            </a:r>
            <a:r>
              <a:rPr lang="ja-JP" altLang="en-US" dirty="0" smtClean="0">
                <a:ea typeface="ヒラギノ丸ゴ Pro W4"/>
              </a:rPr>
              <a:t>ビジネスキー</a:t>
            </a:r>
            <a:r>
              <a:rPr lang="en-US" altLang="ja-JP" dirty="0" smtClean="0">
                <a:ea typeface="ヒラギノ丸ゴ Pro W4"/>
              </a:rPr>
              <a:t>UQ</a:t>
            </a:r>
            <a:r>
              <a:rPr lang="ja-JP" altLang="en-US" dirty="0" smtClean="0">
                <a:ea typeface="ヒラギノ丸ゴ Pro W4"/>
              </a:rPr>
              <a:t>」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FK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UQ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名前に特殊記号を使うのをやめよう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名前に予約語を使うのをやめよう</a:t>
            </a:r>
            <a:endParaRPr lang="en-US" altLang="ja-JP" dirty="0" smtClean="0">
              <a:ea typeface="ヒラギノ丸ゴ Pro W4"/>
            </a:endParaRPr>
          </a:p>
          <a:p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10979" y="5638800"/>
            <a:ext cx="2954655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次ページより</a:t>
            </a:r>
            <a:r>
              <a:rPr kumimoji="1" lang="en-US" altLang="ja-JP" dirty="0" err="1" smtClean="0">
                <a:ea typeface="ヒラギノ丸ゴ Pro W4"/>
              </a:rPr>
              <a:t>ExampleDB</a:t>
            </a:r>
            <a:r>
              <a:rPr kumimoji="1" lang="ja-JP" altLang="en-US" dirty="0" smtClean="0">
                <a:ea typeface="ヒラギノ丸ゴ Pro W4"/>
              </a:rPr>
              <a:t>を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みながら説明します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ユニークに識別できる値がないと非常に不便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を付けるコストは低い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で</a:t>
            </a:r>
            <a:r>
              <a:rPr lang="ja-JP" altLang="en-US" dirty="0" smtClean="0">
                <a:ea typeface="ヒラギノ丸ゴ Pro W4"/>
              </a:rPr>
              <a:t>の</a:t>
            </a:r>
            <a:r>
              <a:rPr lang="ja-JP" altLang="en-US" dirty="0" smtClean="0">
                <a:ea typeface="ヒラギノ丸ゴ Pro W4"/>
              </a:rPr>
              <a:t>制限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 marL="463550" lvl="1" indent="-463550">
              <a:spcBef>
                <a:spcPts val="2000"/>
              </a:spcBef>
              <a:buNone/>
            </a:pPr>
            <a:r>
              <a:rPr lang="en-US" altLang="ja-JP" dirty="0" smtClean="0">
                <a:ea typeface="ヒラギノ丸ゴ Pro W4"/>
              </a:rPr>
              <a:t>	PK</a:t>
            </a:r>
            <a:r>
              <a:rPr lang="ja-JP" altLang="en-US" dirty="0" smtClean="0">
                <a:ea typeface="ヒラギノ丸ゴ Pro W4"/>
              </a:rPr>
              <a:t>制約がないテーブルは更新系処理は全て外だし</a:t>
            </a:r>
            <a:r>
              <a:rPr lang="en-US" altLang="ja-JP" dirty="0" smtClean="0">
                <a:ea typeface="ヒラギノ丸ゴ Pro W4"/>
              </a:rPr>
              <a:t>SQL</a:t>
            </a:r>
            <a:r>
              <a:rPr lang="ja-JP" altLang="en-US" dirty="0" smtClean="0">
                <a:ea typeface="ヒラギノ丸ゴ Pro W4"/>
              </a:rPr>
              <a:t>でやる必要がある。</a:t>
            </a:r>
            <a:r>
              <a:rPr lang="en-US" altLang="ja-JP" dirty="0" smtClean="0">
                <a:ea typeface="ヒラギノ丸ゴ Pro W4"/>
              </a:rPr>
              <a:t>(Insert</a:t>
            </a:r>
            <a:r>
              <a:rPr lang="ja-JP" altLang="en-US" dirty="0" smtClean="0">
                <a:ea typeface="ヒラギノ丸ゴ Pro W4"/>
              </a:rPr>
              <a:t>だけはオプションでできるようにはなる</a:t>
            </a:r>
            <a:r>
              <a:rPr lang="en-US" altLang="ja-JP" dirty="0" smtClean="0">
                <a:ea typeface="ヒラギノ丸ゴ Pro W4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503238"/>
            <a:ext cx="8382000" cy="868362"/>
          </a:xfrm>
        </p:spPr>
        <p:txBody>
          <a:bodyPr/>
          <a:lstStyle/>
          <a:p>
            <a:r>
              <a:rPr lang="ja-JP" altLang="en-US" dirty="0" smtClean="0">
                <a:ea typeface="ヒラギノ丸ゴ Pro W4"/>
              </a:rPr>
              <a:t>複合</a:t>
            </a:r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は</a:t>
            </a:r>
            <a:r>
              <a:rPr lang="en-US" altLang="ja-JP" dirty="0" smtClean="0">
                <a:ea typeface="ヒラギノ丸ゴ Pro W4"/>
              </a:rPr>
              <a:t/>
            </a:r>
            <a:br>
              <a:rPr lang="en-US" altLang="ja-JP" dirty="0" smtClean="0">
                <a:ea typeface="ヒラギノ丸ゴ Pro W4"/>
              </a:rPr>
            </a:br>
            <a:r>
              <a:rPr lang="ja-JP" altLang="en-US" sz="3600" dirty="0" smtClean="0">
                <a:ea typeface="ヒラギノ丸ゴ Pro W4"/>
              </a:rPr>
              <a:t>「代理キー</a:t>
            </a:r>
            <a:r>
              <a:rPr lang="en-US" altLang="ja-JP" sz="3600" dirty="0" smtClean="0">
                <a:ea typeface="ヒラギノ丸ゴ Pro W4"/>
              </a:rPr>
              <a:t>PK + </a:t>
            </a:r>
            <a:r>
              <a:rPr lang="ja-JP" altLang="en-US" sz="3600" dirty="0" smtClean="0">
                <a:ea typeface="ヒラギノ丸ゴ Pro W4"/>
              </a:rPr>
              <a:t>ビジネスキー</a:t>
            </a:r>
            <a:r>
              <a:rPr lang="en-US" altLang="ja-JP" sz="3600" dirty="0" smtClean="0">
                <a:ea typeface="ヒラギノ丸ゴ Pro W4"/>
              </a:rPr>
              <a:t>UQ</a:t>
            </a:r>
            <a:r>
              <a:rPr lang="ja-JP" altLang="en-US" sz="3600" dirty="0" smtClean="0">
                <a:ea typeface="ヒラギノ丸ゴ Pro W4"/>
              </a:rPr>
              <a:t>」</a:t>
            </a:r>
            <a:endParaRPr lang="ja-JP" altLang="en-US" sz="3600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複合</a:t>
            </a:r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は、</a:t>
            </a:r>
            <a:r>
              <a:rPr lang="en-US" altLang="ja-JP" dirty="0" smtClean="0">
                <a:ea typeface="ヒラギノ丸ゴ Pro W4"/>
              </a:rPr>
              <a:t>SQL</a:t>
            </a:r>
            <a:r>
              <a:rPr lang="ja-JP" altLang="en-US" dirty="0" smtClean="0">
                <a:ea typeface="ヒラギノ丸ゴ Pro W4"/>
              </a:rPr>
              <a:t>上でもアプリケーション上でも扱いづらいため、一つの値で識別できるようにした方がいい</a:t>
            </a:r>
            <a:r>
              <a:rPr lang="ja-JP" altLang="en-US" dirty="0" smtClean="0">
                <a:ea typeface="ヒラギノ丸ゴ Pro W4"/>
              </a:rPr>
              <a:t>。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代理キー</a:t>
            </a:r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だけだとビジネス的な制約が無くなるので、必ずビジネスキーに</a:t>
            </a:r>
            <a:r>
              <a:rPr lang="en-US" altLang="ja-JP" dirty="0" smtClean="0">
                <a:ea typeface="ヒラギノ丸ゴ Pro W4"/>
              </a:rPr>
              <a:t>UQ</a:t>
            </a:r>
            <a:r>
              <a:rPr lang="ja-JP" altLang="en-US" dirty="0" smtClean="0">
                <a:ea typeface="ヒラギノ丸ゴ Pro W4"/>
              </a:rPr>
              <a:t>制約を付与すること。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で</a:t>
            </a:r>
            <a:r>
              <a:rPr lang="ja-JP" altLang="en-US" dirty="0" smtClean="0">
                <a:ea typeface="ヒラギノ丸ゴ Pro W4"/>
              </a:rPr>
              <a:t>の</a:t>
            </a:r>
            <a:r>
              <a:rPr lang="ja-JP" altLang="en-US" dirty="0" smtClean="0">
                <a:ea typeface="ヒラギノ丸ゴ Pro W4"/>
              </a:rPr>
              <a:t>制限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複合</a:t>
            </a:r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だとサブクエリ系の機能が利用できない。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en-US" altLang="ja-JP" dirty="0" err="1" smtClean="0">
                <a:ea typeface="ヒラギノ丸ゴ Pro W4"/>
              </a:rPr>
              <a:t>LoadReferrer</a:t>
            </a:r>
            <a:r>
              <a:rPr lang="ja-JP" altLang="en-US" dirty="0" smtClean="0">
                <a:ea typeface="ヒラギノ丸ゴ Pro W4"/>
              </a:rPr>
              <a:t>や</a:t>
            </a:r>
            <a:r>
              <a:rPr lang="en-US" altLang="ja-JP" dirty="0" err="1" smtClean="0">
                <a:ea typeface="ヒラギノ丸ゴ Pro W4"/>
              </a:rPr>
              <a:t>ExistsSubQuery</a:t>
            </a:r>
            <a:r>
              <a:rPr lang="ja-JP" altLang="en-US" dirty="0" smtClean="0">
                <a:ea typeface="ヒラギノ丸ゴ Pro W4"/>
              </a:rPr>
              <a:t>など</a:t>
            </a:r>
            <a:r>
              <a:rPr lang="en-US" altLang="ja-JP" dirty="0" smtClean="0">
                <a:ea typeface="ヒラギノ丸ゴ Pro W4"/>
              </a:rPr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96</TotalTime>
  <Words>843</Words>
  <Application>Microsoft Macintosh PowerPoint</Application>
  <PresentationFormat>画面に合わせる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インク瓶</vt:lpstr>
      <vt:lpstr>DBFlute 導入ポイント</vt:lpstr>
      <vt:lpstr>DBFluteとは？</vt:lpstr>
      <vt:lpstr>とりあえず読むページは？</vt:lpstr>
      <vt:lpstr>サポートされる言語は？</vt:lpstr>
      <vt:lpstr>サポートされるDBは？</vt:lpstr>
      <vt:lpstr>サポートされるDIコンテナは？</vt:lpstr>
      <vt:lpstr>DB設計のマナー(on DBFlute)</vt:lpstr>
      <vt:lpstr>PK制約を付けよう</vt:lpstr>
      <vt:lpstr>複合PKは 「代理キーPK + ビジネスキーUQ」</vt:lpstr>
      <vt:lpstr>FK制約を付けよう</vt:lpstr>
      <vt:lpstr>UQ制約を付けよう</vt:lpstr>
      <vt:lpstr>名前に特殊記号を使うのをやめよう</vt:lpstr>
      <vt:lpstr>名前に予約語を使うのをやめよう</vt:lpstr>
      <vt:lpstr>制約系に関して補足</vt:lpstr>
      <vt:lpstr>全体最適化をしよう！</vt:lpstr>
      <vt:lpstr>Maven DBFlute Plugin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 導入ポイント</dc:title>
  <dc:creator>久保 雅彦</dc:creator>
  <cp:lastModifiedBy>久保 雅彦</cp:lastModifiedBy>
  <cp:revision>66</cp:revision>
  <dcterms:created xsi:type="dcterms:W3CDTF">2009-06-09T02:45:43Z</dcterms:created>
  <dcterms:modified xsi:type="dcterms:W3CDTF">2009-06-09T03:09:54Z</dcterms:modified>
</cp:coreProperties>
</file>