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1" r:id="rId4"/>
    <p:sldId id="273" r:id="rId5"/>
    <p:sldId id="276" r:id="rId6"/>
    <p:sldId id="277" r:id="rId7"/>
    <p:sldId id="278" r:id="rId8"/>
    <p:sldId id="282" r:id="rId9"/>
    <p:sldId id="283" r:id="rId10"/>
    <p:sldId id="279" r:id="rId11"/>
    <p:sldId id="281" r:id="rId12"/>
    <p:sldId id="293" r:id="rId13"/>
    <p:sldId id="285" r:id="rId14"/>
    <p:sldId id="294" r:id="rId15"/>
    <p:sldId id="284" r:id="rId16"/>
    <p:sldId id="296" r:id="rId17"/>
    <p:sldId id="288" r:id="rId18"/>
    <p:sldId id="297" r:id="rId19"/>
    <p:sldId id="289" r:id="rId20"/>
    <p:sldId id="299" r:id="rId21"/>
    <p:sldId id="295" r:id="rId22"/>
    <p:sldId id="300" r:id="rId23"/>
    <p:sldId id="301" r:id="rId24"/>
    <p:sldId id="290" r:id="rId25"/>
    <p:sldId id="291" r:id="rId26"/>
    <p:sldId id="27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630" autoAdjust="0"/>
  </p:normalViewPr>
  <p:slideViewPr>
    <p:cSldViewPr snapToGrid="0" snapToObjects="1">
      <p:cViewPr varScale="1">
        <p:scale>
          <a:sx n="118" d="100"/>
          <a:sy n="118" d="100"/>
        </p:scale>
        <p:origin x="-3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2013/09/13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2013/09/13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2013/09/13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2013/09/13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2013/09/13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2013/09/13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2013/09/13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2013/09/13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2013/09/13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上に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2013/09/13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透かしと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2013/09/13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透かし付きセクション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付きセクション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2013/09/13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2013/09/13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2013/09/13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上下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2013/09/13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2013/09/13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kumimoji="1"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02906" y="1436230"/>
            <a:ext cx="7883894" cy="3602114"/>
          </a:xfrm>
        </p:spPr>
        <p:txBody>
          <a:bodyPr/>
          <a:lstStyle/>
          <a:p>
            <a:pPr algn="r"/>
            <a:r>
              <a:rPr lang="en-US" altLang="ja-JP" sz="5400" dirty="0" smtClean="0">
                <a:solidFill>
                  <a:schemeClr val="accent4">
                    <a:lumMod val="50000"/>
                  </a:schemeClr>
                </a:solidFill>
              </a:rPr>
              <a:t>DB</a:t>
            </a:r>
            <a:r>
              <a:rPr lang="ja-JP" altLang="en-US" sz="5400" dirty="0" smtClean="0">
                <a:solidFill>
                  <a:schemeClr val="accent4">
                    <a:lumMod val="50000"/>
                  </a:schemeClr>
                </a:solidFill>
              </a:rPr>
              <a:t>とアプリと</a:t>
            </a:r>
            <a:r>
              <a:rPr lang="en-US" altLang="ja-JP" sz="5400" dirty="0" smtClean="0">
                <a:solidFill>
                  <a:schemeClr val="accent4">
                    <a:lumMod val="50000"/>
                  </a:schemeClr>
                </a:solidFill>
              </a:rPr>
              <a:t>DB2</a:t>
            </a:r>
            <a:r>
              <a:rPr lang="ja-JP" altLang="en-US" sz="5400" dirty="0" smtClean="0">
                <a:solidFill>
                  <a:schemeClr val="accent4">
                    <a:lumMod val="50000"/>
                  </a:schemeClr>
                </a:solidFill>
              </a:rPr>
              <a:t>を</a:t>
            </a:r>
            <a:r>
              <a:rPr lang="en-US" altLang="ja-JP" sz="5400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altLang="ja-JP" sz="5400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altLang="ja-JP" sz="5400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altLang="ja-JP" sz="5400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ja-JP" altLang="en-US" sz="5400" dirty="0" smtClean="0">
                <a:solidFill>
                  <a:schemeClr val="accent4">
                    <a:lumMod val="50000"/>
                  </a:schemeClr>
                </a:solidFill>
              </a:rPr>
              <a:t>つなぐ架け橋</a:t>
            </a:r>
            <a:r>
              <a:rPr lang="en-US" altLang="ja-JP" sz="6200" dirty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altLang="ja-JP" sz="62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altLang="ja-JP" sz="6200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altLang="ja-JP" sz="6200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altLang="ja-JP" sz="6200" dirty="0" err="1" smtClean="0">
                <a:solidFill>
                  <a:schemeClr val="accent4">
                    <a:lumMod val="50000"/>
                  </a:schemeClr>
                </a:solidFill>
              </a:rPr>
              <a:t>DBFlute</a:t>
            </a:r>
            <a:endParaRPr kumimoji="1" lang="ja-JP" altLang="en-US" sz="62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209800" y="5291374"/>
            <a:ext cx="6477000" cy="939345"/>
          </a:xfrm>
        </p:spPr>
        <p:txBody>
          <a:bodyPr/>
          <a:lstStyle/>
          <a:p>
            <a:pPr algn="r"/>
            <a:r>
              <a:rPr lang="ja-JP" altLang="en-US" sz="3200" dirty="0" smtClean="0"/>
              <a:t>久保　雅彦</a:t>
            </a:r>
            <a:r>
              <a:rPr lang="en-US" altLang="ja-JP" sz="3200" dirty="0" smtClean="0"/>
              <a:t> </a:t>
            </a:r>
            <a:r>
              <a:rPr lang="en-US" altLang="ja-JP" sz="3200" dirty="0" err="1" smtClean="0"/>
              <a:t>j</a:t>
            </a:r>
            <a:r>
              <a:rPr kumimoji="1" lang="en-US" altLang="ja-JP" sz="3200" dirty="0" err="1" smtClean="0"/>
              <a:t>flute</a:t>
            </a:r>
            <a:endParaRPr kumimoji="1" lang="en-US" altLang="ja-JP" sz="3200" dirty="0" smtClean="0"/>
          </a:p>
          <a:p>
            <a:pPr algn="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8741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3200" dirty="0" smtClean="0"/>
              <a:t>ギャップって？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sz="2800" dirty="0" smtClean="0"/>
          </a:p>
          <a:p>
            <a:pPr marL="457200" lvl="1" indent="0">
              <a:buNone/>
            </a:pPr>
            <a:r>
              <a:rPr lang="en-US" altLang="ja-JP" sz="2600" dirty="0" smtClean="0"/>
              <a:t>DB</a:t>
            </a:r>
            <a:r>
              <a:rPr lang="ja-JP" altLang="en-US" sz="2600" dirty="0" smtClean="0"/>
              <a:t>サイド：</a:t>
            </a:r>
            <a:r>
              <a:rPr lang="en-US" altLang="ja-JP" sz="3200" dirty="0" smtClean="0">
                <a:solidFill>
                  <a:schemeClr val="bg2">
                    <a:lumMod val="25000"/>
                  </a:schemeClr>
                </a:solidFill>
              </a:rPr>
              <a:t>DB</a:t>
            </a:r>
            <a:r>
              <a:rPr lang="ja-JP" altLang="en-US" sz="3200" dirty="0" smtClean="0">
                <a:solidFill>
                  <a:schemeClr val="bg2">
                    <a:lumMod val="25000"/>
                  </a:schemeClr>
                </a:solidFill>
              </a:rPr>
              <a:t>設計、</a:t>
            </a:r>
            <a:r>
              <a:rPr lang="en-US" altLang="ja-JP" sz="3200" dirty="0" smtClean="0">
                <a:solidFill>
                  <a:schemeClr val="bg2">
                    <a:lumMod val="25000"/>
                  </a:schemeClr>
                </a:solidFill>
              </a:rPr>
              <a:t>DB</a:t>
            </a:r>
            <a:r>
              <a:rPr lang="ja-JP" altLang="en-US" sz="3200" dirty="0" smtClean="0">
                <a:solidFill>
                  <a:schemeClr val="bg2">
                    <a:lumMod val="25000"/>
                  </a:schemeClr>
                </a:solidFill>
              </a:rPr>
              <a:t>インフラ</a:t>
            </a:r>
            <a:endParaRPr lang="en-US" altLang="ja-JP" sz="3200" dirty="0">
              <a:solidFill>
                <a:schemeClr val="bg2">
                  <a:lumMod val="25000"/>
                </a:schemeClr>
              </a:solidFill>
            </a:endParaRPr>
          </a:p>
          <a:p>
            <a:pPr marL="457200" lvl="1" indent="0">
              <a:buNone/>
            </a:pPr>
            <a:r>
              <a:rPr lang="ja-JP" altLang="en-US" sz="2600" dirty="0" smtClean="0"/>
              <a:t>アプリサイド：</a:t>
            </a:r>
            <a:r>
              <a:rPr lang="ja-JP" altLang="en-US" sz="3200" dirty="0" smtClean="0">
                <a:solidFill>
                  <a:srgbClr val="564A17"/>
                </a:solidFill>
              </a:rPr>
              <a:t>アプリ開発</a:t>
            </a:r>
            <a:endParaRPr lang="en-US" altLang="ja-JP" sz="3200" dirty="0" smtClean="0">
              <a:solidFill>
                <a:srgbClr val="564A17"/>
              </a:solidFill>
            </a:endParaRPr>
          </a:p>
          <a:p>
            <a:pPr lvl="1"/>
            <a:endParaRPr lang="en-US" altLang="ja-JP" sz="2600" dirty="0" smtClean="0"/>
          </a:p>
          <a:p>
            <a:pPr marL="457200" lvl="1" indent="0">
              <a:buNone/>
            </a:pPr>
            <a:endParaRPr kumimoji="1" lang="en-US" altLang="ja-JP" sz="2600" dirty="0" smtClean="0"/>
          </a:p>
          <a:p>
            <a:pPr marL="457200" lvl="1" indent="0">
              <a:buNone/>
            </a:pPr>
            <a:r>
              <a:rPr kumimoji="1" lang="ja-JP" altLang="en-US" sz="3200" b="1" dirty="0" smtClean="0">
                <a:solidFill>
                  <a:schemeClr val="accent1">
                    <a:lumMod val="75000"/>
                  </a:schemeClr>
                </a:solidFill>
              </a:rPr>
              <a:t>互いが互いに責め合う</a:t>
            </a:r>
            <a:r>
              <a:rPr kumimoji="1" lang="en-US" altLang="ja-JP" sz="3200" b="1" dirty="0" smtClean="0">
                <a:solidFill>
                  <a:schemeClr val="accent1">
                    <a:lumMod val="75000"/>
                  </a:schemeClr>
                </a:solidFill>
              </a:rPr>
              <a:t> (T T</a:t>
            </a:r>
          </a:p>
        </p:txBody>
      </p:sp>
    </p:spTree>
    <p:extLst>
      <p:ext uri="{BB962C8B-B14F-4D97-AF65-F5344CB8AC3E}">
        <p14:creationId xmlns:p14="http://schemas.microsoft.com/office/powerpoint/2010/main" val="3332365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200" dirty="0" smtClean="0"/>
              <a:t>DB</a:t>
            </a:r>
            <a:r>
              <a:rPr kumimoji="1" lang="ja-JP" altLang="en-US" sz="3200" dirty="0" smtClean="0"/>
              <a:t>サイドとアプリサイドの</a:t>
            </a:r>
            <a:r>
              <a:rPr kumimoji="1" lang="en-US" altLang="ja-JP" sz="3200" dirty="0" smtClean="0"/>
              <a:t/>
            </a:r>
            <a:br>
              <a:rPr kumimoji="1" lang="en-US" altLang="ja-JP" sz="3200" dirty="0" smtClean="0"/>
            </a:br>
            <a:r>
              <a:rPr kumimoji="1" lang="ja-JP" altLang="en-US" sz="3200" dirty="0" smtClean="0"/>
              <a:t>ギャップ　</a:t>
            </a:r>
            <a:r>
              <a:rPr lang="ja-JP" altLang="en-US" sz="3200" dirty="0" smtClean="0"/>
              <a:t>その１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ja-JP" sz="4200" dirty="0" smtClean="0">
                <a:solidFill>
                  <a:schemeClr val="accent1">
                    <a:lumMod val="75000"/>
                  </a:schemeClr>
                </a:solidFill>
              </a:rPr>
              <a:t>DB</a:t>
            </a:r>
            <a:r>
              <a:rPr lang="ja-JP" altLang="en-US" sz="4200" dirty="0" smtClean="0">
                <a:solidFill>
                  <a:schemeClr val="accent1">
                    <a:lumMod val="75000"/>
                  </a:schemeClr>
                </a:solidFill>
              </a:rPr>
              <a:t>設計の意図が</a:t>
            </a:r>
            <a:endParaRPr lang="en-US" altLang="ja-JP" sz="4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ja-JP" altLang="en-US" sz="4200" dirty="0" smtClean="0">
                <a:solidFill>
                  <a:schemeClr val="accent1">
                    <a:lumMod val="75000"/>
                  </a:schemeClr>
                </a:solidFill>
              </a:rPr>
              <a:t>アプリ側に伝わらない</a:t>
            </a:r>
            <a:endParaRPr lang="en-US" altLang="ja-JP" sz="42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kumimoji="1" lang="ja-JP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22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200" dirty="0" err="1" smtClean="0"/>
              <a:t>DBFlute</a:t>
            </a:r>
            <a:r>
              <a:rPr lang="ja-JP" altLang="en-US" sz="4200" dirty="0" smtClean="0"/>
              <a:t>は</a:t>
            </a:r>
            <a:r>
              <a:rPr lang="en-US" altLang="ja-JP" sz="4200" dirty="0" smtClean="0"/>
              <a:t>DB</a:t>
            </a:r>
            <a:r>
              <a:rPr lang="ja-JP" altLang="en-US" sz="4200" dirty="0" smtClean="0"/>
              <a:t>を伝える！</a:t>
            </a:r>
            <a:endParaRPr kumimoji="1" lang="ja-JP" altLang="en-US" sz="4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lang="en-US" altLang="ja-JP" b="1" dirty="0" err="1" smtClean="0">
                <a:solidFill>
                  <a:schemeClr val="accent1">
                    <a:lumMod val="75000"/>
                  </a:schemeClr>
                </a:solidFill>
              </a:rPr>
              <a:t>SchemaHTML</a:t>
            </a:r>
            <a:r>
              <a:rPr lang="ja-JP" altLang="en-US" dirty="0" smtClean="0"/>
              <a:t>でテーブル定義の自動生成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メンテナンス不要</a:t>
            </a:r>
            <a:r>
              <a:rPr kumimoji="1" lang="en-US" altLang="ja-JP" dirty="0" smtClean="0"/>
              <a:t> (DB</a:t>
            </a:r>
            <a:r>
              <a:rPr kumimoji="1" lang="ja-JP" altLang="en-US" dirty="0" smtClean="0"/>
              <a:t>コメント重視</a:t>
            </a:r>
            <a:r>
              <a:rPr kumimoji="1" lang="en-US" altLang="ja-JP" dirty="0" smtClean="0"/>
              <a:t>)</a:t>
            </a:r>
          </a:p>
          <a:p>
            <a:pPr lvl="1"/>
            <a:r>
              <a:rPr lang="ja-JP" altLang="en-US" dirty="0" smtClean="0"/>
              <a:t>気楽に開ける</a:t>
            </a:r>
            <a:r>
              <a:rPr lang="en-US" altLang="ja-JP" dirty="0" smtClean="0"/>
              <a:t>HTML</a:t>
            </a:r>
            <a:r>
              <a:rPr lang="ja-JP" altLang="en-US" dirty="0" smtClean="0"/>
              <a:t>形式</a:t>
            </a:r>
            <a:endParaRPr kumimoji="1" lang="en-US" altLang="ja-JP" dirty="0" smtClean="0"/>
          </a:p>
          <a:p>
            <a:r>
              <a:rPr lang="en-US" altLang="ja-JP" dirty="0" smtClean="0"/>
              <a:t>DB</a:t>
            </a:r>
            <a:r>
              <a:rPr lang="ja-JP" altLang="en-US" dirty="0" smtClean="0"/>
              <a:t>定義を</a:t>
            </a:r>
            <a:r>
              <a:rPr lang="en-US" altLang="ja-JP" dirty="0" err="1" smtClean="0"/>
              <a:t>JavaDoc</a:t>
            </a:r>
            <a:r>
              <a:rPr lang="ja-JP" altLang="en-US" dirty="0" smtClean="0"/>
              <a:t>コメントに</a:t>
            </a:r>
            <a:endParaRPr lang="en-US" altLang="ja-JP" dirty="0" smtClean="0"/>
          </a:p>
          <a:p>
            <a:r>
              <a:rPr kumimoji="1" lang="en-US" altLang="ja-JP" dirty="0" smtClean="0"/>
              <a:t>DB</a:t>
            </a:r>
            <a:r>
              <a:rPr kumimoji="1" lang="ja-JP" altLang="en-US" dirty="0" smtClean="0"/>
              <a:t>コメントを</a:t>
            </a:r>
            <a:r>
              <a:rPr kumimoji="1" lang="en-US" altLang="ja-JP" dirty="0" err="1" smtClean="0"/>
              <a:t>JavaDoc</a:t>
            </a:r>
            <a:r>
              <a:rPr kumimoji="1" lang="ja-JP" altLang="en-US" dirty="0" smtClean="0"/>
              <a:t>コメントに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0472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200" dirty="0" smtClean="0"/>
              <a:t>DB</a:t>
            </a:r>
            <a:r>
              <a:rPr kumimoji="1" lang="ja-JP" altLang="en-US" sz="3200" dirty="0" smtClean="0"/>
              <a:t>サイドとアプリサイドの</a:t>
            </a:r>
            <a:r>
              <a:rPr kumimoji="1" lang="en-US" altLang="ja-JP" sz="3200" dirty="0" smtClean="0"/>
              <a:t/>
            </a:r>
            <a:br>
              <a:rPr kumimoji="1" lang="en-US" altLang="ja-JP" sz="3200" dirty="0" smtClean="0"/>
            </a:br>
            <a:r>
              <a:rPr kumimoji="1" lang="ja-JP" altLang="en-US" sz="3200" dirty="0" smtClean="0"/>
              <a:t>ギャップ　</a:t>
            </a:r>
            <a:r>
              <a:rPr lang="ja-JP" altLang="en-US" sz="3200" dirty="0" smtClean="0"/>
              <a:t>その２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ja-JP" altLang="en-US" sz="4200" dirty="0" smtClean="0">
                <a:solidFill>
                  <a:schemeClr val="accent1">
                    <a:lumMod val="75000"/>
                  </a:schemeClr>
                </a:solidFill>
              </a:rPr>
              <a:t>アプリ側の都合に関係なく</a:t>
            </a:r>
            <a:endParaRPr lang="en-US" altLang="ja-JP" sz="4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ja-JP" sz="4200" dirty="0" smtClean="0">
                <a:solidFill>
                  <a:schemeClr val="accent1">
                    <a:lumMod val="75000"/>
                  </a:schemeClr>
                </a:solidFill>
              </a:rPr>
              <a:t>DB</a:t>
            </a:r>
            <a:r>
              <a:rPr lang="ja-JP" altLang="en-US" sz="4200" dirty="0" smtClean="0">
                <a:solidFill>
                  <a:schemeClr val="accent1">
                    <a:lumMod val="75000"/>
                  </a:schemeClr>
                </a:solidFill>
              </a:rPr>
              <a:t>変更される</a:t>
            </a:r>
            <a:endParaRPr lang="en-US" altLang="ja-JP" sz="42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kumimoji="1" lang="ja-JP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41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200" dirty="0" err="1" smtClean="0"/>
              <a:t>DBFlute</a:t>
            </a:r>
            <a:r>
              <a:rPr lang="ja-JP" altLang="en-US" sz="4200" dirty="0" smtClean="0"/>
              <a:t>は</a:t>
            </a:r>
            <a:r>
              <a:rPr lang="en-US" altLang="ja-JP" sz="4200" dirty="0" smtClean="0"/>
              <a:t>DB</a:t>
            </a:r>
            <a:r>
              <a:rPr lang="ja-JP" altLang="en-US" sz="4200" dirty="0" smtClean="0"/>
              <a:t>変更につおい！</a:t>
            </a:r>
            <a:endParaRPr kumimoji="1" lang="ja-JP" altLang="en-US" sz="4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lang="ja-JP" altLang="en-US" dirty="0" smtClean="0"/>
              <a:t>タイプセーフ</a:t>
            </a:r>
            <a:r>
              <a:rPr lang="en-US" altLang="ja-JP" dirty="0" smtClean="0"/>
              <a:t>API</a:t>
            </a:r>
            <a:r>
              <a:rPr lang="ja-JP" altLang="en-US" dirty="0" smtClean="0"/>
              <a:t>で</a:t>
            </a:r>
            <a:r>
              <a:rPr lang="en-US" altLang="ja-JP" dirty="0" smtClean="0"/>
              <a:t>DB</a:t>
            </a:r>
            <a:r>
              <a:rPr lang="ja-JP" altLang="en-US" dirty="0" smtClean="0"/>
              <a:t>変更の影響範囲検知</a:t>
            </a:r>
            <a:endParaRPr lang="en-US" altLang="ja-JP" dirty="0" smtClean="0"/>
          </a:p>
          <a:p>
            <a:r>
              <a:rPr lang="en-US" altLang="ja-JP" dirty="0" smtClean="0"/>
              <a:t>2WaySQL</a:t>
            </a:r>
            <a:r>
              <a:rPr lang="ja-JP" altLang="en-US" dirty="0" smtClean="0"/>
              <a:t>の外だし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で一括実行で検知</a:t>
            </a:r>
            <a:endParaRPr lang="en-US" altLang="ja-JP" dirty="0" smtClean="0"/>
          </a:p>
          <a:p>
            <a:r>
              <a:rPr lang="ja-JP" altLang="en-US" dirty="0" smtClean="0"/>
              <a:t>最新</a:t>
            </a:r>
            <a:r>
              <a:rPr lang="en-US" altLang="ja-JP" dirty="0" smtClean="0"/>
              <a:t>DB</a:t>
            </a:r>
            <a:r>
              <a:rPr lang="ja-JP" altLang="en-US" dirty="0" smtClean="0"/>
              <a:t>構造の横展開を自動化</a:t>
            </a:r>
            <a:r>
              <a:rPr lang="en-US" altLang="ja-JP" dirty="0" smtClean="0"/>
              <a:t> (</a:t>
            </a:r>
            <a:r>
              <a:rPr lang="en-US" altLang="ja-JP" b="1" dirty="0" err="1" smtClean="0">
                <a:solidFill>
                  <a:srgbClr val="640706"/>
                </a:solidFill>
              </a:rPr>
              <a:t>ReplaceSchema</a:t>
            </a:r>
            <a:r>
              <a:rPr lang="en-US" altLang="ja-JP" dirty="0" smtClean="0"/>
              <a:t>)</a:t>
            </a:r>
          </a:p>
          <a:p>
            <a:pPr lvl="1"/>
            <a:r>
              <a:rPr kumimoji="1" lang="ja-JP" altLang="en-US" dirty="0" smtClean="0"/>
              <a:t>テストデータの一元管理</a:t>
            </a:r>
          </a:p>
          <a:p>
            <a:r>
              <a:rPr kumimoji="1" lang="ja-JP" altLang="en-US" dirty="0" smtClean="0"/>
              <a:t>というか一番のこだわり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07495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200" dirty="0" smtClean="0"/>
              <a:t>DB</a:t>
            </a:r>
            <a:r>
              <a:rPr kumimoji="1" lang="ja-JP" altLang="en-US" sz="3200" dirty="0" smtClean="0"/>
              <a:t>サイドとアプリサイドの</a:t>
            </a:r>
            <a:r>
              <a:rPr kumimoji="1" lang="en-US" altLang="ja-JP" sz="3200" dirty="0" smtClean="0"/>
              <a:t/>
            </a:r>
            <a:br>
              <a:rPr kumimoji="1" lang="en-US" altLang="ja-JP" sz="3200" dirty="0" smtClean="0"/>
            </a:br>
            <a:r>
              <a:rPr kumimoji="1" lang="ja-JP" altLang="en-US" sz="3200" dirty="0" smtClean="0"/>
              <a:t>ギャップ　</a:t>
            </a:r>
            <a:r>
              <a:rPr lang="ja-JP" altLang="en-US" sz="3200" dirty="0" smtClean="0"/>
              <a:t>その３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ja-JP" altLang="en-US" sz="4200" dirty="0" smtClean="0">
                <a:solidFill>
                  <a:schemeClr val="accent1">
                    <a:lumMod val="75000"/>
                  </a:schemeClr>
                </a:solidFill>
              </a:rPr>
              <a:t>というか、</a:t>
            </a:r>
            <a:r>
              <a:rPr lang="en-US" altLang="ja-JP" sz="4200" dirty="0" smtClean="0">
                <a:solidFill>
                  <a:schemeClr val="accent1">
                    <a:lumMod val="75000"/>
                  </a:schemeClr>
                </a:solidFill>
              </a:rPr>
              <a:t>DB</a:t>
            </a:r>
            <a:r>
              <a:rPr lang="ja-JP" altLang="en-US" sz="4200" dirty="0" smtClean="0">
                <a:solidFill>
                  <a:schemeClr val="accent1">
                    <a:lumMod val="75000"/>
                  </a:schemeClr>
                </a:solidFill>
              </a:rPr>
              <a:t>変更の内容が</a:t>
            </a:r>
            <a:endParaRPr lang="en-US" altLang="ja-JP" sz="4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ja-JP" altLang="en-US" sz="4200" dirty="0" smtClean="0">
                <a:solidFill>
                  <a:schemeClr val="accent1">
                    <a:lumMod val="75000"/>
                  </a:schemeClr>
                </a:solidFill>
              </a:rPr>
              <a:t>アプリ側に伝わらない</a:t>
            </a:r>
            <a:endParaRPr lang="en-US" altLang="ja-JP" sz="42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kumimoji="1" lang="ja-JP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355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200" dirty="0" err="1" smtClean="0"/>
              <a:t>DBFlute</a:t>
            </a:r>
            <a:r>
              <a:rPr lang="ja-JP" altLang="en-US" sz="4200" dirty="0" smtClean="0"/>
              <a:t>は</a:t>
            </a:r>
            <a:r>
              <a:rPr lang="en-US" altLang="ja-JP" sz="4200" dirty="0" smtClean="0"/>
              <a:t>DB</a:t>
            </a:r>
            <a:r>
              <a:rPr lang="ja-JP" altLang="en-US" sz="4200" dirty="0" smtClean="0"/>
              <a:t>変更を伝える！</a:t>
            </a:r>
            <a:endParaRPr kumimoji="1" lang="ja-JP" altLang="en-US" sz="4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en-US" altLang="ja-JP" b="1" dirty="0" err="1" smtClean="0">
                <a:solidFill>
                  <a:schemeClr val="accent1">
                    <a:lumMod val="75000"/>
                  </a:schemeClr>
                </a:solidFill>
              </a:rPr>
              <a:t>HistoryHTML</a:t>
            </a:r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で履歴ドキュメントを自動生成</a:t>
            </a:r>
            <a:endParaRPr lang="en-US" altLang="ja-JP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ja-JP" dirty="0" err="1" smtClean="0"/>
              <a:t>JavaDoc</a:t>
            </a:r>
            <a:r>
              <a:rPr lang="ja-JP" altLang="en-US" dirty="0" smtClean="0"/>
              <a:t>コメントや</a:t>
            </a:r>
            <a:r>
              <a:rPr lang="en-US" altLang="ja-JP" dirty="0" err="1" smtClean="0"/>
              <a:t>SchemaHTML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536398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200" dirty="0" smtClean="0"/>
              <a:t>DB</a:t>
            </a:r>
            <a:r>
              <a:rPr kumimoji="1" lang="ja-JP" altLang="en-US" sz="3200" dirty="0" smtClean="0"/>
              <a:t>サイドとアプリサイドの</a:t>
            </a:r>
            <a:r>
              <a:rPr kumimoji="1" lang="en-US" altLang="ja-JP" sz="3200" dirty="0" smtClean="0"/>
              <a:t/>
            </a:r>
            <a:br>
              <a:rPr kumimoji="1" lang="en-US" altLang="ja-JP" sz="3200" dirty="0" smtClean="0"/>
            </a:br>
            <a:r>
              <a:rPr kumimoji="1" lang="ja-JP" altLang="en-US" sz="3200" dirty="0" smtClean="0"/>
              <a:t>ギャップ　</a:t>
            </a:r>
            <a:r>
              <a:rPr lang="ja-JP" altLang="en-US" sz="3200" dirty="0" smtClean="0"/>
              <a:t>その４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ja-JP" altLang="en-US" sz="4200" dirty="0" smtClean="0">
                <a:solidFill>
                  <a:schemeClr val="accent1">
                    <a:lumMod val="75000"/>
                  </a:schemeClr>
                </a:solidFill>
              </a:rPr>
              <a:t>アプリ側が</a:t>
            </a:r>
            <a:endParaRPr lang="en-US" altLang="ja-JP" sz="4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ja-JP" altLang="en-US" sz="4200" dirty="0" smtClean="0">
                <a:solidFill>
                  <a:schemeClr val="accent1">
                    <a:lumMod val="75000"/>
                  </a:schemeClr>
                </a:solidFill>
              </a:rPr>
              <a:t>ぐるぐると回す</a:t>
            </a:r>
            <a:endParaRPr kumimoji="1" lang="ja-JP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695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200" dirty="0" err="1" smtClean="0"/>
              <a:t>DBFlute</a:t>
            </a:r>
            <a:r>
              <a:rPr lang="ja-JP" altLang="en-US" sz="4200" dirty="0" smtClean="0"/>
              <a:t>は明示主義</a:t>
            </a:r>
            <a:endParaRPr kumimoji="1" lang="ja-JP" altLang="en-US" sz="4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b="1" dirty="0" smtClean="0">
                <a:solidFill>
                  <a:schemeClr val="accent1">
                    <a:lumMod val="75000"/>
                  </a:schemeClr>
                </a:solidFill>
              </a:rPr>
              <a:t>関連テーブルは取りたいものを明示</a:t>
            </a:r>
            <a:endParaRPr lang="en-US" altLang="ja-JP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ja-JP" dirty="0" smtClean="0"/>
              <a:t>get</a:t>
            </a:r>
            <a:r>
              <a:rPr lang="ja-JP" altLang="en-US" dirty="0" smtClean="0"/>
              <a:t>メソッドでの</a:t>
            </a:r>
            <a:r>
              <a:rPr lang="en-US" altLang="ja-JP" dirty="0" err="1" smtClean="0"/>
              <a:t>LazyLoad</a:t>
            </a:r>
            <a:r>
              <a:rPr lang="ja-JP" altLang="en-US" dirty="0" smtClean="0"/>
              <a:t>はしない</a:t>
            </a:r>
            <a:endParaRPr lang="en-US" altLang="ja-JP" dirty="0" smtClean="0"/>
          </a:p>
          <a:p>
            <a:r>
              <a:rPr lang="en-US" altLang="ja-JP" dirty="0" smtClean="0"/>
              <a:t>SQL</a:t>
            </a:r>
            <a:r>
              <a:rPr lang="ja-JP" altLang="en-US" dirty="0" smtClean="0"/>
              <a:t>の発行回数を数えるための拡張ポイント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517831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200" dirty="0" smtClean="0"/>
              <a:t>DB</a:t>
            </a:r>
            <a:r>
              <a:rPr kumimoji="1" lang="ja-JP" altLang="en-US" sz="3200" dirty="0" smtClean="0"/>
              <a:t>サイドとアプリサイドの</a:t>
            </a:r>
            <a:r>
              <a:rPr kumimoji="1" lang="en-US" altLang="ja-JP" sz="3200" dirty="0" smtClean="0"/>
              <a:t/>
            </a:r>
            <a:br>
              <a:rPr kumimoji="1" lang="en-US" altLang="ja-JP" sz="3200" dirty="0" smtClean="0"/>
            </a:br>
            <a:r>
              <a:rPr kumimoji="1" lang="ja-JP" altLang="en-US" sz="3200" dirty="0" smtClean="0"/>
              <a:t>ギャップ　</a:t>
            </a:r>
            <a:r>
              <a:rPr lang="ja-JP" altLang="en-US" sz="3200" dirty="0" smtClean="0"/>
              <a:t>その５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ja-JP" altLang="en-US" sz="4200" dirty="0" smtClean="0">
                <a:solidFill>
                  <a:schemeClr val="accent1">
                    <a:lumMod val="75000"/>
                  </a:schemeClr>
                </a:solidFill>
              </a:rPr>
              <a:t>本番と結合と開発で、</a:t>
            </a:r>
            <a:endParaRPr lang="en-US" altLang="ja-JP" sz="4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ja-JP" altLang="en-US" sz="4200" dirty="0" smtClean="0">
                <a:solidFill>
                  <a:schemeClr val="accent1">
                    <a:lumMod val="75000"/>
                  </a:schemeClr>
                </a:solidFill>
              </a:rPr>
              <a:t>スキーマ構造が違う！</a:t>
            </a:r>
            <a:endParaRPr kumimoji="1" lang="ja-JP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817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jflute</a:t>
            </a:r>
            <a:r>
              <a:rPr lang="ja-JP" altLang="en-US" dirty="0"/>
              <a:t>とは？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ja-JP" altLang="en-US" sz="3600" dirty="0" smtClean="0"/>
              <a:t>久保　雅彦</a:t>
            </a:r>
            <a:r>
              <a:rPr lang="ja-JP" altLang="en-US" sz="2800" dirty="0" smtClean="0"/>
              <a:t>（オープンソースプログラマー）</a:t>
            </a:r>
            <a:endParaRPr lang="en-US" altLang="ja-JP" sz="2800" dirty="0" smtClean="0"/>
          </a:p>
          <a:p>
            <a:pPr marL="463550" lvl="1" indent="-463550">
              <a:spcBef>
                <a:spcPts val="2000"/>
              </a:spcBef>
              <a:buBlip>
                <a:blip r:embed="rId2"/>
              </a:buBlip>
            </a:pPr>
            <a:endParaRPr lang="en-US" altLang="ja-JP" sz="3000" dirty="0" smtClean="0"/>
          </a:p>
          <a:p>
            <a:pPr marL="463550" lvl="1" indent="-463550">
              <a:spcBef>
                <a:spcPts val="2000"/>
              </a:spcBef>
              <a:buBlip>
                <a:blip r:embed="rId2"/>
              </a:buBlip>
            </a:pPr>
            <a:r>
              <a:rPr lang="en-US" altLang="ja-JP" sz="3500" dirty="0" err="1" smtClean="0"/>
              <a:t>DBFlute</a:t>
            </a:r>
            <a:r>
              <a:rPr lang="ja-JP" altLang="en-US" sz="3500" dirty="0" smtClean="0"/>
              <a:t>の作者</a:t>
            </a:r>
            <a:r>
              <a:rPr lang="en-US" altLang="ja-JP" sz="3500" dirty="0" smtClean="0"/>
              <a:t>(</a:t>
            </a:r>
            <a:r>
              <a:rPr lang="ja-JP" altLang="en-US" sz="3500" dirty="0" smtClean="0"/>
              <a:t>メインコミッタ</a:t>
            </a:r>
            <a:r>
              <a:rPr lang="en-US" altLang="ja-JP" sz="3000" dirty="0" smtClean="0"/>
              <a:t>)</a:t>
            </a:r>
          </a:p>
          <a:p>
            <a:pPr marL="463550" lvl="1" indent="-463550">
              <a:spcBef>
                <a:spcPts val="2000"/>
              </a:spcBef>
              <a:buBlip>
                <a:blip r:embed="rId2"/>
              </a:buBlip>
            </a:pPr>
            <a:r>
              <a:rPr lang="en-US" altLang="ja-JP" sz="2600" dirty="0" smtClean="0"/>
              <a:t>S2Dao/</a:t>
            </a:r>
            <a:r>
              <a:rPr lang="en-US" altLang="ja-JP" sz="2600" dirty="0" err="1" smtClean="0"/>
              <a:t>Teeda</a:t>
            </a:r>
            <a:r>
              <a:rPr lang="ja-JP" altLang="en-US" sz="2600" dirty="0" smtClean="0"/>
              <a:t>コミッタ</a:t>
            </a:r>
            <a:endParaRPr lang="en-US" altLang="ja-JP" sz="2600" dirty="0" smtClean="0"/>
          </a:p>
          <a:p>
            <a:r>
              <a:rPr kumimoji="1" lang="en-US" altLang="ja-JP" sz="2600" dirty="0" err="1" smtClean="0"/>
              <a:t>Seasar.NET</a:t>
            </a:r>
            <a:r>
              <a:rPr kumimoji="1" lang="ja-JP" altLang="en-US" sz="2600" dirty="0" smtClean="0"/>
              <a:t>コミッタ＆</a:t>
            </a:r>
            <a:r>
              <a:rPr lang="ja-JP" altLang="en-US" sz="2600" dirty="0" smtClean="0"/>
              <a:t>リーダー</a:t>
            </a:r>
            <a:endParaRPr lang="en-US" altLang="ja-JP" sz="2600" dirty="0" smtClean="0"/>
          </a:p>
          <a:p>
            <a:r>
              <a:rPr kumimoji="1" lang="en-US" altLang="ja-JP" sz="2600" dirty="0" smtClean="0">
                <a:solidFill>
                  <a:schemeClr val="accent4">
                    <a:lumMod val="50000"/>
                  </a:schemeClr>
                </a:solidFill>
              </a:rPr>
              <a:t>jflute</a:t>
            </a:r>
            <a:r>
              <a:rPr kumimoji="1" lang="ja-JP" altLang="en-US" sz="2600" dirty="0" smtClean="0">
                <a:solidFill>
                  <a:schemeClr val="accent4">
                    <a:lumMod val="50000"/>
                  </a:schemeClr>
                </a:solidFill>
              </a:rPr>
              <a:t>の日記</a:t>
            </a:r>
            <a:r>
              <a:rPr lang="en-US" altLang="ja-JP" sz="2600" dirty="0">
                <a:solidFill>
                  <a:schemeClr val="accent4">
                    <a:lumMod val="50000"/>
                  </a:schemeClr>
                </a:solidFill>
              </a:rPr>
              <a:t> (http://</a:t>
            </a:r>
            <a:r>
              <a:rPr lang="en-US" altLang="ja-JP" sz="2600" dirty="0" err="1">
                <a:solidFill>
                  <a:schemeClr val="accent4">
                    <a:lumMod val="50000"/>
                  </a:schemeClr>
                </a:solidFill>
              </a:rPr>
              <a:t>d.hatena.ne.jp</a:t>
            </a:r>
            <a:r>
              <a:rPr lang="en-US" altLang="ja-JP" sz="2600" dirty="0">
                <a:solidFill>
                  <a:schemeClr val="accent4">
                    <a:lumMod val="50000"/>
                  </a:schemeClr>
                </a:solidFill>
              </a:rPr>
              <a:t>/jflute/)</a:t>
            </a:r>
            <a:endParaRPr kumimoji="1" lang="en-US" altLang="ja-JP" sz="2600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ja-JP" sz="2600" dirty="0" smtClean="0">
                <a:solidFill>
                  <a:schemeClr val="accent4">
                    <a:lumMod val="50000"/>
                  </a:schemeClr>
                </a:solidFill>
              </a:rPr>
              <a:t>Twitter: jflute / Facebook: </a:t>
            </a:r>
            <a:r>
              <a:rPr lang="en-US" altLang="ja-JP" sz="2600" dirty="0" err="1" smtClean="0">
                <a:solidFill>
                  <a:schemeClr val="accent4">
                    <a:lumMod val="50000"/>
                  </a:schemeClr>
                </a:solidFill>
              </a:rPr>
              <a:t>dbflute</a:t>
            </a:r>
            <a:endParaRPr kumimoji="1" lang="ja-JP" altLang="en-US" sz="26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953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200" dirty="0" err="1" smtClean="0"/>
              <a:t>DBFlute</a:t>
            </a:r>
            <a:r>
              <a:rPr lang="ja-JP" altLang="en-US" sz="4200" dirty="0" smtClean="0"/>
              <a:t>は差分大好き</a:t>
            </a:r>
            <a:endParaRPr kumimoji="1" lang="ja-JP" altLang="en-US" sz="4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en-US" altLang="ja-JP" b="1" dirty="0" err="1" smtClean="0">
                <a:solidFill>
                  <a:schemeClr val="accent1">
                    <a:lumMod val="75000"/>
                  </a:schemeClr>
                </a:solidFill>
              </a:rPr>
              <a:t>HistoryHTML</a:t>
            </a:r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で</a:t>
            </a:r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DB</a:t>
            </a:r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変更の歴史を振り返れる</a:t>
            </a:r>
            <a:endParaRPr lang="en-US" altLang="ja-JP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ja-JP" b="1" dirty="0" err="1" smtClean="0">
                <a:solidFill>
                  <a:srgbClr val="640706"/>
                </a:solidFill>
              </a:rPr>
              <a:t>AlterCheck</a:t>
            </a:r>
            <a:r>
              <a:rPr lang="ja-JP" altLang="en-US" dirty="0" smtClean="0"/>
              <a:t>で</a:t>
            </a:r>
            <a:r>
              <a:rPr lang="en-US" altLang="ja-JP" dirty="0" smtClean="0"/>
              <a:t>Alter</a:t>
            </a:r>
            <a:r>
              <a:rPr lang="ja-JP" altLang="en-US" dirty="0" smtClean="0"/>
              <a:t>文の整合性をチェック</a:t>
            </a:r>
            <a:endParaRPr lang="en-US" altLang="ja-JP" dirty="0" smtClean="0"/>
          </a:p>
          <a:p>
            <a:r>
              <a:rPr lang="en-US" altLang="ja-JP" b="1" dirty="0" err="1" smtClean="0">
                <a:solidFill>
                  <a:srgbClr val="640706"/>
                </a:solidFill>
              </a:rPr>
              <a:t>SchemaSyncCheck</a:t>
            </a:r>
            <a:r>
              <a:rPr lang="ja-JP" altLang="en-US" dirty="0" smtClean="0"/>
              <a:t>で二つの</a:t>
            </a:r>
            <a:r>
              <a:rPr lang="en-US" altLang="ja-JP" dirty="0" smtClean="0"/>
              <a:t>DB</a:t>
            </a:r>
            <a:r>
              <a:rPr lang="ja-JP" altLang="en-US" dirty="0" smtClean="0"/>
              <a:t>の差分をチェック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986007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200" dirty="0" smtClean="0"/>
              <a:t>DB</a:t>
            </a:r>
            <a:r>
              <a:rPr kumimoji="1" lang="ja-JP" altLang="en-US" sz="3200" dirty="0" smtClean="0"/>
              <a:t>サイドとアプリサイドの</a:t>
            </a:r>
            <a:r>
              <a:rPr kumimoji="1" lang="en-US" altLang="ja-JP" sz="3200" dirty="0" smtClean="0"/>
              <a:t/>
            </a:r>
            <a:br>
              <a:rPr kumimoji="1" lang="en-US" altLang="ja-JP" sz="3200" dirty="0" smtClean="0"/>
            </a:br>
            <a:r>
              <a:rPr kumimoji="1" lang="ja-JP" altLang="en-US" sz="3200" dirty="0" smtClean="0"/>
              <a:t>ギャップ　</a:t>
            </a:r>
            <a:r>
              <a:rPr lang="ja-JP" altLang="en-US" sz="3200" dirty="0" smtClean="0"/>
              <a:t>その６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ja-JP" altLang="en-US" sz="4200" dirty="0" smtClean="0">
                <a:solidFill>
                  <a:schemeClr val="accent1">
                    <a:lumMod val="75000"/>
                  </a:schemeClr>
                </a:solidFill>
              </a:rPr>
              <a:t>アプリ屋さんよぅ</a:t>
            </a:r>
            <a:r>
              <a:rPr lang="en-US" altLang="ja-JP" sz="4200" dirty="0" smtClean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  <a:p>
            <a:pPr marL="0" indent="0" algn="ctr">
              <a:buNone/>
            </a:pPr>
            <a:r>
              <a:rPr lang="ja-JP" altLang="en-US" sz="4200" dirty="0" smtClean="0">
                <a:solidFill>
                  <a:schemeClr val="accent1">
                    <a:lumMod val="75000"/>
                  </a:schemeClr>
                </a:solidFill>
              </a:rPr>
              <a:t>パフォーマンス考慮お願い</a:t>
            </a:r>
            <a:endParaRPr kumimoji="1" lang="ja-JP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436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200" dirty="0" err="1" smtClean="0"/>
              <a:t>DBFlute</a:t>
            </a:r>
            <a:r>
              <a:rPr lang="ja-JP" altLang="en-US" sz="4200" dirty="0" smtClean="0"/>
              <a:t>は</a:t>
            </a:r>
            <a:r>
              <a:rPr lang="en-US" altLang="ja-JP" sz="4200" dirty="0" smtClean="0"/>
              <a:t>SQL</a:t>
            </a:r>
            <a:r>
              <a:rPr lang="ja-JP" altLang="en-US" sz="4200" dirty="0" smtClean="0"/>
              <a:t>を大切に</a:t>
            </a:r>
            <a:endParaRPr kumimoji="1" lang="ja-JP" altLang="en-US" sz="4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dirty="0" smtClean="0"/>
          </a:p>
          <a:p>
            <a:r>
              <a:rPr lang="en-US" altLang="ja-JP" dirty="0" smtClean="0"/>
              <a:t>CB</a:t>
            </a:r>
            <a:r>
              <a:rPr lang="ja-JP" altLang="en-US" dirty="0" smtClean="0"/>
              <a:t>で出力される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の見た目は超大事</a:t>
            </a:r>
            <a:endParaRPr lang="en-US" altLang="ja-JP" dirty="0" smtClean="0"/>
          </a:p>
          <a:p>
            <a:r>
              <a:rPr lang="ja-JP" altLang="en-US" dirty="0" smtClean="0"/>
              <a:t>発行された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の実行時間をログに</a:t>
            </a:r>
            <a:endParaRPr lang="en-US" altLang="ja-JP" dirty="0" smtClean="0"/>
          </a:p>
          <a:p>
            <a:r>
              <a:rPr lang="ja-JP" altLang="en-US" dirty="0" smtClean="0"/>
              <a:t>カラムの</a:t>
            </a:r>
            <a:r>
              <a:rPr lang="en-US" altLang="ja-JP" dirty="0" smtClean="0"/>
              <a:t>Index</a:t>
            </a:r>
            <a:r>
              <a:rPr lang="ja-JP" altLang="en-US" dirty="0" smtClean="0"/>
              <a:t>情報を</a:t>
            </a:r>
            <a:r>
              <a:rPr lang="en-US" altLang="ja-JP" dirty="0" err="1" smtClean="0"/>
              <a:t>JavaDoc</a:t>
            </a:r>
            <a:r>
              <a:rPr lang="ja-JP" altLang="en-US" dirty="0" smtClean="0"/>
              <a:t>に</a:t>
            </a:r>
            <a:endParaRPr lang="en-US" altLang="ja-JP" dirty="0" smtClean="0"/>
          </a:p>
          <a:p>
            <a:r>
              <a:rPr lang="en-US" altLang="ja-JP" dirty="0" smtClean="0"/>
              <a:t>SQL</a:t>
            </a:r>
            <a:r>
              <a:rPr lang="ja-JP" altLang="en-US" dirty="0" smtClean="0"/>
              <a:t>を発行したクラスをログに</a:t>
            </a:r>
            <a:endParaRPr lang="en-US" altLang="ja-JP" dirty="0" smtClean="0"/>
          </a:p>
          <a:p>
            <a:r>
              <a:rPr lang="en-US" altLang="ja-JP" dirty="0" smtClean="0"/>
              <a:t>SQL</a:t>
            </a:r>
            <a:r>
              <a:rPr lang="ja-JP" altLang="en-US" dirty="0" smtClean="0"/>
              <a:t>を発行した機能をコメントに埋め込み</a:t>
            </a:r>
            <a:r>
              <a:rPr lang="en-US" altLang="ja-JP" dirty="0" smtClean="0"/>
              <a:t>!?</a:t>
            </a:r>
          </a:p>
        </p:txBody>
      </p:sp>
    </p:spTree>
    <p:extLst>
      <p:ext uri="{BB962C8B-B14F-4D97-AF65-F5344CB8AC3E}">
        <p14:creationId xmlns:p14="http://schemas.microsoft.com/office/powerpoint/2010/main" val="3428620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200" dirty="0" err="1" smtClean="0"/>
              <a:t>DBFlute</a:t>
            </a:r>
            <a:r>
              <a:rPr lang="ja-JP" altLang="en-US" sz="4200" dirty="0" smtClean="0"/>
              <a:t>は芸が細かい</a:t>
            </a:r>
            <a:endParaRPr kumimoji="1" lang="ja-JP" altLang="en-US" sz="4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マッピングでリフレクションは使わない</a:t>
            </a:r>
            <a:endParaRPr lang="en-US" altLang="ja-JP" dirty="0" smtClean="0"/>
          </a:p>
          <a:p>
            <a:r>
              <a:rPr lang="en-US" altLang="ja-JP" dirty="0" smtClean="0"/>
              <a:t>Entity</a:t>
            </a:r>
            <a:r>
              <a:rPr lang="ja-JP" altLang="en-US" dirty="0" smtClean="0"/>
              <a:t>の</a:t>
            </a:r>
            <a:r>
              <a:rPr lang="en-US" altLang="ja-JP" dirty="0" smtClean="0"/>
              <a:t>Setter</a:t>
            </a:r>
            <a:r>
              <a:rPr lang="ja-JP" altLang="en-US" dirty="0" smtClean="0"/>
              <a:t>呼び出し情報で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文を構築</a:t>
            </a:r>
            <a:endParaRPr lang="en-US" altLang="ja-JP" dirty="0" smtClean="0"/>
          </a:p>
          <a:p>
            <a:r>
              <a:rPr lang="ja-JP" altLang="en-US" dirty="0" smtClean="0"/>
              <a:t>ページングでの</a:t>
            </a:r>
            <a:r>
              <a:rPr lang="en-US" altLang="ja-JP" dirty="0" smtClean="0"/>
              <a:t>SQL</a:t>
            </a:r>
            <a:r>
              <a:rPr lang="ja-JP" altLang="en-US" dirty="0" smtClean="0"/>
              <a:t>発行回数制御</a:t>
            </a:r>
            <a:endParaRPr lang="en-US" altLang="ja-JP" dirty="0" smtClean="0"/>
          </a:p>
          <a:p>
            <a:r>
              <a:rPr lang="ja-JP" altLang="en-US" dirty="0" smtClean="0"/>
              <a:t>プロシージャにもつおい！</a:t>
            </a:r>
            <a:endParaRPr lang="en-US" altLang="ja-JP" dirty="0" smtClean="0"/>
          </a:p>
          <a:p>
            <a:r>
              <a:rPr lang="ja-JP" altLang="en-US" dirty="0" smtClean="0"/>
              <a:t>もちろん、バインド変数ですよ</a:t>
            </a:r>
            <a:endParaRPr lang="en-US" altLang="ja-JP" dirty="0" smtClean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936720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200" dirty="0" smtClean="0"/>
              <a:t>DB</a:t>
            </a:r>
            <a:r>
              <a:rPr kumimoji="1" lang="ja-JP" altLang="en-US" sz="3200" dirty="0" smtClean="0"/>
              <a:t>サイドとアプリサイド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sz="3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ja-JP" altLang="en-US" sz="3600" dirty="0" smtClean="0">
                <a:solidFill>
                  <a:schemeClr val="accent1">
                    <a:lumMod val="75000"/>
                  </a:schemeClr>
                </a:solidFill>
              </a:rPr>
              <a:t>どっちも</a:t>
            </a:r>
            <a:r>
              <a:rPr lang="en-US" altLang="ja-JP" sz="3600" dirty="0" err="1" smtClean="0">
                <a:solidFill>
                  <a:schemeClr val="accent1">
                    <a:lumMod val="75000"/>
                  </a:schemeClr>
                </a:solidFill>
              </a:rPr>
              <a:t>WinWin</a:t>
            </a:r>
            <a:r>
              <a:rPr lang="ja-JP" altLang="en-US" sz="3600" dirty="0" smtClean="0">
                <a:solidFill>
                  <a:schemeClr val="accent1">
                    <a:lumMod val="75000"/>
                  </a:schemeClr>
                </a:solidFill>
              </a:rPr>
              <a:t>になってこそ、</a:t>
            </a:r>
            <a:endParaRPr lang="en-US" altLang="ja-JP" sz="3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ja-JP" altLang="en-US" sz="3600" dirty="0" smtClean="0">
                <a:solidFill>
                  <a:schemeClr val="accent1">
                    <a:lumMod val="75000"/>
                  </a:schemeClr>
                </a:solidFill>
              </a:rPr>
              <a:t>お客様も最高のシステムに</a:t>
            </a:r>
            <a:endParaRPr lang="en-US" altLang="ja-JP" sz="3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ja-JP" altLang="en-US" sz="3600" dirty="0" smtClean="0">
                <a:solidFill>
                  <a:schemeClr val="accent1">
                    <a:lumMod val="75000"/>
                  </a:schemeClr>
                </a:solidFill>
              </a:rPr>
              <a:t>出会えるはず</a:t>
            </a:r>
            <a:endParaRPr kumimoji="1" lang="ja-JP" alt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9463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3200" dirty="0" smtClean="0"/>
              <a:t>架け橋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sz="3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ja-JP" altLang="en-US" sz="3600" dirty="0" smtClean="0">
                <a:solidFill>
                  <a:schemeClr val="accent1">
                    <a:lumMod val="75000"/>
                  </a:schemeClr>
                </a:solidFill>
              </a:rPr>
              <a:t>そのためのツール、</a:t>
            </a:r>
            <a:endParaRPr lang="en-US" altLang="ja-JP" sz="3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ja-JP" altLang="en-US" sz="3600" dirty="0" smtClean="0">
                <a:solidFill>
                  <a:schemeClr val="accent1">
                    <a:lumMod val="75000"/>
                  </a:schemeClr>
                </a:solidFill>
              </a:rPr>
              <a:t>選んでみませんか？</a:t>
            </a:r>
            <a:endParaRPr kumimoji="1" lang="ja-JP" alt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402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ちょっと告知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14400" y="1735138"/>
            <a:ext cx="7815374" cy="405606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ja-JP" altLang="en-US" sz="4200" b="1" dirty="0" smtClean="0">
                <a:solidFill>
                  <a:srgbClr val="0D0D0D"/>
                </a:solidFill>
              </a:rPr>
              <a:t>１０</a:t>
            </a:r>
            <a:r>
              <a:rPr kumimoji="1" lang="ja-JP" altLang="en-US" sz="4200" b="1" dirty="0" smtClean="0">
                <a:solidFill>
                  <a:srgbClr val="0D0D0D"/>
                </a:solidFill>
              </a:rPr>
              <a:t>月１９日（土）</a:t>
            </a:r>
            <a:endParaRPr kumimoji="1" lang="en-US" altLang="ja-JP" sz="4200" b="1" dirty="0" smtClean="0">
              <a:solidFill>
                <a:srgbClr val="0D0D0D"/>
              </a:solidFill>
            </a:endParaRPr>
          </a:p>
          <a:p>
            <a:pPr marL="0" indent="0" algn="ctr">
              <a:buNone/>
            </a:pPr>
            <a:r>
              <a:rPr kumimoji="1" lang="ja-JP" altLang="en-US" b="1" dirty="0" smtClean="0">
                <a:solidFill>
                  <a:srgbClr val="0D0D0D"/>
                </a:solidFill>
              </a:rPr>
              <a:t>１３：００</a:t>
            </a:r>
            <a:r>
              <a:rPr lang="ja-JP" altLang="en-US" b="1" dirty="0" smtClean="0">
                <a:solidFill>
                  <a:srgbClr val="0D0D0D"/>
                </a:solidFill>
              </a:rPr>
              <a:t>から</a:t>
            </a:r>
            <a:r>
              <a:rPr kumimoji="1" lang="ja-JP" altLang="en-US" b="1" dirty="0" smtClean="0">
                <a:solidFill>
                  <a:srgbClr val="0D0D0D"/>
                </a:solidFill>
              </a:rPr>
              <a:t>１７：００（</a:t>
            </a:r>
            <a:r>
              <a:rPr lang="ja-JP" altLang="en-US" b="1" dirty="0" smtClean="0">
                <a:solidFill>
                  <a:srgbClr val="0D0D0D"/>
                </a:solidFill>
              </a:rPr>
              <a:t>＋懇談会）</a:t>
            </a:r>
            <a:endParaRPr lang="en-US" altLang="ja-JP" b="1" dirty="0" smtClean="0">
              <a:solidFill>
                <a:srgbClr val="0D0D0D"/>
              </a:solidFill>
            </a:endParaRPr>
          </a:p>
          <a:p>
            <a:pPr marL="0" indent="0" algn="ctr">
              <a:buNone/>
            </a:pPr>
            <a:r>
              <a:rPr lang="ja-JP" altLang="en-US" b="1" dirty="0">
                <a:solidFill>
                  <a:srgbClr val="0D0D0D"/>
                </a:solidFill>
              </a:rPr>
              <a:t>ビズリーチ、ガーデン広場にて</a:t>
            </a:r>
            <a:endParaRPr kumimoji="1" lang="en-US" altLang="ja-JP" b="1" dirty="0" smtClean="0">
              <a:solidFill>
                <a:srgbClr val="0D0D0D"/>
              </a:solidFill>
            </a:endParaRPr>
          </a:p>
          <a:p>
            <a:pPr marL="0" indent="0" algn="ctr">
              <a:buNone/>
            </a:pPr>
            <a:r>
              <a:rPr kumimoji="1" lang="en-US" altLang="ja-JP" sz="4200" b="1" dirty="0" err="1" smtClean="0">
                <a:solidFill>
                  <a:schemeClr val="accent1">
                    <a:lumMod val="75000"/>
                  </a:schemeClr>
                </a:solidFill>
              </a:rPr>
              <a:t>DBFlute</a:t>
            </a:r>
            <a:r>
              <a:rPr kumimoji="1" lang="ja-JP" altLang="en-US" sz="4200" b="1" dirty="0" smtClean="0">
                <a:solidFill>
                  <a:schemeClr val="accent1">
                    <a:lumMod val="75000"/>
                  </a:schemeClr>
                </a:solidFill>
              </a:rPr>
              <a:t>ガーデンフェス</a:t>
            </a:r>
            <a:endParaRPr kumimoji="1" lang="en-US" altLang="ja-JP" sz="42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kumimoji="1" lang="ja-JP" altLang="en-US" sz="3600" b="1" dirty="0" smtClean="0">
                <a:solidFill>
                  <a:srgbClr val="0D0D0D"/>
                </a:solidFill>
              </a:rPr>
              <a:t>を開催</a:t>
            </a:r>
            <a:endParaRPr kumimoji="1" lang="en-US" altLang="ja-JP" sz="3600" b="1" dirty="0" smtClean="0">
              <a:solidFill>
                <a:srgbClr val="0D0D0D"/>
              </a:solidFill>
            </a:endParaRPr>
          </a:p>
          <a:p>
            <a:pPr marL="0" indent="0" algn="ctr">
              <a:buNone/>
            </a:pPr>
            <a:endParaRPr kumimoji="1" lang="en-US" altLang="ja-JP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573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久保とは？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14400" y="1735137"/>
            <a:ext cx="7313613" cy="444034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ja-JP" altLang="en-US" sz="4000" dirty="0" smtClean="0"/>
              <a:t>フリー</a:t>
            </a:r>
            <a:r>
              <a:rPr kumimoji="1" lang="ja-JP" altLang="en-US" sz="4000" dirty="0" smtClean="0"/>
              <a:t>プログラマー</a:t>
            </a:r>
            <a:endParaRPr kumimoji="1" lang="en-US" altLang="ja-JP" sz="4000" dirty="0" smtClean="0"/>
          </a:p>
          <a:p>
            <a:pPr marL="0" indent="0">
              <a:buNone/>
            </a:pPr>
            <a:endParaRPr lang="en-US" altLang="ja-JP" sz="1900" dirty="0" smtClean="0"/>
          </a:p>
          <a:p>
            <a:r>
              <a:rPr lang="en-US" altLang="ja-JP" sz="2800" dirty="0" smtClean="0"/>
              <a:t>(</a:t>
            </a:r>
            <a:r>
              <a:rPr lang="ja-JP" altLang="en-US" sz="2800" dirty="0" smtClean="0"/>
              <a:t>主に</a:t>
            </a:r>
            <a:r>
              <a:rPr lang="en-US" altLang="ja-JP" sz="2800" dirty="0" smtClean="0"/>
              <a:t>Java</a:t>
            </a:r>
            <a:r>
              <a:rPr lang="ja-JP" altLang="en-US" sz="2800" dirty="0" smtClean="0"/>
              <a:t>の</a:t>
            </a:r>
            <a:r>
              <a:rPr lang="en-US" altLang="ja-JP" sz="2800" dirty="0" smtClean="0"/>
              <a:t>)</a:t>
            </a:r>
            <a:r>
              <a:rPr lang="ja-JP" altLang="en-US" sz="2800" dirty="0" smtClean="0"/>
              <a:t>開発現場でのフォローイング</a:t>
            </a:r>
            <a:endParaRPr lang="en-US" altLang="ja-JP" sz="2600" dirty="0" smtClean="0"/>
          </a:p>
          <a:p>
            <a:pPr lvl="1"/>
            <a:r>
              <a:rPr lang="ja-JP" altLang="en-US" sz="2600" dirty="0" smtClean="0"/>
              <a:t>アーキテクチャ設計、実装</a:t>
            </a:r>
            <a:endParaRPr lang="en-US" altLang="ja-JP" sz="2600" dirty="0" smtClean="0"/>
          </a:p>
          <a:p>
            <a:pPr lvl="1"/>
            <a:r>
              <a:rPr lang="ja-JP" altLang="en-US" sz="2600" dirty="0" smtClean="0"/>
              <a:t>開発プロセスの改善（環境改善）</a:t>
            </a:r>
            <a:endParaRPr lang="en-US" altLang="ja-JP" sz="2600" dirty="0" smtClean="0"/>
          </a:p>
          <a:p>
            <a:pPr lvl="1"/>
            <a:r>
              <a:rPr lang="en-US" altLang="ja-JP" sz="2600" dirty="0" smtClean="0"/>
              <a:t>DB</a:t>
            </a:r>
            <a:r>
              <a:rPr lang="ja-JP" altLang="en-US" sz="2600" dirty="0" smtClean="0"/>
              <a:t>設計アドバイス</a:t>
            </a:r>
            <a:endParaRPr lang="en-US" altLang="ja-JP" sz="2600" dirty="0" smtClean="0"/>
          </a:p>
          <a:p>
            <a:pPr lvl="1"/>
            <a:r>
              <a:rPr lang="en-US" altLang="ja-JP" sz="2600" dirty="0" err="1" smtClean="0"/>
              <a:t>DBFlute</a:t>
            </a:r>
            <a:r>
              <a:rPr lang="ja-JP" altLang="en-US" sz="2600" dirty="0" smtClean="0"/>
              <a:t>の導入支援、実装支援</a:t>
            </a:r>
            <a:endParaRPr lang="en-US" altLang="ja-JP" sz="2600" dirty="0" smtClean="0"/>
          </a:p>
          <a:p>
            <a:r>
              <a:rPr kumimoji="1" lang="ja-JP" altLang="en-US" sz="2800" dirty="0" smtClean="0"/>
              <a:t>エンジニアの二次成長の支援</a:t>
            </a:r>
            <a:r>
              <a:rPr lang="ja-JP" altLang="en-US" sz="2800" dirty="0" smtClean="0"/>
              <a:t>（</a:t>
            </a:r>
            <a:r>
              <a:rPr kumimoji="1" lang="ja-JP" altLang="en-US" sz="2800" dirty="0" smtClean="0"/>
              <a:t>教育）</a:t>
            </a:r>
            <a:endParaRPr lang="en-US" altLang="ja-JP" sz="26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ja-JP" altLang="en-US" sz="2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ハンズオンによる思考力アップ！</a:t>
            </a:r>
            <a:endParaRPr lang="en-US" altLang="ja-JP" sz="26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ja-JP" altLang="en-US" sz="2600" b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エンジニアはもう一度成長できる！</a:t>
            </a:r>
            <a:endParaRPr lang="en-US" altLang="ja-JP" sz="2600" b="1" dirty="0">
              <a:solidFill>
                <a:schemeClr val="accent2">
                  <a:lumMod val="90000"/>
                  <a:lumOff val="10000"/>
                </a:schemeClr>
              </a:solidFill>
            </a:endParaRPr>
          </a:p>
          <a:p>
            <a:pPr lvl="1"/>
            <a:endParaRPr kumimoji="1" lang="ja-JP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816905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実績</a:t>
            </a:r>
            <a:r>
              <a:rPr kumimoji="1" lang="ja-JP" altLang="en-US" dirty="0" smtClean="0"/>
              <a:t>は？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4571740"/>
          </a:xfrm>
        </p:spPr>
        <p:txBody>
          <a:bodyPr>
            <a:normAutofit fontScale="70000" lnSpcReduction="20000"/>
          </a:bodyPr>
          <a:lstStyle/>
          <a:p>
            <a:r>
              <a:rPr lang="ja-JP" altLang="en-US" sz="2800" dirty="0" smtClean="0"/>
              <a:t>株式会社レイハウオリ様</a:t>
            </a:r>
            <a:endParaRPr lang="en-US" altLang="ja-JP" sz="2800" dirty="0" smtClean="0"/>
          </a:p>
          <a:p>
            <a:pPr lvl="1"/>
            <a:r>
              <a:rPr lang="ja-JP" altLang="en-US" sz="2600" dirty="0" smtClean="0"/>
              <a:t>中途新人の研修・現場でのフォローイング</a:t>
            </a:r>
            <a:endParaRPr lang="en-US" altLang="ja-JP" sz="2600" dirty="0" smtClean="0"/>
          </a:p>
          <a:p>
            <a:pPr lvl="1"/>
            <a:r>
              <a:rPr lang="en-US" altLang="ja-JP" sz="2600" dirty="0" smtClean="0"/>
              <a:t>OSS</a:t>
            </a:r>
            <a:r>
              <a:rPr lang="ja-JP" altLang="en-US" sz="2600" dirty="0" smtClean="0"/>
              <a:t>導入支援サービス</a:t>
            </a:r>
            <a:endParaRPr lang="en-US" altLang="ja-JP" sz="2600" dirty="0" smtClean="0"/>
          </a:p>
          <a:p>
            <a:r>
              <a:rPr lang="ja-JP" altLang="en-US" sz="2800" dirty="0" smtClean="0"/>
              <a:t>株式会社ビズリーチ様</a:t>
            </a:r>
            <a:endParaRPr lang="en-US" altLang="ja-JP" sz="2800" dirty="0" smtClean="0"/>
          </a:p>
          <a:p>
            <a:pPr lvl="1"/>
            <a:r>
              <a:rPr lang="en-US" altLang="ja-JP" sz="2600" dirty="0" err="1" smtClean="0"/>
              <a:t>DBFlute</a:t>
            </a:r>
            <a:r>
              <a:rPr lang="ja-JP" altLang="en-US" sz="2600" dirty="0" smtClean="0"/>
              <a:t>導入・最適化フォロー、開発環境改善支援</a:t>
            </a:r>
            <a:endParaRPr lang="en-US" altLang="ja-JP" sz="2600" dirty="0" smtClean="0"/>
          </a:p>
          <a:p>
            <a:pPr lvl="1"/>
            <a:r>
              <a:rPr lang="ja-JP" altLang="en-US" sz="2600" dirty="0" smtClean="0"/>
              <a:t>アーキテクチャ設計・実装（</a:t>
            </a:r>
            <a:r>
              <a:rPr lang="en-US" altLang="ja-JP" sz="2600" dirty="0" err="1" smtClean="0"/>
              <a:t>SAStruts</a:t>
            </a:r>
            <a:r>
              <a:rPr lang="ja-JP" altLang="en-US" sz="2600" dirty="0" smtClean="0"/>
              <a:t>の拡張など）</a:t>
            </a:r>
            <a:endParaRPr lang="en-US" altLang="ja-JP" sz="2600" dirty="0" smtClean="0"/>
          </a:p>
          <a:p>
            <a:pPr lvl="1"/>
            <a:r>
              <a:rPr lang="ja-JP" altLang="en-US" sz="2600" dirty="0" smtClean="0"/>
              <a:t>中途エンジニアの</a:t>
            </a:r>
            <a:r>
              <a:rPr lang="en-US" altLang="ja-JP" sz="2600" dirty="0" err="1" smtClean="0"/>
              <a:t>DBFlute</a:t>
            </a:r>
            <a:r>
              <a:rPr lang="ja-JP" altLang="en-US" sz="2600" dirty="0" smtClean="0"/>
              <a:t>ハンズオン、現場フォロー</a:t>
            </a:r>
            <a:endParaRPr lang="en-US" altLang="ja-JP" sz="2600" dirty="0" smtClean="0"/>
          </a:p>
          <a:p>
            <a:pPr lvl="1"/>
            <a:r>
              <a:rPr lang="ja-JP" altLang="en-US" sz="2600" dirty="0" smtClean="0"/>
              <a:t>新卒エンジニアの研修フォロー、</a:t>
            </a:r>
            <a:r>
              <a:rPr lang="en-US" altLang="ja-JP" sz="2600" dirty="0" smtClean="0"/>
              <a:t>Java</a:t>
            </a:r>
            <a:r>
              <a:rPr lang="ja-JP" altLang="en-US" sz="2600" dirty="0" smtClean="0"/>
              <a:t>＆</a:t>
            </a:r>
            <a:r>
              <a:rPr lang="en-US" altLang="ja-JP" sz="2600" dirty="0" err="1" smtClean="0"/>
              <a:t>DBFlute</a:t>
            </a:r>
            <a:r>
              <a:rPr lang="ja-JP" altLang="en-US" sz="2600" dirty="0" smtClean="0"/>
              <a:t>ハンズオン</a:t>
            </a:r>
            <a:endParaRPr lang="en-US" altLang="ja-JP" sz="2600" dirty="0" smtClean="0"/>
          </a:p>
          <a:p>
            <a:r>
              <a:rPr lang="ja-JP" altLang="en-US" sz="2800" dirty="0" smtClean="0"/>
              <a:t>株式会社ルクサ様</a:t>
            </a:r>
            <a:endParaRPr lang="en-US" altLang="ja-JP" sz="2800" dirty="0" smtClean="0"/>
          </a:p>
          <a:p>
            <a:pPr lvl="1"/>
            <a:r>
              <a:rPr lang="en-US" altLang="ja-JP" sz="2600" dirty="0" err="1" smtClean="0"/>
              <a:t>DBFlute</a:t>
            </a:r>
            <a:r>
              <a:rPr lang="ja-JP" altLang="en-US" sz="2600" dirty="0" smtClean="0"/>
              <a:t>導入・最適化フォロー、開発環境改善支援</a:t>
            </a:r>
            <a:endParaRPr lang="en-US" altLang="ja-JP" sz="2600" dirty="0" smtClean="0"/>
          </a:p>
          <a:p>
            <a:pPr lvl="1"/>
            <a:r>
              <a:rPr lang="en-US" altLang="ja-JP" sz="2600" dirty="0" err="1" smtClean="0"/>
              <a:t>DBFlute</a:t>
            </a:r>
            <a:r>
              <a:rPr lang="ja-JP" altLang="en-US" sz="2600" dirty="0" smtClean="0"/>
              <a:t>ハンズオン、現場フォロー</a:t>
            </a:r>
            <a:endParaRPr lang="en-US" altLang="ja-JP" sz="2600" dirty="0" smtClean="0"/>
          </a:p>
          <a:p>
            <a:pPr marL="0" indent="0" algn="r">
              <a:buNone/>
            </a:pPr>
            <a:r>
              <a:rPr lang="en-US" altLang="ja-JP" sz="2600" dirty="0" smtClean="0"/>
              <a:t>※</a:t>
            </a:r>
            <a:r>
              <a:rPr lang="ja-JP" altLang="en-US" sz="2600" dirty="0" smtClean="0"/>
              <a:t>名前の出せる企業様のみ掲載</a:t>
            </a:r>
            <a:endParaRPr lang="en-US" altLang="ja-JP" sz="2600" dirty="0" smtClean="0"/>
          </a:p>
        </p:txBody>
      </p:sp>
    </p:spTree>
    <p:extLst>
      <p:ext uri="{BB962C8B-B14F-4D97-AF65-F5344CB8AC3E}">
        <p14:creationId xmlns:p14="http://schemas.microsoft.com/office/powerpoint/2010/main" val="1320759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DBFlute</a:t>
            </a:r>
            <a:r>
              <a:rPr kumimoji="1" lang="ja-JP" altLang="en-US" dirty="0" smtClean="0"/>
              <a:t>とは？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ja-JP" sz="3600" dirty="0" smtClean="0"/>
          </a:p>
          <a:p>
            <a:r>
              <a:rPr lang="ja-JP" altLang="en-US" sz="3600" dirty="0" smtClean="0"/>
              <a:t>アプリ内での</a:t>
            </a:r>
            <a:r>
              <a:rPr lang="en-US" altLang="ja-JP" sz="3600" dirty="0" smtClean="0"/>
              <a:t>DB</a:t>
            </a:r>
            <a:r>
              <a:rPr lang="ja-JP" altLang="en-US" sz="3600" dirty="0" smtClean="0"/>
              <a:t>アクセスの支援</a:t>
            </a:r>
            <a:endParaRPr lang="en-US" altLang="ja-JP" sz="3600" dirty="0" smtClean="0"/>
          </a:p>
          <a:p>
            <a:r>
              <a:rPr kumimoji="1" lang="ja-JP" altLang="en-US" sz="3600" dirty="0" smtClean="0"/>
              <a:t>開発環境での</a:t>
            </a:r>
            <a:r>
              <a:rPr kumimoji="1" lang="en-US" altLang="ja-JP" sz="3600" dirty="0" smtClean="0"/>
              <a:t>DB</a:t>
            </a:r>
            <a:r>
              <a:rPr kumimoji="1" lang="ja-JP" altLang="en-US" sz="3600" dirty="0" smtClean="0"/>
              <a:t>管理の支援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58583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DBFlute</a:t>
            </a:r>
            <a:r>
              <a:rPr lang="ja-JP" altLang="en-US" dirty="0" smtClean="0"/>
              <a:t>の特徴は？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kumimoji="1" lang="en-US" altLang="ja-JP" sz="4000" dirty="0" smtClean="0">
              <a:solidFill>
                <a:srgbClr val="660066"/>
              </a:solidFill>
            </a:endParaRPr>
          </a:p>
          <a:p>
            <a:pPr marL="0" indent="0" algn="ctr">
              <a:buNone/>
            </a:pPr>
            <a:r>
              <a:rPr kumimoji="1" lang="ja-JP" altLang="en-US" sz="4000" dirty="0" smtClean="0">
                <a:solidFill>
                  <a:srgbClr val="660066"/>
                </a:solidFill>
              </a:rPr>
              <a:t>スピードの速いビジネス変化</a:t>
            </a:r>
            <a:endParaRPr kumimoji="1" lang="en-US" altLang="ja-JP" sz="4000" dirty="0" smtClean="0">
              <a:solidFill>
                <a:srgbClr val="660066"/>
              </a:solidFill>
            </a:endParaRPr>
          </a:p>
          <a:p>
            <a:pPr marL="0" indent="0" algn="ctr">
              <a:buNone/>
            </a:pPr>
            <a:r>
              <a:rPr lang="ja-JP" altLang="en-US" sz="2800" dirty="0" smtClean="0"/>
              <a:t>に耐えられる</a:t>
            </a:r>
            <a:r>
              <a:rPr kumimoji="1" lang="ja-JP" altLang="en-US" sz="2800" dirty="0" smtClean="0"/>
              <a:t>開発環境の支援に特化</a:t>
            </a:r>
            <a:endParaRPr kumimoji="1" lang="en-US" altLang="ja-JP" sz="2800" dirty="0" smtClean="0"/>
          </a:p>
          <a:p>
            <a:pPr marL="0" indent="0" algn="ctr">
              <a:buNone/>
            </a:pPr>
            <a:endParaRPr lang="en-US" altLang="ja-JP" sz="4400" dirty="0" smtClean="0">
              <a:solidFill>
                <a:srgbClr val="3366FF"/>
              </a:solidFill>
            </a:endParaRPr>
          </a:p>
          <a:p>
            <a:pPr marL="0" indent="0" algn="ctr">
              <a:buNone/>
            </a:pPr>
            <a:r>
              <a:rPr lang="en-US" altLang="ja-JP" sz="4400" dirty="0" smtClean="0">
                <a:solidFill>
                  <a:srgbClr val="800000"/>
                </a:solidFill>
              </a:rPr>
              <a:t>DB</a:t>
            </a:r>
            <a:r>
              <a:rPr lang="ja-JP" altLang="en-US" sz="4400" dirty="0" smtClean="0">
                <a:solidFill>
                  <a:srgbClr val="800000"/>
                </a:solidFill>
              </a:rPr>
              <a:t>変更に強い</a:t>
            </a:r>
            <a:endParaRPr kumimoji="1" lang="ja-JP" altLang="en-US" sz="44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506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DBFlute</a:t>
            </a:r>
            <a:r>
              <a:rPr lang="ja-JP" altLang="en-US" dirty="0" smtClean="0"/>
              <a:t>のターゲット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kumimoji="1" lang="en-US" altLang="ja-JP" dirty="0" smtClean="0"/>
          </a:p>
          <a:p>
            <a:r>
              <a:rPr lang="en-US" altLang="ja-JP" sz="2800" dirty="0" err="1" smtClean="0"/>
              <a:t>BtoC</a:t>
            </a:r>
            <a:r>
              <a:rPr lang="ja-JP" altLang="en-US" sz="2800" dirty="0" smtClean="0"/>
              <a:t>などのサービス開発（事業会社）</a:t>
            </a:r>
            <a:endParaRPr lang="en-US" altLang="ja-JP" sz="2800" dirty="0" smtClean="0"/>
          </a:p>
          <a:p>
            <a:pPr lvl="1"/>
            <a:r>
              <a:rPr lang="ja-JP" altLang="en-US" sz="2600" dirty="0" smtClean="0"/>
              <a:t>リーン・スタートアップ</a:t>
            </a:r>
            <a:endParaRPr lang="en-US" altLang="ja-JP" sz="2600" dirty="0" smtClean="0"/>
          </a:p>
          <a:p>
            <a:pPr lvl="1"/>
            <a:r>
              <a:rPr lang="ja-JP" altLang="en-US" sz="2600" dirty="0" smtClean="0"/>
              <a:t>インクリメンタル開発</a:t>
            </a:r>
            <a:endParaRPr lang="en-US" altLang="ja-JP" sz="2600" dirty="0" smtClean="0"/>
          </a:p>
          <a:p>
            <a:pPr marL="457200" lvl="1" indent="0">
              <a:buNone/>
            </a:pPr>
            <a:endParaRPr lang="en-US" altLang="ja-JP" sz="2600" dirty="0" smtClean="0"/>
          </a:p>
          <a:p>
            <a:r>
              <a:rPr lang="en-US" altLang="ja-JP" sz="2800" dirty="0" smtClean="0"/>
              <a:t>DB</a:t>
            </a:r>
            <a:r>
              <a:rPr lang="ja-JP" altLang="en-US" sz="2800" dirty="0" smtClean="0"/>
              <a:t>設計と実装の同時開発</a:t>
            </a:r>
            <a:endParaRPr lang="en-US" altLang="ja-JP" sz="2600" dirty="0" smtClean="0"/>
          </a:p>
          <a:p>
            <a:pPr marL="0" indent="0">
              <a:buNone/>
            </a:pPr>
            <a:endParaRPr lang="en-US" altLang="ja-JP" dirty="0">
              <a:solidFill>
                <a:srgbClr val="800000"/>
              </a:solidFill>
            </a:endParaRPr>
          </a:p>
          <a:p>
            <a:pPr marL="0" indent="0" algn="ctr">
              <a:buNone/>
            </a:pPr>
            <a:r>
              <a:rPr lang="en-US" altLang="ja-JP" sz="3200" dirty="0" smtClean="0">
                <a:solidFill>
                  <a:srgbClr val="800000"/>
                </a:solidFill>
              </a:rPr>
              <a:t>※</a:t>
            </a:r>
            <a:r>
              <a:rPr lang="ja-JP" altLang="en-US" sz="3200" dirty="0" smtClean="0">
                <a:solidFill>
                  <a:srgbClr val="800000"/>
                </a:solidFill>
              </a:rPr>
              <a:t>ビジネス</a:t>
            </a:r>
            <a:r>
              <a:rPr lang="ja-JP" altLang="en-US" sz="3200" dirty="0">
                <a:solidFill>
                  <a:srgbClr val="800000"/>
                </a:solidFill>
              </a:rPr>
              <a:t>のための泥臭い</a:t>
            </a:r>
            <a:r>
              <a:rPr lang="ja-JP" altLang="en-US" sz="3200" dirty="0" smtClean="0">
                <a:solidFill>
                  <a:srgbClr val="800000"/>
                </a:solidFill>
              </a:rPr>
              <a:t>ツールである</a:t>
            </a:r>
            <a:endParaRPr kumimoji="1" lang="ja-JP" altLang="en-US" sz="32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781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pPr marL="0" indent="0" algn="ctr">
              <a:buNone/>
            </a:pPr>
            <a:endParaRPr lang="en-US" altLang="ja-JP" sz="5400" dirty="0" smtClean="0"/>
          </a:p>
          <a:p>
            <a:pPr marL="0" indent="0" algn="ctr">
              <a:buNone/>
            </a:pPr>
            <a:r>
              <a:rPr lang="ja-JP" altLang="en-US" sz="5400" dirty="0" smtClean="0"/>
              <a:t>ふーん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304128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DBFlute</a:t>
            </a:r>
            <a:r>
              <a:rPr kumimoji="1" lang="ja-JP" altLang="en-US" dirty="0" smtClean="0"/>
              <a:t>は変えたい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endParaRPr lang="en-US" altLang="ja-JP" dirty="0"/>
          </a:p>
          <a:p>
            <a:pPr marL="0" indent="0">
              <a:buNone/>
            </a:pPr>
            <a:r>
              <a:rPr lang="ja-JP" altLang="ja-JP" sz="4000" dirty="0"/>
              <a:t>　</a:t>
            </a:r>
            <a:r>
              <a:rPr lang="en-US" altLang="ja-JP" sz="4000" dirty="0" smtClean="0"/>
              <a:t>DB</a:t>
            </a:r>
            <a:r>
              <a:rPr lang="ja-JP" altLang="en-US" sz="4000" dirty="0"/>
              <a:t>サイド</a:t>
            </a:r>
            <a:r>
              <a:rPr lang="ja-JP" altLang="en-US" sz="4000" dirty="0" smtClean="0"/>
              <a:t>とアプリサイドの</a:t>
            </a:r>
            <a:endParaRPr lang="en-US" altLang="ja-JP" sz="4000" dirty="0" smtClean="0"/>
          </a:p>
          <a:p>
            <a:pPr marL="0" indent="0">
              <a:buNone/>
            </a:pPr>
            <a:r>
              <a:rPr lang="ja-JP" altLang="ja-JP" sz="4000" dirty="0"/>
              <a:t>　</a:t>
            </a:r>
            <a:r>
              <a:rPr lang="ja-JP" altLang="en-US" sz="4000" dirty="0" smtClean="0"/>
              <a:t>　　　　ギャップ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6833074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インク瓶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インク瓶.thmx</Template>
  <TotalTime>14641</TotalTime>
  <Words>648</Words>
  <Application>Microsoft Macintosh PowerPoint</Application>
  <PresentationFormat>画面に合わせる (4:3)</PresentationFormat>
  <Paragraphs>153</Paragraphs>
  <Slides>26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27" baseType="lpstr">
      <vt:lpstr>インク瓶</vt:lpstr>
      <vt:lpstr>DBとアプリとDB2を  つなぐ架け橋  DBFlute</vt:lpstr>
      <vt:lpstr>jfluteとは？</vt:lpstr>
      <vt:lpstr>久保とは？</vt:lpstr>
      <vt:lpstr>実績は？</vt:lpstr>
      <vt:lpstr>DBFluteとは？</vt:lpstr>
      <vt:lpstr>DBFluteの特徴は？</vt:lpstr>
      <vt:lpstr>DBFluteのターゲット</vt:lpstr>
      <vt:lpstr>…</vt:lpstr>
      <vt:lpstr>DBFluteは変えたい</vt:lpstr>
      <vt:lpstr>ギャップって？</vt:lpstr>
      <vt:lpstr>DBサイドとアプリサイドの ギャップ　その１</vt:lpstr>
      <vt:lpstr>DBFluteはDBを伝える！</vt:lpstr>
      <vt:lpstr>DBサイドとアプリサイドの ギャップ　その２</vt:lpstr>
      <vt:lpstr>DBFluteはDB変更につおい！</vt:lpstr>
      <vt:lpstr>DBサイドとアプリサイドの ギャップ　その３</vt:lpstr>
      <vt:lpstr>DBFluteはDB変更を伝える！</vt:lpstr>
      <vt:lpstr>DBサイドとアプリサイドの ギャップ　その４</vt:lpstr>
      <vt:lpstr>DBFluteは明示主義</vt:lpstr>
      <vt:lpstr>DBサイドとアプリサイドの ギャップ　その５</vt:lpstr>
      <vt:lpstr>DBFluteは差分大好き</vt:lpstr>
      <vt:lpstr>DBサイドとアプリサイドの ギャップ　その６</vt:lpstr>
      <vt:lpstr>DBFluteはSQLを大切に</vt:lpstr>
      <vt:lpstr>DBFluteは芸が細かい</vt:lpstr>
      <vt:lpstr>DBサイドとアプリサイド</vt:lpstr>
      <vt:lpstr>架け橋</vt:lpstr>
      <vt:lpstr>ちょっと告知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DBFlute支援のご案内</dc:title>
  <dc:creator>jflute</dc:creator>
  <cp:lastModifiedBy>jflute</cp:lastModifiedBy>
  <cp:revision>295</cp:revision>
  <dcterms:created xsi:type="dcterms:W3CDTF">2013-04-02T10:20:29Z</dcterms:created>
  <dcterms:modified xsi:type="dcterms:W3CDTF">2013-09-13T16:03:28Z</dcterms:modified>
</cp:coreProperties>
</file>