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87" r:id="rId3"/>
    <p:sldId id="272" r:id="rId4"/>
    <p:sldId id="271" r:id="rId5"/>
    <p:sldId id="273" r:id="rId6"/>
    <p:sldId id="285" r:id="rId7"/>
    <p:sldId id="288" r:id="rId8"/>
    <p:sldId id="289" r:id="rId9"/>
    <p:sldId id="286" r:id="rId10"/>
    <p:sldId id="276" r:id="rId11"/>
    <p:sldId id="278" r:id="rId12"/>
    <p:sldId id="290" r:id="rId13"/>
    <p:sldId id="291" r:id="rId14"/>
    <p:sldId id="292" r:id="rId15"/>
    <p:sldId id="293" r:id="rId16"/>
    <p:sldId id="295" r:id="rId17"/>
    <p:sldId id="297" r:id="rId18"/>
    <p:sldId id="298" r:id="rId19"/>
    <p:sldId id="299" r:id="rId20"/>
    <p:sldId id="307" r:id="rId21"/>
    <p:sldId id="300" r:id="rId22"/>
    <p:sldId id="305" r:id="rId23"/>
    <p:sldId id="301" r:id="rId24"/>
    <p:sldId id="302" r:id="rId25"/>
    <p:sldId id="303" r:id="rId26"/>
    <p:sldId id="294" r:id="rId27"/>
    <p:sldId id="304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49" r:id="rId37"/>
    <p:sldId id="315" r:id="rId38"/>
    <p:sldId id="348" r:id="rId39"/>
    <p:sldId id="350" r:id="rId40"/>
    <p:sldId id="351" r:id="rId41"/>
    <p:sldId id="347" r:id="rId42"/>
    <p:sldId id="317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43" r:id="rId55"/>
    <p:sldId id="329" r:id="rId56"/>
    <p:sldId id="339" r:id="rId57"/>
    <p:sldId id="340" r:id="rId58"/>
    <p:sldId id="342" r:id="rId59"/>
    <p:sldId id="341" r:id="rId60"/>
    <p:sldId id="344" r:id="rId61"/>
    <p:sldId id="345" r:id="rId62"/>
    <p:sldId id="346" r:id="rId63"/>
    <p:sldId id="328" r:id="rId64"/>
    <p:sldId id="330" r:id="rId65"/>
    <p:sldId id="331" r:id="rId66"/>
    <p:sldId id="332" r:id="rId67"/>
    <p:sldId id="334" r:id="rId68"/>
    <p:sldId id="338" r:id="rId69"/>
    <p:sldId id="333" r:id="rId70"/>
    <p:sldId id="337" r:id="rId71"/>
    <p:sldId id="335" r:id="rId72"/>
    <p:sldId id="33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D145-8529-BF4A-9335-4CBDB7A2BC94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53B0-44A9-484D-BB5E-FA953C15A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つぎ、ひとーつ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98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まず、</a:t>
            </a:r>
            <a:r>
              <a:rPr kumimoji="1" lang="en-US" altLang="ja-JP" dirty="0" err="1" smtClean="0"/>
              <a:t>Scala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8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</a:t>
            </a:r>
            <a:r>
              <a:rPr kumimoji="1" lang="en-US" altLang="ja-JP" dirty="0" smtClean="0"/>
              <a:t>Java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2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もう、まとめ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6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ご清聴ですよー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つぎ、ふたーつ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8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つぎ、みっつ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0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つぎ、ちょっと</a:t>
            </a:r>
            <a:r>
              <a:rPr kumimoji="1" lang="en-US" altLang="ja-JP" dirty="0" smtClean="0"/>
              <a:t>Break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0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つぎ、よっつ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つぎ、いつつ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1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つぎ、むっつ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1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つぎ、さてさて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7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20806/134426285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flute.seasar.org/ja/manual/function/helper/saflute/friendlylogging.html%23calllersqllo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flute.seasar.org/ja/manual/function/helper/saflute/friendlylogging.html%23sqlcountlog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break.com/blog/shimamoto/page/c58202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.hatena.ne.jp/jflute/20140904/onscala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30602/137019296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nnpass.com/event/9544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だからこそできる、ビズリーチ、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攻めの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変更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4800" dirty="0" smtClean="0">
                <a:solidFill>
                  <a:srgbClr val="800000"/>
                </a:solidFill>
              </a:rPr>
              <a:t>「</a:t>
            </a:r>
            <a:r>
              <a:rPr lang="en-US" altLang="ja-JP" sz="4800" b="1" dirty="0">
                <a:solidFill>
                  <a:srgbClr val="800000"/>
                </a:solidFill>
              </a:rPr>
              <a:t>DB</a:t>
            </a:r>
            <a:r>
              <a:rPr lang="ja-JP" altLang="en-US" sz="4800" b="1" dirty="0">
                <a:solidFill>
                  <a:srgbClr val="800000"/>
                </a:solidFill>
              </a:rPr>
              <a:t>変更に強い</a:t>
            </a:r>
            <a:r>
              <a:rPr lang="ja-JP" altLang="en-US" sz="4800" dirty="0" smtClean="0">
                <a:solidFill>
                  <a:srgbClr val="800000"/>
                </a:solidFill>
              </a:rPr>
              <a:t>」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　</a:t>
            </a:r>
            <a:r>
              <a:rPr lang="ja-JP" altLang="en-US" sz="3600" dirty="0" smtClean="0"/>
              <a:t>を</a:t>
            </a:r>
            <a:r>
              <a:rPr lang="ja-JP" altLang="en-US" sz="3600" dirty="0"/>
              <a:t>テーマにした開発支援ツール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2800" dirty="0" err="1" smtClean="0"/>
              <a:t>BtoC</a:t>
            </a:r>
            <a:r>
              <a:rPr lang="ja-JP" altLang="en-US" sz="2800" dirty="0" smtClean="0"/>
              <a:t>などのサービス開発（事業会社）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リーン・スタートアップ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インクリメンタル開発</a:t>
            </a:r>
            <a:endParaRPr lang="en-US" altLang="ja-JP" sz="2600" dirty="0" smtClean="0"/>
          </a:p>
          <a:p>
            <a:pPr marL="457200" lvl="1" indent="0">
              <a:buNone/>
            </a:pPr>
            <a:endParaRPr lang="en-US" altLang="ja-JP" sz="2600" dirty="0" smtClean="0"/>
          </a:p>
          <a:p>
            <a:r>
              <a:rPr lang="en-US" altLang="ja-JP" sz="2800" dirty="0" smtClean="0"/>
              <a:t>DB</a:t>
            </a:r>
            <a:r>
              <a:rPr lang="ja-JP" altLang="en-US" sz="2800" dirty="0" smtClean="0"/>
              <a:t>設計と実装の同時開発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800000"/>
                </a:solidFill>
              </a:rPr>
              <a:t>※</a:t>
            </a:r>
            <a:r>
              <a:rPr lang="ja-JP" altLang="en-US" sz="3200" dirty="0" smtClean="0">
                <a:solidFill>
                  <a:srgbClr val="800000"/>
                </a:solidFill>
              </a:rPr>
              <a:t>ビジネス</a:t>
            </a:r>
            <a:r>
              <a:rPr lang="ja-JP" altLang="en-US" sz="3200" dirty="0">
                <a:solidFill>
                  <a:srgbClr val="800000"/>
                </a:solidFill>
              </a:rPr>
              <a:t>のための泥臭い</a:t>
            </a:r>
            <a:r>
              <a:rPr lang="ja-JP" altLang="en-US" sz="3200" dirty="0" smtClean="0">
                <a:solidFill>
                  <a:srgbClr val="800000"/>
                </a:solidFill>
              </a:rPr>
              <a:t>ツールである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根本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変更が発生すると、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kumimoji="1" lang="ja-JP" altLang="en-US" sz="4800" dirty="0" smtClean="0"/>
              <a:t>何が困るの？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4801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ひとーつ！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en-US" sz="6000" dirty="0" smtClean="0"/>
              <a:t>密か</a:t>
            </a:r>
            <a:r>
              <a:rPr lang="ja-JP" altLang="en-US" sz="6000" dirty="0"/>
              <a:t>にデグレる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0431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すべてのテストは不可能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r>
              <a:rPr kumimoji="1" lang="ja-JP" altLang="en-US" sz="4800" dirty="0" smtClean="0"/>
              <a:t>　</a:t>
            </a:r>
            <a:r>
              <a:rPr kumimoji="1" lang="en-US" altLang="ja-JP" sz="3600" dirty="0" err="1" smtClean="0"/>
              <a:t>UnitTest</a:t>
            </a:r>
            <a:r>
              <a:rPr kumimoji="1" lang="ja-JP" altLang="en-US" sz="3600" dirty="0" smtClean="0"/>
              <a:t>自体も修正の嵐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ja-JP" altLang="ja-JP" sz="2000" dirty="0"/>
              <a:t>　</a:t>
            </a:r>
            <a:r>
              <a:rPr lang="ja-JP" altLang="en-US" sz="2000" dirty="0" smtClean="0"/>
              <a:t>「</a:t>
            </a:r>
            <a:r>
              <a:rPr lang="ja-JP" altLang="en-US" sz="2000" b="1" dirty="0"/>
              <a:t>現場のテストコードはどこへ？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　</a:t>
            </a:r>
            <a:r>
              <a:rPr kumimoji="1" lang="ja-JP" altLang="en-US" sz="2000" dirty="0" smtClean="0"/>
              <a:t>　　　</a:t>
            </a:r>
            <a:r>
              <a:rPr lang="is-IS" altLang="ja-JP" sz="2000" dirty="0" smtClean="0">
                <a:hlinkClick r:id="rId2"/>
              </a:rPr>
              <a:t>http</a:t>
            </a:r>
            <a:r>
              <a:rPr lang="is-IS" altLang="ja-JP" sz="2000" dirty="0">
                <a:hlinkClick r:id="rId2"/>
              </a:rPr>
              <a:t>://d.hatena.ne.jp/jflute/20120806/</a:t>
            </a:r>
            <a:r>
              <a:rPr lang="is-IS" altLang="ja-JP" sz="2000" dirty="0" smtClean="0">
                <a:hlinkClick r:id="rId2"/>
              </a:rPr>
              <a:t>1344262853</a:t>
            </a:r>
            <a:endParaRPr lang="is-IS" altLang="ja-JP" sz="20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958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710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ConditionBean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4800" dirty="0" smtClean="0">
                <a:solidFill>
                  <a:srgbClr val="800000"/>
                </a:solidFill>
              </a:rPr>
              <a:t>RDB</a:t>
            </a:r>
            <a:r>
              <a:rPr lang="ja-JP" altLang="en-US" sz="4800" dirty="0" smtClean="0">
                <a:solidFill>
                  <a:srgbClr val="800000"/>
                </a:solidFill>
              </a:rPr>
              <a:t>指向の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4800" dirty="0">
                <a:solidFill>
                  <a:srgbClr val="800000"/>
                </a:solidFill>
              </a:rPr>
              <a:t>　</a:t>
            </a:r>
            <a:r>
              <a:rPr lang="ja-JP" altLang="en-US" sz="4800" dirty="0" smtClean="0">
                <a:solidFill>
                  <a:srgbClr val="800000"/>
                </a:solidFill>
              </a:rPr>
              <a:t>　　　</a:t>
            </a:r>
            <a:r>
              <a:rPr lang="ja-JP" altLang="en-US" sz="4800" dirty="0" smtClean="0">
                <a:solidFill>
                  <a:srgbClr val="800000"/>
                </a:solidFill>
              </a:rPr>
              <a:t>タイプセーフ</a:t>
            </a:r>
            <a:endParaRPr kumimoji="1" lang="ja-JP" altLang="en-US" sz="4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ConditionBean</a:t>
            </a:r>
            <a:r>
              <a:rPr kumimoji="1" lang="ja-JP" altLang="en-US" dirty="0" smtClean="0"/>
              <a:t>の実装</a:t>
            </a:r>
            <a:endParaRPr kumimoji="1" lang="ja-JP" altLang="en-US" dirty="0"/>
          </a:p>
        </p:txBody>
      </p:sp>
      <p:pic>
        <p:nvPicPr>
          <p:cNvPr id="4" name="図 3" descr="スクリーンショット 2014-11-14 12.1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9" y="2334140"/>
            <a:ext cx="8026585" cy="29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外だし</a:t>
            </a:r>
            <a:r>
              <a:rPr kumimoji="1" lang="en-US" altLang="ja-JP" dirty="0" smtClean="0"/>
              <a:t>SQL(2WaySQL)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0726" y="1735138"/>
            <a:ext cx="799163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>
                <a:solidFill>
                  <a:srgbClr val="800000"/>
                </a:solidFill>
              </a:rPr>
              <a:t>引数</a:t>
            </a:r>
            <a:r>
              <a:rPr lang="en-US" altLang="ja-JP" sz="3200" dirty="0" smtClean="0">
                <a:solidFill>
                  <a:srgbClr val="800000"/>
                </a:solidFill>
              </a:rPr>
              <a:t>DTO</a:t>
            </a:r>
            <a:r>
              <a:rPr lang="ja-JP" altLang="en-US" sz="3200" dirty="0" smtClean="0">
                <a:solidFill>
                  <a:srgbClr val="800000"/>
                </a:solidFill>
              </a:rPr>
              <a:t>も検索結果</a:t>
            </a:r>
            <a:r>
              <a:rPr lang="en-US" altLang="ja-JP" sz="3200" dirty="0" smtClean="0">
                <a:solidFill>
                  <a:srgbClr val="800000"/>
                </a:solidFill>
              </a:rPr>
              <a:t>DTO</a:t>
            </a:r>
            <a:r>
              <a:rPr lang="ja-JP" altLang="en-US" sz="3200" dirty="0" smtClean="0">
                <a:solidFill>
                  <a:srgbClr val="800000"/>
                </a:solidFill>
              </a:rPr>
              <a:t>も自動生成！</a:t>
            </a:r>
            <a:endParaRPr lang="en-US" altLang="ja-JP" sz="32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sz="32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3200" dirty="0" smtClean="0">
                <a:solidFill>
                  <a:srgbClr val="800000"/>
                </a:solidFill>
              </a:rPr>
              <a:t>　</a:t>
            </a:r>
            <a:r>
              <a:rPr lang="ja-JP" altLang="ja-JP" sz="3200" dirty="0">
                <a:solidFill>
                  <a:srgbClr val="800000"/>
                </a:solidFill>
              </a:rPr>
              <a:t>　</a:t>
            </a:r>
            <a:r>
              <a:rPr lang="ja-JP" altLang="en-US" sz="3200" dirty="0">
                <a:solidFill>
                  <a:srgbClr val="800000"/>
                </a:solidFill>
              </a:rPr>
              <a:t>　</a:t>
            </a:r>
            <a:r>
              <a:rPr lang="ja-JP" altLang="en-US" sz="3200" dirty="0" smtClean="0">
                <a:solidFill>
                  <a:srgbClr val="800000"/>
                </a:solidFill>
              </a:rPr>
              <a:t>そして、外だし一括実行！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6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外だし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の手順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832" y="1735138"/>
            <a:ext cx="7977364" cy="40560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2WaySQL</a:t>
            </a:r>
            <a:r>
              <a:rPr lang="ja-JP" altLang="en-US" sz="3200" dirty="0" smtClean="0"/>
              <a:t>を書く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Sql2Entity</a:t>
            </a:r>
            <a:r>
              <a:rPr kumimoji="1" lang="ja-JP" altLang="en-US" sz="3200" dirty="0" smtClean="0"/>
              <a:t>を叩く</a:t>
            </a:r>
            <a:r>
              <a:rPr kumimoji="1" lang="en-US" altLang="ja-JP" dirty="0" smtClean="0"/>
              <a:t> </a:t>
            </a:r>
            <a:r>
              <a:rPr kumimoji="1" lang="en-US" altLang="ja-JP" sz="2000" dirty="0" smtClean="0">
                <a:solidFill>
                  <a:srgbClr val="008000"/>
                </a:solidFill>
              </a:rPr>
              <a:t>// </a:t>
            </a:r>
            <a:r>
              <a:rPr lang="ja-JP" altLang="en-US" sz="2000" dirty="0" smtClean="0">
                <a:solidFill>
                  <a:srgbClr val="008000"/>
                </a:solidFill>
              </a:rPr>
              <a:t>もろもろ</a:t>
            </a:r>
            <a:r>
              <a:rPr kumimoji="1" lang="en-US" altLang="ja-JP" sz="2000" dirty="0" smtClean="0">
                <a:solidFill>
                  <a:srgbClr val="008000"/>
                </a:solidFill>
              </a:rPr>
              <a:t>DTO</a:t>
            </a:r>
            <a:r>
              <a:rPr kumimoji="1" lang="ja-JP" altLang="en-US" sz="2000" dirty="0" smtClean="0">
                <a:solidFill>
                  <a:srgbClr val="008000"/>
                </a:solidFill>
              </a:rPr>
              <a:t>自動生成</a:t>
            </a:r>
            <a:endParaRPr kumimoji="1" lang="en-US" altLang="ja-JP" sz="2000" dirty="0" smtClean="0">
              <a:solidFill>
                <a:srgbClr val="008000"/>
              </a:solidFill>
            </a:endParaRPr>
          </a:p>
          <a:p>
            <a:r>
              <a:rPr kumimoji="1" lang="ja-JP" altLang="en-US" sz="3200" dirty="0" smtClean="0"/>
              <a:t>自動生成クラスで外だし</a:t>
            </a:r>
            <a:r>
              <a:rPr kumimoji="1" lang="en-US" altLang="ja-JP" sz="3200" dirty="0" smtClean="0"/>
              <a:t>SQL</a:t>
            </a:r>
            <a:r>
              <a:rPr kumimoji="1" lang="ja-JP" altLang="en-US" sz="3200" dirty="0" smtClean="0"/>
              <a:t>を呼ぶ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8000"/>
                </a:solidFill>
              </a:rPr>
              <a:t>　　</a:t>
            </a:r>
            <a:r>
              <a:rPr lang="en-US" altLang="ja-JP" sz="2000" dirty="0" smtClean="0">
                <a:solidFill>
                  <a:srgbClr val="008000"/>
                </a:solidFill>
              </a:rPr>
              <a:t>※</a:t>
            </a:r>
            <a:r>
              <a:rPr lang="ja-JP" altLang="en-US" sz="2000" dirty="0">
                <a:solidFill>
                  <a:srgbClr val="008000"/>
                </a:solidFill>
              </a:rPr>
              <a:t>詳しくは、オフィシャルドキュメントにて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81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ビズリーチの紹介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9374" y="1735138"/>
            <a:ext cx="7991634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Bizreach</a:t>
            </a:r>
            <a:r>
              <a:rPr lang="en-US" altLang="ja-JP" sz="2900" dirty="0" smtClean="0"/>
              <a:t>	</a:t>
            </a:r>
            <a:r>
              <a:rPr kumimoji="1" lang="ja-JP" altLang="en-US" dirty="0" smtClean="0"/>
              <a:t>選ばれた人だけの会員制転職サイト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CareerTrek</a:t>
            </a:r>
            <a:r>
              <a:rPr kumimoji="1" lang="en-US" altLang="ja-JP" sz="29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レコメンド型転職サイト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ZuKnow</a:t>
            </a:r>
            <a:r>
              <a:rPr lang="en-US" altLang="ja-JP" sz="2900" dirty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友だちと競える暗記帳アプリ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RegionUp</a:t>
            </a:r>
            <a:r>
              <a:rPr lang="en-US" altLang="ja-JP" sz="2900" dirty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アジア展開のビズリーチ！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accent4">
                    <a:lumMod val="50000"/>
                  </a:schemeClr>
                </a:solidFill>
              </a:rPr>
              <a:t>　　</a:t>
            </a:r>
            <a:r>
              <a:rPr lang="ja-JP" altLang="en-US" dirty="0" smtClean="0">
                <a:solidFill>
                  <a:srgbClr val="000000"/>
                </a:solidFill>
              </a:rPr>
              <a:t>その他、新進気鋭サービス続々！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ja-JP" altLang="en-US" sz="29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4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検知は無理でも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en-US" altLang="ja-JP" sz="3600" dirty="0" smtClean="0"/>
              <a:t>30</a:t>
            </a:r>
            <a:r>
              <a:rPr lang="ja-JP" altLang="en-US" sz="3600" dirty="0" smtClean="0"/>
              <a:t>個自力で探すのと、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ja-JP" sz="3600" dirty="0"/>
              <a:t>　</a:t>
            </a:r>
            <a:r>
              <a:rPr lang="en-US" altLang="ja-JP" sz="3600" dirty="0" smtClean="0"/>
              <a:t>20</a:t>
            </a:r>
            <a:r>
              <a:rPr lang="ja-JP" altLang="en-US" sz="3600" dirty="0" smtClean="0"/>
              <a:t>個は自動検知で</a:t>
            </a:r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個だけ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kumimoji="1" lang="ja-JP" altLang="en-US" sz="3600" dirty="0" smtClean="0"/>
              <a:t>探せばいい、では</a:t>
            </a:r>
            <a:r>
              <a:rPr kumimoji="1" lang="ja-JP" altLang="en-US" sz="4800" dirty="0" smtClean="0">
                <a:solidFill>
                  <a:srgbClr val="800000"/>
                </a:solidFill>
              </a:rPr>
              <a:t>大違い！</a:t>
            </a:r>
            <a:endParaRPr kumimoji="1" lang="ja-JP" altLang="en-US" sz="4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0090"/>
                </a:solidFill>
              </a:rPr>
              <a:t>ふた</a:t>
            </a:r>
            <a:r>
              <a:rPr kumimoji="1" lang="ja-JP" altLang="en-US" b="1" dirty="0" smtClean="0">
                <a:solidFill>
                  <a:srgbClr val="000090"/>
                </a:solidFill>
              </a:rPr>
              <a:t>ーつ！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ドキュメントが古くなる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　　</a:t>
            </a:r>
            <a:r>
              <a:rPr kumimoji="1" lang="ja-JP" altLang="en-US" sz="3600" dirty="0" smtClean="0">
                <a:solidFill>
                  <a:srgbClr val="008000"/>
                </a:solidFill>
              </a:rPr>
              <a:t>（えっ、何が変わったの？）</a:t>
            </a:r>
            <a:endParaRPr kumimoji="1" lang="ja-JP" alt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7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手メンテは絶対に無理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r>
              <a:rPr kumimoji="1" lang="en-US" altLang="ja-JP" sz="4800" dirty="0" smtClean="0"/>
              <a:t> </a:t>
            </a:r>
            <a:r>
              <a:rPr kumimoji="1" lang="ja-JP" altLang="en-US" sz="3600" dirty="0" smtClean="0"/>
              <a:t>９割くらい正しい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テーブル定義</a:t>
            </a:r>
            <a:r>
              <a:rPr kumimoji="1" lang="ja-JP" altLang="en-US" sz="3600" dirty="0" smtClean="0"/>
              <a:t>なんて無意味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954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そこでドキュメント生成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2383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SchemaHTML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5356989"/>
            <a:ext cx="7313613" cy="67876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>
                <a:solidFill>
                  <a:srgbClr val="008000"/>
                </a:solidFill>
              </a:rPr>
              <a:t>※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SchemaHTML</a:t>
            </a:r>
            <a:r>
              <a:rPr kumimoji="1"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8000"/>
              </a:solidFill>
            </a:endParaRPr>
          </a:p>
        </p:txBody>
      </p:sp>
      <p:pic>
        <p:nvPicPr>
          <p:cNvPr id="4" name="図 3" descr="スクリーンショット 2014-11-14 12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1" y="1871013"/>
            <a:ext cx="7706219" cy="33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HistoryHTML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5356989"/>
            <a:ext cx="7313613" cy="67876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>
                <a:solidFill>
                  <a:srgbClr val="008000"/>
                </a:solidFill>
              </a:rPr>
              <a:t>※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HistoryHTML</a:t>
            </a:r>
            <a:r>
              <a:rPr kumimoji="1"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8000"/>
              </a:solidFill>
            </a:endParaRPr>
          </a:p>
        </p:txBody>
      </p:sp>
      <p:pic>
        <p:nvPicPr>
          <p:cNvPr id="5" name="図 4" descr="スクリーンショット 2014-11-14 12.29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3" y="1606046"/>
            <a:ext cx="6983564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ドキュメントの生成手順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1. DB</a:t>
            </a:r>
            <a:r>
              <a:rPr lang="ja-JP" altLang="en-US" sz="3200" dirty="0" smtClean="0"/>
              <a:t>のメタデータを取得して</a:t>
            </a:r>
            <a:r>
              <a:rPr lang="en-US" altLang="ja-JP" sz="3200" dirty="0" smtClean="0"/>
              <a:t>…</a:t>
            </a:r>
          </a:p>
          <a:p>
            <a:pPr lvl="1"/>
            <a:r>
              <a:rPr lang="en-US" altLang="ja-JP" dirty="0" err="1"/>
              <a:t>m</a:t>
            </a:r>
            <a:r>
              <a:rPr lang="en-US" altLang="ja-JP" dirty="0" err="1" smtClean="0"/>
              <a:t>anage.bat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21 (</a:t>
            </a:r>
            <a:r>
              <a:rPr lang="en-US" altLang="ja-JP" dirty="0" err="1" smtClean="0"/>
              <a:t>jdbc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を叩く</a:t>
            </a:r>
            <a:endParaRPr lang="en-US" altLang="ja-JP" dirty="0" smtClean="0"/>
          </a:p>
          <a:p>
            <a:r>
              <a:rPr lang="en-US" altLang="ja-JP" sz="3200" dirty="0" smtClean="0"/>
              <a:t>2. </a:t>
            </a:r>
            <a:r>
              <a:rPr lang="ja-JP" altLang="en-US" sz="3200" dirty="0" smtClean="0"/>
              <a:t>そして、ドキュメント生成</a:t>
            </a:r>
            <a:endParaRPr lang="en-US" altLang="ja-JP" sz="3200" dirty="0" smtClean="0"/>
          </a:p>
          <a:p>
            <a:pPr lvl="1"/>
            <a:r>
              <a:rPr lang="en-US" altLang="ja-JP" dirty="0" err="1"/>
              <a:t>m</a:t>
            </a:r>
            <a:r>
              <a:rPr lang="en-US" altLang="ja-JP" dirty="0" err="1" smtClean="0"/>
              <a:t>anage.bat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22 (doc) </a:t>
            </a:r>
            <a:r>
              <a:rPr lang="ja-JP" altLang="en-US" dirty="0" smtClean="0"/>
              <a:t>を叩く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詳しくは、オフィシャルドキュメントにて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8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0090"/>
                </a:solidFill>
              </a:rPr>
              <a:t>みっつ</a:t>
            </a:r>
            <a:r>
              <a:rPr kumimoji="1" lang="ja-JP" altLang="en-US" b="1" dirty="0" smtClean="0">
                <a:solidFill>
                  <a:srgbClr val="000090"/>
                </a:solidFill>
              </a:rPr>
              <a:t>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みんなのローカル</a:t>
            </a:r>
            <a:r>
              <a:rPr lang="en-US" altLang="ja-JP" sz="4800" dirty="0" smtClean="0"/>
              <a:t>DB</a:t>
            </a:r>
            <a:r>
              <a:rPr lang="ja-JP" altLang="en-US" sz="4800" dirty="0"/>
              <a:t>が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古くなる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95533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確かに</a:t>
            </a:r>
            <a:r>
              <a:rPr lang="en-US" altLang="ja-JP" sz="4800" dirty="0" smtClean="0"/>
              <a:t>alter</a:t>
            </a:r>
            <a:r>
              <a:rPr lang="ja-JP" altLang="en-US" sz="4800" dirty="0" smtClean="0"/>
              <a:t>するの面倒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en-US" sz="3600" dirty="0" smtClean="0"/>
              <a:t>なれの果ては結合直つなぎ</a:t>
            </a:r>
            <a:r>
              <a:rPr lang="en-US" altLang="ja-JP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674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ReplaceSchema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20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9374" y="1735138"/>
            <a:ext cx="7991634" cy="40560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</a:t>
            </a:r>
            <a:r>
              <a:rPr lang="ja-JP" altLang="en-US" sz="3600" dirty="0" smtClean="0"/>
              <a:t>雅彦</a:t>
            </a:r>
            <a:r>
              <a:rPr lang="en-US" altLang="ja-JP" sz="3600" dirty="0" smtClean="0"/>
              <a:t> :: </a:t>
            </a:r>
            <a:r>
              <a:rPr lang="en-US" altLang="ja-JP" sz="3600" b="1" dirty="0" err="1" smtClean="0"/>
              <a:t>jflute</a:t>
            </a:r>
            <a:r>
              <a:rPr lang="en-US" altLang="ja-JP" sz="3600" b="1" dirty="0" smtClean="0"/>
              <a:t> (</a:t>
            </a:r>
            <a:r>
              <a:rPr lang="ja-JP" altLang="en-US" sz="3600" b="1" dirty="0" smtClean="0"/>
              <a:t>じぇいふるーと</a:t>
            </a:r>
            <a:r>
              <a:rPr lang="en-US" altLang="ja-JP" sz="3600" b="1" dirty="0" smtClean="0"/>
              <a:t>)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4800" b="1" dirty="0" err="1" smtClean="0"/>
              <a:t>DBFlute</a:t>
            </a:r>
            <a:r>
              <a:rPr lang="ja-JP" altLang="en-US" sz="4800" b="1" dirty="0" smtClean="0"/>
              <a:t>の作者</a:t>
            </a:r>
            <a:r>
              <a:rPr lang="en-US" altLang="ja-JP" sz="4800" b="1" dirty="0" smtClean="0"/>
              <a:t>(</a:t>
            </a:r>
            <a:r>
              <a:rPr lang="ja-JP" altLang="en-US" sz="4800" b="1" dirty="0" smtClean="0"/>
              <a:t>メインコミッタ</a:t>
            </a:r>
            <a:r>
              <a:rPr lang="en-US" altLang="ja-JP" sz="4800" b="1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ja-JP" altLang="en-US" sz="4500" b="1" dirty="0" smtClean="0"/>
              <a:t>ビズリーチで教育・</a:t>
            </a:r>
            <a:r>
              <a:rPr lang="en-US" altLang="ja-JP" sz="4500" b="1" dirty="0" smtClean="0"/>
              <a:t>Java</a:t>
            </a:r>
            <a:r>
              <a:rPr lang="ja-JP" altLang="en-US" sz="4500" b="1" dirty="0"/>
              <a:t>サイドアーキテクト</a:t>
            </a:r>
            <a:endParaRPr lang="en-US" altLang="ja-JP" sz="4500" b="1" dirty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900" b="1" dirty="0" smtClean="0"/>
          </a:p>
          <a:p>
            <a:r>
              <a:rPr kumimoji="1"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900" dirty="0" smtClean="0">
                <a:solidFill>
                  <a:schemeClr val="accent4">
                    <a:lumMod val="50000"/>
                  </a:schemeClr>
                </a:solidFill>
              </a:rPr>
              <a:t>の</a:t>
            </a:r>
            <a:r>
              <a:rPr kumimoji="1" lang="ja-JP" altLang="en-US" sz="2900" dirty="0" smtClean="0">
                <a:solidFill>
                  <a:schemeClr val="accent4">
                    <a:lumMod val="50000"/>
                  </a:schemeClr>
                </a:solidFill>
              </a:rPr>
              <a:t>日記</a:t>
            </a:r>
            <a:r>
              <a:rPr kumimoji="1"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::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http</a:t>
            </a:r>
            <a:r>
              <a:rPr lang="en-US" altLang="ja-JP" sz="2900" dirty="0">
                <a:solidFill>
                  <a:schemeClr val="accent4">
                    <a:lumMod val="50000"/>
                  </a:schemeClr>
                </a:solidFill>
              </a:rPr>
              <a:t>://</a:t>
            </a:r>
            <a:r>
              <a:rPr lang="en-US" altLang="ja-JP" sz="29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9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ja-JP" sz="2900" dirty="0" err="1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endParaRPr kumimoji="1" lang="en-US" altLang="ja-JP" sz="29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Twitter: 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/ Facebook: </a:t>
            </a:r>
            <a:r>
              <a:rPr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9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ReplaceSchema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誰から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変更したら</a:t>
            </a:r>
            <a:r>
              <a:rPr lang="en-US" altLang="ja-JP" sz="3200" dirty="0" smtClean="0"/>
              <a:t>DDL</a:t>
            </a:r>
            <a:r>
              <a:rPr lang="ja-JP" altLang="en-US" sz="3200" dirty="0" smtClean="0"/>
              <a:t>コミット</a:t>
            </a:r>
            <a:endParaRPr lang="en-US" altLang="ja-JP" sz="3200" dirty="0" smtClean="0"/>
          </a:p>
          <a:p>
            <a:r>
              <a:rPr lang="ja-JP" altLang="en-US" sz="3200" dirty="0" smtClean="0"/>
              <a:t>みんなは</a:t>
            </a:r>
            <a:r>
              <a:rPr lang="en-US" altLang="ja-JP" sz="3200" dirty="0" err="1" smtClean="0"/>
              <a:t>Fetch&amp;Pull</a:t>
            </a:r>
            <a:r>
              <a:rPr lang="ja-JP" altLang="en-US" sz="3200" dirty="0" smtClean="0"/>
              <a:t>したら</a:t>
            </a:r>
            <a:r>
              <a:rPr lang="en-US" altLang="ja-JP" sz="3200" dirty="0" err="1" smtClean="0"/>
              <a:t>ReplaceSchema</a:t>
            </a:r>
            <a:r>
              <a:rPr lang="en-US" altLang="ja-JP" sz="3200" dirty="0" smtClean="0"/>
              <a:t> =&gt; </a:t>
            </a:r>
            <a:r>
              <a:rPr lang="ja-JP" altLang="en-US" sz="3200" dirty="0" smtClean="0"/>
              <a:t>ローカル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最新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最新テストデータも一緒に登録される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0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</a:t>
            </a:r>
            <a:r>
              <a:rPr kumimoji="1" lang="en-US" altLang="ja-JP" dirty="0" smtClean="0"/>
              <a:t>Break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ビズリーチの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変更風景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20764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変更の流れ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735138"/>
            <a:ext cx="7834656" cy="4056062"/>
          </a:xfrm>
        </p:spPr>
        <p:txBody>
          <a:bodyPr>
            <a:normAutofit fontScale="850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3200" b="1" dirty="0" err="1" smtClean="0"/>
              <a:t>ERMaster</a:t>
            </a:r>
            <a:r>
              <a:rPr lang="en-US" altLang="ja-JP" sz="3200" b="1" dirty="0" smtClean="0"/>
              <a:t>-b</a:t>
            </a:r>
            <a:r>
              <a:rPr lang="ja-JP" altLang="en-US" sz="3200" dirty="0" smtClean="0"/>
              <a:t>でスキーマ変更</a:t>
            </a:r>
            <a:r>
              <a:rPr lang="en-US" altLang="ja-JP" sz="3200" dirty="0" smtClean="0"/>
              <a:t> </a:t>
            </a:r>
            <a:r>
              <a:rPr lang="en-US" altLang="ja-JP" sz="3200" dirty="0" smtClean="0">
                <a:solidFill>
                  <a:srgbClr val="800000"/>
                </a:solidFill>
              </a:rPr>
              <a:t>(ERD</a:t>
            </a:r>
            <a:r>
              <a:rPr lang="ja-JP" altLang="en-US" sz="3200" dirty="0" smtClean="0">
                <a:solidFill>
                  <a:srgbClr val="800000"/>
                </a:solidFill>
              </a:rPr>
              <a:t>ドリブン</a:t>
            </a:r>
            <a:r>
              <a:rPr lang="en-US" altLang="ja-JP" sz="3200" dirty="0" smtClean="0">
                <a:solidFill>
                  <a:srgbClr val="800000"/>
                </a:solidFill>
              </a:rPr>
              <a:t>)</a:t>
            </a:r>
          </a:p>
          <a:p>
            <a:r>
              <a:rPr lang="en-US" altLang="ja-JP" sz="3200" dirty="0" smtClean="0"/>
              <a:t>DDL</a:t>
            </a:r>
            <a:r>
              <a:rPr lang="ja-JP" altLang="en-US" sz="3200" dirty="0" smtClean="0"/>
              <a:t>生成</a:t>
            </a:r>
            <a:r>
              <a:rPr lang="en-US" altLang="ja-JP" sz="3200" dirty="0" smtClean="0"/>
              <a:t> </a:t>
            </a:r>
            <a:r>
              <a:rPr lang="en-US" altLang="ja-JP" sz="3200" dirty="0" smtClean="0">
                <a:solidFill>
                  <a:srgbClr val="800000"/>
                </a:solidFill>
              </a:rPr>
              <a:t>=&gt; </a:t>
            </a:r>
            <a:r>
              <a:rPr lang="en-US" altLang="ja-JP" sz="3200" dirty="0" err="1" smtClean="0">
                <a:solidFill>
                  <a:srgbClr val="800000"/>
                </a:solidFill>
              </a:rPr>
              <a:t>ReplaceSchema</a:t>
            </a:r>
            <a:r>
              <a:rPr lang="ja-JP" altLang="en-US" sz="3200" dirty="0" smtClean="0">
                <a:solidFill>
                  <a:srgbClr val="800000"/>
                </a:solidFill>
              </a:rPr>
              <a:t>へ渡す</a:t>
            </a:r>
            <a:endParaRPr lang="en-US" altLang="ja-JP" sz="3200" dirty="0" smtClean="0">
              <a:solidFill>
                <a:srgbClr val="800000"/>
              </a:solidFill>
            </a:endParaRPr>
          </a:p>
          <a:p>
            <a:r>
              <a:rPr lang="en-US" altLang="ja-JP" sz="3200" b="1" dirty="0" err="1" smtClean="0"/>
              <a:t>DBFlute</a:t>
            </a:r>
            <a:r>
              <a:rPr lang="ja-JP" altLang="en-US" sz="3200" dirty="0" smtClean="0"/>
              <a:t>で自動生成</a:t>
            </a:r>
            <a:r>
              <a:rPr lang="en-US" altLang="ja-JP" sz="3200" dirty="0" smtClean="0"/>
              <a:t> (DB</a:t>
            </a:r>
            <a:r>
              <a:rPr lang="ja-JP" altLang="en-US" sz="3200" dirty="0" smtClean="0"/>
              <a:t>再構築</a:t>
            </a:r>
            <a:r>
              <a:rPr lang="en-US" altLang="ja-JP" sz="3200" dirty="0" smtClean="0"/>
              <a:t>&amp;</a:t>
            </a:r>
            <a:r>
              <a:rPr lang="ja-JP" altLang="en-US" sz="3200" dirty="0" smtClean="0"/>
              <a:t>コード生成</a:t>
            </a:r>
            <a:r>
              <a:rPr lang="en-US" altLang="ja-JP" sz="3200" dirty="0" smtClean="0"/>
              <a:t>)</a:t>
            </a:r>
          </a:p>
          <a:p>
            <a:r>
              <a:rPr lang="en-US" altLang="ja-JP" sz="3200" dirty="0" smtClean="0"/>
              <a:t>DDL</a:t>
            </a:r>
            <a:r>
              <a:rPr lang="ja-JP" altLang="en-US" sz="3200" dirty="0" smtClean="0"/>
              <a:t>と自動生成クラスをコミット</a:t>
            </a:r>
            <a:endParaRPr lang="en-US" altLang="ja-JP" sz="3200" dirty="0" smtClean="0"/>
          </a:p>
          <a:p>
            <a:r>
              <a:rPr lang="ja-JP" altLang="en-US" sz="3200" dirty="0" smtClean="0"/>
              <a:t>みんなは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Fetch&amp;Pull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して、</a:t>
            </a:r>
            <a:r>
              <a:rPr lang="en-US" altLang="ja-JP" sz="3200" dirty="0" err="1" smtClean="0"/>
              <a:t>ReplaceSchema</a:t>
            </a:r>
            <a:endParaRPr lang="en-US" altLang="ja-JP" sz="3200" dirty="0" smtClean="0"/>
          </a:p>
          <a:p>
            <a:pPr lvl="1"/>
            <a:r>
              <a:rPr lang="en-US" altLang="ja-JP" sz="2800" dirty="0" err="1" smtClean="0"/>
              <a:t>SchemaHTML</a:t>
            </a:r>
            <a:r>
              <a:rPr lang="ja-JP" altLang="en-US" sz="2800" dirty="0" smtClean="0"/>
              <a:t>と</a:t>
            </a:r>
            <a:r>
              <a:rPr lang="en-US" altLang="ja-JP" sz="2800" dirty="0" err="1" smtClean="0"/>
              <a:t>HistoryHTML</a:t>
            </a:r>
            <a:r>
              <a:rPr lang="ja-JP" altLang="en-US" sz="2800" dirty="0" smtClean="0"/>
              <a:t>を確認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5512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全員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設計者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シニアも新卒も、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変更する！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782855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格言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039" y="1735138"/>
            <a:ext cx="831986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en-US" altLang="ja-JP" sz="3600" dirty="0" smtClean="0"/>
              <a:t>SQL</a:t>
            </a:r>
            <a:r>
              <a:rPr lang="ja-JP" altLang="en-US" sz="3600" dirty="0" smtClean="0"/>
              <a:t>が書けるだけのエンジニアでは、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</a:t>
            </a:r>
            <a:r>
              <a:rPr lang="en-US" altLang="ja-JP" sz="3600" dirty="0" smtClean="0"/>
              <a:t> 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は守れない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</a:t>
            </a:r>
            <a:r>
              <a:rPr lang="en-US" altLang="ja-JP" sz="2800" dirty="0" smtClean="0">
                <a:solidFill>
                  <a:srgbClr val="008000"/>
                </a:solidFill>
              </a:rPr>
              <a:t>(</a:t>
            </a:r>
            <a:r>
              <a:rPr lang="ja-JP" altLang="en-US" sz="2800" dirty="0" smtClean="0">
                <a:solidFill>
                  <a:srgbClr val="008000"/>
                </a:solidFill>
              </a:rPr>
              <a:t>モデリング力重視</a:t>
            </a:r>
            <a:r>
              <a:rPr lang="en-US" altLang="ja-JP" sz="28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653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「コンフリクトしません？」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8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「だいじょうぶ！」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この方</a:t>
            </a:r>
            <a:r>
              <a:rPr kumimoji="1" lang="en-US" altLang="ja-JP" sz="3200" dirty="0" smtClean="0"/>
              <a:t>(!?)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7" name="図 6" descr="IMG_91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7" y="1555314"/>
            <a:ext cx="6217832" cy="46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7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持っている人が</a:t>
            </a:r>
            <a:r>
              <a:rPr kumimoji="1" lang="en-US" altLang="ja-JP" dirty="0" smtClean="0"/>
              <a:t>DBA</a:t>
            </a:r>
            <a:r>
              <a:rPr kumimoji="1" lang="ja-JP" altLang="en-US" dirty="0" smtClean="0"/>
              <a:t>です</a:t>
            </a:r>
            <a:endParaRPr kumimoji="1" lang="ja-JP" altLang="en-US" dirty="0"/>
          </a:p>
        </p:txBody>
      </p:sp>
      <p:pic>
        <p:nvPicPr>
          <p:cNvPr id="4" name="コンテンツ プレースホルダー 3" descr="IMG_910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7" b="13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8158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鉄の掟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この方</a:t>
            </a:r>
            <a:r>
              <a:rPr lang="en-US" altLang="ja-JP" sz="3200" dirty="0" smtClean="0"/>
              <a:t>(!?)</a:t>
            </a:r>
            <a:r>
              <a:rPr lang="ja-JP" altLang="en-US" sz="4800" dirty="0" smtClean="0"/>
              <a:t>を持っている人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だけが、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/>
              <a:t>	</a:t>
            </a:r>
            <a:r>
              <a:rPr lang="en-US" altLang="ja-JP" sz="4800" dirty="0" err="1" smtClean="0"/>
              <a:t>ERMaster</a:t>
            </a:r>
            <a:r>
              <a:rPr lang="ja-JP" altLang="en-US" sz="4800" dirty="0" smtClean="0"/>
              <a:t>をさわれる</a:t>
            </a:r>
            <a:r>
              <a:rPr lang="ja-JP" altLang="en-US" sz="4800" dirty="0" smtClean="0"/>
              <a:t>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7810" y="1735137"/>
            <a:ext cx="7720490" cy="4440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</a:t>
            </a:r>
            <a:r>
              <a:rPr lang="ja-JP" altLang="en-US" sz="4800" dirty="0" smtClean="0"/>
              <a:t>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 smtClean="0"/>
              <a:t>		</a:t>
            </a:r>
            <a:r>
              <a:rPr lang="ja-JP" altLang="en-US" sz="4800" dirty="0" smtClean="0"/>
              <a:t>　好きですか？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もうちょい、ちゃんとした話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変更用のブランチがあります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画面の修正に必要な</a:t>
            </a:r>
            <a:r>
              <a:rPr lang="en-US" altLang="ja-JP" dirty="0" smtClean="0">
                <a:solidFill>
                  <a:srgbClr val="008000"/>
                </a:solidFill>
              </a:rPr>
              <a:t>DB</a:t>
            </a:r>
            <a:r>
              <a:rPr lang="ja-JP" altLang="en-US" dirty="0" smtClean="0">
                <a:solidFill>
                  <a:srgbClr val="008000"/>
                </a:solidFill>
              </a:rPr>
              <a:t>変更があれば、</a:t>
            </a:r>
            <a:r>
              <a:rPr lang="en-US" altLang="ja-JP" dirty="0" smtClean="0">
                <a:solidFill>
                  <a:srgbClr val="008000"/>
                </a:solidFill>
              </a:rPr>
              <a:t>			</a:t>
            </a:r>
            <a:r>
              <a:rPr lang="ja-JP" altLang="en-US" dirty="0" smtClean="0">
                <a:solidFill>
                  <a:srgbClr val="008000"/>
                </a:solidFill>
              </a:rPr>
              <a:t>各々のチケットブランチが取り込む</a:t>
            </a:r>
            <a:r>
              <a:rPr lang="ja-JP" altLang="en-US" sz="4800" dirty="0" smtClean="0"/>
              <a:t>　　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0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そしてみんなでレビュー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4800" dirty="0" smtClean="0">
              <a:solidFill>
                <a:srgbClr val="008000"/>
              </a:solidFill>
            </a:endParaRPr>
          </a:p>
        </p:txBody>
      </p:sp>
      <p:pic>
        <p:nvPicPr>
          <p:cNvPr id="4" name="図 3" descr="IMG_910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02" y="1606718"/>
            <a:ext cx="6065080" cy="45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6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戻ります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ja-JP" sz="4800" dirty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変更すると、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　　さらに何が困る？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21878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よっつ！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本番とローカルで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スキーマ違う！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432100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どーーーーーしても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発生しちゃう</a:t>
            </a:r>
            <a:r>
              <a:rPr lang="en-US" altLang="ja-JP" sz="4800" dirty="0" smtClean="0"/>
              <a:t>…</a:t>
            </a:r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008000"/>
                </a:solidFill>
              </a:rPr>
              <a:t>　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なんでだよ、って思うかもですが</a:t>
            </a:r>
            <a:r>
              <a:rPr lang="en-US" altLang="ja-JP" dirty="0" smtClean="0">
                <a:solidFill>
                  <a:srgbClr val="008000"/>
                </a:solidFill>
              </a:rPr>
              <a:t>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5358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AlterCheck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>
                <a:solidFill>
                  <a:srgbClr val="008000"/>
                </a:solidFill>
              </a:rPr>
              <a:t>…m(_ _)m</a:t>
            </a:r>
          </a:p>
          <a:p>
            <a:pPr marL="0" indent="0">
              <a:buNone/>
            </a:pP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375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AlterCheck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一つ前の</a:t>
            </a:r>
            <a:r>
              <a:rPr lang="en-US" altLang="ja-JP" sz="4800" dirty="0" smtClean="0"/>
              <a:t>DDL + Alter</a:t>
            </a:r>
            <a:r>
              <a:rPr lang="ja-JP" altLang="en-US" sz="4800" dirty="0" smtClean="0"/>
              <a:t>文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= </a:t>
            </a:r>
            <a:r>
              <a:rPr lang="ja-JP" altLang="en-US" sz="4800" dirty="0" smtClean="0"/>
              <a:t>最新の</a:t>
            </a:r>
            <a:r>
              <a:rPr lang="en-US" altLang="ja-JP" sz="4800" dirty="0" smtClean="0"/>
              <a:t>DDL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sz="2400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sz="2400" dirty="0">
                <a:solidFill>
                  <a:srgbClr val="008000"/>
                </a:solidFill>
              </a:rPr>
              <a:t>　</a:t>
            </a:r>
            <a:r>
              <a:rPr lang="ja-JP" altLang="en-US" sz="2400" dirty="0" smtClean="0">
                <a:solidFill>
                  <a:srgbClr val="008000"/>
                </a:solidFill>
              </a:rPr>
              <a:t>　　　　　　</a:t>
            </a:r>
            <a:r>
              <a:rPr lang="en-US" altLang="ja-JP" sz="2400" dirty="0" smtClean="0">
                <a:solidFill>
                  <a:srgbClr val="008000"/>
                </a:solidFill>
              </a:rPr>
              <a:t>※</a:t>
            </a:r>
            <a:r>
              <a:rPr lang="ja-JP" altLang="en-US" sz="2400" dirty="0" smtClean="0">
                <a:solidFill>
                  <a:srgbClr val="008000"/>
                </a:solidFill>
              </a:rPr>
              <a:t>この方程式でチェック</a:t>
            </a:r>
            <a:endParaRPr lang="en-US" altLang="ja-JP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02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AlterCheck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リリースしたら現状</a:t>
            </a:r>
            <a:r>
              <a:rPr lang="en-US" altLang="ja-JP" sz="3200" dirty="0" smtClean="0"/>
              <a:t>DDL</a:t>
            </a:r>
            <a:r>
              <a:rPr lang="ja-JP" altLang="en-US" sz="3200" dirty="0" smtClean="0"/>
              <a:t>を保存</a:t>
            </a:r>
            <a:endParaRPr lang="en-US" altLang="ja-JP" sz="3200" dirty="0" smtClean="0"/>
          </a:p>
          <a:p>
            <a:r>
              <a:rPr lang="ja-JP" altLang="en-US" sz="3200" dirty="0" smtClean="0"/>
              <a:t>普通に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変更フロー</a:t>
            </a:r>
            <a:endParaRPr lang="en-US" altLang="ja-JP" sz="3200" dirty="0" smtClean="0"/>
          </a:p>
          <a:p>
            <a:r>
              <a:rPr lang="ja-JP" altLang="en-US" sz="3200" dirty="0" smtClean="0"/>
              <a:t>さあ、</a:t>
            </a:r>
            <a:r>
              <a:rPr lang="en-US" altLang="ja-JP" sz="3200" dirty="0" smtClean="0"/>
              <a:t>Alter</a:t>
            </a:r>
            <a:r>
              <a:rPr lang="ja-JP" altLang="en-US" sz="3200" dirty="0" smtClean="0"/>
              <a:t>文書くときに</a:t>
            </a:r>
            <a:r>
              <a:rPr lang="en-US" altLang="ja-JP" sz="3200" dirty="0" err="1" smtClean="0"/>
              <a:t>AlterCheck</a:t>
            </a:r>
            <a:endParaRPr lang="en-US" altLang="ja-JP" sz="3200" dirty="0" smtClean="0"/>
          </a:p>
          <a:p>
            <a:r>
              <a:rPr lang="en-US" altLang="ja-JP" sz="3200" dirty="0" smtClean="0"/>
              <a:t>OK</a:t>
            </a:r>
            <a:r>
              <a:rPr lang="ja-JP" altLang="en-US" sz="3200" dirty="0" smtClean="0"/>
              <a:t>なら本番へ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AlterCheck</a:t>
            </a:r>
            <a:r>
              <a:rPr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いつつ！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テストデータ作るの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つらい（＞＜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969128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手で作るの確かにつらい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8947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そりゃまあ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/>
              <a:t>変更しない</a:t>
            </a:r>
            <a:r>
              <a:rPr lang="ja-JP" altLang="en-US" sz="3600" dirty="0" smtClean="0"/>
              <a:t>と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</a:t>
            </a:r>
            <a:r>
              <a:rPr lang="ja-JP" altLang="en-US" sz="3600" dirty="0" smtClean="0"/>
              <a:t>生きて</a:t>
            </a:r>
            <a:r>
              <a:rPr lang="ja-JP" altLang="en-US" sz="3600" dirty="0"/>
              <a:t>いけないのであれば</a:t>
            </a:r>
            <a:r>
              <a:rPr lang="en-US" altLang="ja-JP" sz="3600" dirty="0" smtClean="0"/>
              <a:t>...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　　　　　　　　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やるさ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LoadDataReverse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 smtClean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89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LoadDataReverse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画面でデータを登録</a:t>
            </a:r>
            <a:endParaRPr lang="en-US" altLang="ja-JP" sz="3200" dirty="0" smtClean="0"/>
          </a:p>
          <a:p>
            <a:r>
              <a:rPr lang="ja-JP" altLang="en-US" sz="3200" dirty="0" smtClean="0"/>
              <a:t>エクセルデータにリバース</a:t>
            </a:r>
            <a:endParaRPr lang="en-US" altLang="ja-JP" sz="3200" dirty="0" smtClean="0"/>
          </a:p>
          <a:p>
            <a:r>
              <a:rPr lang="en-US" altLang="ja-JP" sz="3200" dirty="0" err="1" smtClean="0"/>
              <a:t>ReplaceSchema</a:t>
            </a:r>
            <a:r>
              <a:rPr lang="ja-JP" altLang="en-US" sz="3200" dirty="0" smtClean="0"/>
              <a:t>で登録できる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LoadDataReverse</a:t>
            </a:r>
            <a:r>
              <a:rPr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30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LoadDataReverse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735138"/>
            <a:ext cx="7891739" cy="40560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/>
              <a:t>画面で登録データを、みんなで共有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/>
              <a:t>ちょっと手で修正することもできる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en-US" sz="4000" dirty="0" smtClean="0">
                <a:solidFill>
                  <a:srgbClr val="800000"/>
                </a:solidFill>
              </a:rPr>
              <a:t>循環型テストデータ運用！</a:t>
            </a:r>
            <a:endParaRPr lang="en-US" altLang="ja-JP" sz="40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67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むっつ！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スロークエリさん、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こんにちは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431835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プレゼン資料作りながら心配に</a:t>
            </a:r>
            <a:r>
              <a:rPr lang="en-US" altLang="ja-JP" sz="3600" dirty="0" smtClean="0"/>
              <a:t>…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5200" dirty="0" smtClean="0"/>
              <a:t>まだ、時間あります？</a:t>
            </a:r>
            <a:endParaRPr lang="en-US" altLang="ja-JP" sz="5200" dirty="0" smtClean="0"/>
          </a:p>
        </p:txBody>
      </p:sp>
    </p:spTree>
    <p:extLst>
      <p:ext uri="{BB962C8B-B14F-4D97-AF65-F5344CB8AC3E}">
        <p14:creationId xmlns:p14="http://schemas.microsoft.com/office/powerpoint/2010/main" val="1052561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設計が積み上げなので、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データ量がなかなか読めない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dirty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スロークエリは嬉しい悲鳴ではありますが</a:t>
            </a:r>
            <a:r>
              <a:rPr lang="en-US" altLang="ja-JP" dirty="0" smtClean="0">
                <a:solidFill>
                  <a:srgbClr val="008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0225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もいっこジレンマ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スロークエリ出ても、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「それ、どの画面の</a:t>
            </a:r>
            <a:r>
              <a:rPr lang="en-US" altLang="ja-JP" sz="4000" dirty="0" smtClean="0"/>
              <a:t>SQL</a:t>
            </a:r>
            <a:r>
              <a:rPr lang="ja-JP" altLang="en-US" sz="4000" dirty="0" smtClean="0"/>
              <a:t>？」　　　　　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って、意外にわからない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31048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そこで、</a:t>
            </a:r>
            <a:r>
              <a:rPr lang="en-US" altLang="ja-JP" sz="3200" dirty="0" smtClean="0"/>
              <a:t>SQL</a:t>
            </a:r>
            <a:r>
              <a:rPr lang="ja-JP" altLang="en-US" sz="3200" dirty="0" smtClean="0"/>
              <a:t>とアプリのマッピング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 smtClean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50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グラフ化されたもの！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en-US" sz="3200" dirty="0" smtClean="0"/>
              <a:t>（会場の方にだけちょっとお見せします）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5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スロークエリ管理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SQL</a:t>
            </a:r>
            <a:r>
              <a:rPr lang="ja-JP" altLang="en-US" sz="3200" dirty="0" smtClean="0"/>
              <a:t>に、実行クラス名が入る</a:t>
            </a:r>
            <a:r>
              <a:rPr lang="en-US" altLang="ja-JP" dirty="0" smtClean="0">
                <a:solidFill>
                  <a:srgbClr val="008000"/>
                </a:solidFill>
              </a:rPr>
              <a:t>(</a:t>
            </a:r>
            <a:r>
              <a:rPr lang="en-US" altLang="ja-JP" dirty="0" err="1" smtClean="0">
                <a:solidFill>
                  <a:srgbClr val="008000"/>
                </a:solidFill>
              </a:rPr>
              <a:t>DBFlute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altLang="ja-JP" sz="3200" dirty="0" err="1" smtClean="0"/>
              <a:t>Fluentd</a:t>
            </a:r>
            <a:r>
              <a:rPr lang="ja-JP" altLang="en-US" sz="3200" dirty="0" smtClean="0"/>
              <a:t>で抽出</a:t>
            </a:r>
            <a:r>
              <a:rPr lang="en-US" altLang="ja-JP" sz="3200" dirty="0" smtClean="0"/>
              <a:t> to </a:t>
            </a:r>
            <a:r>
              <a:rPr lang="en-US" altLang="ja-JP" sz="3200" dirty="0" err="1" smtClean="0"/>
              <a:t>ElasticSearch</a:t>
            </a:r>
            <a:endParaRPr lang="en-US" altLang="ja-JP" sz="3200" dirty="0" smtClean="0"/>
          </a:p>
          <a:p>
            <a:r>
              <a:rPr lang="en-US" altLang="ja-JP" sz="3200" dirty="0" err="1" smtClean="0"/>
              <a:t>Kibana</a:t>
            </a:r>
            <a:r>
              <a:rPr lang="ja-JP" altLang="en-US" sz="3200" dirty="0" smtClean="0"/>
              <a:t>グラフ化</a:t>
            </a:r>
            <a:r>
              <a:rPr lang="en-US" altLang="ja-JP" sz="32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=&gt; </a:t>
            </a:r>
            <a:r>
              <a:rPr lang="ja-JP" altLang="en-US" dirty="0" smtClean="0">
                <a:solidFill>
                  <a:srgbClr val="008000"/>
                </a:solidFill>
              </a:rPr>
              <a:t>メソッドのトップ</a:t>
            </a:r>
            <a:r>
              <a:rPr lang="en-US" altLang="ja-JP" dirty="0" smtClean="0">
                <a:solidFill>
                  <a:srgbClr val="008000"/>
                </a:solidFill>
              </a:rPr>
              <a:t>10</a:t>
            </a: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en-US" dirty="0" smtClean="0">
                <a:solidFill>
                  <a:srgbClr val="000000"/>
                </a:solidFill>
              </a:rPr>
              <a:t>「</a:t>
            </a:r>
            <a:r>
              <a:rPr lang="en-US" altLang="ja-JP" b="1" dirty="0">
                <a:solidFill>
                  <a:srgbClr val="000000"/>
                </a:solidFill>
              </a:rPr>
              <a:t>SQL</a:t>
            </a:r>
            <a:r>
              <a:rPr lang="ja-JP" altLang="en-US" b="1" dirty="0">
                <a:solidFill>
                  <a:srgbClr val="000000"/>
                </a:solidFill>
              </a:rPr>
              <a:t>に呼び出し</a:t>
            </a:r>
            <a:r>
              <a:rPr lang="en-US" altLang="ja-JP" b="1" dirty="0">
                <a:solidFill>
                  <a:srgbClr val="000000"/>
                </a:solidFill>
              </a:rPr>
              <a:t>Action</a:t>
            </a:r>
            <a:r>
              <a:rPr lang="ja-JP" altLang="en-US" b="1" dirty="0">
                <a:solidFill>
                  <a:srgbClr val="000000"/>
                </a:solidFill>
              </a:rPr>
              <a:t>を埋め込み</a:t>
            </a:r>
            <a:r>
              <a:rPr lang="ja-JP" altLang="en-US" dirty="0" smtClean="0">
                <a:solidFill>
                  <a:srgbClr val="000000"/>
                </a:solidFill>
              </a:rPr>
              <a:t>」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008000"/>
                </a:solidFill>
                <a:hlinkClick r:id="rId2"/>
              </a:rPr>
              <a:t>http://dbflute.seasar.org/ja/manual/function/helper/saflute/friendlylogging.html#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calllersqllog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ビズリーチでは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</a:t>
            </a:r>
            <a:r>
              <a:rPr lang="ja-JP" altLang="en-US" sz="3600" dirty="0" smtClean="0"/>
              <a:t>して会員が喜ぶなら</a:t>
            </a:r>
            <a:r>
              <a:rPr lang="en-US" altLang="ja-JP" sz="3600" dirty="0" smtClean="0"/>
              <a:t>…</a:t>
            </a:r>
          </a:p>
          <a:p>
            <a:pPr marL="0" indent="0">
              <a:buNone/>
            </a:pPr>
            <a:r>
              <a:rPr lang="ja-JP" altLang="en-US" sz="3600" dirty="0" smtClean="0"/>
              <a:t>　　　　　　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ja-JP" sz="4800" dirty="0"/>
              <a:t>　</a:t>
            </a:r>
            <a:r>
              <a:rPr lang="ja-JP" altLang="en-US" sz="4800" dirty="0" smtClean="0"/>
              <a:t>　　やる！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119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発行回数管理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8077260" cy="4056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r>
              <a:rPr lang="en-US" altLang="ja-JP" sz="3200" dirty="0" smtClean="0"/>
              <a:t>SQL</a:t>
            </a:r>
            <a:r>
              <a:rPr lang="ja-JP" altLang="en-US" sz="3200" dirty="0" smtClean="0"/>
              <a:t>の発行回数を数える</a:t>
            </a:r>
            <a:r>
              <a:rPr lang="en-US" altLang="ja-JP" dirty="0">
                <a:solidFill>
                  <a:srgbClr val="008000"/>
                </a:solidFill>
              </a:rPr>
              <a:t>(</a:t>
            </a:r>
            <a:r>
              <a:rPr lang="en-US" altLang="ja-JP" dirty="0" err="1">
                <a:solidFill>
                  <a:srgbClr val="008000"/>
                </a:solidFill>
              </a:rPr>
              <a:t>DBFlute</a:t>
            </a:r>
            <a:r>
              <a:rPr lang="en-US" altLang="ja-JP" dirty="0">
                <a:solidFill>
                  <a:srgbClr val="008000"/>
                </a:solidFill>
              </a:rPr>
              <a:t>)</a:t>
            </a:r>
            <a:endParaRPr lang="en-US" altLang="ja-JP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リクエスト</a:t>
            </a:r>
            <a:r>
              <a:rPr lang="en-US" altLang="ja-JP" sz="3200" dirty="0" smtClean="0"/>
              <a:t>30</a:t>
            </a:r>
            <a:r>
              <a:rPr lang="ja-JP" altLang="en-US" sz="3200" dirty="0" smtClean="0"/>
              <a:t>回以上で警告ログ</a:t>
            </a:r>
            <a:endParaRPr lang="en-US" altLang="ja-JP" dirty="0" smtClean="0"/>
          </a:p>
          <a:p>
            <a:r>
              <a:rPr lang="ja-JP" altLang="en-US" sz="3200" dirty="0"/>
              <a:t>まだ、</a:t>
            </a:r>
            <a:r>
              <a:rPr lang="en-US" altLang="ja-JP" sz="3200" dirty="0" err="1"/>
              <a:t>Kibana</a:t>
            </a:r>
            <a:r>
              <a:rPr lang="ja-JP" altLang="en-US" sz="3200" dirty="0"/>
              <a:t>に載ってないが</a:t>
            </a:r>
            <a:r>
              <a:rPr lang="en-US" altLang="ja-JP" sz="3200" dirty="0" smtClean="0"/>
              <a:t>…</a:t>
            </a:r>
            <a:r>
              <a:rPr lang="ja-JP" altLang="en-US" sz="3200" dirty="0" smtClean="0"/>
              <a:t>いつか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b="1" dirty="0"/>
              <a:t>Request</a:t>
            </a:r>
            <a:r>
              <a:rPr lang="ja-JP" altLang="en-US" b="1" dirty="0"/>
              <a:t>ごとの</a:t>
            </a:r>
            <a:r>
              <a:rPr lang="en-US" altLang="ja-JP" b="1" dirty="0"/>
              <a:t>SQL</a:t>
            </a:r>
            <a:r>
              <a:rPr lang="ja-JP" altLang="en-US" b="1" dirty="0"/>
              <a:t>の発行回数</a:t>
            </a:r>
            <a:r>
              <a:rPr lang="ja-JP" altLang="en-US" dirty="0" smtClean="0"/>
              <a:t>」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http</a:t>
            </a:r>
            <a:r>
              <a:rPr lang="en-US" altLang="ja-JP" dirty="0">
                <a:solidFill>
                  <a:srgbClr val="008000"/>
                </a:solidFill>
                <a:hlinkClick r:id="rId2"/>
              </a:rPr>
              <a:t>://dbflute.seasar.org/ja/manual/function/helper/saflute/friendlylogging.html#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sqlcountlog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63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がやっていること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8077260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	</a:t>
            </a:r>
            <a:r>
              <a:rPr lang="en-US" altLang="ja-JP" sz="3200" dirty="0" err="1" smtClean="0"/>
              <a:t>DBFlute</a:t>
            </a:r>
            <a:r>
              <a:rPr lang="ja-JP" altLang="en-US" sz="3200" dirty="0" smtClean="0"/>
              <a:t>は、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	</a:t>
            </a:r>
            <a:r>
              <a:rPr lang="en-US" altLang="ja-JP" sz="3200" dirty="0" smtClean="0"/>
              <a:t>SQL</a:t>
            </a:r>
            <a:r>
              <a:rPr lang="ja-JP" altLang="en-US" sz="3200" dirty="0" smtClean="0"/>
              <a:t>を管理するための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拡張ポイントを用意している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475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さてさて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7706219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6000" dirty="0">
              <a:solidFill>
                <a:srgbClr val="800000"/>
              </a:solidFill>
            </a:endParaRPr>
          </a:p>
          <a:p>
            <a:pPr marL="457200" lvl="1" indent="0" algn="ctr">
              <a:buNone/>
            </a:pPr>
            <a:r>
              <a:rPr lang="ja-JP" altLang="en-US" sz="6000" dirty="0" smtClean="0">
                <a:solidFill>
                  <a:srgbClr val="800000"/>
                </a:solidFill>
              </a:rPr>
              <a:t>お知らせ</a:t>
            </a:r>
            <a:endParaRPr lang="en-US" altLang="ja-JP" sz="60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75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ビズリーチでは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4000" b="1" dirty="0" err="1" smtClean="0"/>
              <a:t>Scala</a:t>
            </a:r>
            <a:r>
              <a:rPr lang="ja-JP" altLang="en-US" sz="4000" dirty="0" smtClean="0"/>
              <a:t>でサービス開発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　　してみたい方、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</a:t>
            </a:r>
            <a:r>
              <a:rPr lang="ja-JP" altLang="en-US" sz="4800" dirty="0" smtClean="0">
                <a:solidFill>
                  <a:srgbClr val="800000"/>
                </a:solidFill>
              </a:rPr>
              <a:t>大募集！</a:t>
            </a:r>
            <a:endParaRPr lang="en-US" altLang="ja-JP" sz="48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72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Scala</a:t>
            </a:r>
            <a:r>
              <a:rPr lang="ja-JP" altLang="en-US" sz="4400" dirty="0" smtClean="0"/>
              <a:t>の勉強会も活発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「</a:t>
            </a:r>
            <a:r>
              <a:rPr lang="en-US" altLang="ja-JP" sz="4000" dirty="0" smtClean="0"/>
              <a:t>Daily </a:t>
            </a:r>
            <a:r>
              <a:rPr lang="en-US" altLang="ja-JP" sz="4000" dirty="0" err="1"/>
              <a:t>Scala</a:t>
            </a:r>
            <a:r>
              <a:rPr lang="ja-JP" altLang="en-US" sz="4000" dirty="0" smtClean="0"/>
              <a:t>始まりました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://codebreak.com/blog/shimamoto/page/c58202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dirty="0" smtClean="0">
                <a:solidFill>
                  <a:srgbClr val="008000"/>
                </a:solidFill>
              </a:rPr>
              <a:t>未経験でもだいじょうぶ、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r>
              <a:rPr lang="en-US" altLang="ja-JP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dirty="0" smtClean="0">
                <a:solidFill>
                  <a:srgbClr val="008000"/>
                </a:solidFill>
              </a:rPr>
              <a:t>プロフェッショナルがすぐそばにいます！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0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jflute</a:t>
            </a:r>
            <a:r>
              <a:rPr lang="ja-JP" altLang="en-US" sz="4400" dirty="0" smtClean="0"/>
              <a:t>も勉強中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err="1"/>
              <a:t>DBFlute</a:t>
            </a:r>
            <a:r>
              <a:rPr lang="en-US" altLang="ja-JP" sz="3600" dirty="0"/>
              <a:t> on </a:t>
            </a:r>
            <a:r>
              <a:rPr lang="en-US" altLang="ja-JP" sz="3600" dirty="0" err="1"/>
              <a:t>Scala</a:t>
            </a:r>
            <a:r>
              <a:rPr lang="en-US" altLang="ja-JP" sz="3600" dirty="0"/>
              <a:t> </a:t>
            </a:r>
            <a:r>
              <a:rPr lang="ja-JP" altLang="en-US" sz="3600" dirty="0"/>
              <a:t>パイロット版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>
                <a:hlinkClick r:id="rId3"/>
              </a:rPr>
              <a:t>http://d.hatena.ne.jp/jflute/20140904/</a:t>
            </a:r>
            <a:r>
              <a:rPr lang="en-US" altLang="ja-JP" dirty="0" smtClean="0">
                <a:hlinkClick r:id="rId3"/>
              </a:rPr>
              <a:t>onscala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sz="2000" dirty="0" smtClean="0">
                <a:solidFill>
                  <a:srgbClr val="008000"/>
                </a:solidFill>
              </a:rPr>
              <a:t>※ </a:t>
            </a:r>
            <a:r>
              <a:rPr lang="en-US" altLang="ja-JP" sz="2000" dirty="0" smtClean="0">
                <a:solidFill>
                  <a:srgbClr val="008000"/>
                </a:solidFill>
              </a:rPr>
              <a:t>(</a:t>
            </a:r>
            <a:r>
              <a:rPr lang="ja-JP" altLang="en-US" sz="2000" dirty="0">
                <a:solidFill>
                  <a:srgbClr val="008000"/>
                </a:solidFill>
              </a:rPr>
              <a:t>サイン入り</a:t>
            </a:r>
            <a:r>
              <a:rPr lang="en-US" altLang="ja-JP" sz="2000" dirty="0" smtClean="0">
                <a:solidFill>
                  <a:srgbClr val="008000"/>
                </a:solidFill>
              </a:rPr>
              <a:t>)</a:t>
            </a:r>
            <a:r>
              <a:rPr lang="ja-JP" altLang="en-US" sz="2000" dirty="0" smtClean="0">
                <a:solidFill>
                  <a:srgbClr val="008000"/>
                </a:solidFill>
              </a:rPr>
              <a:t>「</a:t>
            </a:r>
            <a:r>
              <a:rPr lang="en-US" altLang="ja-JP" sz="2000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sz="2000" dirty="0">
                <a:solidFill>
                  <a:srgbClr val="008000"/>
                </a:solidFill>
              </a:rPr>
              <a:t>逆引き</a:t>
            </a:r>
            <a:r>
              <a:rPr lang="ja-JP" altLang="en-US" sz="2000" dirty="0" smtClean="0">
                <a:solidFill>
                  <a:srgbClr val="008000"/>
                </a:solidFill>
              </a:rPr>
              <a:t>レシピ</a:t>
            </a:r>
            <a:r>
              <a:rPr lang="ja-JP" altLang="en-US" sz="2000" dirty="0" smtClean="0">
                <a:solidFill>
                  <a:srgbClr val="008000"/>
                </a:solidFill>
              </a:rPr>
              <a:t>」が手放せない（＾＾</a:t>
            </a:r>
            <a:endParaRPr lang="en-US" altLang="ja-JP" sz="2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20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もちろん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4000" b="1" dirty="0" smtClean="0"/>
              <a:t>Java</a:t>
            </a:r>
            <a:r>
              <a:rPr lang="ja-JP" altLang="en-US" sz="4000" dirty="0" smtClean="0"/>
              <a:t>でサービス開発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　　してみたい方も、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</a:t>
            </a:r>
            <a:r>
              <a:rPr lang="ja-JP" altLang="en-US" sz="4800" dirty="0" smtClean="0">
                <a:solidFill>
                  <a:srgbClr val="800000"/>
                </a:solidFill>
              </a:rPr>
              <a:t>大募集！</a:t>
            </a:r>
            <a:endParaRPr lang="en-US" altLang="ja-JP" sz="48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67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7715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err="1" smtClean="0"/>
              <a:t>DBFlute</a:t>
            </a:r>
            <a:r>
              <a:rPr lang="ja-JP" altLang="en-US" sz="3600" dirty="0" smtClean="0"/>
              <a:t>なんてまっ</a:t>
            </a:r>
            <a:r>
              <a:rPr lang="ja-JP" altLang="en-US" sz="3600" dirty="0" smtClean="0"/>
              <a:t>っ</a:t>
            </a:r>
            <a:r>
              <a:rPr lang="ja-JP" altLang="en-US" sz="3600" dirty="0"/>
              <a:t>っ</a:t>
            </a:r>
            <a:r>
              <a:rPr lang="ja-JP" altLang="en-US" sz="3600" dirty="0" smtClean="0"/>
              <a:t>たく、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　知らないんですけど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5365641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7715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ja-JP" altLang="en-US" sz="4000" dirty="0" smtClean="0"/>
              <a:t>「知ってたら、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ビックリしますよぅ」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67134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ハンズオン！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新卒だけでなく、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中途の方もしっかり研修制度あり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is-IS" altLang="ja-JP" dirty="0">
                <a:solidFill>
                  <a:srgbClr val="800000"/>
                </a:solidFill>
                <a:hlinkClick r:id="rId2"/>
              </a:rPr>
              <a:t>http://d.hatena.ne.jp/jflute/20130602/</a:t>
            </a:r>
            <a:r>
              <a:rPr lang="is-IS" altLang="ja-JP" dirty="0" smtClean="0">
                <a:solidFill>
                  <a:srgbClr val="800000"/>
                </a:solidFill>
                <a:hlinkClick r:id="rId2"/>
              </a:rPr>
              <a:t>1370192962</a:t>
            </a:r>
            <a:endParaRPr lang="en-US" altLang="ja-JP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008000"/>
                </a:solidFill>
              </a:rPr>
              <a:t>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>
                <a:solidFill>
                  <a:srgbClr val="008000"/>
                </a:solidFill>
              </a:rPr>
              <a:t>現社員</a:t>
            </a:r>
            <a:r>
              <a:rPr lang="ja-JP" altLang="en-US" dirty="0" smtClean="0">
                <a:solidFill>
                  <a:srgbClr val="008000"/>
                </a:solidFill>
              </a:rPr>
              <a:t>、</a:t>
            </a:r>
            <a:r>
              <a:rPr lang="ja-JP" altLang="en-US" dirty="0" smtClean="0">
                <a:solidFill>
                  <a:srgbClr val="008000"/>
                </a:solidFill>
              </a:rPr>
              <a:t>ほぼ</a:t>
            </a:r>
            <a:r>
              <a:rPr lang="ja-JP" altLang="en-US" dirty="0" smtClean="0">
                <a:solidFill>
                  <a:srgbClr val="008000"/>
                </a:solidFill>
              </a:rPr>
              <a:t>みんな</a:t>
            </a:r>
            <a:r>
              <a:rPr lang="en-US" altLang="ja-JP" dirty="0" err="1" smtClean="0">
                <a:solidFill>
                  <a:srgbClr val="008000"/>
                </a:solidFill>
              </a:rPr>
              <a:t>DBFlute</a:t>
            </a:r>
            <a:r>
              <a:rPr lang="ja-JP" altLang="en-US" dirty="0" smtClean="0">
                <a:solidFill>
                  <a:srgbClr val="008000"/>
                </a:solidFill>
              </a:rPr>
              <a:t>初めて</a:t>
            </a:r>
            <a:r>
              <a:rPr lang="ja-JP" altLang="en-US" dirty="0" smtClean="0">
                <a:solidFill>
                  <a:srgbClr val="008000"/>
                </a:solidFill>
              </a:rPr>
              <a:t>の状態</a:t>
            </a:r>
            <a:r>
              <a:rPr lang="ja-JP" altLang="en-US" dirty="0" smtClean="0">
                <a:solidFill>
                  <a:srgbClr val="008000"/>
                </a:solidFill>
              </a:rPr>
              <a:t>から</a:t>
            </a:r>
            <a:r>
              <a:rPr lang="en-US" altLang="ja-JP" dirty="0" smtClean="0">
                <a:solidFill>
                  <a:srgbClr val="008000"/>
                </a:solidFill>
              </a:rPr>
              <a:t>				</a:t>
            </a:r>
            <a:r>
              <a:rPr lang="ja-JP" altLang="en-US" dirty="0" smtClean="0">
                <a:solidFill>
                  <a:srgbClr val="008000"/>
                </a:solidFill>
              </a:rPr>
              <a:t>プロフェッショナル</a:t>
            </a:r>
            <a:r>
              <a:rPr lang="ja-JP" altLang="en-US" dirty="0">
                <a:solidFill>
                  <a:srgbClr val="008000"/>
                </a:solidFill>
              </a:rPr>
              <a:t>に</a:t>
            </a:r>
            <a:r>
              <a:rPr lang="ja-JP" altLang="en-US" dirty="0"/>
              <a:t>　　</a:t>
            </a: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2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ビズでのイテレーション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5102" y="1735138"/>
            <a:ext cx="8048718" cy="4056062"/>
          </a:xfrm>
        </p:spPr>
        <p:txBody>
          <a:bodyPr>
            <a:noAutofit/>
          </a:bodyPr>
          <a:lstStyle/>
          <a:p>
            <a:endParaRPr lang="en-US" altLang="ja-JP" sz="2800" dirty="0" smtClean="0"/>
          </a:p>
          <a:p>
            <a:r>
              <a:rPr lang="ja-JP" altLang="en-US" sz="2800" dirty="0" smtClean="0"/>
              <a:t>二</a:t>
            </a:r>
            <a:r>
              <a:rPr lang="ja-JP" altLang="en-US" sz="2800" dirty="0"/>
              <a:t>週にいっぺんリリース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</a:rPr>
              <a:t>巨人</a:t>
            </a:r>
            <a:r>
              <a:rPr lang="ja-JP" altLang="en-US" dirty="0" smtClean="0">
                <a:solidFill>
                  <a:srgbClr val="008000"/>
                </a:solidFill>
              </a:rPr>
              <a:t>プロジェクト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r>
              <a:rPr lang="ja-JP" altLang="en-US" sz="2800" dirty="0"/>
              <a:t>毎週リリース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>
                <a:solidFill>
                  <a:srgbClr val="008000"/>
                </a:solidFill>
              </a:rPr>
              <a:t>発展途上</a:t>
            </a:r>
            <a:r>
              <a:rPr lang="ja-JP" altLang="en-US" dirty="0" smtClean="0">
                <a:solidFill>
                  <a:srgbClr val="008000"/>
                </a:solidFill>
              </a:rPr>
              <a:t>プロジェクト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r>
              <a:rPr lang="ja-JP" altLang="en-US" sz="2800" dirty="0"/>
              <a:t>週に三回くらいリリース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>
                <a:solidFill>
                  <a:srgbClr val="008000"/>
                </a:solidFill>
              </a:rPr>
              <a:t>黎明期プロジェクト</a:t>
            </a:r>
            <a:endParaRPr kumimoji="1" lang="ja-JP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57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１１月２２日（土）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ビズリーチガーデンにて、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4800" b="1" dirty="0" err="1" smtClean="0">
                <a:solidFill>
                  <a:srgbClr val="800000"/>
                </a:solidFill>
              </a:rPr>
              <a:t>DBFlute</a:t>
            </a:r>
            <a:r>
              <a:rPr lang="ja-JP" altLang="en-US" sz="4800" b="1" dirty="0" smtClean="0">
                <a:solidFill>
                  <a:srgbClr val="800000"/>
                </a:solidFill>
              </a:rPr>
              <a:t>フェス</a:t>
            </a:r>
            <a:r>
              <a:rPr lang="ja-JP" altLang="en-US" sz="3600" dirty="0" smtClean="0"/>
              <a:t>やります！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dirty="0">
                <a:solidFill>
                  <a:srgbClr val="800000"/>
                </a:solidFill>
                <a:hlinkClick r:id="rId3"/>
              </a:rPr>
              <a:t>http://</a:t>
            </a:r>
            <a:r>
              <a:rPr lang="en-US" altLang="ja-JP" dirty="0" err="1">
                <a:solidFill>
                  <a:srgbClr val="800000"/>
                </a:solidFill>
                <a:hlinkClick r:id="rId3"/>
              </a:rPr>
              <a:t>connpass.com</a:t>
            </a:r>
            <a:r>
              <a:rPr lang="en-US" altLang="ja-JP" dirty="0">
                <a:solidFill>
                  <a:srgbClr val="800000"/>
                </a:solidFill>
                <a:hlinkClick r:id="rId3"/>
              </a:rPr>
              <a:t>/event/9544</a:t>
            </a:r>
            <a:r>
              <a:rPr lang="en-US" altLang="ja-JP" dirty="0" smtClean="0">
                <a:solidFill>
                  <a:srgbClr val="800000"/>
                </a:solidFill>
                <a:hlinkClick r:id="rId3"/>
              </a:rPr>
              <a:t>/</a:t>
            </a:r>
            <a:endParaRPr lang="en-US" altLang="ja-JP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10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変更から逃げずに、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ビジネスと向き合うための、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　　　　道具を使う。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659770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799163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ご清聴ありがとうございました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0520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普通に発する言葉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5102" y="1735138"/>
            <a:ext cx="8048718" cy="4056062"/>
          </a:xfrm>
        </p:spPr>
        <p:txBody>
          <a:bodyPr>
            <a:noAutofit/>
          </a:bodyPr>
          <a:lstStyle/>
          <a:p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　「今回リリースの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変更は？」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010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sz="4400" dirty="0"/>
              <a:t>そこで</a:t>
            </a:r>
            <a:endParaRPr lang="en-US" altLang="ja-JP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3600" dirty="0" smtClean="0"/>
              <a:t>　</a:t>
            </a:r>
            <a:endParaRPr lang="en-US" altLang="ja-JP" sz="3600" dirty="0" smtClean="0"/>
          </a:p>
        </p:txBody>
      </p:sp>
      <p:pic>
        <p:nvPicPr>
          <p:cNvPr id="4" name="図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14" y="2479500"/>
            <a:ext cx="6654072" cy="3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13994</TotalTime>
  <Words>656</Words>
  <Application>Microsoft Macintosh PowerPoint</Application>
  <PresentationFormat>画面に合わせる (4:3)</PresentationFormat>
  <Paragraphs>358</Paragraphs>
  <Slides>72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72</vt:i4>
      </vt:variant>
    </vt:vector>
  </HeadingPairs>
  <TitlesOfParts>
    <vt:vector size="73" baseType="lpstr">
      <vt:lpstr>インク瓶</vt:lpstr>
      <vt:lpstr>Javaだからこそできる、ビズリーチ、 攻めのDB変更 </vt:lpstr>
      <vt:lpstr>ビズリーチの紹介</vt:lpstr>
      <vt:lpstr>自己紹介</vt:lpstr>
      <vt:lpstr>さて</vt:lpstr>
      <vt:lpstr>そりゃまあ</vt:lpstr>
      <vt:lpstr>ビズリーチでは</vt:lpstr>
      <vt:lpstr>ビズでのイテレーション</vt:lpstr>
      <vt:lpstr>普通に発する言葉</vt:lpstr>
      <vt:lpstr>そこで</vt:lpstr>
      <vt:lpstr>DBFluteとは？</vt:lpstr>
      <vt:lpstr>DBFluteのターゲット</vt:lpstr>
      <vt:lpstr>根本</vt:lpstr>
      <vt:lpstr>ひとーつ！</vt:lpstr>
      <vt:lpstr>ジレンマ</vt:lpstr>
      <vt:lpstr>そこでコード生成</vt:lpstr>
      <vt:lpstr>ConditionBean</vt:lpstr>
      <vt:lpstr>ConditionBeanの実装</vt:lpstr>
      <vt:lpstr>外だしSQL(2WaySQL)</vt:lpstr>
      <vt:lpstr>外だしSQLの手順</vt:lpstr>
      <vt:lpstr>100%検知は無理でも…</vt:lpstr>
      <vt:lpstr>ふたーつ！</vt:lpstr>
      <vt:lpstr>ジレンマ</vt:lpstr>
      <vt:lpstr>そこでドキュメント生成</vt:lpstr>
      <vt:lpstr>SchemaHTML</vt:lpstr>
      <vt:lpstr>HistoryHTML</vt:lpstr>
      <vt:lpstr>ドキュメントの生成手順</vt:lpstr>
      <vt:lpstr>みっつ！</vt:lpstr>
      <vt:lpstr>ジレンマ</vt:lpstr>
      <vt:lpstr>そこでReplaceSchema</vt:lpstr>
      <vt:lpstr>ReplaceSchema運用</vt:lpstr>
      <vt:lpstr>ちょっとBreak</vt:lpstr>
      <vt:lpstr>DB変更の流れ</vt:lpstr>
      <vt:lpstr>全員DB設計者</vt:lpstr>
      <vt:lpstr>格言</vt:lpstr>
      <vt:lpstr>疑問</vt:lpstr>
      <vt:lpstr>回答</vt:lpstr>
      <vt:lpstr>この方(!?)を…</vt:lpstr>
      <vt:lpstr>持っている人がDBAです</vt:lpstr>
      <vt:lpstr>鉄の掟</vt:lpstr>
      <vt:lpstr>もうちょい、ちゃんとした話</vt:lpstr>
      <vt:lpstr>そしてみんなでレビュー</vt:lpstr>
      <vt:lpstr>戻ります</vt:lpstr>
      <vt:lpstr>よっつ！</vt:lpstr>
      <vt:lpstr>ジレンマ</vt:lpstr>
      <vt:lpstr>そこでAlterCheck</vt:lpstr>
      <vt:lpstr>AlterCheckの仕組み</vt:lpstr>
      <vt:lpstr>AlterCheck運用</vt:lpstr>
      <vt:lpstr>いつつ！</vt:lpstr>
      <vt:lpstr>ジレンマ</vt:lpstr>
      <vt:lpstr>そこでLoadDataReverse</vt:lpstr>
      <vt:lpstr>LoadDataReverse運用</vt:lpstr>
      <vt:lpstr>LoadDataReverse運用</vt:lpstr>
      <vt:lpstr>むっつ！</vt:lpstr>
      <vt:lpstr>プレゼン資料作りながら心配に…</vt:lpstr>
      <vt:lpstr>ジレンマ</vt:lpstr>
      <vt:lpstr>もいっこジレンマ</vt:lpstr>
      <vt:lpstr>そこで、SQLとアプリのマッピング</vt:lpstr>
      <vt:lpstr>グラフ化されたもの！</vt:lpstr>
      <vt:lpstr>スロークエリ管理</vt:lpstr>
      <vt:lpstr>SQL発行回数管理</vt:lpstr>
      <vt:lpstr>DBFluteがやっていること</vt:lpstr>
      <vt:lpstr>さてさて</vt:lpstr>
      <vt:lpstr>ビズリーチでは</vt:lpstr>
      <vt:lpstr>Scalaの勉強会も活発</vt:lpstr>
      <vt:lpstr>jfluteも勉強中</vt:lpstr>
      <vt:lpstr>もちろん</vt:lpstr>
      <vt:lpstr>疑問</vt:lpstr>
      <vt:lpstr>回答</vt:lpstr>
      <vt:lpstr>DBFluteハンズオン！</vt:lpstr>
      <vt:lpstr>お知らせ</vt:lpstr>
      <vt:lpstr>まとめ</vt:lpstr>
      <vt:lpstr>おしまい！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420</cp:revision>
  <dcterms:created xsi:type="dcterms:W3CDTF">2013-04-02T10:20:29Z</dcterms:created>
  <dcterms:modified xsi:type="dcterms:W3CDTF">2014-11-14T11:35:15Z</dcterms:modified>
</cp:coreProperties>
</file>