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8" r:id="rId8"/>
    <p:sldId id="282" r:id="rId9"/>
    <p:sldId id="283" r:id="rId10"/>
    <p:sldId id="279" r:id="rId11"/>
    <p:sldId id="281" r:id="rId12"/>
    <p:sldId id="293" r:id="rId13"/>
    <p:sldId id="285" r:id="rId14"/>
    <p:sldId id="294" r:id="rId15"/>
    <p:sldId id="284" r:id="rId16"/>
    <p:sldId id="296" r:id="rId17"/>
    <p:sldId id="288" r:id="rId18"/>
    <p:sldId id="297" r:id="rId19"/>
    <p:sldId id="289" r:id="rId20"/>
    <p:sldId id="299" r:id="rId21"/>
    <p:sldId id="295" r:id="rId22"/>
    <p:sldId id="300" r:id="rId23"/>
    <p:sldId id="301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30" autoAdjust="0"/>
  </p:normalViewPr>
  <p:slideViewPr>
    <p:cSldViewPr snapToGrid="0" snapToObjects="1">
      <p:cViewPr varScale="1">
        <p:scale>
          <a:sx n="100" d="100"/>
          <a:sy n="100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1436230"/>
            <a:ext cx="7883894" cy="3602114"/>
          </a:xfrm>
        </p:spPr>
        <p:txBody>
          <a:bodyPr/>
          <a:lstStyle/>
          <a:p>
            <a:pPr algn="r"/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とアプリ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とつなぐ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架け橋</a:t>
            </a:r>
            <a:r>
              <a:rPr lang="en-US" altLang="ja-JP" sz="62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62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6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6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62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6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09800" y="5291374"/>
            <a:ext cx="6477000" cy="939345"/>
          </a:xfrm>
        </p:spPr>
        <p:txBody>
          <a:bodyPr/>
          <a:lstStyle/>
          <a:p>
            <a:pPr algn="r"/>
            <a:r>
              <a:rPr lang="ja-JP" altLang="en-US" sz="3200" dirty="0" smtClean="0"/>
              <a:t>久保　雅彦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j</a:t>
            </a:r>
            <a:r>
              <a:rPr kumimoji="1" lang="en-US" altLang="ja-JP" sz="3200" dirty="0" err="1" smtClean="0"/>
              <a:t>flute</a:t>
            </a:r>
            <a:endParaRPr kumimoji="1" lang="en-US" altLang="ja-JP" sz="3200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ギャップって？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/>
          </a:p>
          <a:p>
            <a:pPr marL="457200" lvl="1" indent="0">
              <a:buNone/>
            </a:pPr>
            <a:r>
              <a:rPr lang="en-US" altLang="ja-JP" sz="2600" dirty="0" smtClean="0"/>
              <a:t>DB</a:t>
            </a:r>
            <a:r>
              <a:rPr lang="ja-JP" altLang="en-US" sz="2600" dirty="0" smtClean="0"/>
              <a:t>サイド：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設計、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インフラ</a:t>
            </a:r>
            <a:endParaRPr lang="en-US" altLang="ja-JP" sz="3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2600" dirty="0" smtClean="0"/>
              <a:t>アプリサイド：</a:t>
            </a:r>
            <a:r>
              <a:rPr lang="ja-JP" altLang="en-US" sz="3200" dirty="0" smtClean="0">
                <a:solidFill>
                  <a:srgbClr val="564A17"/>
                </a:solidFill>
              </a:rPr>
              <a:t>アプリ開発</a:t>
            </a:r>
            <a:endParaRPr lang="en-US" altLang="ja-JP" sz="3200" dirty="0" smtClean="0">
              <a:solidFill>
                <a:srgbClr val="564A17"/>
              </a:solidFill>
            </a:endParaRPr>
          </a:p>
          <a:p>
            <a:pPr lvl="1"/>
            <a:endParaRPr lang="en-US" altLang="ja-JP" sz="2600" dirty="0" smtClean="0"/>
          </a:p>
          <a:p>
            <a:pPr marL="457200" lvl="1" indent="0">
              <a:buNone/>
            </a:pPr>
            <a:endParaRPr kumimoji="1" lang="en-US" altLang="ja-JP" sz="2600" dirty="0" smtClean="0"/>
          </a:p>
          <a:p>
            <a:pPr marL="457200" lvl="1" indent="0">
              <a:buNone/>
            </a:pP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互いが互いに責め合う</a:t>
            </a:r>
            <a:r>
              <a:rPr kumimoji="1"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 (T T</a:t>
            </a:r>
          </a:p>
        </p:txBody>
      </p:sp>
    </p:spTree>
    <p:extLst>
      <p:ext uri="{BB962C8B-B14F-4D97-AF65-F5344CB8AC3E}">
        <p14:creationId xmlns:p14="http://schemas.microsoft.com/office/powerpoint/2010/main" val="33323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その１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設計の意図が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アプリ側に伝わらない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を伝える！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SchemaHTML</a:t>
            </a:r>
            <a:r>
              <a:rPr lang="ja-JP" altLang="en-US" dirty="0" smtClean="0"/>
              <a:t>でテーブル定義の自動生成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メンテナンス不要</a:t>
            </a:r>
            <a:r>
              <a:rPr kumimoji="1" lang="en-US" altLang="ja-JP" dirty="0" smtClean="0"/>
              <a:t> (DB</a:t>
            </a:r>
            <a:r>
              <a:rPr kumimoji="1" lang="ja-JP" altLang="en-US" dirty="0" smtClean="0"/>
              <a:t>コメント重視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気楽に開ける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形式</a:t>
            </a:r>
            <a:endParaRPr kumimoji="1"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定義を</a:t>
            </a:r>
            <a:r>
              <a:rPr lang="en-US" altLang="ja-JP" dirty="0" err="1" smtClean="0"/>
              <a:t>JavaDoc</a:t>
            </a:r>
            <a:r>
              <a:rPr lang="ja-JP" altLang="en-US" dirty="0" smtClean="0"/>
              <a:t>コメントに</a:t>
            </a:r>
            <a:endParaRPr lang="en-US" altLang="ja-JP" dirty="0" smtClean="0"/>
          </a:p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コメントを</a:t>
            </a:r>
            <a:r>
              <a:rPr kumimoji="1" lang="en-US" altLang="ja-JP" dirty="0" err="1" smtClean="0"/>
              <a:t>JavaDoc</a:t>
            </a:r>
            <a:r>
              <a:rPr kumimoji="1" lang="ja-JP" altLang="en-US" dirty="0" smtClean="0"/>
              <a:t>コメントに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4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その２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アプリ側の都合に関係なく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変更される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変更につおい！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タイプセーフ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変更の影響範囲検知</a:t>
            </a:r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の外だし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で一括実行で検知</a:t>
            </a:r>
            <a:endParaRPr lang="en-US" altLang="ja-JP" dirty="0" smtClean="0"/>
          </a:p>
          <a:p>
            <a:r>
              <a:rPr lang="ja-JP" altLang="en-US" dirty="0" smtClean="0"/>
              <a:t>最新</a:t>
            </a:r>
            <a:r>
              <a:rPr lang="en-US" altLang="ja-JP" dirty="0" smtClean="0"/>
              <a:t>DB</a:t>
            </a:r>
            <a:r>
              <a:rPr lang="ja-JP" altLang="en-US" dirty="0" smtClean="0"/>
              <a:t>構造の横展開を自動化</a:t>
            </a:r>
            <a:r>
              <a:rPr lang="en-US" altLang="ja-JP" dirty="0" smtClean="0"/>
              <a:t> (</a:t>
            </a:r>
            <a:r>
              <a:rPr lang="en-US" altLang="ja-JP" b="1" dirty="0" err="1" smtClean="0">
                <a:solidFill>
                  <a:srgbClr val="640706"/>
                </a:solidFill>
              </a:rPr>
              <a:t>ReplaceSchema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テストデータの一元管理</a:t>
            </a:r>
          </a:p>
          <a:p>
            <a:r>
              <a:rPr kumimoji="1" lang="ja-JP" altLang="en-US" dirty="0" smtClean="0"/>
              <a:t>というか一番のこだわり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749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というか、</a:t>
            </a: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変更の内容が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アプリ側に伝わらない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5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変更を伝える！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HistoryHTML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で履歴ドキュメントを自動生成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dirty="0" err="1" smtClean="0"/>
              <a:t>JavaDoc</a:t>
            </a:r>
            <a:r>
              <a:rPr lang="ja-JP" altLang="en-US" dirty="0" smtClean="0"/>
              <a:t>コメントや</a:t>
            </a:r>
            <a:r>
              <a:rPr lang="en-US" altLang="ja-JP" dirty="0" err="1" smtClean="0"/>
              <a:t>SchemaHTML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639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その４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ぐるぐると回す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9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は明示主義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関連テーブルは取りたいものを明示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dirty="0" smtClean="0"/>
              <a:t>get</a:t>
            </a:r>
            <a:r>
              <a:rPr lang="ja-JP" altLang="en-US" dirty="0" smtClean="0"/>
              <a:t>メソッドでの</a:t>
            </a:r>
            <a:r>
              <a:rPr lang="en-US" altLang="ja-JP" dirty="0" err="1" smtClean="0"/>
              <a:t>LazyLoad</a:t>
            </a:r>
            <a:r>
              <a:rPr lang="ja-JP" altLang="en-US" dirty="0" smtClean="0"/>
              <a:t>はしない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の発行回数を数えるための拡張ポイント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783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本番と結合と開発で、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スキーマ構造が違う！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1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は差分大好き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HistoryHTML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で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変更の歴史を振り返れる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rgbClr val="640706"/>
                </a:solidFill>
              </a:rPr>
              <a:t>AlterCheck</a:t>
            </a:r>
            <a:r>
              <a:rPr lang="ja-JP" altLang="en-US" dirty="0" smtClean="0"/>
              <a:t>で</a:t>
            </a:r>
            <a:r>
              <a:rPr lang="en-US" altLang="ja-JP" dirty="0" smtClean="0"/>
              <a:t>Alter</a:t>
            </a:r>
            <a:r>
              <a:rPr lang="ja-JP" altLang="en-US" dirty="0" smtClean="0"/>
              <a:t>文の整合性をチェック</a:t>
            </a:r>
            <a:endParaRPr lang="en-US" altLang="ja-JP" dirty="0" smtClean="0"/>
          </a:p>
          <a:p>
            <a:r>
              <a:rPr lang="en-US" altLang="ja-JP" b="1" dirty="0" err="1" smtClean="0">
                <a:solidFill>
                  <a:srgbClr val="640706"/>
                </a:solidFill>
              </a:rPr>
              <a:t>SchemaSyncCheck</a:t>
            </a:r>
            <a:r>
              <a:rPr lang="ja-JP" altLang="en-US" dirty="0" smtClean="0"/>
              <a:t>で二つの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の差分をチェック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600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その６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アプリ屋さんよぅ</a:t>
            </a: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パフォーマンス考慮お願い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SQL</a:t>
            </a:r>
            <a:r>
              <a:rPr lang="ja-JP" altLang="en-US" sz="4200" dirty="0" smtClean="0"/>
              <a:t>を大切に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CB</a:t>
            </a:r>
            <a:r>
              <a:rPr lang="ja-JP" altLang="en-US" dirty="0" smtClean="0"/>
              <a:t>で出力される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の見た目は超大事</a:t>
            </a:r>
            <a:endParaRPr lang="en-US" altLang="ja-JP" dirty="0" smtClean="0"/>
          </a:p>
          <a:p>
            <a:r>
              <a:rPr lang="ja-JP" altLang="en-US" dirty="0" smtClean="0"/>
              <a:t>発行された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の実行時間をログに</a:t>
            </a:r>
            <a:endParaRPr lang="en-US" altLang="ja-JP" dirty="0" smtClean="0"/>
          </a:p>
          <a:p>
            <a:r>
              <a:rPr lang="ja-JP" altLang="en-US" dirty="0" smtClean="0"/>
              <a:t>カラムの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情報を</a:t>
            </a:r>
            <a:r>
              <a:rPr lang="en-US" altLang="ja-JP" dirty="0" err="1" smtClean="0"/>
              <a:t>JavaDoc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を発行したクラスをログに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を発行した機能をコメントに埋め込み</a:t>
            </a:r>
            <a:r>
              <a:rPr lang="en-US" altLang="ja-JP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342862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は芸が細かい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マッピングでリフレクションは使わない</a:t>
            </a:r>
            <a:endParaRPr lang="en-US" altLang="ja-JP" dirty="0" smtClean="0"/>
          </a:p>
          <a:p>
            <a:r>
              <a:rPr lang="en-US" altLang="ja-JP" dirty="0" smtClean="0"/>
              <a:t>Entity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Setter</a:t>
            </a:r>
            <a:r>
              <a:rPr lang="ja-JP" altLang="en-US" dirty="0" smtClean="0"/>
              <a:t>呼び出し情報で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文を構築</a:t>
            </a:r>
            <a:endParaRPr lang="en-US" altLang="ja-JP" dirty="0" smtClean="0"/>
          </a:p>
          <a:p>
            <a:r>
              <a:rPr lang="ja-JP" altLang="en-US" dirty="0" smtClean="0"/>
              <a:t>ページングでの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発行回数制御</a:t>
            </a:r>
            <a:endParaRPr lang="en-US" altLang="ja-JP" dirty="0" smtClean="0"/>
          </a:p>
          <a:p>
            <a:r>
              <a:rPr lang="ja-JP" altLang="en-US" dirty="0" smtClean="0"/>
              <a:t>プロシージャにもつおい！</a:t>
            </a:r>
            <a:endParaRPr lang="en-US" altLang="ja-JP" dirty="0" smtClean="0"/>
          </a:p>
          <a:p>
            <a:r>
              <a:rPr lang="ja-JP" altLang="en-US" dirty="0" smtClean="0"/>
              <a:t>もちろん、バインド変数ですよ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672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どっちも</a:t>
            </a:r>
            <a:r>
              <a:rPr lang="en-US" altLang="ja-JP" sz="3600" dirty="0" err="1" smtClean="0">
                <a:solidFill>
                  <a:schemeClr val="accent1">
                    <a:lumMod val="75000"/>
                  </a:schemeClr>
                </a:solidFill>
              </a:rPr>
              <a:t>WinWin</a:t>
            </a: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になってこそ、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お客様も最高のシステムに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出会えるはず</a:t>
            </a:r>
            <a:endParaRPr kumimoji="1" lang="ja-JP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46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架け橋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そのためのツール、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選んでみませんか？</a:t>
            </a:r>
            <a:endParaRPr kumimoji="1" lang="ja-JP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ja-JP" altLang="en-US" sz="3600" dirty="0" smtClean="0"/>
              <a:t>アプリ内での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アクセスの支援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開発環境での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管理の支援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の特徴は？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660066"/>
                </a:solidFill>
              </a:rPr>
              <a:t>スピードの速いビジネス変化</a:t>
            </a: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に耐えられる</a:t>
            </a:r>
            <a:r>
              <a:rPr kumimoji="1" lang="ja-JP" altLang="en-US" sz="2800" dirty="0" smtClean="0"/>
              <a:t>開発環境の支援に特化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sz="4400" dirty="0" smtClean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DB</a:t>
            </a:r>
            <a:r>
              <a:rPr lang="ja-JP" altLang="en-US" sz="4400" dirty="0" smtClean="0">
                <a:solidFill>
                  <a:srgbClr val="800000"/>
                </a:solidFill>
              </a:rPr>
              <a:t>変更に強い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2800" dirty="0" err="1" smtClean="0"/>
              <a:t>BtoC</a:t>
            </a:r>
            <a:r>
              <a:rPr lang="ja-JP" altLang="en-US" sz="2800" dirty="0" smtClean="0"/>
              <a:t>などのサービス開発（事業会社）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リーン・スタートアップ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インクリメンタル開発</a:t>
            </a:r>
            <a:endParaRPr lang="en-US" altLang="ja-JP" sz="2600" dirty="0" smtClean="0"/>
          </a:p>
          <a:p>
            <a:pPr marL="457200" lvl="1" indent="0">
              <a:buNone/>
            </a:pPr>
            <a:endParaRPr lang="en-US" altLang="ja-JP" sz="2600" dirty="0" smtClean="0"/>
          </a:p>
          <a:p>
            <a:r>
              <a:rPr lang="en-US" altLang="ja-JP" sz="2800" dirty="0" smtClean="0"/>
              <a:t>DB</a:t>
            </a:r>
            <a:r>
              <a:rPr lang="ja-JP" altLang="en-US" sz="2800" dirty="0" smtClean="0"/>
              <a:t>設計と実装の同時開発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800000"/>
                </a:solidFill>
              </a:rPr>
              <a:t>※</a:t>
            </a:r>
            <a:r>
              <a:rPr lang="ja-JP" altLang="en-US" sz="3200" dirty="0" smtClean="0">
                <a:solidFill>
                  <a:srgbClr val="800000"/>
                </a:solidFill>
              </a:rPr>
              <a:t>ビジネス</a:t>
            </a:r>
            <a:r>
              <a:rPr lang="ja-JP" altLang="en-US" sz="3200" dirty="0">
                <a:solidFill>
                  <a:srgbClr val="800000"/>
                </a:solidFill>
              </a:rPr>
              <a:t>のための泥臭い</a:t>
            </a:r>
            <a:r>
              <a:rPr lang="ja-JP" altLang="en-US" sz="3200" dirty="0" smtClean="0">
                <a:solidFill>
                  <a:srgbClr val="800000"/>
                </a:solidFill>
              </a:rPr>
              <a:t>ツールである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ふーん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0412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は変えたい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en-US" altLang="ja-JP" sz="4000" dirty="0" smtClean="0"/>
              <a:t>DB</a:t>
            </a:r>
            <a:r>
              <a:rPr lang="ja-JP" altLang="en-US" sz="4000" dirty="0"/>
              <a:t>サイド</a:t>
            </a:r>
            <a:r>
              <a:rPr lang="ja-JP" altLang="en-US" sz="4000" dirty="0" smtClean="0"/>
              <a:t>とアプリサイドの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ギャップ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307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14655</TotalTime>
  <Words>624</Words>
  <Application>Microsoft Macintosh PowerPoint</Application>
  <PresentationFormat>画面に合わせる (4:3)</PresentationFormat>
  <Paragraphs>147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インク瓶</vt:lpstr>
      <vt:lpstr>DBとアプリとつなぐ 架け橋  DBFlute</vt:lpstr>
      <vt:lpstr>jfluteとは？</vt:lpstr>
      <vt:lpstr>久保とは？</vt:lpstr>
      <vt:lpstr>実績は？</vt:lpstr>
      <vt:lpstr>DBFluteとは？</vt:lpstr>
      <vt:lpstr>DBFluteの特徴は？</vt:lpstr>
      <vt:lpstr>DBFluteのターゲット</vt:lpstr>
      <vt:lpstr>…</vt:lpstr>
      <vt:lpstr>DBFluteは変えたい</vt:lpstr>
      <vt:lpstr>ギャップって？</vt:lpstr>
      <vt:lpstr>DBサイドとアプリサイドの ギャップ　その１</vt:lpstr>
      <vt:lpstr>DBFluteはDBを伝える！</vt:lpstr>
      <vt:lpstr>DBサイドとアプリサイドの ギャップ　その２</vt:lpstr>
      <vt:lpstr>DBFluteはDB変更につおい！</vt:lpstr>
      <vt:lpstr>DBサイドとアプリサイドの ギャップ　その３</vt:lpstr>
      <vt:lpstr>DBFluteはDB変更を伝える！</vt:lpstr>
      <vt:lpstr>DBサイドとアプリサイドの ギャップ　その４</vt:lpstr>
      <vt:lpstr>DBFluteは明示主義</vt:lpstr>
      <vt:lpstr>DBサイドとアプリサイドの ギャップ　その５</vt:lpstr>
      <vt:lpstr>DBFluteは差分大好き</vt:lpstr>
      <vt:lpstr>DBサイドとアプリサイドの ギャップ　その６</vt:lpstr>
      <vt:lpstr>DBFluteはSQLを大切に</vt:lpstr>
      <vt:lpstr>DBFluteは芸が細かい</vt:lpstr>
      <vt:lpstr>DBサイドとアプリサイド</vt:lpstr>
      <vt:lpstr>架け橋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297</cp:revision>
  <dcterms:created xsi:type="dcterms:W3CDTF">2013-04-02T10:20:29Z</dcterms:created>
  <dcterms:modified xsi:type="dcterms:W3CDTF">2013-11-25T07:30:53Z</dcterms:modified>
</cp:coreProperties>
</file>