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2" r:id="rId3"/>
    <p:sldId id="271" r:id="rId4"/>
    <p:sldId id="273" r:id="rId5"/>
    <p:sldId id="276" r:id="rId6"/>
    <p:sldId id="277" r:id="rId7"/>
    <p:sldId id="278" r:id="rId8"/>
    <p:sldId id="283" r:id="rId9"/>
    <p:sldId id="28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9" d="100"/>
          <a:sy n="89" d="100"/>
        </p:scale>
        <p:origin x="-80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3124200"/>
            <a:ext cx="6477000" cy="1914144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5056632"/>
            <a:ext cx="6477000" cy="1174088"/>
          </a:xfrm>
        </p:spPr>
        <p:txBody>
          <a:bodyPr vert="horz" lIns="91440" tIns="0" rIns="45720" bIns="0" rtlCol="0">
            <a:normAutofit/>
          </a:bodyPr>
          <a:lstStyle>
            <a:lvl1pPr marL="0" indent="0" algn="l" defTabSz="914400" rtl="0" eaLnBrk="1" latinLnBrk="0" hangingPunct="1">
              <a:lnSpc>
                <a:spcPts val="2600"/>
              </a:lnSpc>
              <a:spcBef>
                <a:spcPts val="0"/>
              </a:spcBef>
              <a:buSzPct val="90000"/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00216"/>
            <a:ext cx="19842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2DF66AD8-BC4A-4004-9882-414398D930CA}" type="datetimeFigureOut">
              <a:rPr lang="en-US" smtClean="0"/>
              <a:t>2014/08/26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352" y="6300216"/>
            <a:ext cx="38130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300216"/>
            <a:ext cx="685800" cy="274320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2014/08/26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tabLst/>
              <a:defRPr sz="1800"/>
            </a:lvl6pPr>
            <a:lvl7pPr marL="2290763" indent="-344488">
              <a:tabLst/>
              <a:defRPr sz="1800"/>
            </a:lvl7pPr>
            <a:lvl8pPr marL="2290763" indent="-344488">
              <a:tabLst/>
              <a:defRPr sz="1800"/>
            </a:lvl8pPr>
            <a:lvl9pPr marL="2290763" indent="-344488">
              <a:tabLst/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2014/08/26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2014/08/26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2014/08/26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690048"/>
            <a:ext cx="356393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7250" y="368490"/>
            <a:ext cx="3566160" cy="5627498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 marL="2290763" indent="-344488">
              <a:defRPr sz="2000"/>
            </a:lvl7pPr>
            <a:lvl8pPr marL="2290763" indent="-344488">
              <a:defRPr sz="2000"/>
            </a:lvl8pPr>
            <a:lvl9pPr marL="2290763" indent="-344488"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398" y="2866030"/>
            <a:ext cx="3563938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2014/08/26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7546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7544" y="2699982"/>
            <a:ext cx="3566160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2014/08/26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grpSp>
        <p:nvGrpSpPr>
          <p:cNvPr id="3" name="Group 7"/>
          <p:cNvGrpSpPr/>
          <p:nvPr/>
        </p:nvGrpSpPr>
        <p:grpSpPr>
          <a:xfrm rot="21421631">
            <a:off x="629028" y="505650"/>
            <a:ext cx="3850925" cy="5516274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4"/>
          </p:nvPr>
        </p:nvSpPr>
        <p:spPr>
          <a:xfrm rot="21421631">
            <a:off x="808793" y="667560"/>
            <a:ext cx="3468664" cy="512472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付き 2 つ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3"/>
          <p:cNvGrpSpPr/>
          <p:nvPr/>
        </p:nvGrpSpPr>
        <p:grpSpPr>
          <a:xfrm rot="21214351">
            <a:off x="313409" y="3520798"/>
            <a:ext cx="4088024" cy="302602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6"/>
          </p:nvPr>
        </p:nvSpPr>
        <p:spPr>
          <a:xfrm rot="21214351">
            <a:off x="491057" y="3682579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232774">
            <a:off x="169481" y="241256"/>
            <a:ext cx="4088024" cy="3026020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347129" y="403037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3434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3432" y="2699982"/>
            <a:ext cx="3566160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2014/08/26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上に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32774">
            <a:off x="2059282" y="379100"/>
            <a:ext cx="5031327" cy="3443312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8736"/>
            <a:ext cx="7315200" cy="98797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2014/08/26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2248157" y="564564"/>
            <a:ext cx="4653577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上に 2 つ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grpSp>
        <p:nvGrpSpPr>
          <p:cNvPr id="3" name="Group 13"/>
          <p:cNvGrpSpPr/>
          <p:nvPr/>
        </p:nvGrpSpPr>
        <p:grpSpPr>
          <a:xfrm rot="21420000">
            <a:off x="113687" y="116368"/>
            <a:ext cx="3969060" cy="370536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7"/>
          </p:nvPr>
        </p:nvSpPr>
        <p:spPr>
          <a:xfrm rot="21420000">
            <a:off x="299151" y="304998"/>
            <a:ext cx="3598455" cy="3334235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360000">
            <a:off x="4165479" y="323141"/>
            <a:ext cx="4792693" cy="3443312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6"/>
          </p:nvPr>
        </p:nvSpPr>
        <p:spPr>
          <a:xfrm rot="360000">
            <a:off x="4336486" y="507668"/>
            <a:ext cx="4432860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6106"/>
            <a:ext cx="7315200" cy="99060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2014/08/26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2014/08/26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2014/08/26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51682" y="450851"/>
            <a:ext cx="846083" cy="5357812"/>
          </a:xfrm>
        </p:spPr>
        <p:txBody>
          <a:bodyPr vert="eaVert" anchor="t" anchorCtr="0"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450851"/>
            <a:ext cx="5943600" cy="535781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2014/08/26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透かしとタイトル スライド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122215" y="3200400"/>
            <a:ext cx="8021782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0813" y="3833095"/>
            <a:ext cx="4724400" cy="1209964"/>
          </a:xfrm>
        </p:spPr>
        <p:txBody>
          <a:bodyPr lIns="45720" tIns="0" rIns="45720" bIns="0" anchor="b" anchorCtr="0">
            <a:noAutofit/>
          </a:bodyPr>
          <a:lstStyle>
            <a:lvl1pPr algn="l">
              <a:lnSpc>
                <a:spcPts val="5000"/>
              </a:lnSpc>
              <a:defRPr sz="4600"/>
            </a:lvl1pPr>
          </a:lstStyle>
          <a:p>
            <a:r>
              <a:rPr lang="ja-JP" altLang="en-US" smtClean="0"/>
              <a:t>マスター タイトルの書式設定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0813" y="5056909"/>
            <a:ext cx="4724400" cy="1156586"/>
          </a:xfrm>
        </p:spPr>
        <p:txBody>
          <a:bodyPr lIns="91440" tIns="0" rIns="45720" bIns="0">
            <a:normAutofit/>
          </a:bodyPr>
          <a:lstStyle>
            <a:lvl1pPr marL="0" indent="0" algn="l">
              <a:lnSpc>
                <a:spcPts val="2600"/>
              </a:lnSpc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98744"/>
            <a:ext cx="1981200" cy="273050"/>
          </a:xfrm>
        </p:spPr>
        <p:txBody>
          <a:bodyPr/>
          <a:lstStyle>
            <a:lvl1pPr algn="l">
              <a:defRPr sz="1100">
                <a:latin typeface="Rockwell" pitchFamily="18" charset="0"/>
              </a:defRPr>
            </a:lvl1pPr>
          </a:lstStyle>
          <a:p>
            <a:fld id="{2DF66AD8-BC4A-4004-9882-414398D930CA}" type="datetimeFigureOut">
              <a:rPr lang="en-US" smtClean="0"/>
              <a:t>2014/08/26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400" y="6298744"/>
            <a:ext cx="3810000" cy="27305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4856" y="6312392"/>
            <a:ext cx="685800" cy="265089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4560"/>
            <a:ext cx="7772400" cy="1362075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b="1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57016"/>
            <a:ext cx="7772400" cy="987552"/>
          </a:xfrm>
        </p:spPr>
        <p:txBody>
          <a:bodyPr vert="horz" lIns="91440" tIns="0" rIns="45720" bIns="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SzPct val="90000"/>
              <a:buFontTx/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2014/08/26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透かし付きセクション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12693" y="1689847"/>
            <a:ext cx="8431303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196353"/>
            <a:ext cx="5334000" cy="1362075"/>
          </a:xfrm>
        </p:spPr>
        <p:txBody>
          <a:bodyPr lIns="45720" tIns="0" rIns="45720" bIns="0" anchor="b" anchorCtr="0"/>
          <a:lstStyle>
            <a:lvl1pPr algn="l">
              <a:lnSpc>
                <a:spcPts val="5000"/>
              </a:lnSpc>
              <a:defRPr sz="4600" b="1" cap="none" baseline="0"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60618"/>
            <a:ext cx="5334000" cy="983087"/>
          </a:xfrm>
        </p:spPr>
        <p:txBody>
          <a:bodyPr tIns="0" rIns="45720" bIns="0" anchor="t" anchorCtr="0"/>
          <a:lstStyle>
            <a:lvl1pPr marL="0" indent="0"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2014/08/26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図付きセクション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2775" y="4069804"/>
            <a:ext cx="553878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600" b="1"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1240000">
            <a:off x="654352" y="445180"/>
            <a:ext cx="5416247" cy="3630168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1240000">
            <a:off x="857677" y="632632"/>
            <a:ext cx="5009597" cy="325526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58117" y="5230906"/>
            <a:ext cx="5532958" cy="865093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2014/08/26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2014/08/26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326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7367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290763" indent="-344488"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30247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6514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290763" indent="-344488"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2014/08/26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3" name="Picture 12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  <p:pic>
        <p:nvPicPr>
          <p:cNvPr id="12" name="Picture 11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4" name="Picture 13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つの上下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2014/08/26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22" Type="http://schemas.openxmlformats.org/officeDocument/2006/relationships/image" Target="../media/image6.png"/><Relationship Id="rId23" Type="http://schemas.openxmlformats.org/officeDocument/2006/relationships/image" Target="../media/image7.png"/><Relationship Id="rId24" Type="http://schemas.openxmlformats.org/officeDocument/2006/relationships/image" Target="../media/image8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503238"/>
            <a:ext cx="7313613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735138"/>
            <a:ext cx="7313613" cy="4056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63438" y="6314461"/>
            <a:ext cx="1295400" cy="2650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2DF66AD8-BC4A-4004-9882-414398D930CA}" type="datetimeFigureOut">
              <a:rPr lang="en-US" smtClean="0"/>
              <a:t>2014/08/26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2607" y="6305797"/>
            <a:ext cx="3717967" cy="259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21388" y="5476097"/>
            <a:ext cx="1483056" cy="8518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</a:lstStyle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3550" indent="-463550" algn="l" defTabSz="914400" rtl="0" eaLnBrk="1" latinLnBrk="0" hangingPunct="1">
        <a:spcBef>
          <a:spcPts val="2000"/>
        </a:spcBef>
        <a:buSzPct val="90000"/>
        <a:buFontTx/>
        <a:buBlip>
          <a:blip r:embed="rId22"/>
        </a:buBlip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SzPct val="90000"/>
        <a:buFontTx/>
        <a:buBlip>
          <a:blip r:embed="rId23"/>
        </a:buBlip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025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938338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ct val="20000"/>
        </a:spcBef>
        <a:buSzPct val="90000"/>
        <a:buFontTx/>
        <a:buBlip>
          <a:blip r:embed="rId22"/>
        </a:buBlip>
        <a:defRPr kumimoji="1"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ct val="20000"/>
        </a:spcBef>
        <a:buSzPct val="90000"/>
        <a:buFontTx/>
        <a:buBlip>
          <a:blip r:embed="rId24"/>
        </a:buBlip>
        <a:defRPr kumimoji="1"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ct val="20000"/>
        </a:spcBef>
        <a:buSzPct val="90000"/>
        <a:buFontTx/>
        <a:buBlip>
          <a:blip r:embed="rId22"/>
        </a:buBlip>
        <a:defRPr kumimoji="1"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ct val="20000"/>
        </a:spcBef>
        <a:buSzPct val="90000"/>
        <a:buFontTx/>
        <a:buBlip>
          <a:blip r:embed="rId23"/>
        </a:buBlip>
        <a:defRPr kumimoji="1" lang="en-US" sz="1800" kern="1200" dirty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802906" y="3124200"/>
            <a:ext cx="7883894" cy="1914144"/>
          </a:xfrm>
        </p:spPr>
        <p:txBody>
          <a:bodyPr/>
          <a:lstStyle/>
          <a:p>
            <a:pPr algn="r"/>
            <a:r>
              <a:rPr lang="en-US" altLang="ja-JP" sz="5400" dirty="0" err="1" smtClean="0">
                <a:solidFill>
                  <a:schemeClr val="accent4">
                    <a:lumMod val="50000"/>
                  </a:schemeClr>
                </a:solidFill>
              </a:rPr>
              <a:t>jflute</a:t>
            </a:r>
            <a:r>
              <a:rPr lang="en-US" altLang="ja-JP" sz="5400" dirty="0" smtClean="0">
                <a:solidFill>
                  <a:schemeClr val="accent4">
                    <a:lumMod val="50000"/>
                  </a:schemeClr>
                </a:solidFill>
              </a:rPr>
              <a:t> &amp; </a:t>
            </a:r>
            <a:r>
              <a:rPr lang="en-US" altLang="ja-JP" sz="5400" dirty="0" err="1" smtClean="0">
                <a:solidFill>
                  <a:schemeClr val="accent4">
                    <a:lumMod val="50000"/>
                  </a:schemeClr>
                </a:solidFill>
              </a:rPr>
              <a:t>DBFlute</a:t>
            </a:r>
            <a:endParaRPr kumimoji="1" lang="ja-JP" altLang="en-US" sz="36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ja-JP" altLang="en-US" dirty="0" smtClean="0"/>
              <a:t>久保　雅彦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j</a:t>
            </a:r>
            <a:r>
              <a:rPr kumimoji="1" lang="en-US" altLang="ja-JP" dirty="0" err="1" smtClean="0"/>
              <a:t>flute</a:t>
            </a:r>
            <a:endParaRPr kumimoji="1" lang="en-US" altLang="ja-JP" dirty="0" smtClean="0"/>
          </a:p>
          <a:p>
            <a:pPr algn="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287410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jflute</a:t>
            </a:r>
            <a:r>
              <a:rPr lang="ja-JP" altLang="en-US" dirty="0"/>
              <a:t>とは？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ja-JP" altLang="en-US" sz="3600" dirty="0" smtClean="0"/>
              <a:t>久保　雅彦</a:t>
            </a:r>
            <a:r>
              <a:rPr lang="ja-JP" altLang="en-US" sz="2800" dirty="0" smtClean="0"/>
              <a:t>（オープンソースプログラマー）</a:t>
            </a:r>
            <a:endParaRPr lang="en-US" altLang="ja-JP" sz="2800" dirty="0" smtClean="0"/>
          </a:p>
          <a:p>
            <a:pPr marL="463550" lvl="1" indent="-463550">
              <a:spcBef>
                <a:spcPts val="2000"/>
              </a:spcBef>
              <a:buBlip>
                <a:blip r:embed="rId2"/>
              </a:buBlip>
            </a:pPr>
            <a:endParaRPr lang="en-US" altLang="ja-JP" sz="3000" dirty="0" smtClean="0"/>
          </a:p>
          <a:p>
            <a:pPr marL="463550" lvl="1" indent="-463550">
              <a:spcBef>
                <a:spcPts val="2000"/>
              </a:spcBef>
              <a:buBlip>
                <a:blip r:embed="rId2"/>
              </a:buBlip>
            </a:pPr>
            <a:r>
              <a:rPr lang="en-US" altLang="ja-JP" sz="3500" dirty="0" err="1" smtClean="0"/>
              <a:t>DBFlute</a:t>
            </a:r>
            <a:r>
              <a:rPr lang="ja-JP" altLang="en-US" sz="3500" dirty="0" smtClean="0"/>
              <a:t>の作者</a:t>
            </a:r>
            <a:r>
              <a:rPr lang="en-US" altLang="ja-JP" sz="3500" dirty="0" smtClean="0"/>
              <a:t>(</a:t>
            </a:r>
            <a:r>
              <a:rPr lang="ja-JP" altLang="en-US" sz="3500" dirty="0" smtClean="0"/>
              <a:t>メインコミッタ</a:t>
            </a:r>
            <a:r>
              <a:rPr lang="en-US" altLang="ja-JP" sz="3000" dirty="0" smtClean="0"/>
              <a:t>)</a:t>
            </a:r>
          </a:p>
          <a:p>
            <a:pPr marL="463550" lvl="1" indent="-463550">
              <a:spcBef>
                <a:spcPts val="2000"/>
              </a:spcBef>
              <a:buBlip>
                <a:blip r:embed="rId2"/>
              </a:buBlip>
            </a:pPr>
            <a:r>
              <a:rPr lang="en-US" altLang="ja-JP" sz="2600" dirty="0" smtClean="0"/>
              <a:t>S2Dao/</a:t>
            </a:r>
            <a:r>
              <a:rPr lang="en-US" altLang="ja-JP" sz="2600" dirty="0" err="1" smtClean="0"/>
              <a:t>Teeda</a:t>
            </a:r>
            <a:r>
              <a:rPr lang="ja-JP" altLang="en-US" sz="2600" dirty="0" smtClean="0"/>
              <a:t>コミッタ</a:t>
            </a:r>
            <a:endParaRPr lang="en-US" altLang="ja-JP" sz="2600" dirty="0" smtClean="0"/>
          </a:p>
          <a:p>
            <a:r>
              <a:rPr kumimoji="1" lang="en-US" altLang="ja-JP" sz="2600" dirty="0" err="1" smtClean="0"/>
              <a:t>Seasar.NET</a:t>
            </a:r>
            <a:r>
              <a:rPr kumimoji="1" lang="ja-JP" altLang="en-US" sz="2600" dirty="0" smtClean="0"/>
              <a:t>コミッタ＆</a:t>
            </a:r>
            <a:r>
              <a:rPr lang="ja-JP" altLang="en-US" sz="2600" dirty="0" smtClean="0"/>
              <a:t>リーダー</a:t>
            </a:r>
            <a:endParaRPr lang="en-US" altLang="ja-JP" sz="2600" dirty="0" smtClean="0"/>
          </a:p>
          <a:p>
            <a:r>
              <a:rPr kumimoji="1" lang="en-US" altLang="ja-JP" sz="2600" dirty="0" smtClean="0">
                <a:solidFill>
                  <a:schemeClr val="accent4">
                    <a:lumMod val="50000"/>
                  </a:schemeClr>
                </a:solidFill>
              </a:rPr>
              <a:t>jflute</a:t>
            </a:r>
            <a:r>
              <a:rPr kumimoji="1" lang="ja-JP" altLang="en-US" sz="2600" dirty="0" smtClean="0">
                <a:solidFill>
                  <a:schemeClr val="accent4">
                    <a:lumMod val="50000"/>
                  </a:schemeClr>
                </a:solidFill>
              </a:rPr>
              <a:t>の日記</a:t>
            </a:r>
            <a:r>
              <a:rPr lang="en-US" altLang="ja-JP" sz="2600" dirty="0">
                <a:solidFill>
                  <a:schemeClr val="accent4">
                    <a:lumMod val="50000"/>
                  </a:schemeClr>
                </a:solidFill>
              </a:rPr>
              <a:t> (http://</a:t>
            </a:r>
            <a:r>
              <a:rPr lang="en-US" altLang="ja-JP" sz="2600" dirty="0" err="1">
                <a:solidFill>
                  <a:schemeClr val="accent4">
                    <a:lumMod val="50000"/>
                  </a:schemeClr>
                </a:solidFill>
              </a:rPr>
              <a:t>d.hatena.ne.jp</a:t>
            </a:r>
            <a:r>
              <a:rPr lang="en-US" altLang="ja-JP" sz="2600" dirty="0">
                <a:solidFill>
                  <a:schemeClr val="accent4">
                    <a:lumMod val="50000"/>
                  </a:schemeClr>
                </a:solidFill>
              </a:rPr>
              <a:t>/jflute/)</a:t>
            </a:r>
            <a:endParaRPr kumimoji="1" lang="en-US" altLang="ja-JP" sz="2600" dirty="0" smtClean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en-US" altLang="ja-JP" sz="2600" dirty="0" smtClean="0">
                <a:solidFill>
                  <a:schemeClr val="accent4">
                    <a:lumMod val="50000"/>
                  </a:schemeClr>
                </a:solidFill>
              </a:rPr>
              <a:t>Twitter: jflute / Facebook: </a:t>
            </a:r>
            <a:r>
              <a:rPr lang="en-US" altLang="ja-JP" sz="2600" dirty="0" err="1" smtClean="0">
                <a:solidFill>
                  <a:schemeClr val="accent4">
                    <a:lumMod val="50000"/>
                  </a:schemeClr>
                </a:solidFill>
              </a:rPr>
              <a:t>dbflute</a:t>
            </a:r>
            <a:endParaRPr kumimoji="1" lang="ja-JP" altLang="en-US" sz="2600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59530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久保とは？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14400" y="1735137"/>
            <a:ext cx="7313613" cy="444034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ja-JP" altLang="en-US" sz="4000" dirty="0" smtClean="0"/>
              <a:t>フリー</a:t>
            </a:r>
            <a:r>
              <a:rPr kumimoji="1" lang="ja-JP" altLang="en-US" sz="4000" dirty="0" smtClean="0"/>
              <a:t>プログラマー</a:t>
            </a:r>
            <a:endParaRPr kumimoji="1" lang="en-US" altLang="ja-JP" sz="4000" dirty="0" smtClean="0"/>
          </a:p>
          <a:p>
            <a:pPr marL="0" indent="0">
              <a:buNone/>
            </a:pPr>
            <a:endParaRPr lang="en-US" altLang="ja-JP" sz="1900" dirty="0" smtClean="0"/>
          </a:p>
          <a:p>
            <a:r>
              <a:rPr lang="en-US" altLang="ja-JP" sz="2800" dirty="0" smtClean="0"/>
              <a:t>(</a:t>
            </a:r>
            <a:r>
              <a:rPr lang="ja-JP" altLang="en-US" sz="2800" dirty="0" smtClean="0"/>
              <a:t>主に</a:t>
            </a:r>
            <a:r>
              <a:rPr lang="en-US" altLang="ja-JP" sz="2800" dirty="0" smtClean="0"/>
              <a:t>Java</a:t>
            </a:r>
            <a:r>
              <a:rPr lang="ja-JP" altLang="en-US" sz="2800" dirty="0" smtClean="0"/>
              <a:t>の</a:t>
            </a:r>
            <a:r>
              <a:rPr lang="en-US" altLang="ja-JP" sz="2800" dirty="0" smtClean="0"/>
              <a:t>)</a:t>
            </a:r>
            <a:r>
              <a:rPr lang="ja-JP" altLang="en-US" sz="2800" dirty="0" smtClean="0"/>
              <a:t>開発現場でのフォローイング</a:t>
            </a:r>
            <a:endParaRPr lang="en-US" altLang="ja-JP" sz="2600" dirty="0" smtClean="0"/>
          </a:p>
          <a:p>
            <a:pPr lvl="1"/>
            <a:r>
              <a:rPr lang="ja-JP" altLang="en-US" sz="2600" dirty="0" smtClean="0"/>
              <a:t>アーキテクチャ設計、実装</a:t>
            </a:r>
            <a:endParaRPr lang="en-US" altLang="ja-JP" sz="2600" dirty="0" smtClean="0"/>
          </a:p>
          <a:p>
            <a:pPr lvl="1"/>
            <a:r>
              <a:rPr lang="ja-JP" altLang="en-US" sz="2600" dirty="0" smtClean="0"/>
              <a:t>開発プロセスの改善（環境改善）</a:t>
            </a:r>
            <a:endParaRPr lang="en-US" altLang="ja-JP" sz="2600" dirty="0" smtClean="0"/>
          </a:p>
          <a:p>
            <a:pPr lvl="1"/>
            <a:r>
              <a:rPr lang="en-US" altLang="ja-JP" sz="2600" dirty="0" smtClean="0"/>
              <a:t>DB</a:t>
            </a:r>
            <a:r>
              <a:rPr lang="ja-JP" altLang="en-US" sz="2600" dirty="0" smtClean="0"/>
              <a:t>設計アドバイス</a:t>
            </a:r>
            <a:endParaRPr lang="en-US" altLang="ja-JP" sz="2600" dirty="0" smtClean="0"/>
          </a:p>
          <a:p>
            <a:pPr lvl="1"/>
            <a:r>
              <a:rPr lang="en-US" altLang="ja-JP" sz="2600" dirty="0" err="1" smtClean="0"/>
              <a:t>DBFlute</a:t>
            </a:r>
            <a:r>
              <a:rPr lang="ja-JP" altLang="en-US" sz="2600" dirty="0" smtClean="0"/>
              <a:t>の導入支援、実装支援</a:t>
            </a:r>
            <a:endParaRPr lang="en-US" altLang="ja-JP" sz="2600" dirty="0" smtClean="0"/>
          </a:p>
          <a:p>
            <a:r>
              <a:rPr kumimoji="1" lang="ja-JP" altLang="en-US" sz="2800" dirty="0" smtClean="0"/>
              <a:t>エンジニアの二次成長の支援</a:t>
            </a:r>
            <a:r>
              <a:rPr lang="ja-JP" altLang="en-US" sz="2800" dirty="0" smtClean="0"/>
              <a:t>（</a:t>
            </a:r>
            <a:r>
              <a:rPr kumimoji="1" lang="ja-JP" altLang="en-US" sz="2800" dirty="0" smtClean="0"/>
              <a:t>教育）</a:t>
            </a:r>
            <a:endParaRPr lang="en-US" altLang="ja-JP" sz="26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/>
            <a:r>
              <a:rPr lang="ja-JP" altLang="en-US" sz="2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ハンズオンによる思考力アップ！</a:t>
            </a:r>
            <a:endParaRPr lang="en-US" altLang="ja-JP" sz="26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/>
            <a:r>
              <a:rPr lang="ja-JP" altLang="en-US" sz="2600" b="1" dirty="0">
                <a:solidFill>
                  <a:schemeClr val="accent2">
                    <a:lumMod val="90000"/>
                    <a:lumOff val="10000"/>
                  </a:schemeClr>
                </a:solidFill>
              </a:rPr>
              <a:t>エンジニアはもう一度成長できる！</a:t>
            </a:r>
            <a:endParaRPr lang="en-US" altLang="ja-JP" sz="2600" b="1" dirty="0">
              <a:solidFill>
                <a:schemeClr val="accent2">
                  <a:lumMod val="90000"/>
                  <a:lumOff val="10000"/>
                </a:schemeClr>
              </a:solidFill>
            </a:endParaRPr>
          </a:p>
          <a:p>
            <a:pPr lvl="1"/>
            <a:endParaRPr kumimoji="1" lang="ja-JP" altLang="en-US" sz="2600" dirty="0"/>
          </a:p>
        </p:txBody>
      </p:sp>
    </p:spTree>
    <p:extLst>
      <p:ext uri="{BB962C8B-B14F-4D97-AF65-F5344CB8AC3E}">
        <p14:creationId xmlns:p14="http://schemas.microsoft.com/office/powerpoint/2010/main" val="38169054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実績</a:t>
            </a:r>
            <a:r>
              <a:rPr kumimoji="1" lang="ja-JP" altLang="en-US" dirty="0" smtClean="0"/>
              <a:t>は？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14400" y="1735138"/>
            <a:ext cx="7313613" cy="4571740"/>
          </a:xfrm>
        </p:spPr>
        <p:txBody>
          <a:bodyPr>
            <a:normAutofit fontScale="70000" lnSpcReduction="20000"/>
          </a:bodyPr>
          <a:lstStyle/>
          <a:p>
            <a:r>
              <a:rPr lang="ja-JP" altLang="en-US" sz="2800" dirty="0" smtClean="0"/>
              <a:t>株式会社レイハウオリ様</a:t>
            </a:r>
            <a:endParaRPr lang="en-US" altLang="ja-JP" sz="2800" dirty="0" smtClean="0"/>
          </a:p>
          <a:p>
            <a:pPr lvl="1"/>
            <a:r>
              <a:rPr lang="ja-JP" altLang="en-US" sz="2600" dirty="0" smtClean="0"/>
              <a:t>中途新人の研修・現場でのフォローイング</a:t>
            </a:r>
            <a:endParaRPr lang="en-US" altLang="ja-JP" sz="2600" dirty="0" smtClean="0"/>
          </a:p>
          <a:p>
            <a:pPr lvl="1"/>
            <a:r>
              <a:rPr lang="en-US" altLang="ja-JP" sz="2600" dirty="0" smtClean="0"/>
              <a:t>OSS</a:t>
            </a:r>
            <a:r>
              <a:rPr lang="ja-JP" altLang="en-US" sz="2600" dirty="0" smtClean="0"/>
              <a:t>導入支援サービス</a:t>
            </a:r>
            <a:endParaRPr lang="en-US" altLang="ja-JP" sz="2600" dirty="0" smtClean="0"/>
          </a:p>
          <a:p>
            <a:r>
              <a:rPr lang="ja-JP" altLang="en-US" sz="2800" dirty="0" smtClean="0"/>
              <a:t>株式会社ビズリーチ様</a:t>
            </a:r>
            <a:endParaRPr lang="en-US" altLang="ja-JP" sz="2800" dirty="0" smtClean="0"/>
          </a:p>
          <a:p>
            <a:pPr lvl="1"/>
            <a:r>
              <a:rPr lang="en-US" altLang="ja-JP" sz="2600" dirty="0" err="1" smtClean="0"/>
              <a:t>DBFlute</a:t>
            </a:r>
            <a:r>
              <a:rPr lang="ja-JP" altLang="en-US" sz="2600" dirty="0" smtClean="0"/>
              <a:t>導入・最適化フォロー、開発環境改善支援</a:t>
            </a:r>
            <a:endParaRPr lang="en-US" altLang="ja-JP" sz="2600" dirty="0" smtClean="0"/>
          </a:p>
          <a:p>
            <a:pPr lvl="1"/>
            <a:r>
              <a:rPr lang="ja-JP" altLang="en-US" sz="2600" dirty="0" smtClean="0"/>
              <a:t>アーキテクチャ設計・実装（</a:t>
            </a:r>
            <a:r>
              <a:rPr lang="en-US" altLang="ja-JP" sz="2600" dirty="0" err="1" smtClean="0"/>
              <a:t>SAStruts</a:t>
            </a:r>
            <a:r>
              <a:rPr lang="ja-JP" altLang="en-US" sz="2600" dirty="0" smtClean="0"/>
              <a:t>の拡張など）</a:t>
            </a:r>
            <a:endParaRPr lang="en-US" altLang="ja-JP" sz="2600" dirty="0" smtClean="0"/>
          </a:p>
          <a:p>
            <a:pPr lvl="1"/>
            <a:r>
              <a:rPr lang="ja-JP" altLang="en-US" sz="2600" dirty="0" smtClean="0"/>
              <a:t>中途エンジニアの</a:t>
            </a:r>
            <a:r>
              <a:rPr lang="en-US" altLang="ja-JP" sz="2600" dirty="0" err="1" smtClean="0"/>
              <a:t>DBFlute</a:t>
            </a:r>
            <a:r>
              <a:rPr lang="ja-JP" altLang="en-US" sz="2600" dirty="0" smtClean="0"/>
              <a:t>ハンズオン、現場フォロー</a:t>
            </a:r>
            <a:endParaRPr lang="en-US" altLang="ja-JP" sz="2600" dirty="0" smtClean="0"/>
          </a:p>
          <a:p>
            <a:pPr lvl="1"/>
            <a:r>
              <a:rPr lang="ja-JP" altLang="en-US" sz="2600" dirty="0" smtClean="0"/>
              <a:t>新卒エンジニアの研修フォロー、</a:t>
            </a:r>
            <a:r>
              <a:rPr lang="en-US" altLang="ja-JP" sz="2600" dirty="0" smtClean="0"/>
              <a:t>Java</a:t>
            </a:r>
            <a:r>
              <a:rPr lang="ja-JP" altLang="en-US" sz="2600" dirty="0" smtClean="0"/>
              <a:t>＆</a:t>
            </a:r>
            <a:r>
              <a:rPr lang="en-US" altLang="ja-JP" sz="2600" dirty="0" err="1" smtClean="0"/>
              <a:t>DBFlute</a:t>
            </a:r>
            <a:r>
              <a:rPr lang="ja-JP" altLang="en-US" sz="2600" dirty="0" smtClean="0"/>
              <a:t>ハンズオン</a:t>
            </a:r>
            <a:endParaRPr lang="en-US" altLang="ja-JP" sz="2600" dirty="0" smtClean="0"/>
          </a:p>
          <a:p>
            <a:r>
              <a:rPr lang="ja-JP" altLang="en-US" sz="2800" dirty="0" smtClean="0"/>
              <a:t>株式会社ルクサ様</a:t>
            </a:r>
            <a:endParaRPr lang="en-US" altLang="ja-JP" sz="2800" dirty="0" smtClean="0"/>
          </a:p>
          <a:p>
            <a:pPr lvl="1"/>
            <a:r>
              <a:rPr lang="en-US" altLang="ja-JP" sz="2600" dirty="0" err="1" smtClean="0"/>
              <a:t>DBFlute</a:t>
            </a:r>
            <a:r>
              <a:rPr lang="ja-JP" altLang="en-US" sz="2600" dirty="0" smtClean="0"/>
              <a:t>導入・最適化フォロー、開発環境改善支援</a:t>
            </a:r>
            <a:endParaRPr lang="en-US" altLang="ja-JP" sz="2600" dirty="0" smtClean="0"/>
          </a:p>
          <a:p>
            <a:pPr lvl="1"/>
            <a:r>
              <a:rPr lang="en-US" altLang="ja-JP" sz="2600" dirty="0" err="1" smtClean="0"/>
              <a:t>DBFlute</a:t>
            </a:r>
            <a:r>
              <a:rPr lang="ja-JP" altLang="en-US" sz="2600" dirty="0" smtClean="0"/>
              <a:t>ハンズオン、現場フォロー</a:t>
            </a:r>
            <a:endParaRPr lang="en-US" altLang="ja-JP" sz="2600" dirty="0" smtClean="0"/>
          </a:p>
          <a:p>
            <a:pPr marL="0" indent="0" algn="r">
              <a:buNone/>
            </a:pPr>
            <a:r>
              <a:rPr lang="en-US" altLang="ja-JP" sz="2600" dirty="0" smtClean="0"/>
              <a:t>※</a:t>
            </a:r>
            <a:r>
              <a:rPr lang="ja-JP" altLang="en-US" sz="2600" dirty="0" smtClean="0"/>
              <a:t>名前の出せる企業様のみ掲載</a:t>
            </a:r>
            <a:endParaRPr lang="en-US" altLang="ja-JP" sz="2600" dirty="0" smtClean="0"/>
          </a:p>
        </p:txBody>
      </p:sp>
    </p:spTree>
    <p:extLst>
      <p:ext uri="{BB962C8B-B14F-4D97-AF65-F5344CB8AC3E}">
        <p14:creationId xmlns:p14="http://schemas.microsoft.com/office/powerpoint/2010/main" val="13207591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DBFlute</a:t>
            </a:r>
            <a:r>
              <a:rPr kumimoji="1" lang="ja-JP" altLang="en-US" dirty="0" smtClean="0"/>
              <a:t>とは？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en-US" altLang="ja-JP" sz="3600" dirty="0" smtClean="0"/>
          </a:p>
          <a:p>
            <a:r>
              <a:rPr lang="ja-JP" altLang="en-US" sz="3600" dirty="0" smtClean="0"/>
              <a:t>アプリ内での</a:t>
            </a:r>
            <a:r>
              <a:rPr lang="en-US" altLang="ja-JP" sz="3600" dirty="0" smtClean="0"/>
              <a:t>DB</a:t>
            </a:r>
            <a:r>
              <a:rPr lang="ja-JP" altLang="en-US" sz="3600" dirty="0" smtClean="0"/>
              <a:t>アクセスの支援</a:t>
            </a:r>
            <a:endParaRPr lang="en-US" altLang="ja-JP" sz="3600" dirty="0" smtClean="0"/>
          </a:p>
          <a:p>
            <a:r>
              <a:rPr kumimoji="1" lang="ja-JP" altLang="en-US" sz="3600" dirty="0" smtClean="0"/>
              <a:t>開発環境での</a:t>
            </a:r>
            <a:r>
              <a:rPr kumimoji="1" lang="en-US" altLang="ja-JP" sz="3600" dirty="0" smtClean="0"/>
              <a:t>DB</a:t>
            </a:r>
            <a:r>
              <a:rPr kumimoji="1" lang="ja-JP" altLang="en-US" sz="3600" dirty="0" smtClean="0"/>
              <a:t>管理の支援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0585839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DBFlute</a:t>
            </a:r>
            <a:r>
              <a:rPr lang="ja-JP" altLang="en-US" dirty="0" smtClean="0"/>
              <a:t>の特徴は？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endParaRPr kumimoji="1" lang="en-US" altLang="ja-JP" sz="4000" dirty="0" smtClean="0">
              <a:solidFill>
                <a:srgbClr val="660066"/>
              </a:solidFill>
            </a:endParaRPr>
          </a:p>
          <a:p>
            <a:pPr marL="0" indent="0" algn="ctr">
              <a:buNone/>
            </a:pPr>
            <a:r>
              <a:rPr kumimoji="1" lang="ja-JP" altLang="en-US" sz="4000" dirty="0" smtClean="0">
                <a:solidFill>
                  <a:srgbClr val="660066"/>
                </a:solidFill>
              </a:rPr>
              <a:t>スピードの速いビジネス変化</a:t>
            </a:r>
            <a:endParaRPr kumimoji="1" lang="en-US" altLang="ja-JP" sz="4000" dirty="0" smtClean="0">
              <a:solidFill>
                <a:srgbClr val="660066"/>
              </a:solidFill>
            </a:endParaRPr>
          </a:p>
          <a:p>
            <a:pPr marL="0" indent="0" algn="ctr">
              <a:buNone/>
            </a:pPr>
            <a:r>
              <a:rPr lang="ja-JP" altLang="en-US" sz="2800" dirty="0" smtClean="0"/>
              <a:t>に耐えられる</a:t>
            </a:r>
            <a:r>
              <a:rPr kumimoji="1" lang="ja-JP" altLang="en-US" sz="2800" dirty="0" smtClean="0"/>
              <a:t>開発環境の支援に特化</a:t>
            </a:r>
            <a:endParaRPr kumimoji="1" lang="en-US" altLang="ja-JP" sz="2800" dirty="0" smtClean="0"/>
          </a:p>
          <a:p>
            <a:pPr marL="0" indent="0" algn="ctr">
              <a:buNone/>
            </a:pPr>
            <a:endParaRPr lang="en-US" altLang="ja-JP" sz="4400" dirty="0" smtClean="0">
              <a:solidFill>
                <a:srgbClr val="3366FF"/>
              </a:solidFill>
            </a:endParaRPr>
          </a:p>
          <a:p>
            <a:pPr marL="0" indent="0" algn="ctr">
              <a:buNone/>
            </a:pPr>
            <a:r>
              <a:rPr lang="en-US" altLang="ja-JP" sz="4400" dirty="0" smtClean="0">
                <a:solidFill>
                  <a:srgbClr val="800000"/>
                </a:solidFill>
              </a:rPr>
              <a:t>DB</a:t>
            </a:r>
            <a:r>
              <a:rPr lang="ja-JP" altLang="en-US" sz="4400" dirty="0" smtClean="0">
                <a:solidFill>
                  <a:srgbClr val="800000"/>
                </a:solidFill>
              </a:rPr>
              <a:t>変更に強い</a:t>
            </a:r>
            <a:endParaRPr kumimoji="1" lang="ja-JP" altLang="en-US" sz="4400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35067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DBFlute</a:t>
            </a:r>
            <a:r>
              <a:rPr lang="ja-JP" altLang="en-US" dirty="0" smtClean="0"/>
              <a:t>のターゲット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kumimoji="1" lang="en-US" altLang="ja-JP" dirty="0" smtClean="0"/>
          </a:p>
          <a:p>
            <a:r>
              <a:rPr lang="en-US" altLang="ja-JP" sz="2800" dirty="0" err="1" smtClean="0"/>
              <a:t>BtoC</a:t>
            </a:r>
            <a:r>
              <a:rPr lang="ja-JP" altLang="en-US" sz="2800" dirty="0" smtClean="0"/>
              <a:t>などのサービス開発（事業会社）</a:t>
            </a:r>
            <a:endParaRPr lang="en-US" altLang="ja-JP" sz="2800" dirty="0" smtClean="0"/>
          </a:p>
          <a:p>
            <a:pPr lvl="1"/>
            <a:r>
              <a:rPr lang="ja-JP" altLang="en-US" sz="2600" dirty="0" smtClean="0"/>
              <a:t>リーン・スタートアップ</a:t>
            </a:r>
            <a:endParaRPr lang="en-US" altLang="ja-JP" sz="2600" dirty="0" smtClean="0"/>
          </a:p>
          <a:p>
            <a:pPr lvl="1"/>
            <a:r>
              <a:rPr lang="ja-JP" altLang="en-US" sz="2600" dirty="0" smtClean="0"/>
              <a:t>インクリメンタル開発</a:t>
            </a:r>
            <a:endParaRPr lang="en-US" altLang="ja-JP" sz="2600" dirty="0" smtClean="0"/>
          </a:p>
          <a:p>
            <a:pPr marL="457200" lvl="1" indent="0">
              <a:buNone/>
            </a:pPr>
            <a:endParaRPr lang="en-US" altLang="ja-JP" sz="2600" dirty="0" smtClean="0"/>
          </a:p>
          <a:p>
            <a:r>
              <a:rPr lang="en-US" altLang="ja-JP" sz="2800" dirty="0" smtClean="0"/>
              <a:t>DB</a:t>
            </a:r>
            <a:r>
              <a:rPr lang="ja-JP" altLang="en-US" sz="2800" dirty="0" smtClean="0"/>
              <a:t>設計と実装の同時開発</a:t>
            </a:r>
            <a:endParaRPr lang="en-US" altLang="ja-JP" sz="2600" dirty="0" smtClean="0"/>
          </a:p>
          <a:p>
            <a:pPr marL="0" indent="0">
              <a:buNone/>
            </a:pPr>
            <a:endParaRPr lang="en-US" altLang="ja-JP" dirty="0">
              <a:solidFill>
                <a:srgbClr val="800000"/>
              </a:solidFill>
            </a:endParaRPr>
          </a:p>
          <a:p>
            <a:pPr marL="0" indent="0" algn="ctr">
              <a:buNone/>
            </a:pPr>
            <a:r>
              <a:rPr lang="en-US" altLang="ja-JP" sz="3200" dirty="0" smtClean="0">
                <a:solidFill>
                  <a:srgbClr val="800000"/>
                </a:solidFill>
              </a:rPr>
              <a:t>※</a:t>
            </a:r>
            <a:r>
              <a:rPr lang="ja-JP" altLang="en-US" sz="3200" dirty="0" smtClean="0">
                <a:solidFill>
                  <a:srgbClr val="800000"/>
                </a:solidFill>
              </a:rPr>
              <a:t>ビジネス</a:t>
            </a:r>
            <a:r>
              <a:rPr lang="ja-JP" altLang="en-US" sz="3200" dirty="0">
                <a:solidFill>
                  <a:srgbClr val="800000"/>
                </a:solidFill>
              </a:rPr>
              <a:t>のための泥臭い</a:t>
            </a:r>
            <a:r>
              <a:rPr lang="ja-JP" altLang="en-US" sz="3200" dirty="0" smtClean="0">
                <a:solidFill>
                  <a:srgbClr val="800000"/>
                </a:solidFill>
              </a:rPr>
              <a:t>ツールである</a:t>
            </a:r>
            <a:endParaRPr kumimoji="1" lang="ja-JP" altLang="en-US" sz="3200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27819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2800" dirty="0"/>
              <a:t>典型的成功例：ビズリーチその１</a:t>
            </a:r>
            <a:endParaRPr kumimoji="1" lang="ja-JP" altLang="en-US" sz="28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ビズリーチ</a:t>
            </a:r>
            <a:r>
              <a:rPr lang="ja-JP" altLang="en-US" dirty="0"/>
              <a:t>では、その意識を持って皆で同じ方向を向いて</a:t>
            </a:r>
            <a:r>
              <a:rPr lang="ja-JP" altLang="en-US" dirty="0" smtClean="0"/>
              <a:t>、</a:t>
            </a:r>
            <a:r>
              <a:rPr lang="en-US" altLang="ja-JP" dirty="0" err="1" smtClean="0"/>
              <a:t>DBFlute</a:t>
            </a:r>
            <a:r>
              <a:rPr lang="ja-JP" altLang="en-US" dirty="0"/>
              <a:t>の機能をフルパワーで使っている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err="1" smtClean="0"/>
              <a:t>DBFlute</a:t>
            </a:r>
            <a:r>
              <a:rPr lang="ja-JP" altLang="en-US" dirty="0" smtClean="0"/>
              <a:t>に徹底して詳しいアーキテクトを採用して、エンジニア全員で</a:t>
            </a:r>
            <a:r>
              <a:rPr lang="en-US" altLang="ja-JP" dirty="0" err="1" smtClean="0"/>
              <a:t>ConditionBean</a:t>
            </a:r>
            <a:r>
              <a:rPr lang="ja-JP" altLang="en-US" dirty="0"/>
              <a:t>をフルで使いこなし</a:t>
            </a:r>
            <a:r>
              <a:rPr lang="ja-JP" altLang="en-US" dirty="0" smtClean="0"/>
              <a:t>、テストデータ</a:t>
            </a:r>
            <a:r>
              <a:rPr lang="ja-JP" altLang="en-US" dirty="0"/>
              <a:t>管理や</a:t>
            </a:r>
            <a:r>
              <a:rPr lang="en-US" altLang="ja-JP" dirty="0"/>
              <a:t>DB</a:t>
            </a:r>
            <a:r>
              <a:rPr lang="ja-JP" altLang="en-US" dirty="0"/>
              <a:t>変更の履歴管理なども</a:t>
            </a:r>
            <a:r>
              <a:rPr lang="en-US" altLang="ja-JP" dirty="0" err="1"/>
              <a:t>DBFlute</a:t>
            </a:r>
            <a:r>
              <a:rPr lang="ja-JP" altLang="en-US" dirty="0"/>
              <a:t>で行い</a:t>
            </a:r>
            <a:r>
              <a:rPr lang="ja-JP" altLang="en-US" dirty="0" smtClean="0"/>
              <a:t>、変化</a:t>
            </a:r>
            <a:r>
              <a:rPr lang="ja-JP" altLang="en-US" dirty="0"/>
              <a:t>に耐えられる速いビジネスを実装している</a:t>
            </a:r>
            <a:r>
              <a:rPr lang="ja-JP" altLang="en-US" dirty="0" smtClean="0"/>
              <a:t>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4737217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2800" dirty="0" smtClean="0"/>
              <a:t>典型的</a:t>
            </a:r>
            <a:r>
              <a:rPr kumimoji="1" lang="ja-JP" altLang="en-US" sz="2800" dirty="0" smtClean="0"/>
              <a:t>成功例：ビズリーチその２</a:t>
            </a:r>
            <a:endParaRPr kumimoji="1" lang="ja-JP" altLang="en-US" sz="28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そのための、ツール習得時間と機会をマネジメント側が提供している。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err="1" smtClean="0"/>
              <a:t>DBFlute</a:t>
            </a:r>
            <a:r>
              <a:rPr lang="ja-JP" altLang="en-US" dirty="0" smtClean="0"/>
              <a:t>ハンズオンを全てのエンジニアが</a:t>
            </a:r>
            <a:r>
              <a:rPr lang="en-US" altLang="ja-JP" dirty="0" smtClean="0"/>
              <a:t>(</a:t>
            </a:r>
            <a:r>
              <a:rPr lang="ja-JP" altLang="en-US" dirty="0" smtClean="0"/>
              <a:t>期間を薄く延ばして業務をやりつつ</a:t>
            </a:r>
            <a:r>
              <a:rPr lang="en-US" altLang="ja-JP" dirty="0" smtClean="0"/>
              <a:t>)</a:t>
            </a:r>
            <a:r>
              <a:rPr lang="ja-JP" altLang="en-US" dirty="0" smtClean="0"/>
              <a:t>約</a:t>
            </a:r>
            <a:r>
              <a:rPr lang="en-US" altLang="ja-JP" dirty="0" smtClean="0"/>
              <a:t>40-50</a:t>
            </a:r>
            <a:r>
              <a:rPr lang="ja-JP" altLang="en-US" dirty="0" smtClean="0"/>
              <a:t>時間受けている。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エンジニア自身が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DBFlute</a:t>
            </a:r>
            <a:r>
              <a:rPr lang="ja-JP" altLang="en-US" dirty="0" smtClean="0"/>
              <a:t>に限らず</a:t>
            </a:r>
            <a:r>
              <a:rPr lang="en-US" altLang="ja-JP" dirty="0" smtClean="0"/>
              <a:t>)</a:t>
            </a:r>
            <a:r>
              <a:rPr lang="ja-JP" altLang="en-US" dirty="0" smtClean="0"/>
              <a:t>勉強会を有志で開いて情報共有とスキルアップに努めている。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097776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インク瓶">
  <a:themeElements>
    <a:clrScheme name="Inkwell">
      <a:dk1>
        <a:sysClr val="windowText" lastClr="000000"/>
      </a:dk1>
      <a:lt1>
        <a:sysClr val="window" lastClr="FFFFFF"/>
      </a:lt1>
      <a:dk2>
        <a:srgbClr val="584D2E"/>
      </a:dk2>
      <a:lt2>
        <a:srgbClr val="EFE7C3"/>
      </a:lt2>
      <a:accent1>
        <a:srgbClr val="860908"/>
      </a:accent1>
      <a:accent2>
        <a:srgbClr val="4A0505"/>
      </a:accent2>
      <a:accent3>
        <a:srgbClr val="7A500A"/>
      </a:accent3>
      <a:accent4>
        <a:srgbClr val="C47810"/>
      </a:accent4>
      <a:accent5>
        <a:srgbClr val="827752"/>
      </a:accent5>
      <a:accent6>
        <a:srgbClr val="B5BB83"/>
      </a:accent6>
      <a:hlink>
        <a:srgbClr val="C47810"/>
      </a:hlink>
      <a:folHlink>
        <a:srgbClr val="F0A43A"/>
      </a:folHlink>
    </a:clrScheme>
    <a:fontScheme name="Inkwell">
      <a:majorFont>
        <a:latin typeface="Goudy Old Style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Goudy Old Style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Inkwel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30000"/>
                <a:satMod val="15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101600" dist="381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  <a:softEdge rad="25400"/>
          </a:effectLst>
        </a:effectStyle>
      </a:effectStyleLst>
      <a:bgFillStyleLst>
        <a:blipFill rotWithShape="1">
          <a:blip xmlns:r="http://schemas.openxmlformats.org/officeDocument/2006/relationships" r:embed="rId3"/>
          <a:stretch/>
        </a:blipFill>
        <a:blipFill rotWithShape="1">
          <a:blip xmlns:r="http://schemas.openxmlformats.org/officeDocument/2006/relationships" r:embed="rId4"/>
          <a:stretch/>
        </a:blipFill>
        <a:blipFill rotWithShape="1">
          <a:blip xmlns:r="http://schemas.openxmlformats.org/officeDocument/2006/relationships" r:embed="rId5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インク瓶.thmx</Template>
  <TotalTime>12417</TotalTime>
  <Words>371</Words>
  <Application>Microsoft Macintosh PowerPoint</Application>
  <PresentationFormat>画面に合わせる (4:3)</PresentationFormat>
  <Paragraphs>62</Paragraphs>
  <Slides>9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0" baseType="lpstr">
      <vt:lpstr>インク瓶</vt:lpstr>
      <vt:lpstr>jflute &amp; DBFlute</vt:lpstr>
      <vt:lpstr>jfluteとは？</vt:lpstr>
      <vt:lpstr>久保とは？</vt:lpstr>
      <vt:lpstr>実績は？</vt:lpstr>
      <vt:lpstr>DBFluteとは？</vt:lpstr>
      <vt:lpstr>DBFluteの特徴は？</vt:lpstr>
      <vt:lpstr>DBFluteのターゲット</vt:lpstr>
      <vt:lpstr>典型的成功例：ビズリーチその１</vt:lpstr>
      <vt:lpstr>典型的成功例：ビズリーチその２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DBFlute支援のご案内</dc:title>
  <dc:creator>jflute</dc:creator>
  <cp:lastModifiedBy>jflute</cp:lastModifiedBy>
  <cp:revision>205</cp:revision>
  <dcterms:created xsi:type="dcterms:W3CDTF">2013-04-02T10:20:29Z</dcterms:created>
  <dcterms:modified xsi:type="dcterms:W3CDTF">2014-08-26T08:59:45Z</dcterms:modified>
</cp:coreProperties>
</file>