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58" r:id="rId5"/>
    <p:sldId id="298" r:id="rId6"/>
    <p:sldId id="297" r:id="rId7"/>
    <p:sldId id="299" r:id="rId8"/>
    <p:sldId id="302" r:id="rId9"/>
    <p:sldId id="301" r:id="rId10"/>
    <p:sldId id="260" r:id="rId11"/>
    <p:sldId id="303" r:id="rId12"/>
    <p:sldId id="305" r:id="rId13"/>
    <p:sldId id="306" r:id="rId14"/>
    <p:sldId id="304" r:id="rId15"/>
    <p:sldId id="315" r:id="rId16"/>
    <p:sldId id="316" r:id="rId17"/>
    <p:sldId id="261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7" r:id="rId27"/>
    <p:sldId id="262" r:id="rId28"/>
    <p:sldId id="263" r:id="rId29"/>
    <p:sldId id="318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nippondanji/db-engineerstudyani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.hatena.ne.jp/jflute/20130914/clubdb2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9800" y="2225691"/>
            <a:ext cx="6477000" cy="2116269"/>
          </a:xfrm>
        </p:spPr>
        <p:txBody>
          <a:bodyPr/>
          <a:lstStyle/>
          <a:p>
            <a:pPr algn="r"/>
            <a:r>
              <a:rPr lang="ja-JP" altLang="en-US" dirty="0" smtClean="0"/>
              <a:t>業務的</a:t>
            </a:r>
            <a:r>
              <a:rPr lang="en-US" altLang="ja-JP" dirty="0" smtClean="0"/>
              <a:t>one-to-one</a:t>
            </a:r>
            <a:r>
              <a:rPr lang="ja-JP" altLang="en-US" dirty="0" smtClean="0"/>
              <a:t>という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カージナリティ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>
                <a:solidFill>
                  <a:srgbClr val="008000"/>
                </a:solidFill>
              </a:rPr>
              <a:t>@ClubDB2 2014XmasParty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pPr algn="r"/>
            <a:r>
              <a:rPr kumimoji="1" lang="ja-JP" altLang="en-US" dirty="0" smtClean="0"/>
              <a:t>久保　雅彦　</a:t>
            </a:r>
            <a:r>
              <a:rPr kumimoji="1" lang="en-US" altLang="ja-JP" dirty="0" smtClean="0"/>
              <a:t>(jflute)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90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普段は、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過去の住所に興味はない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51640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業務的にやりたいのは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「会員」と「今の住所」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を検索したい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27614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業務的には</a:t>
            </a:r>
            <a:r>
              <a:rPr lang="en-US" altLang="ja-JP" sz="4800" dirty="0" smtClean="0"/>
              <a:t>one-to-one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5857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なので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5600" dirty="0" smtClean="0"/>
          </a:p>
          <a:p>
            <a:pPr marL="0" indent="0" algn="ctr">
              <a:buNone/>
            </a:pPr>
            <a:r>
              <a:rPr lang="ja-JP" altLang="en-US" sz="5600" b="1" dirty="0" smtClean="0">
                <a:solidFill>
                  <a:srgbClr val="800000"/>
                </a:solidFill>
              </a:rPr>
              <a:t>業務的</a:t>
            </a:r>
            <a:r>
              <a:rPr lang="en-US" altLang="ja-JP" sz="5600" b="1" dirty="0" smtClean="0">
                <a:solidFill>
                  <a:srgbClr val="800000"/>
                </a:solidFill>
              </a:rPr>
              <a:t>one-to-one</a:t>
            </a:r>
            <a:endParaRPr lang="en-US" altLang="ja-JP" sz="5600" b="1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えいっ！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385" y="1735138"/>
            <a:ext cx="8480005" cy="40560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660066"/>
                </a:solidFill>
              </a:rPr>
              <a:t>select</a:t>
            </a:r>
            <a:r>
              <a:rPr lang="en-US" altLang="ja-JP" sz="3600" dirty="0" smtClean="0"/>
              <a:t> … </a:t>
            </a:r>
            <a:r>
              <a:rPr lang="en-US" altLang="ja-JP" sz="3600" dirty="0" smtClean="0">
                <a:solidFill>
                  <a:srgbClr val="660066"/>
                </a:solidFill>
              </a:rPr>
              <a:t>from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会員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mb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l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eft outer join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住所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adr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on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mb</a:t>
            </a:r>
            <a:r>
              <a:rPr lang="en-US" altLang="ja-JP" sz="3600" dirty="0" smtClean="0"/>
              <a:t>.</a:t>
            </a:r>
            <a:r>
              <a:rPr lang="ja-JP" altLang="en-US" sz="3600" dirty="0" smtClean="0"/>
              <a:t>会員</a:t>
            </a:r>
            <a:r>
              <a:rPr lang="en-US" altLang="ja-JP" sz="3600" dirty="0" smtClean="0"/>
              <a:t>ID = </a:t>
            </a:r>
            <a:r>
              <a:rPr lang="en-US" altLang="ja-JP" sz="3600" dirty="0" err="1" smtClean="0"/>
              <a:t>adr</a:t>
            </a:r>
            <a:r>
              <a:rPr lang="en-US" altLang="ja-JP" sz="3600" dirty="0" smtClean="0"/>
              <a:t>.</a:t>
            </a:r>
            <a:r>
              <a:rPr lang="ja-JP" altLang="en-US" sz="3600" dirty="0"/>
              <a:t>会員</a:t>
            </a:r>
            <a:r>
              <a:rPr lang="en-US" altLang="ja-JP" sz="3600" dirty="0" smtClean="0"/>
              <a:t>ID</a:t>
            </a:r>
          </a:p>
          <a:p>
            <a:pPr marL="0" indent="0">
              <a:buNone/>
            </a:pPr>
            <a:r>
              <a:rPr lang="en-US" altLang="ja-JP" sz="3600" dirty="0" smtClean="0"/>
              <a:t> 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and</a:t>
            </a:r>
            <a:r>
              <a:rPr lang="en-US" altLang="ja-JP" sz="3600" dirty="0" smtClean="0"/>
              <a:t> </a:t>
            </a:r>
            <a:r>
              <a:rPr lang="en-US" altLang="ja-JP" sz="3600" b="1" dirty="0" err="1" smtClean="0">
                <a:solidFill>
                  <a:srgbClr val="800000"/>
                </a:solidFill>
              </a:rPr>
              <a:t>adr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有効開始日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&lt;= [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and</a:t>
            </a:r>
            <a:r>
              <a:rPr lang="en-US" altLang="ja-JP" sz="3600" dirty="0" smtClean="0"/>
              <a:t> </a:t>
            </a:r>
            <a:r>
              <a:rPr lang="en-US" altLang="ja-JP" sz="3600" b="1" dirty="0" err="1">
                <a:solidFill>
                  <a:srgbClr val="800000"/>
                </a:solidFill>
              </a:rPr>
              <a:t>adr</a:t>
            </a:r>
            <a:r>
              <a:rPr lang="en-US" altLang="ja-JP" sz="3600" b="1" dirty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終了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&gt;</a:t>
            </a:r>
            <a:r>
              <a:rPr lang="en-US" altLang="ja-JP" sz="3600" b="1" dirty="0">
                <a:solidFill>
                  <a:srgbClr val="800000"/>
                </a:solidFill>
              </a:rPr>
              <a:t>= [</a:t>
            </a:r>
            <a:r>
              <a:rPr lang="ja-JP" altLang="en-US" sz="3600" b="1" dirty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>
                <a:solidFill>
                  <a:srgbClr val="800000"/>
                </a:solidFill>
              </a:rPr>
              <a:t>]</a:t>
            </a:r>
            <a:endParaRPr lang="en-US" altLang="ja-JP" sz="3600" b="1" dirty="0">
              <a:solidFill>
                <a:srgbClr val="80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889784" y="2539747"/>
            <a:ext cx="1788856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結合条件追加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4" idx="2"/>
          </p:cNvCxnSpPr>
          <p:nvPr/>
        </p:nvCxnSpPr>
        <p:spPr>
          <a:xfrm flipH="1">
            <a:off x="6889785" y="3454147"/>
            <a:ext cx="894427" cy="778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RDB</a:t>
            </a:r>
            <a:r>
              <a:rPr lang="ja-JP" altLang="en-US" dirty="0" smtClean="0"/>
              <a:t>的にはジレンマ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0838" y="1735138"/>
            <a:ext cx="8015722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　詳しくは、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　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漢のコンピュータ道</a:t>
            </a:r>
            <a:r>
              <a:rPr lang="ja-JP" altLang="en-US" sz="3600" dirty="0" smtClean="0"/>
              <a:t>さんの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スライドにて</a:t>
            </a:r>
            <a:r>
              <a:rPr lang="en-US" altLang="ja-JP" sz="3600" dirty="0" smtClean="0"/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// </a:t>
            </a:r>
            <a:r>
              <a:rPr lang="ja-JP" altLang="en-US" dirty="0" smtClean="0">
                <a:solidFill>
                  <a:srgbClr val="008000"/>
                </a:solidFill>
              </a:rPr>
              <a:t>履歴データのとこ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0" indent="0" algn="r">
              <a:buNone/>
            </a:pPr>
            <a:r>
              <a:rPr lang="ja-JP" altLang="en-US" sz="3000" dirty="0" smtClean="0"/>
              <a:t>「</a:t>
            </a:r>
            <a:r>
              <a:rPr lang="ja-JP" altLang="en-US" sz="3000" dirty="0" smtClean="0"/>
              <a:t>データベース</a:t>
            </a:r>
            <a:r>
              <a:rPr lang="ja-JP" altLang="en-US" sz="3000" dirty="0"/>
              <a:t>設計徹底</a:t>
            </a:r>
            <a:r>
              <a:rPr lang="ja-JP" altLang="en-US" sz="3000" dirty="0" smtClean="0"/>
              <a:t>指南</a:t>
            </a:r>
            <a:r>
              <a:rPr lang="ja-JP" altLang="en-US" sz="3000" dirty="0" smtClean="0"/>
              <a:t>」</a:t>
            </a:r>
            <a:endParaRPr lang="en-US" altLang="ja-JP" sz="3000" dirty="0" smtClean="0"/>
          </a:p>
          <a:p>
            <a:pPr marL="0" indent="0" algn="r">
              <a:buNone/>
            </a:pPr>
            <a:r>
              <a:rPr lang="en-US" altLang="ja-JP" sz="2200" dirty="0" smtClean="0">
                <a:hlinkClick r:id="rId2"/>
              </a:rPr>
              <a:t>http</a:t>
            </a:r>
            <a:r>
              <a:rPr lang="en-US" altLang="ja-JP" sz="2200" dirty="0">
                <a:hlinkClick r:id="rId2"/>
              </a:rPr>
              <a:t>://www.slideshare.net/nippondanji/db-</a:t>
            </a:r>
            <a:r>
              <a:rPr lang="en-US" altLang="ja-JP" sz="2200" dirty="0" smtClean="0">
                <a:hlinkClick r:id="rId2"/>
              </a:rPr>
              <a:t>engineerstudyanim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45907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でも現場では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0838" y="1735138"/>
            <a:ext cx="8015722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b="1" dirty="0" smtClean="0">
                <a:solidFill>
                  <a:srgbClr val="800000"/>
                </a:solidFill>
              </a:rPr>
              <a:t>自然切り替え</a:t>
            </a:r>
            <a:r>
              <a:rPr lang="ja-JP" altLang="en-US" sz="4800" dirty="0" smtClean="0"/>
              <a:t>ができて便利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どうしてもまあ使う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88629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でも実装でもジレンマ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いろいろな画面で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5600" dirty="0" smtClean="0"/>
              <a:t>み</a:t>
            </a:r>
            <a:r>
              <a:rPr lang="ja-JP" altLang="en-US" sz="5600" dirty="0" smtClean="0"/>
              <a:t>ー</a:t>
            </a:r>
            <a:r>
              <a:rPr lang="ja-JP" altLang="en-US" sz="5600" dirty="0" smtClean="0"/>
              <a:t>んながこれ書く</a:t>
            </a:r>
            <a:endParaRPr kumimoji="1" lang="ja-JP" altLang="en-US" sz="5600" dirty="0"/>
          </a:p>
        </p:txBody>
      </p:sp>
    </p:spTree>
    <p:extLst>
      <p:ext uri="{BB962C8B-B14F-4D97-AF65-F5344CB8AC3E}">
        <p14:creationId xmlns:p14="http://schemas.microsoft.com/office/powerpoint/2010/main" val="346694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ぜったい一人くらい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385" y="1735138"/>
            <a:ext cx="8480005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660066"/>
                </a:solidFill>
              </a:rPr>
              <a:t>    and</a:t>
            </a:r>
            <a:r>
              <a:rPr lang="en-US" altLang="ja-JP" sz="3600" dirty="0" smtClean="0"/>
              <a:t> </a:t>
            </a:r>
            <a:r>
              <a:rPr lang="en-US" altLang="ja-JP" sz="3600" b="1" dirty="0" err="1" smtClean="0">
                <a:solidFill>
                  <a:srgbClr val="800000"/>
                </a:solidFill>
              </a:rPr>
              <a:t>adr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有効開始日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&lt;= [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and</a:t>
            </a:r>
            <a:r>
              <a:rPr lang="en-US" altLang="ja-JP" sz="3600" dirty="0" smtClean="0"/>
              <a:t> </a:t>
            </a:r>
            <a:r>
              <a:rPr lang="en-US" altLang="ja-JP" sz="3600" b="1" dirty="0" err="1">
                <a:solidFill>
                  <a:srgbClr val="800000"/>
                </a:solidFill>
              </a:rPr>
              <a:t>adr</a:t>
            </a:r>
            <a:r>
              <a:rPr lang="en-US" altLang="ja-JP" sz="3600" b="1" dirty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終了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&gt; </a:t>
            </a:r>
            <a:r>
              <a:rPr lang="en-US" altLang="ja-JP" sz="3600" b="1" dirty="0">
                <a:solidFill>
                  <a:srgbClr val="800000"/>
                </a:solidFill>
              </a:rPr>
              <a:t>[</a:t>
            </a:r>
            <a:r>
              <a:rPr lang="ja-JP" altLang="en-US" sz="3600" b="1" dirty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>
                <a:solidFill>
                  <a:srgbClr val="800000"/>
                </a:solidFill>
              </a:rPr>
              <a:t>]</a:t>
            </a:r>
            <a:endParaRPr lang="en-US" altLang="ja-JP" sz="3600" b="1" dirty="0">
              <a:solidFill>
                <a:srgbClr val="80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5079811" y="3946166"/>
            <a:ext cx="273740" cy="75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5079811" y="4696713"/>
            <a:ext cx="1952722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ああっ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019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385" y="1735138"/>
            <a:ext cx="8480005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660066"/>
                </a:solidFill>
              </a:rPr>
              <a:t>    and</a:t>
            </a:r>
            <a:r>
              <a:rPr lang="en-US" altLang="ja-JP" sz="3600" dirty="0" smtClean="0"/>
              <a:t> </a:t>
            </a:r>
            <a:r>
              <a:rPr lang="en-US" altLang="ja-JP" sz="3600" b="1" dirty="0" err="1" smtClean="0">
                <a:solidFill>
                  <a:srgbClr val="800000"/>
                </a:solidFill>
              </a:rPr>
              <a:t>adr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有効開始日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&lt;= [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and</a:t>
            </a:r>
            <a:r>
              <a:rPr lang="en-US" altLang="ja-JP" sz="3600" dirty="0" smtClean="0"/>
              <a:t> </a:t>
            </a:r>
            <a:r>
              <a:rPr lang="en-US" altLang="ja-JP" sz="3600" b="1" dirty="0" err="1">
                <a:solidFill>
                  <a:srgbClr val="800000"/>
                </a:solidFill>
              </a:rPr>
              <a:t>adr</a:t>
            </a:r>
            <a:r>
              <a:rPr lang="en-US" altLang="ja-JP" sz="3600" b="1" dirty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終了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&lt;= </a:t>
            </a:r>
            <a:r>
              <a:rPr lang="en-US" altLang="ja-JP" sz="3600" b="1" dirty="0">
                <a:solidFill>
                  <a:srgbClr val="800000"/>
                </a:solidFill>
              </a:rPr>
              <a:t>[</a:t>
            </a:r>
            <a:r>
              <a:rPr lang="ja-JP" altLang="en-US" sz="3600" b="1" dirty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>
                <a:solidFill>
                  <a:srgbClr val="800000"/>
                </a:solidFill>
              </a:rPr>
              <a:t>]</a:t>
            </a:r>
            <a:endParaRPr lang="en-US" altLang="ja-JP" sz="3600" b="1" dirty="0">
              <a:solidFill>
                <a:srgbClr val="80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5079810" y="3946166"/>
            <a:ext cx="423950" cy="75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5079810" y="4696713"/>
            <a:ext cx="2348729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ああ</a:t>
            </a:r>
            <a:r>
              <a:rPr kumimoji="1" lang="ja-JP" altLang="en-US" sz="3600" dirty="0"/>
              <a:t>あ</a:t>
            </a:r>
            <a:r>
              <a:rPr kumimoji="1" lang="ja-JP" altLang="en-US" sz="3600" dirty="0" smtClean="0"/>
              <a:t>っ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09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私はだれ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久保　雅彦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はてなブログ、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800000"/>
                </a:solidFill>
              </a:rPr>
              <a:t>@</a:t>
            </a:r>
            <a:r>
              <a:rPr kumimoji="1" lang="en-US" altLang="ja-JP" b="1" dirty="0" err="1" smtClean="0">
                <a:solidFill>
                  <a:schemeClr val="accent4">
                    <a:lumMod val="75000"/>
                  </a:schemeClr>
                </a:solidFill>
              </a:rPr>
              <a:t>jflute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オープンソースプログラマ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メインコミッタ</a:t>
            </a:r>
            <a:endParaRPr lang="en-US" altLang="ja-JP" dirty="0" smtClean="0"/>
          </a:p>
          <a:p>
            <a:r>
              <a:rPr lang="ja-JP" altLang="en-US" b="1" dirty="0" smtClean="0">
                <a:solidFill>
                  <a:srgbClr val="935A0C"/>
                </a:solidFill>
              </a:rPr>
              <a:t>株式</a:t>
            </a:r>
            <a:r>
              <a:rPr lang="ja-JP" altLang="en-US" b="1" dirty="0" smtClean="0">
                <a:solidFill>
                  <a:srgbClr val="935A0C"/>
                </a:solidFill>
              </a:rPr>
              <a:t>会社レイハウオリ</a:t>
            </a:r>
            <a:endParaRPr lang="en-US" altLang="ja-JP" b="1" dirty="0" smtClean="0">
              <a:solidFill>
                <a:srgbClr val="935A0C"/>
              </a:solidFill>
            </a:endParaRPr>
          </a:p>
          <a:p>
            <a:pPr lvl="1"/>
            <a:r>
              <a:rPr kumimoji="1" lang="en-US" altLang="ja-JP" sz="1800" dirty="0" smtClean="0"/>
              <a:t>Java</a:t>
            </a:r>
            <a:r>
              <a:rPr kumimoji="1" lang="ja-JP" altLang="en-US" sz="1800" dirty="0" smtClean="0"/>
              <a:t>チーム全体教育</a:t>
            </a:r>
            <a:endParaRPr kumimoji="1" lang="en-US" altLang="ja-JP" sz="1800" dirty="0" smtClean="0"/>
          </a:p>
          <a:p>
            <a:r>
              <a:rPr kumimoji="1" lang="ja-JP" altLang="en-US" b="1" dirty="0" smtClean="0">
                <a:solidFill>
                  <a:srgbClr val="935A0C"/>
                </a:solidFill>
              </a:rPr>
              <a:t>株式会社ビズリーチ・株式会社ルクサ</a:t>
            </a:r>
            <a:endParaRPr kumimoji="1" lang="en-US" altLang="ja-JP" b="1" dirty="0" smtClean="0">
              <a:solidFill>
                <a:srgbClr val="935A0C"/>
              </a:solidFill>
            </a:endParaRPr>
          </a:p>
          <a:p>
            <a:pPr lvl="1"/>
            <a:r>
              <a:rPr lang="ja-JP" altLang="en-US" sz="1800" dirty="0"/>
              <a:t>新卒</a:t>
            </a:r>
            <a:r>
              <a:rPr lang="ja-JP" altLang="en-US" sz="1800" dirty="0" smtClean="0"/>
              <a:t>研修</a:t>
            </a:r>
            <a:r>
              <a:rPr lang="ja-JP" altLang="en-US" sz="1800" dirty="0" smtClean="0"/>
              <a:t>・</a:t>
            </a:r>
            <a:r>
              <a:rPr kumimoji="1" lang="en-US" altLang="ja-JP" sz="1800" dirty="0" smtClean="0"/>
              <a:t>Java/DB</a:t>
            </a:r>
            <a:r>
              <a:rPr kumimoji="1" lang="ja-JP" altLang="en-US" sz="1800" dirty="0" smtClean="0"/>
              <a:t>周り</a:t>
            </a:r>
            <a:r>
              <a:rPr kumimoji="1" lang="ja-JP" altLang="en-US" sz="1800" dirty="0" smtClean="0"/>
              <a:t>の</a:t>
            </a:r>
            <a:r>
              <a:rPr lang="ja-JP" altLang="en-US" sz="1800" dirty="0" smtClean="0"/>
              <a:t>フォローイング</a:t>
            </a:r>
            <a:endParaRPr kumimoji="1"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18699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やっちゃう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385" y="1735138"/>
            <a:ext cx="8480005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660066"/>
                </a:solidFill>
              </a:rPr>
              <a:t>    and</a:t>
            </a:r>
            <a:r>
              <a:rPr lang="en-US" altLang="ja-JP" sz="3600" dirty="0" smtClean="0"/>
              <a:t> </a:t>
            </a:r>
            <a:r>
              <a:rPr lang="en-US" altLang="ja-JP" sz="3600" b="1" dirty="0" err="1" smtClean="0">
                <a:solidFill>
                  <a:srgbClr val="800000"/>
                </a:solidFill>
              </a:rPr>
              <a:t>adr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有効開始日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&lt;= [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]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5079810" y="3946166"/>
            <a:ext cx="423950" cy="75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5079810" y="4696713"/>
            <a:ext cx="2881291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ああ</a:t>
            </a:r>
            <a:r>
              <a:rPr kumimoji="1" lang="ja-JP" altLang="en-US" sz="3600" dirty="0" smtClean="0"/>
              <a:t>あ</a:t>
            </a:r>
            <a:r>
              <a:rPr kumimoji="1" lang="ja-JP" altLang="en-US" sz="3600" dirty="0"/>
              <a:t>あ</a:t>
            </a:r>
            <a:r>
              <a:rPr kumimoji="1" lang="ja-JP" altLang="en-US" sz="3600" dirty="0" smtClean="0"/>
              <a:t>っ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862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 algn="ctr">
              <a:buNone/>
            </a:pPr>
            <a:r>
              <a:rPr kumimoji="1" lang="en-US" altLang="ja-JP" sz="4800" dirty="0" smtClean="0"/>
              <a:t>DB</a:t>
            </a:r>
            <a:r>
              <a:rPr kumimoji="1" lang="ja-JP" altLang="en-US" sz="4800" dirty="0" smtClean="0"/>
              <a:t>変更で条件増えたら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ja-JP" altLang="en-US" sz="5600" dirty="0" smtClean="0"/>
              <a:t>ジ・エンド</a:t>
            </a:r>
            <a:endParaRPr kumimoji="1" lang="en-US" altLang="ja-JP" sz="5600" dirty="0" smtClean="0"/>
          </a:p>
          <a:p>
            <a:pPr marL="0" indent="0" algn="r">
              <a:buNone/>
            </a:pP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 smtClean="0">
                <a:solidFill>
                  <a:srgbClr val="008000"/>
                </a:solidFill>
              </a:rPr>
              <a:t>影響範囲ありすぎ</a:t>
            </a:r>
            <a:r>
              <a:rPr lang="en-US" altLang="ja-JP" sz="3600" dirty="0" smtClean="0">
                <a:solidFill>
                  <a:srgbClr val="008000"/>
                </a:solidFill>
              </a:rPr>
              <a:t>…</a:t>
            </a:r>
            <a:endParaRPr kumimoji="1" lang="ja-JP" altLang="en-US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5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なら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 algn="ctr">
              <a:buNone/>
            </a:pPr>
            <a:r>
              <a:rPr kumimoji="1" lang="ja-JP" altLang="en-US" sz="5600" dirty="0" smtClean="0"/>
              <a:t>業務</a:t>
            </a:r>
            <a:r>
              <a:rPr lang="ja-JP" altLang="en-US" sz="5600" dirty="0" smtClean="0"/>
              <a:t>的</a:t>
            </a:r>
            <a:r>
              <a:rPr lang="en-US" altLang="ja-JP" sz="5600" dirty="0" smtClean="0"/>
              <a:t>one-to-one</a:t>
            </a:r>
            <a:r>
              <a:rPr lang="ja-JP" altLang="en-US" sz="5600" dirty="0" smtClean="0"/>
              <a:t>の</a:t>
            </a:r>
            <a:endParaRPr lang="en-US" altLang="ja-JP" sz="5600" dirty="0" smtClean="0"/>
          </a:p>
          <a:p>
            <a:pPr marL="0" indent="0" algn="ctr">
              <a:buNone/>
            </a:pPr>
            <a:r>
              <a:rPr lang="ja-JP" altLang="en-US" sz="5600" dirty="0" smtClean="0"/>
              <a:t>条件を再利用</a:t>
            </a:r>
            <a:endParaRPr kumimoji="1" lang="ja-JP" altLang="en-US" sz="5600" dirty="0"/>
          </a:p>
        </p:txBody>
      </p:sp>
    </p:spTree>
    <p:extLst>
      <p:ext uri="{BB962C8B-B14F-4D97-AF65-F5344CB8AC3E}">
        <p14:creationId xmlns:p14="http://schemas.microsoft.com/office/powerpoint/2010/main" val="138313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なんか設定ファイルに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 descr="スクリーンショット 2014-11-27 15.0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0" y="2349992"/>
            <a:ext cx="7739537" cy="2606611"/>
          </a:xfrm>
          <a:prstGeom prst="rect">
            <a:avLst/>
          </a:prstGeom>
        </p:spPr>
      </p:pic>
      <p:sp>
        <p:nvSpPr>
          <p:cNvPr id="6" name="左矢印 5"/>
          <p:cNvSpPr/>
          <p:nvPr/>
        </p:nvSpPr>
        <p:spPr>
          <a:xfrm>
            <a:off x="7627173" y="3550185"/>
            <a:ext cx="975731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26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すると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3" name="図 2" descr="スクリーンショット 2014-11-27 15.05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5" y="2166652"/>
            <a:ext cx="7351142" cy="1265061"/>
          </a:xfrm>
          <a:prstGeom prst="rect">
            <a:avLst/>
          </a:prstGeom>
        </p:spPr>
      </p:pic>
      <p:sp>
        <p:nvSpPr>
          <p:cNvPr id="5" name="左矢印 4"/>
          <p:cNvSpPr/>
          <p:nvPr/>
        </p:nvSpPr>
        <p:spPr>
          <a:xfrm>
            <a:off x="7436001" y="2461285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406507" y="3584548"/>
            <a:ext cx="7027752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SQL</a:t>
            </a:r>
            <a:r>
              <a:rPr kumimoji="1" lang="ja-JP" altLang="en-US" sz="2800" dirty="0" smtClean="0"/>
              <a:t>では、さっきの結合条件が展開される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4201085" y="4642548"/>
            <a:ext cx="421952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800" dirty="0" smtClean="0"/>
              <a:t>結合条件の再利用</a:t>
            </a:r>
            <a:endParaRPr kumimoji="1" lang="ja-JP" altLang="en-US" sz="3800" dirty="0"/>
          </a:p>
        </p:txBody>
      </p:sp>
    </p:spTree>
    <p:extLst>
      <p:ext uri="{BB962C8B-B14F-4D97-AF65-F5344CB8AC3E}">
        <p14:creationId xmlns:p14="http://schemas.microsoft.com/office/powerpoint/2010/main" val="91568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なので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007" y="1735138"/>
            <a:ext cx="8384418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/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rgbClr val="800000"/>
                </a:solidFill>
              </a:rPr>
              <a:t>“</a:t>
            </a:r>
            <a:r>
              <a:rPr lang="ja-JP" altLang="en-US" sz="4400" dirty="0" smtClean="0">
                <a:solidFill>
                  <a:srgbClr val="800000"/>
                </a:solidFill>
              </a:rPr>
              <a:t>誰か一人くらいバグ</a:t>
            </a:r>
            <a:r>
              <a:rPr lang="en-US" altLang="ja-JP" sz="4400" dirty="0" smtClean="0">
                <a:solidFill>
                  <a:srgbClr val="800000"/>
                </a:solidFill>
              </a:rPr>
              <a:t>” </a:t>
            </a:r>
            <a:r>
              <a:rPr lang="ja-JP" altLang="en-US" sz="4400" dirty="0" smtClean="0">
                <a:solidFill>
                  <a:srgbClr val="800000"/>
                </a:solidFill>
              </a:rPr>
              <a:t>に強い</a:t>
            </a:r>
            <a:r>
              <a:rPr lang="ja-JP" altLang="en-US" sz="4400" dirty="0" smtClean="0">
                <a:solidFill>
                  <a:srgbClr val="800000"/>
                </a:solidFill>
              </a:rPr>
              <a:t>！</a:t>
            </a:r>
            <a:endParaRPr lang="en-US" altLang="ja-JP" sz="44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800000"/>
                </a:solidFill>
              </a:rPr>
              <a:t>条件変更にも強い！</a:t>
            </a:r>
            <a:endParaRPr lang="en-US" altLang="ja-JP" sz="44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4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アプリ側で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493" y="1735138"/>
            <a:ext cx="7988412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そういうツールを使えば、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5600" dirty="0" smtClean="0">
                <a:solidFill>
                  <a:srgbClr val="800000"/>
                </a:solidFill>
              </a:rPr>
              <a:t>DB</a:t>
            </a:r>
            <a:r>
              <a:rPr lang="ja-JP" altLang="en-US" sz="5600" dirty="0" smtClean="0">
                <a:solidFill>
                  <a:srgbClr val="800000"/>
                </a:solidFill>
              </a:rPr>
              <a:t>設計者も安心</a:t>
            </a:r>
            <a:endParaRPr lang="en-US" altLang="ja-JP" sz="56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2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 smtClean="0"/>
              <a:t>あとね、名前大事なんです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3526" y="1735138"/>
            <a:ext cx="8357107" cy="4056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3200" dirty="0" smtClean="0"/>
              <a:t>DB</a:t>
            </a:r>
            <a:r>
              <a:rPr lang="ja-JP" altLang="en-US" sz="3200" dirty="0" smtClean="0"/>
              <a:t>設計のパターンに名前があることで</a:t>
            </a:r>
            <a:r>
              <a:rPr lang="en-US" altLang="ja-JP" sz="3200" dirty="0" smtClean="0"/>
              <a:t>…</a:t>
            </a:r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en-US" altLang="ja-JP" sz="4800" dirty="0" smtClean="0"/>
              <a:t>o </a:t>
            </a:r>
            <a:r>
              <a:rPr lang="ja-JP" altLang="en-US" sz="4800" dirty="0" smtClean="0">
                <a:solidFill>
                  <a:srgbClr val="800000"/>
                </a:solidFill>
              </a:rPr>
              <a:t>会話がしやすい</a:t>
            </a:r>
            <a:endParaRPr lang="en-US" altLang="ja-JP" sz="48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en-US" altLang="ja-JP" sz="4800" dirty="0" smtClean="0"/>
              <a:t>o </a:t>
            </a:r>
            <a:r>
              <a:rPr lang="ja-JP" altLang="en-US" sz="4800" dirty="0" smtClean="0">
                <a:solidFill>
                  <a:srgbClr val="800000"/>
                </a:solidFill>
              </a:rPr>
              <a:t>概念として学びやすい</a:t>
            </a:r>
            <a:endParaRPr lang="en-US" altLang="ja-JP" sz="48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kumimoji="1" lang="ja-JP" altLang="ja-JP" sz="4800" dirty="0"/>
              <a:t>　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751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さあ声に出して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620228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6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業務的</a:t>
            </a:r>
            <a:r>
              <a:rPr lang="en-US" altLang="ja-JP" sz="5400" dirty="0" smtClean="0"/>
              <a:t>one-to-one</a:t>
            </a:r>
            <a:r>
              <a:rPr lang="ja-JP" altLang="en-US" sz="5400" dirty="0" smtClean="0"/>
              <a:t>！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5953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もう一度っ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620228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6400" dirty="0" smtClean="0"/>
          </a:p>
          <a:p>
            <a:pPr marL="0" indent="0" algn="ctr">
              <a:buNone/>
            </a:pPr>
            <a:r>
              <a:rPr lang="ja-JP" altLang="en-US" sz="6400" dirty="0" smtClean="0">
                <a:solidFill>
                  <a:srgbClr val="800000"/>
                </a:solidFill>
              </a:rPr>
              <a:t>業務的</a:t>
            </a:r>
            <a:r>
              <a:rPr lang="en-US" altLang="ja-JP" sz="6400" dirty="0" smtClean="0">
                <a:solidFill>
                  <a:srgbClr val="800000"/>
                </a:solidFill>
              </a:rPr>
              <a:t>one-to-one</a:t>
            </a:r>
            <a:r>
              <a:rPr lang="ja-JP" altLang="en-US" sz="6400" dirty="0" smtClean="0">
                <a:solidFill>
                  <a:srgbClr val="800000"/>
                </a:solidFill>
              </a:rPr>
              <a:t>！</a:t>
            </a:r>
            <a:endParaRPr lang="en-US" altLang="ja-JP" sz="64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ClubDB2</a:t>
            </a:r>
            <a:r>
              <a:rPr kumimoji="1" lang="ja-JP" altLang="en-US" dirty="0" smtClean="0"/>
              <a:t>登壇経験者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ja-JP" b="1" dirty="0" smtClean="0"/>
          </a:p>
          <a:p>
            <a:pPr marL="457200" lvl="1" indent="0">
              <a:buNone/>
            </a:pPr>
            <a:r>
              <a:rPr lang="ja-JP" altLang="en-US" sz="3600" b="1" dirty="0" smtClean="0">
                <a:solidFill>
                  <a:srgbClr val="000000"/>
                </a:solidFill>
              </a:rPr>
              <a:t>第</a:t>
            </a:r>
            <a:r>
              <a:rPr lang="en-US" altLang="ja-JP" sz="3600" b="1" dirty="0" smtClean="0">
                <a:solidFill>
                  <a:srgbClr val="000000"/>
                </a:solidFill>
              </a:rPr>
              <a:t>169</a:t>
            </a:r>
            <a:r>
              <a:rPr lang="ja-JP" altLang="en-US" sz="3600" b="1" dirty="0" smtClean="0">
                <a:solidFill>
                  <a:srgbClr val="000000"/>
                </a:solidFill>
              </a:rPr>
              <a:t>回</a:t>
            </a:r>
            <a:r>
              <a:rPr lang="en-US" altLang="ja-JP" sz="3600" b="1" dirty="0" smtClean="0">
                <a:solidFill>
                  <a:srgbClr val="0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000000"/>
                </a:solidFill>
              </a:rPr>
              <a:t>2013</a:t>
            </a:r>
            <a:r>
              <a:rPr lang="en-US" altLang="ja-JP" sz="3600" b="1" dirty="0">
                <a:solidFill>
                  <a:srgbClr val="000000"/>
                </a:solidFill>
              </a:rPr>
              <a:t>-09-</a:t>
            </a:r>
            <a:r>
              <a:rPr lang="en-US" altLang="ja-JP" sz="3600" b="1" dirty="0" smtClean="0">
                <a:solidFill>
                  <a:srgbClr val="000000"/>
                </a:solidFill>
              </a:rPr>
              <a:t>13</a:t>
            </a:r>
            <a:endParaRPr kumimoji="1" lang="en-US" altLang="ja-JP" sz="36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　</a:t>
            </a:r>
            <a:r>
              <a:rPr lang="ja-JP" altLang="ja-JP" b="1" dirty="0"/>
              <a:t>　</a:t>
            </a:r>
            <a:r>
              <a:rPr lang="en-US" altLang="ja-JP" sz="3200" b="1" dirty="0" smtClean="0"/>
              <a:t>ClubDB2</a:t>
            </a:r>
            <a:r>
              <a:rPr lang="ja-JP" altLang="en-US" sz="3200" b="1" dirty="0"/>
              <a:t>で</a:t>
            </a:r>
            <a:r>
              <a:rPr lang="en-US" altLang="ja-JP" sz="3200" b="1" dirty="0" err="1"/>
              <a:t>DBFlute</a:t>
            </a:r>
            <a:r>
              <a:rPr lang="ja-JP" altLang="en-US" sz="3200" b="1" dirty="0"/>
              <a:t>語り</a:t>
            </a:r>
            <a:endParaRPr kumimoji="1" lang="en-US" altLang="ja-JP" sz="3200" dirty="0" smtClean="0"/>
          </a:p>
          <a:p>
            <a:pPr marL="457200" lvl="1" indent="0">
              <a:buNone/>
            </a:pPr>
            <a:r>
              <a:rPr lang="en-US" altLang="ja-JP" sz="2400" dirty="0">
                <a:hlinkClick r:id="rId2"/>
              </a:rPr>
              <a:t>http://d.hatena.ne.jp/jflute/20130914/</a:t>
            </a:r>
            <a:r>
              <a:rPr lang="en-US" altLang="ja-JP" sz="2400" dirty="0" smtClean="0">
                <a:hlinkClick r:id="rId2"/>
              </a:rPr>
              <a:t>clubdb2</a:t>
            </a:r>
            <a:endParaRPr lang="en-US" altLang="ja-JP" sz="2400" dirty="0" smtClean="0"/>
          </a:p>
          <a:p>
            <a:pPr lvl="1"/>
            <a:endParaRPr kumimoji="1"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45217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ご清聴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0613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804" y="1735138"/>
            <a:ext cx="7838202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5000" dirty="0" smtClean="0"/>
          </a:p>
          <a:p>
            <a:pPr marL="0" indent="0">
              <a:buNone/>
            </a:pPr>
            <a:r>
              <a:rPr lang="ja-JP" altLang="ja-JP" sz="5000" dirty="0" smtClean="0"/>
              <a:t>　</a:t>
            </a:r>
            <a:r>
              <a:rPr lang="ja-JP" altLang="en-US" sz="5000" dirty="0" smtClean="0"/>
              <a:t>業務的</a:t>
            </a:r>
            <a:r>
              <a:rPr lang="en-US" altLang="ja-JP" sz="5000" dirty="0" smtClean="0"/>
              <a:t>one-to-one</a:t>
            </a:r>
            <a:r>
              <a:rPr lang="ja-JP" altLang="en-US" sz="5000" dirty="0" smtClean="0"/>
              <a:t>と</a:t>
            </a:r>
            <a:r>
              <a:rPr lang="ja-JP" altLang="en-US" sz="5000" dirty="0"/>
              <a:t>は？</a:t>
            </a:r>
            <a:endParaRPr kumimoji="1" lang="ja-JP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23277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能書きたらたら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804" y="1735138"/>
            <a:ext cx="7838202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 smtClean="0"/>
              <a:t>　</a:t>
            </a:r>
            <a:r>
              <a:rPr lang="ja-JP" altLang="en-US" sz="4000" dirty="0" smtClean="0"/>
              <a:t>物理的には</a:t>
            </a:r>
            <a:r>
              <a:rPr lang="en-US" altLang="ja-JP" sz="4000" dirty="0" smtClean="0"/>
              <a:t>one-to-many</a:t>
            </a:r>
            <a:r>
              <a:rPr lang="ja-JP" altLang="en-US" sz="4000" dirty="0" smtClean="0"/>
              <a:t>だが、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業務的には</a:t>
            </a:r>
            <a:r>
              <a:rPr lang="en-US" altLang="ja-JP" sz="4000" dirty="0" smtClean="0"/>
              <a:t>one-to-one</a:t>
            </a:r>
            <a:r>
              <a:rPr lang="ja-JP" altLang="en-US" sz="4000" dirty="0" smtClean="0"/>
              <a:t>と</a:t>
            </a:r>
            <a:r>
              <a:rPr lang="ja-JP" altLang="en-US" sz="4000" dirty="0" smtClean="0"/>
              <a:t>して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扱うリレーション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168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たぶん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5000" dirty="0" smtClean="0"/>
          </a:p>
          <a:p>
            <a:pPr marL="0" indent="0">
              <a:buNone/>
            </a:pPr>
            <a:r>
              <a:rPr lang="ja-JP" altLang="ja-JP" sz="5000" dirty="0" smtClean="0"/>
              <a:t>　</a:t>
            </a:r>
            <a:r>
              <a:rPr lang="ja-JP" altLang="en-US" sz="5000" dirty="0" smtClean="0"/>
              <a:t>みんな見たことある</a:t>
            </a:r>
            <a:endParaRPr kumimoji="1" lang="ja-JP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78158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例えば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804" y="1735138"/>
            <a:ext cx="7838202" cy="40560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ja-JP" sz="4000" dirty="0" smtClean="0"/>
              <a:t>　</a:t>
            </a:r>
            <a:r>
              <a:rPr lang="en-US" altLang="ja-JP" sz="4000" b="1" dirty="0" smtClean="0">
                <a:solidFill>
                  <a:srgbClr val="000090"/>
                </a:solidFill>
              </a:rPr>
              <a:t>[</a:t>
            </a:r>
            <a:r>
              <a:rPr lang="ja-JP" altLang="en-US" sz="4000" b="1" dirty="0" smtClean="0">
                <a:solidFill>
                  <a:srgbClr val="000090"/>
                </a:solidFill>
              </a:rPr>
              <a:t>会員</a:t>
            </a:r>
            <a:r>
              <a:rPr lang="en-US" altLang="ja-JP" sz="4000" b="1" dirty="0" smtClean="0">
                <a:solidFill>
                  <a:srgbClr val="000090"/>
                </a:solidFill>
              </a:rPr>
              <a:t>]</a:t>
            </a:r>
            <a:r>
              <a:rPr lang="ja-JP" altLang="ja-JP" sz="4000" b="1" dirty="0">
                <a:solidFill>
                  <a:srgbClr val="000090"/>
                </a:solidFill>
              </a:rPr>
              <a:t>　</a:t>
            </a:r>
            <a:r>
              <a:rPr lang="ja-JP" altLang="en-US" sz="4000" b="1" dirty="0" smtClean="0">
                <a:solidFill>
                  <a:srgbClr val="000090"/>
                </a:solidFill>
              </a:rPr>
              <a:t>と　</a:t>
            </a:r>
            <a:r>
              <a:rPr lang="en-US" altLang="ja-JP" sz="4000" b="1" dirty="0" smtClean="0">
                <a:solidFill>
                  <a:srgbClr val="000090"/>
                </a:solidFill>
              </a:rPr>
              <a:t>[</a:t>
            </a:r>
            <a:r>
              <a:rPr lang="ja-JP" altLang="en-US" sz="4000" b="1" dirty="0" smtClean="0">
                <a:solidFill>
                  <a:srgbClr val="000090"/>
                </a:solidFill>
              </a:rPr>
              <a:t>会員住所</a:t>
            </a:r>
            <a:r>
              <a:rPr lang="en-US" altLang="ja-JP" sz="4000" b="1" dirty="0" smtClean="0">
                <a:solidFill>
                  <a:srgbClr val="000090"/>
                </a:solidFill>
              </a:rPr>
              <a:t>]</a:t>
            </a:r>
          </a:p>
          <a:p>
            <a:pPr marL="0" indent="0">
              <a:buNone/>
            </a:pPr>
            <a:r>
              <a:rPr kumimoji="1" lang="ja-JP" altLang="ja-JP" sz="4000" dirty="0"/>
              <a:t>　</a:t>
            </a:r>
            <a:r>
              <a:rPr kumimoji="1" lang="en-US" altLang="ja-JP" sz="4000" dirty="0" smtClean="0"/>
              <a:t>A</a:t>
            </a:r>
            <a:r>
              <a:rPr kumimoji="1" lang="ja-JP" altLang="en-US" sz="4000" dirty="0" smtClean="0"/>
              <a:t>さん</a:t>
            </a:r>
            <a:r>
              <a:rPr kumimoji="1" lang="en-US" altLang="ja-JP" sz="4000" dirty="0" smtClean="0"/>
              <a:t> | </a:t>
            </a:r>
            <a:r>
              <a:rPr kumimoji="1" lang="ja-JP" altLang="en-US" sz="4000" dirty="0" smtClean="0"/>
              <a:t>市原</a:t>
            </a:r>
            <a:r>
              <a:rPr kumimoji="1" lang="en-US" altLang="ja-JP" sz="4000" dirty="0" smtClean="0"/>
              <a:t> </a:t>
            </a:r>
            <a:r>
              <a:rPr lang="en-US" altLang="ja-JP" sz="4000" dirty="0" smtClean="0"/>
              <a:t>2004</a:t>
            </a:r>
            <a:r>
              <a:rPr lang="ja-JP" altLang="en-US" sz="4000" dirty="0" smtClean="0"/>
              <a:t>年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–</a:t>
            </a:r>
            <a:r>
              <a:rPr lang="en-US" altLang="ja-JP" sz="4000" dirty="0" smtClean="0"/>
              <a:t> 2008</a:t>
            </a:r>
            <a:r>
              <a:rPr lang="ja-JP" altLang="en-US" sz="4000" dirty="0" smtClean="0"/>
              <a:t>年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ja-JP" sz="4000" dirty="0" smtClean="0"/>
              <a:t>　</a:t>
            </a:r>
            <a:r>
              <a:rPr lang="en-US" altLang="ja-JP" sz="4000" dirty="0" smtClean="0"/>
              <a:t>            </a:t>
            </a:r>
            <a:r>
              <a:rPr lang="en-US" altLang="ja-JP" sz="4000" dirty="0" smtClean="0"/>
              <a:t>| </a:t>
            </a:r>
            <a:r>
              <a:rPr lang="ja-JP" altLang="en-US" sz="4000" dirty="0" smtClean="0"/>
              <a:t>茂原</a:t>
            </a:r>
            <a:r>
              <a:rPr lang="en-US" altLang="ja-JP" sz="4000" dirty="0" smtClean="0"/>
              <a:t> 2009</a:t>
            </a:r>
            <a:r>
              <a:rPr lang="ja-JP" altLang="en-US" sz="4000" dirty="0" smtClean="0"/>
              <a:t>年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–</a:t>
            </a:r>
            <a:r>
              <a:rPr lang="en-US" altLang="ja-JP" sz="4000" dirty="0" smtClean="0"/>
              <a:t> 2012</a:t>
            </a:r>
            <a:r>
              <a:rPr lang="ja-JP" altLang="en-US" sz="4000" dirty="0" smtClean="0"/>
              <a:t>年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ja-JP" sz="4000" dirty="0"/>
              <a:t>　</a:t>
            </a:r>
            <a:r>
              <a:rPr kumimoji="1" lang="en-US" altLang="ja-JP" sz="4000" dirty="0" smtClean="0"/>
              <a:t>B</a:t>
            </a:r>
            <a:r>
              <a:rPr kumimoji="1" lang="ja-JP" altLang="en-US" sz="4000" dirty="0" smtClean="0"/>
              <a:t>さん</a:t>
            </a:r>
            <a:r>
              <a:rPr kumimoji="1" lang="en-US" altLang="ja-JP" sz="4000" dirty="0" smtClean="0"/>
              <a:t> | </a:t>
            </a:r>
            <a:r>
              <a:rPr kumimoji="1" lang="ja-JP" altLang="en-US" sz="4000" dirty="0" smtClean="0"/>
              <a:t>長柄</a:t>
            </a:r>
            <a:r>
              <a:rPr kumimoji="1" lang="en-US" altLang="ja-JP" sz="4000" dirty="0" smtClean="0"/>
              <a:t> 2007</a:t>
            </a:r>
            <a:r>
              <a:rPr kumimoji="1" lang="ja-JP" altLang="en-US" sz="4000" dirty="0" smtClean="0"/>
              <a:t>年</a:t>
            </a:r>
            <a:r>
              <a:rPr kumimoji="1" lang="en-US" altLang="ja-JP" sz="4000" dirty="0" smtClean="0"/>
              <a:t> </a:t>
            </a:r>
            <a:r>
              <a:rPr lang="en-US" altLang="ja-JP" sz="4000" dirty="0"/>
              <a:t>–</a:t>
            </a:r>
            <a:r>
              <a:rPr kumimoji="1" lang="en-US" altLang="ja-JP" sz="4000" dirty="0" smtClean="0"/>
              <a:t> 9999</a:t>
            </a:r>
            <a:r>
              <a:rPr kumimoji="1" lang="ja-JP" altLang="en-US" sz="4000" dirty="0" smtClean="0"/>
              <a:t>年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</a:t>
            </a:r>
            <a:r>
              <a:rPr lang="en-US" altLang="ja-JP" sz="3500" dirty="0" smtClean="0">
                <a:solidFill>
                  <a:srgbClr val="008000"/>
                </a:solidFill>
              </a:rPr>
              <a:t>※</a:t>
            </a:r>
            <a:r>
              <a:rPr lang="ja-JP" altLang="en-US" sz="3500" dirty="0" smtClean="0">
                <a:solidFill>
                  <a:srgbClr val="008000"/>
                </a:solidFill>
              </a:rPr>
              <a:t>住所が住んだ期間で積み上がる</a:t>
            </a:r>
            <a:endParaRPr kumimoji="1" lang="ja-JP" altLang="en-US" sz="35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1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有効期間カラム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4-11-27 13.40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r="3509"/>
          <a:stretch>
            <a:fillRect/>
          </a:stretch>
        </p:blipFill>
        <p:spPr>
          <a:xfrm>
            <a:off x="1317925" y="1776101"/>
            <a:ext cx="6910088" cy="3575389"/>
          </a:xfrm>
        </p:spPr>
      </p:pic>
      <p:sp>
        <p:nvSpPr>
          <p:cNvPr id="8" name="左矢印 7"/>
          <p:cNvSpPr/>
          <p:nvPr/>
        </p:nvSpPr>
        <p:spPr>
          <a:xfrm>
            <a:off x="7510472" y="3673076"/>
            <a:ext cx="1037811" cy="102062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68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804" y="1735138"/>
            <a:ext cx="7838202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4000" dirty="0" smtClean="0"/>
              <a:t>　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ja-JP" sz="4000" b="1" dirty="0">
                <a:solidFill>
                  <a:srgbClr val="000090"/>
                </a:solidFill>
              </a:rPr>
              <a:t>　</a:t>
            </a:r>
            <a:r>
              <a:rPr lang="ja-JP" altLang="en-US" sz="5200" dirty="0" smtClean="0"/>
              <a:t>物理的</a:t>
            </a:r>
            <a:r>
              <a:rPr lang="ja-JP" altLang="en-US" sz="5200" dirty="0"/>
              <a:t>に</a:t>
            </a:r>
            <a:r>
              <a:rPr lang="ja-JP" altLang="en-US" sz="5200" dirty="0" smtClean="0"/>
              <a:t>は</a:t>
            </a:r>
            <a:r>
              <a:rPr lang="en-US" altLang="ja-JP" sz="5200" dirty="0" smtClean="0"/>
              <a:t> one-to-many</a:t>
            </a:r>
          </a:p>
          <a:p>
            <a:pPr marL="0" indent="0">
              <a:buNone/>
            </a:pPr>
            <a:endParaRPr lang="en-US" altLang="ja-JP" sz="5200" b="1" dirty="0">
              <a:solidFill>
                <a:srgbClr val="000090"/>
              </a:solidFill>
            </a:endParaRPr>
          </a:p>
        </p:txBody>
      </p:sp>
      <p:pic>
        <p:nvPicPr>
          <p:cNvPr id="4" name="図 3" descr="スクリーンショット 2014-11-27 13.3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25" y="3848839"/>
            <a:ext cx="2451830" cy="168125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283439" y="4615694"/>
            <a:ext cx="1351886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会員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100809" y="3794675"/>
            <a:ext cx="1256297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住所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376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7793</TotalTime>
  <Words>365</Words>
  <Application>Microsoft Macintosh PowerPoint</Application>
  <PresentationFormat>画面に合わせる (4:3)</PresentationFormat>
  <Paragraphs>128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インク瓶</vt:lpstr>
      <vt:lpstr>業務的one-to-oneという カージナリティ @ClubDB2 2014XmasParty</vt:lpstr>
      <vt:lpstr>私はだれ？</vt:lpstr>
      <vt:lpstr>ClubDB2登壇経験者</vt:lpstr>
      <vt:lpstr>メインテーマ</vt:lpstr>
      <vt:lpstr>能書きたらたら</vt:lpstr>
      <vt:lpstr>たぶん</vt:lpstr>
      <vt:lpstr>例えば</vt:lpstr>
      <vt:lpstr>有効期間カラム</vt:lpstr>
      <vt:lpstr>だから</vt:lpstr>
      <vt:lpstr>でも</vt:lpstr>
      <vt:lpstr>業務的にやりたいのは</vt:lpstr>
      <vt:lpstr>だから</vt:lpstr>
      <vt:lpstr>なので</vt:lpstr>
      <vt:lpstr>えいっ！</vt:lpstr>
      <vt:lpstr>RDB的にはジレンマ</vt:lpstr>
      <vt:lpstr>でも現場では</vt:lpstr>
      <vt:lpstr>でも実装でもジレンマ</vt:lpstr>
      <vt:lpstr>ぜったい一人くらい</vt:lpstr>
      <vt:lpstr>こういうの</vt:lpstr>
      <vt:lpstr>やっちゃう</vt:lpstr>
      <vt:lpstr>というか</vt:lpstr>
      <vt:lpstr>DBFluteなら</vt:lpstr>
      <vt:lpstr>なんか設定ファイルに…</vt:lpstr>
      <vt:lpstr>するとJavaでは…</vt:lpstr>
      <vt:lpstr>なので</vt:lpstr>
      <vt:lpstr>アプリ側で</vt:lpstr>
      <vt:lpstr>あとね、名前大事なんです</vt:lpstr>
      <vt:lpstr>さあ声に出して</vt:lpstr>
      <vt:lpstr>もう一度っ</vt:lpstr>
      <vt:lpstr>おしまい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DB設計者もうれしい</dc:title>
  <dc:creator>jflute</dc:creator>
  <cp:lastModifiedBy>jflute</cp:lastModifiedBy>
  <cp:revision>191</cp:revision>
  <dcterms:created xsi:type="dcterms:W3CDTF">2012-07-08T08:03:01Z</dcterms:created>
  <dcterms:modified xsi:type="dcterms:W3CDTF">2014-11-27T06:34:27Z</dcterms:modified>
</cp:coreProperties>
</file>