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Default Extension="png" ContentType="image/png"/>
  <Override PartName="/docProps/core.xml" ContentType="application/vnd.openxmlformats-package.core-properties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/>
              </a:defRPr>
            </a:lvl1pPr>
          </a:lstStyle>
          <a:p>
            <a:pPr>
              <a:defRPr/>
            </a:pPr>
            <a:fld id="{0954C96A-C953-435A-8429-3DD441023B63}" type="datetimeFigureOut">
              <a:rPr lang="ja-JP" altLang="en-US"/>
              <a:pPr>
                <a:defRPr/>
              </a:pPr>
              <a:t>08.7.28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Rockwell"/>
              </a:defRPr>
            </a:lvl1pPr>
          </a:lstStyle>
          <a:p>
            <a:pPr>
              <a:defRPr/>
            </a:pPr>
            <a:fld id="{6979CC23-F0FD-4040-ADA5-095239CFAB8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301F6-50FA-48EE-B06E-CCFE0E7453C7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4213B-1268-40A2-B4E2-97247B98D99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DCA2-C207-46D7-BF61-C8541BD67FD6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E0563-C0E3-407A-BDF6-A40C0D054D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B8ED-43F3-409B-956C-9EE60BC78E44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D54DB-367A-41A9-A9B3-39CA2774C94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D0849-BB25-49DF-A082-9F68F37163E2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C800D-01ED-47A9-A76D-A354DEDAFDC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5ACC4-6741-4968-B5ED-5AB170B73DE5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FED3-E8F5-4BEA-B3D0-93CC3D4DBAB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1380" y="380868"/>
              <a:ext cx="3657600" cy="472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540A4-7500-4A47-A434-0387D9F4069F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D5DD9-6759-465D-B73F-2D40F80EADB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1575" y="380483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5DA2B-9ED6-45EC-9E35-8FFF1345A0F7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D963C-D319-42FC-B394-B2FAE01D88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3C210-92E5-4935-9CE2-CEE9E8D6F4F2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FC3F-EA13-4392-A8DA-AA9E7E5D582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1346" y="380797"/>
              <a:ext cx="3657600" cy="472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82AC-947A-4075-AD4C-E8463A19321E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AF895-6F54-45D8-8DFF-E5A021BFFD8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98B0-3F96-47A3-93EF-DD3FA938BCBD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3EFFF-E0FA-484C-8BF0-B95FAD9765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F2BD3-BEB0-44A6-BDF7-A7F6DE48EDE0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802B0-6E94-40FA-87B3-3AF23C9E2D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1303-AC21-499C-857D-35352008CC23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7099-E151-4C00-B6A7-6217B5BD4D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>
              <a:defRPr/>
            </a:pPr>
            <a:fld id="{49EA3AC6-80A9-478F-B703-E2DAF815011B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9F9983C9-AFE0-4138-83B0-4838754C5AD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40E7D-E075-4A3A-BD6D-CF0358BCE70F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0E4D8-2DDD-41F5-AA08-DC20E5AC010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557EA-FEFE-48B2-8798-E628C9D70B2C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3E94-46D5-40F2-BAD6-05AF510D2E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2260" y="380607"/>
              <a:ext cx="3657600" cy="472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0FFBF-09AC-48DA-AF17-C35D56E6D3BA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3BBC9-C4C5-4DE1-BE86-A5F7D230C7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C5B6E-A92A-4490-96F5-B727845BD130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90086-8CAF-43EB-9AF2-6638B73581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4216E-8B4E-4F5C-B5F8-3CA580B600D3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B0503-2D09-48C0-8175-576A9E05DCA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C2DD-9AC0-454D-89F6-2180DAD9F443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9F79-CC08-4806-8F94-A399B747A26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fld id="{FDD40048-BB95-4FAA-A8BB-5A947A1C55BF}" type="datetimeFigureOut">
              <a:rPr lang="ja-JP" altLang="en-US"/>
              <a:pPr>
                <a:defRPr/>
              </a:pPr>
              <a:t>08.7.28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ea typeface="+mn-ea"/>
              </a:defRPr>
            </a:lvl1pPr>
          </a:lstStyle>
          <a:p>
            <a:pPr>
              <a:defRPr/>
            </a:pPr>
            <a:fld id="{8737311D-985A-4B47-A27A-2A5EC442D1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79" r:id="rId7"/>
    <p:sldLayoutId id="2147483686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73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9pPr>
    </p:titleStyle>
    <p:bodyStyle>
      <a:lvl1pPr marL="463550" indent="-463550" algn="l" rtl="0" eaLnBrk="0" fontAlgn="base" hangingPunct="0">
        <a:spcBef>
          <a:spcPts val="2000"/>
        </a:spcBef>
        <a:spcAft>
          <a:spcPct val="0"/>
        </a:spcAft>
        <a:buSzPct val="90000"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3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7"/>
          <p:cNvSpPr>
            <a:spLocks noChangeArrowheads="1"/>
          </p:cNvSpPr>
          <p:nvPr/>
        </p:nvSpPr>
        <p:spPr bwMode="auto">
          <a:xfrm>
            <a:off x="960438" y="2565400"/>
            <a:ext cx="7859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6000" b="1" i="1">
                <a:solidFill>
                  <a:srgbClr val="595959"/>
                </a:solidFill>
                <a:latin typeface="Times New Roman" pitchFamily="18" charset="0"/>
                <a:ea typeface="ＭＳ 明朝" pitchFamily="17" charset="-128"/>
              </a:rPr>
              <a:t>DBFlute</a:t>
            </a:r>
            <a:r>
              <a:rPr lang="ja-JP" altLang="en-US" sz="6000" b="1" i="1">
                <a:solidFill>
                  <a:srgbClr val="595959"/>
                </a:solidFill>
                <a:latin typeface="Times New Roman" pitchFamily="18" charset="0"/>
                <a:ea typeface="ＭＳ 明朝" pitchFamily="17" charset="-128"/>
              </a:rPr>
              <a:t>はどうなの？</a:t>
            </a:r>
          </a:p>
        </p:txBody>
      </p:sp>
      <p:pic>
        <p:nvPicPr>
          <p:cNvPr id="22530" name="図 26" descr="logo-top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7475" y="3779838"/>
            <a:ext cx="152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図 28" descr="title-top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175" y="2349500"/>
            <a:ext cx="3302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580063" y="4064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altLang="ja-JP">
                <a:latin typeface="Times New Roman" pitchFamily="18" charset="0"/>
              </a:rPr>
              <a:t>Seasar Conference 2008 Spring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gray">
          <a:xfrm>
            <a:off x="971550" y="1773238"/>
            <a:ext cx="3833813" cy="38338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0099FF">
                  <a:gamma/>
                  <a:shade val="66667"/>
                  <a:invGamma/>
                  <a:alpha val="12000"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66667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Verdan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3556" name="Oval 32"/>
          <p:cNvSpPr>
            <a:spLocks noChangeArrowheads="1"/>
          </p:cNvSpPr>
          <p:nvPr/>
        </p:nvSpPr>
        <p:spPr bwMode="gray">
          <a:xfrm>
            <a:off x="1276350" y="2078038"/>
            <a:ext cx="3200400" cy="3200400"/>
          </a:xfrm>
          <a:prstGeom prst="ellipse">
            <a:avLst/>
          </a:prstGeom>
          <a:gradFill rotWithShape="1">
            <a:gsLst>
              <a:gs pos="0">
                <a:srgbClr val="6699FF"/>
              </a:gs>
              <a:gs pos="100000">
                <a:srgbClr val="4161A2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ＭＳ Ｐ明朝" pitchFamily="18" charset="-128"/>
            </a:endParaRPr>
          </a:p>
        </p:txBody>
      </p:sp>
      <p:sp>
        <p:nvSpPr>
          <p:cNvPr id="23557" name="AutoShape 34"/>
          <p:cNvSpPr>
            <a:spLocks noChangeArrowheads="1"/>
          </p:cNvSpPr>
          <p:nvPr/>
        </p:nvSpPr>
        <p:spPr bwMode="gray">
          <a:xfrm>
            <a:off x="4011613" y="2636838"/>
            <a:ext cx="401637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23558" name="AutoShape 45"/>
          <p:cNvSpPr>
            <a:spLocks noChangeArrowheads="1"/>
          </p:cNvSpPr>
          <p:nvPr/>
        </p:nvSpPr>
        <p:spPr bwMode="gray">
          <a:xfrm>
            <a:off x="4211638" y="34448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3559" name="AutoShape 46"/>
          <p:cNvSpPr>
            <a:spLocks noChangeArrowheads="1"/>
          </p:cNvSpPr>
          <p:nvPr/>
        </p:nvSpPr>
        <p:spPr bwMode="gray">
          <a:xfrm>
            <a:off x="4011613" y="423703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現場重視の機能を装備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gray">
          <a:xfrm>
            <a:off x="1773238" y="3028950"/>
            <a:ext cx="221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現場指向の</a:t>
            </a:r>
            <a:endParaRPr kumimoji="0" lang="en-US" altLang="ja-JP" sz="32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HGS創英角ｺﾞｼｯｸUB" pitchFamily="50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O/R</a:t>
            </a: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マッパ</a:t>
            </a:r>
          </a:p>
        </p:txBody>
      </p:sp>
      <p:sp>
        <p:nvSpPr>
          <p:cNvPr id="23561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latin typeface="Times New Roman" pitchFamily="18" charset="0"/>
              </a:rPr>
              <a:t>DBFlute</a:t>
            </a:r>
            <a:r>
              <a:rPr lang="ja-JP" altLang="en-US" smtClean="0">
                <a:latin typeface="Times New Roman" pitchFamily="18" charset="0"/>
              </a:rPr>
              <a:t>とは？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latin typeface="Times New Roman" pitchFamily="18" charset="0"/>
              </a:rPr>
              <a:t>ConditionBean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4578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79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0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1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2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66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テーブル名・カラム名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を完全補完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■Eclipse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で「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.(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ドット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)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」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　補完で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安全実装</a:t>
            </a:r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DB</a:t>
            </a:r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変更に強い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コンパイル</a:t>
            </a:r>
            <a:endParaRPr kumimoji="0" lang="en-US" altLang="ja-JP" sz="1200" b="1" dirty="0">
              <a:solidFill>
                <a:schemeClr val="accent1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en-US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エラーで検知</a:t>
            </a:r>
            <a:r>
              <a:rPr kumimoji="0" lang="en-US" altLang="ja-JP" sz="1200" b="1" dirty="0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</p:txBody>
      </p:sp>
      <p:sp>
        <p:nvSpPr>
          <p:cNvPr id="24583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4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5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6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7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目的ベースの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インターフェース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ヒューマンミス等の　</a:t>
            </a:r>
            <a:endParaRPr lang="en-US" altLang="ja-JP" sz="1200" b="1">
              <a:solidFill>
                <a:schemeClr val="accent1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SQLException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は発生しない</a:t>
            </a:r>
          </a:p>
        </p:txBody>
      </p:sp>
      <p:sp>
        <p:nvSpPr>
          <p:cNvPr id="24588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89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0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1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4592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外だし</a:t>
            </a:r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との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明確な線引き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やれることが限られている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方針がなくてもバラバラ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実装にはなりにくい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4593" name="Text Box 133"/>
          <p:cNvSpPr txBox="1">
            <a:spLocks noChangeArrowheads="1"/>
          </p:cNvSpPr>
          <p:nvPr/>
        </p:nvSpPr>
        <p:spPr bwMode="auto">
          <a:xfrm>
            <a:off x="3625850" y="4221163"/>
            <a:ext cx="1881188" cy="61595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】</a:t>
            </a:r>
          </a:p>
          <a:p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プログラム上で</a:t>
            </a:r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を</a:t>
            </a:r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組み立てる時の必須要件</a:t>
            </a:r>
          </a:p>
        </p:txBody>
      </p:sp>
      <p:grpSp>
        <p:nvGrpSpPr>
          <p:cNvPr id="24594" name="Group 131"/>
          <p:cNvGrpSpPr>
            <a:grpSpLocks/>
          </p:cNvGrpSpPr>
          <p:nvPr/>
        </p:nvGrpSpPr>
        <p:grpSpPr bwMode="auto">
          <a:xfrm>
            <a:off x="1689100" y="2184400"/>
            <a:ext cx="5662613" cy="627063"/>
            <a:chOff x="1233" y="1343"/>
            <a:chExt cx="3381" cy="395"/>
          </a:xfrm>
        </p:grpSpPr>
        <p:grpSp>
          <p:nvGrpSpPr>
            <p:cNvPr id="24597" name="Group 92"/>
            <p:cNvGrpSpPr>
              <a:grpSpLocks/>
            </p:cNvGrpSpPr>
            <p:nvPr/>
          </p:nvGrpSpPr>
          <p:grpSpPr bwMode="auto">
            <a:xfrm>
              <a:off x="1233" y="1346"/>
              <a:ext cx="405" cy="392"/>
              <a:chOff x="1289" y="587"/>
              <a:chExt cx="668" cy="647"/>
            </a:xfrm>
          </p:grpSpPr>
          <p:sp>
            <p:nvSpPr>
              <p:cNvPr id="24612" name="Oval 93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3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4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5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6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598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4599" name="Oval 105"/>
            <p:cNvSpPr>
              <a:spLocks noChangeArrowheads="1"/>
            </p:cNvSpPr>
            <p:nvPr/>
          </p:nvSpPr>
          <p:spPr bwMode="gray">
            <a:xfrm>
              <a:off x="2721" y="1352"/>
              <a:ext cx="405" cy="303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0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1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2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3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4604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4605" name="Group 119"/>
            <p:cNvGrpSpPr>
              <a:grpSpLocks/>
            </p:cNvGrpSpPr>
            <p:nvPr/>
          </p:nvGrpSpPr>
          <p:grpSpPr bwMode="auto">
            <a:xfrm>
              <a:off x="4209" y="1343"/>
              <a:ext cx="405" cy="392"/>
              <a:chOff x="1289" y="587"/>
              <a:chExt cx="668" cy="647"/>
            </a:xfrm>
          </p:grpSpPr>
          <p:sp>
            <p:nvSpPr>
              <p:cNvPr id="24607" name="Oval 120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08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09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0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4611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606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3</a:t>
              </a:r>
            </a:p>
          </p:txBody>
        </p:sp>
      </p:grpSp>
      <p:sp>
        <p:nvSpPr>
          <p:cNvPr id="24595" name="AutoShape 129"/>
          <p:cNvSpPr>
            <a:spLocks noChangeArrowheads="1"/>
          </p:cNvSpPr>
          <p:nvPr/>
        </p:nvSpPr>
        <p:spPr bwMode="gray">
          <a:xfrm>
            <a:off x="1150938" y="1590675"/>
            <a:ext cx="39973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41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】</a:t>
            </a:r>
          </a:p>
          <a:p>
            <a:endParaRPr lang="en-US" altLang="ja-JP" sz="8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Times New Roman" pitchFamily="18" charset="0"/>
              </a:rPr>
              <a:t>外だし</a:t>
            </a:r>
            <a:r>
              <a:rPr lang="en-US" altLang="ja-JP" smtClean="0">
                <a:latin typeface="Times New Roman" pitchFamily="18" charset="0"/>
              </a:rPr>
              <a:t>SQL(OutsideSql)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5602" name="AutoShape 39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5603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4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5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6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7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エラーメッセージ</a:t>
            </a:r>
          </a:p>
          <a:p>
            <a:pPr algn="ctr" eaLnBrk="0" hangingPunct="0"/>
            <a:r>
              <a:rPr kumimoji="0" lang="ja-JP" altLang="en-US" sz="16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を徹底</a:t>
            </a:r>
            <a:endParaRPr kumimoji="0" lang="en-US" altLang="ja-JP" sz="16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タイプセーフでないので</a:t>
            </a:r>
          </a:p>
          <a:p>
            <a:pPr eaLnBrk="0" hangingPunct="0"/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デバッグのために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とても</a:t>
            </a:r>
            <a:endParaRPr kumimoji="0" lang="en-US" altLang="ja-JP" sz="1200" dirty="0" smtClean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ja-JP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　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メイリオ"/>
                <a:ea typeface="Osaka−等幅"/>
                <a:cs typeface="HGP創英角ｺﾞｼｯｸUB" pitchFamily="50" charset="-128"/>
              </a:rPr>
              <a:t>重要</a:t>
            </a:r>
            <a:endParaRPr kumimoji="0" lang="en-US" altLang="ja-JP" sz="1200" dirty="0">
              <a:solidFill>
                <a:srgbClr val="000000"/>
              </a:solidFill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5608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09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0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1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2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戻り値クラス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を自動生成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から戻り値クラス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を自動生成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マッピングミス発生しない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の文法チェックになる</a:t>
            </a:r>
          </a:p>
        </p:txBody>
      </p:sp>
      <p:sp>
        <p:nvSpPr>
          <p:cNvPr id="25613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4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5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6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5617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ファイル指定が</a:t>
            </a:r>
          </a:p>
          <a:p>
            <a:pPr algn="ctr"/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タイプセーフ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ファイルから</a:t>
            </a:r>
          </a:p>
          <a:p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　パス定義を自動生成</a:t>
            </a:r>
          </a:p>
          <a:p>
            <a:endParaRPr lang="en-US" altLang="ja-JP" sz="12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ファイルがないエラー</a:t>
            </a:r>
          </a:p>
          <a:p>
            <a:r>
              <a:rPr lang="ja-JP" altLang="en-US" sz="1200" b="1">
                <a:solidFill>
                  <a:schemeClr val="accent1"/>
                </a:solidFill>
                <a:latin typeface="メイリオ"/>
                <a:ea typeface="Osaka−等幅"/>
                <a:cs typeface="HGP創英角ｺﾞｼｯｸUB" pitchFamily="50" charset="-128"/>
              </a:rPr>
              <a:t>　が発生しない</a:t>
            </a:r>
          </a:p>
          <a:p>
            <a:endParaRPr lang="ja-JP" altLang="en-US" sz="12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grpSp>
        <p:nvGrpSpPr>
          <p:cNvPr id="25618" name="Group 131"/>
          <p:cNvGrpSpPr>
            <a:grpSpLocks/>
          </p:cNvGrpSpPr>
          <p:nvPr/>
        </p:nvGrpSpPr>
        <p:grpSpPr bwMode="auto">
          <a:xfrm>
            <a:off x="1689100" y="2184400"/>
            <a:ext cx="5662613" cy="627063"/>
            <a:chOff x="1233" y="1343"/>
            <a:chExt cx="3381" cy="395"/>
          </a:xfrm>
        </p:grpSpPr>
        <p:grpSp>
          <p:nvGrpSpPr>
            <p:cNvPr id="25619" name="Group 92"/>
            <p:cNvGrpSpPr>
              <a:grpSpLocks/>
            </p:cNvGrpSpPr>
            <p:nvPr/>
          </p:nvGrpSpPr>
          <p:grpSpPr bwMode="auto">
            <a:xfrm>
              <a:off x="1233" y="1346"/>
              <a:ext cx="405" cy="392"/>
              <a:chOff x="1289" y="587"/>
              <a:chExt cx="668" cy="647"/>
            </a:xfrm>
          </p:grpSpPr>
          <p:sp>
            <p:nvSpPr>
              <p:cNvPr id="25634" name="Oval 93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5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6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7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8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0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5621" name="Oval 105"/>
            <p:cNvSpPr>
              <a:spLocks noChangeArrowheads="1"/>
            </p:cNvSpPr>
            <p:nvPr/>
          </p:nvSpPr>
          <p:spPr bwMode="gray">
            <a:xfrm>
              <a:off x="2721" y="1352"/>
              <a:ext cx="405" cy="303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2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3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4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5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5626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5627" name="Group 119"/>
            <p:cNvGrpSpPr>
              <a:grpSpLocks/>
            </p:cNvGrpSpPr>
            <p:nvPr/>
          </p:nvGrpSpPr>
          <p:grpSpPr bwMode="auto">
            <a:xfrm>
              <a:off x="4209" y="1343"/>
              <a:ext cx="405" cy="392"/>
              <a:chOff x="1289" y="587"/>
              <a:chExt cx="668" cy="647"/>
            </a:xfrm>
          </p:grpSpPr>
          <p:sp>
            <p:nvSpPr>
              <p:cNvPr id="25629" name="Oval 120"/>
              <p:cNvSpPr>
                <a:spLocks noChangeArrowheads="1"/>
              </p:cNvSpPr>
              <p:nvPr/>
            </p:nvSpPr>
            <p:spPr bwMode="gray">
              <a:xfrm>
                <a:off x="1289" y="602"/>
                <a:ext cx="668" cy="50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0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1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2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5633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28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latin typeface="メイリオ"/>
                  <a:ea typeface="Osaka−等幅"/>
                  <a:cs typeface="Osaka−等幅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現場指向機能</a:t>
            </a:r>
          </a:p>
        </p:txBody>
      </p:sp>
      <p:sp>
        <p:nvSpPr>
          <p:cNvPr id="26626" name="AutoShape 3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Osaka−等幅"/>
                <a:cs typeface="HGS創英角ｺﾞｼｯｸUB" pitchFamily="50" charset="-128"/>
              </a:rPr>
              <a:t>現場重視の機能を装備</a:t>
            </a:r>
          </a:p>
        </p:txBody>
      </p:sp>
      <p:grpSp>
        <p:nvGrpSpPr>
          <p:cNvPr id="26627" name="Group 92"/>
          <p:cNvGrpSpPr>
            <a:grpSpLocks/>
          </p:cNvGrpSpPr>
          <p:nvPr/>
        </p:nvGrpSpPr>
        <p:grpSpPr bwMode="auto">
          <a:xfrm>
            <a:off x="2276475" y="2233613"/>
            <a:ext cx="4419600" cy="709612"/>
            <a:chOff x="1392" y="1392"/>
            <a:chExt cx="2784" cy="516"/>
          </a:xfrm>
        </p:grpSpPr>
        <p:sp>
          <p:nvSpPr>
            <p:cNvPr id="26665" name="AutoShape 93"/>
            <p:cNvSpPr>
              <a:spLocks noChangeArrowheads="1"/>
            </p:cNvSpPr>
            <p:nvPr/>
          </p:nvSpPr>
          <p:spPr bwMode="gray">
            <a:xfrm>
              <a:off x="1392" y="139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共通カラム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の自動設定</a:t>
              </a:r>
            </a:p>
          </p:txBody>
        </p:sp>
        <p:grpSp>
          <p:nvGrpSpPr>
            <p:cNvPr id="26666" name="Group 94"/>
            <p:cNvGrpSpPr>
              <a:grpSpLocks/>
            </p:cNvGrpSpPr>
            <p:nvPr/>
          </p:nvGrpSpPr>
          <p:grpSpPr bwMode="auto">
            <a:xfrm>
              <a:off x="3966" y="1536"/>
              <a:ext cx="210" cy="372"/>
              <a:chOff x="2078" y="1680"/>
              <a:chExt cx="1615" cy="3128"/>
            </a:xfrm>
          </p:grpSpPr>
          <p:sp>
            <p:nvSpPr>
              <p:cNvPr id="26667" name="Oval 9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8" name="Oval 9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9" name="Oval 97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0" name="Oval 98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1" name="Oval 99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1085" cy="2943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72" name="Oval 100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946" cy="294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8" name="Group 101"/>
          <p:cNvGrpSpPr>
            <a:grpSpLocks/>
          </p:cNvGrpSpPr>
          <p:nvPr/>
        </p:nvGrpSpPr>
        <p:grpSpPr bwMode="auto">
          <a:xfrm>
            <a:off x="2276475" y="2952750"/>
            <a:ext cx="4419600" cy="777875"/>
            <a:chOff x="1392" y="1824"/>
            <a:chExt cx="2784" cy="490"/>
          </a:xfrm>
        </p:grpSpPr>
        <p:sp>
          <p:nvSpPr>
            <p:cNvPr id="26657" name="AutoShape 102"/>
            <p:cNvSpPr>
              <a:spLocks noChangeArrowheads="1"/>
            </p:cNvSpPr>
            <p:nvPr/>
          </p:nvSpPr>
          <p:spPr bwMode="gray">
            <a:xfrm>
              <a:off x="1392" y="182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区分値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の解決</a:t>
              </a:r>
            </a:p>
          </p:txBody>
        </p:sp>
        <p:grpSp>
          <p:nvGrpSpPr>
            <p:cNvPr id="26658" name="Group 103"/>
            <p:cNvGrpSpPr>
              <a:grpSpLocks/>
            </p:cNvGrpSpPr>
            <p:nvPr/>
          </p:nvGrpSpPr>
          <p:grpSpPr bwMode="auto">
            <a:xfrm>
              <a:off x="3966" y="1968"/>
              <a:ext cx="210" cy="346"/>
              <a:chOff x="2078" y="1680"/>
              <a:chExt cx="1615" cy="2912"/>
            </a:xfrm>
          </p:grpSpPr>
          <p:sp>
            <p:nvSpPr>
              <p:cNvPr id="26659" name="Oval 10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0" name="Oval 10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1" name="Oval 106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2" name="Oval 107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3" name="Oval 108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64" name="Oval 109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9" name="Group 110"/>
          <p:cNvGrpSpPr>
            <a:grpSpLocks/>
          </p:cNvGrpSpPr>
          <p:nvPr/>
        </p:nvGrpSpPr>
        <p:grpSpPr bwMode="auto">
          <a:xfrm>
            <a:off x="2276475" y="3673475"/>
            <a:ext cx="4419600" cy="777875"/>
            <a:chOff x="1392" y="2256"/>
            <a:chExt cx="2784" cy="490"/>
          </a:xfrm>
        </p:grpSpPr>
        <p:sp>
          <p:nvSpPr>
            <p:cNvPr id="26649" name="AutoShape 111"/>
            <p:cNvSpPr>
              <a:spLocks noChangeArrowheads="1"/>
            </p:cNvSpPr>
            <p:nvPr/>
          </p:nvSpPr>
          <p:spPr bwMode="gray">
            <a:xfrm>
              <a:off x="1392" y="225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ページング検索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を徹底サポート</a:t>
              </a:r>
            </a:p>
          </p:txBody>
        </p:sp>
        <p:grpSp>
          <p:nvGrpSpPr>
            <p:cNvPr id="26650" name="Group 112"/>
            <p:cNvGrpSpPr>
              <a:grpSpLocks/>
            </p:cNvGrpSpPr>
            <p:nvPr/>
          </p:nvGrpSpPr>
          <p:grpSpPr bwMode="auto">
            <a:xfrm>
              <a:off x="3966" y="2400"/>
              <a:ext cx="210" cy="346"/>
              <a:chOff x="2078" y="1680"/>
              <a:chExt cx="1615" cy="2912"/>
            </a:xfrm>
          </p:grpSpPr>
          <p:sp>
            <p:nvSpPr>
              <p:cNvPr id="26651" name="Oval 1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2" name="Oval 11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3" name="Oval 115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4" name="Oval 116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5" name="Oval 117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56" name="Oval 118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0" name="Group 119"/>
          <p:cNvGrpSpPr>
            <a:grpSpLocks/>
          </p:cNvGrpSpPr>
          <p:nvPr/>
        </p:nvGrpSpPr>
        <p:grpSpPr bwMode="auto">
          <a:xfrm>
            <a:off x="2276475" y="4394200"/>
            <a:ext cx="4419600" cy="777875"/>
            <a:chOff x="1392" y="2688"/>
            <a:chExt cx="2784" cy="490"/>
          </a:xfrm>
        </p:grpSpPr>
        <p:sp>
          <p:nvSpPr>
            <p:cNvPr id="26641" name="AutoShape 120"/>
            <p:cNvSpPr>
              <a:spLocks noChangeArrowheads="1"/>
            </p:cNvSpPr>
            <p:nvPr/>
          </p:nvSpPr>
          <p:spPr bwMode="gray">
            <a:xfrm>
              <a:off x="1392" y="268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ja-JP" sz="1600">
                  <a:latin typeface="メイリオ"/>
                  <a:ea typeface="Osaka−等幅"/>
                  <a:cs typeface="HGP創英角ｺﾞｼｯｸUB" pitchFamily="50" charset="-128"/>
                </a:rPr>
                <a:t>DDL</a:t>
              </a:r>
              <a:r>
                <a:rPr lang="ja-JP" altLang="en-US" sz="1600">
                  <a:latin typeface="メイリオ"/>
                  <a:ea typeface="Osaka−等幅"/>
                  <a:cs typeface="HGP創英角ｺﾞｼｯｸUB" pitchFamily="50" charset="-128"/>
                </a:rPr>
                <a:t>の実行・テストデータの登録の自動</a:t>
              </a:r>
              <a:endParaRPr lang="en-US" altLang="ja-JP" sz="1600">
                <a:latin typeface="メイリオ"/>
                <a:ea typeface="Osaka−等幅"/>
                <a:cs typeface="HGP創英角ｺﾞｼｯｸUB" pitchFamily="50" charset="-128"/>
              </a:endParaRPr>
            </a:p>
            <a:p>
              <a:pPr eaLnBrk="0" hangingPunct="0"/>
              <a:r>
                <a:rPr lang="en-US" altLang="ja-JP" sz="1000">
                  <a:latin typeface="メイリオ"/>
                  <a:ea typeface="Osaka−等幅"/>
                  <a:cs typeface="HGP創英角ｺﾞｼｯｸUB" pitchFamily="50" charset="-128"/>
                </a:rPr>
                <a:t>(ReplaceSchema)</a:t>
              </a:r>
            </a:p>
          </p:txBody>
        </p:sp>
        <p:grpSp>
          <p:nvGrpSpPr>
            <p:cNvPr id="26642" name="Group 121"/>
            <p:cNvGrpSpPr>
              <a:grpSpLocks/>
            </p:cNvGrpSpPr>
            <p:nvPr/>
          </p:nvGrpSpPr>
          <p:grpSpPr bwMode="auto">
            <a:xfrm>
              <a:off x="3966" y="2832"/>
              <a:ext cx="210" cy="346"/>
              <a:chOff x="2078" y="1680"/>
              <a:chExt cx="1615" cy="2912"/>
            </a:xfrm>
          </p:grpSpPr>
          <p:sp>
            <p:nvSpPr>
              <p:cNvPr id="26643" name="Oval 12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4" name="Oval 12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5" name="Oval 124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6" name="Oval 125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7" name="Oval 126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8" name="Oval 127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1" name="Group 128"/>
          <p:cNvGrpSpPr>
            <a:grpSpLocks/>
          </p:cNvGrpSpPr>
          <p:nvPr/>
        </p:nvGrpSpPr>
        <p:grpSpPr bwMode="auto">
          <a:xfrm>
            <a:off x="2276475" y="5105400"/>
            <a:ext cx="4419600" cy="777875"/>
            <a:chOff x="1392" y="3120"/>
            <a:chExt cx="2784" cy="490"/>
          </a:xfrm>
        </p:grpSpPr>
        <p:sp>
          <p:nvSpPr>
            <p:cNvPr id="26633" name="AutoShape 129"/>
            <p:cNvSpPr>
              <a:spLocks noChangeArrowheads="1"/>
            </p:cNvSpPr>
            <p:nvPr/>
          </p:nvSpPr>
          <p:spPr bwMode="gray">
            <a:xfrm>
              <a:off x="1392" y="312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ja-JP" altLang="en-US" sz="1600">
                  <a:solidFill>
                    <a:srgbClr val="000000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デバッグログの見易さ重視　　</a:t>
              </a:r>
              <a:r>
                <a:rPr kumimoji="0" lang="en-US" altLang="ja-JP" sz="1200">
                  <a:solidFill>
                    <a:schemeClr val="folHlink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etc</a:t>
              </a:r>
              <a:r>
                <a:rPr kumimoji="0" lang="en-US" altLang="ja-JP" sz="1200">
                  <a:solidFill>
                    <a:schemeClr val="folHlink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…</a:t>
              </a:r>
              <a:r>
                <a:rPr kumimoji="0" lang="en-US" altLang="ja-JP" sz="1200">
                  <a:solidFill>
                    <a:schemeClr val="folHlink"/>
                  </a:solidFill>
                  <a:latin typeface="メイリオ"/>
                  <a:ea typeface="Osaka−等幅"/>
                  <a:cs typeface="HGP創英角ｺﾞｼｯｸUB" pitchFamily="50" charset="-128"/>
                </a:rPr>
                <a:t>.</a:t>
              </a:r>
            </a:p>
          </p:txBody>
        </p:sp>
        <p:grpSp>
          <p:nvGrpSpPr>
            <p:cNvPr id="26634" name="Group 130"/>
            <p:cNvGrpSpPr>
              <a:grpSpLocks/>
            </p:cNvGrpSpPr>
            <p:nvPr/>
          </p:nvGrpSpPr>
          <p:grpSpPr bwMode="auto">
            <a:xfrm>
              <a:off x="3966" y="3264"/>
              <a:ext cx="210" cy="346"/>
              <a:chOff x="2078" y="1680"/>
              <a:chExt cx="1615" cy="2912"/>
            </a:xfrm>
          </p:grpSpPr>
          <p:sp>
            <p:nvSpPr>
              <p:cNvPr id="26635" name="Oval 1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6" name="Oval 1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7" name="Oval 133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8" name="Oval 134"/>
              <p:cNvSpPr>
                <a:spLocks noChangeArrowheads="1"/>
              </p:cNvSpPr>
              <p:nvPr/>
            </p:nvSpPr>
            <p:spPr bwMode="gray">
              <a:xfrm>
                <a:off x="2309" y="1958"/>
                <a:ext cx="892" cy="2550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39" name="Oval 135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50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  <p:sp>
            <p:nvSpPr>
              <p:cNvPr id="26640" name="Oval 136"/>
              <p:cNvSpPr>
                <a:spLocks noChangeArrowheads="1"/>
              </p:cNvSpPr>
              <p:nvPr/>
            </p:nvSpPr>
            <p:spPr bwMode="gray">
              <a:xfrm>
                <a:off x="2339" y="2042"/>
                <a:ext cx="1085" cy="2549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</p:grpSp>
      <p:sp>
        <p:nvSpPr>
          <p:cNvPr id="26632" name="Rectangle 139"/>
          <p:cNvSpPr>
            <a:spLocks noChangeArrowheads="1"/>
          </p:cNvSpPr>
          <p:nvPr/>
        </p:nvSpPr>
        <p:spPr bwMode="auto">
          <a:xfrm>
            <a:off x="2051050" y="5749925"/>
            <a:ext cx="48609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これらは皆、現場から生まれてきた機能である。</a:t>
            </a:r>
            <a:endParaRPr lang="en-US" altLang="ja-JP" sz="14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作者自身も現場でプログラマとして</a:t>
            </a:r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DBFlute</a:t>
            </a:r>
            <a:r>
              <a:rPr lang="ja-JP" altLang="en-US" sz="1200">
                <a:latin typeface="メイリオ"/>
                <a:ea typeface="Osaka−等幅"/>
                <a:cs typeface="HGP創英角ｺﾞｼｯｸUB" pitchFamily="50" charset="-128"/>
              </a:rPr>
              <a:t>を利用</a:t>
            </a:r>
            <a:r>
              <a:rPr lang="en-US" altLang="ja-JP" sz="12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様々なプラットフォーム</a:t>
            </a:r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gray">
          <a:xfrm>
            <a:off x="55260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1" name="Text Box 25"/>
          <p:cNvSpPr txBox="1">
            <a:spLocks noChangeArrowheads="1"/>
          </p:cNvSpPr>
          <p:nvPr/>
        </p:nvSpPr>
        <p:spPr bwMode="gray">
          <a:xfrm>
            <a:off x="5678488" y="3492500"/>
            <a:ext cx="2057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Java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9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.NET-3.0(C#)</a:t>
            </a: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でも動作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(C#</a:t>
            </a:r>
            <a:r>
              <a:rPr lang="ja-JP" altLang="en-US" sz="1000">
                <a:latin typeface="メイリオ"/>
                <a:ea typeface="Osaka−等幅"/>
                <a:cs typeface="HGP創英角ｺﾞｼｯｸUB" pitchFamily="50" charset="-128"/>
              </a:rPr>
              <a:t>のクラスを生成</a:t>
            </a:r>
            <a:r>
              <a:rPr lang="en-US" altLang="ja-JP" sz="10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</a:p>
          <a:p>
            <a:endParaRPr lang="ja-JP" altLang="en-US" sz="1000">
              <a:latin typeface="メイリオ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gray">
          <a:xfrm>
            <a:off x="12588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3" name="Text Box 27"/>
          <p:cNvSpPr txBox="1">
            <a:spLocks noChangeArrowheads="1"/>
          </p:cNvSpPr>
          <p:nvPr/>
        </p:nvSpPr>
        <p:spPr bwMode="gray">
          <a:xfrm>
            <a:off x="1354138" y="3497263"/>
            <a:ext cx="20383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Seasar</a:t>
            </a:r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メイリオ"/>
                <a:ea typeface="Osaka−等幅"/>
                <a:cs typeface="HGP創英角ｺﾞｼｯｸUB" pitchFamily="50" charset="-128"/>
              </a:rPr>
              <a:t>Spring Framework</a:t>
            </a: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でも動作</a:t>
            </a:r>
          </a:p>
        </p:txBody>
      </p:sp>
      <p:sp>
        <p:nvSpPr>
          <p:cNvPr id="27654" name="AutoShape 28"/>
          <p:cNvSpPr>
            <a:spLocks noChangeAspect="1" noChangeArrowheads="1" noTextEdit="1"/>
          </p:cNvSpPr>
          <p:nvPr/>
        </p:nvSpPr>
        <p:spPr bwMode="gray">
          <a:xfrm>
            <a:off x="333851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5" name="Freeform 29"/>
          <p:cNvSpPr>
            <a:spLocks/>
          </p:cNvSpPr>
          <p:nvPr/>
        </p:nvSpPr>
        <p:spPr bwMode="gray">
          <a:xfrm>
            <a:off x="3338513" y="3255963"/>
            <a:ext cx="903287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sp>
        <p:nvSpPr>
          <p:cNvPr id="27656" name="AutoShape 30"/>
          <p:cNvSpPr>
            <a:spLocks noChangeAspect="1" noChangeArrowheads="1" noTextEdit="1"/>
          </p:cNvSpPr>
          <p:nvPr/>
        </p:nvSpPr>
        <p:spPr bwMode="gray">
          <a:xfrm flipH="1">
            <a:off x="4832350" y="3252788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7" name="Freeform 31"/>
          <p:cNvSpPr>
            <a:spLocks/>
          </p:cNvSpPr>
          <p:nvPr/>
        </p:nvSpPr>
        <p:spPr bwMode="gray">
          <a:xfrm flipH="1">
            <a:off x="4838700" y="3255963"/>
            <a:ext cx="903288" cy="1241425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DFCE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メイリオ"/>
              <a:ea typeface="Osaka−等幅"/>
              <a:cs typeface="Osaka−等幅"/>
            </a:endParaRPr>
          </a:p>
        </p:txBody>
      </p:sp>
      <p:grpSp>
        <p:nvGrpSpPr>
          <p:cNvPr id="27658" name="Group 32"/>
          <p:cNvGrpSpPr>
            <a:grpSpLocks/>
          </p:cNvGrpSpPr>
          <p:nvPr/>
        </p:nvGrpSpPr>
        <p:grpSpPr bwMode="auto">
          <a:xfrm>
            <a:off x="3057525" y="1628775"/>
            <a:ext cx="2998788" cy="1601788"/>
            <a:chOff x="1997" y="1314"/>
            <a:chExt cx="1889" cy="1009"/>
          </a:xfrm>
        </p:grpSpPr>
        <p:grpSp>
          <p:nvGrpSpPr>
            <p:cNvPr id="27661" name="Group 33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7" name="Oval 34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>
                  <a:latin typeface="Verdana" pitchFamily="-106" charset="0"/>
                  <a:ea typeface="Osaka−等幅"/>
                  <a:cs typeface="ＭＳ Ｐゴシック" pitchFamily="-106" charset="-128"/>
                </a:endParaRPr>
              </a:p>
            </p:txBody>
          </p:sp>
          <p:sp>
            <p:nvSpPr>
              <p:cNvPr id="27667" name="Oval 35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A5C0E9"/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メイリオ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7662" name="Oval 36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6A583B"/>
                </a:gs>
                <a:gs pos="100000">
                  <a:srgbClr val="E6BF8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3" name="Oval 37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F6E9D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4" name="Oval 38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B69765"/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  <p:sp>
          <p:nvSpPr>
            <p:cNvPr id="27665" name="Oval 39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6BF80">
                    <a:alpha val="37999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メイリオ"/>
                <a:ea typeface="Osaka−等幅"/>
                <a:cs typeface="Osaka−等幅"/>
              </a:endParaRPr>
            </a:p>
          </p:txBody>
        </p:sp>
      </p:grpSp>
      <p:sp>
        <p:nvSpPr>
          <p:cNvPr id="27659" name="Text Box 40"/>
          <p:cNvSpPr txBox="1">
            <a:spLocks noChangeArrowheads="1"/>
          </p:cNvSpPr>
          <p:nvPr/>
        </p:nvSpPr>
        <p:spPr bwMode="gray">
          <a:xfrm>
            <a:off x="3508375" y="1914525"/>
            <a:ext cx="21574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ニーズの高いその他の</a:t>
            </a:r>
            <a:endParaRPr lang="en-US" altLang="ja-JP" sz="16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>
                <a:latin typeface="メイリオ"/>
                <a:ea typeface="Osaka−等幅"/>
                <a:cs typeface="HGP創英角ｺﾞｼｯｸUB" pitchFamily="50" charset="-128"/>
              </a:rPr>
              <a:t>プラットフォームに対応</a:t>
            </a:r>
          </a:p>
        </p:txBody>
      </p:sp>
      <p:sp>
        <p:nvSpPr>
          <p:cNvPr id="20" name="AutoShape 42"/>
          <p:cNvSpPr>
            <a:spLocks noChangeAspect="1" noChangeArrowheads="1"/>
          </p:cNvSpPr>
          <p:nvPr/>
        </p:nvSpPr>
        <p:spPr bwMode="gray">
          <a:xfrm>
            <a:off x="1258888" y="5372100"/>
            <a:ext cx="6537325" cy="720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プロジェクト間でリソース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人員</a:t>
            </a:r>
            <a:r>
              <a:rPr lang="en-US" altLang="ja-JP" sz="1400">
                <a:latin typeface="メイリオ"/>
                <a:ea typeface="Osaka−等幅"/>
                <a:cs typeface="HGP創英角ｺﾞｼｯｸUB" pitchFamily="50" charset="-128"/>
              </a:rPr>
              <a:t>)</a:t>
            </a:r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の</a:t>
            </a:r>
            <a:endParaRPr lang="en-US" altLang="ja-JP" sz="1400">
              <a:latin typeface="メイリオ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400">
                <a:latin typeface="メイリオ"/>
                <a:ea typeface="Osaka−等幅"/>
                <a:cs typeface="HGP創英角ｺﾞｼｯｸUB" pitchFamily="50" charset="-128"/>
              </a:rPr>
              <a:t>入れ替えをした場合の学習コスト削減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292</TotalTime>
  <Words>379</Words>
  <Application>Microsoft Macintosh PowerPoint</Application>
  <PresentationFormat>画面に合わせる 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インク瓶</vt:lpstr>
      <vt:lpstr>スライド 1</vt:lpstr>
      <vt:lpstr>DBFluteとは？</vt:lpstr>
      <vt:lpstr>ConditionBean</vt:lpstr>
      <vt:lpstr>外だしSQL(OutsideSql)</vt:lpstr>
      <vt:lpstr>現場指向機能</vt:lpstr>
      <vt:lpstr>様々なプラットフォーム</vt:lpstr>
    </vt:vector>
  </TitlesOfParts>
  <Company/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久保 雅彦</dc:creator>
  <cp:lastModifiedBy>久保 雅彦</cp:lastModifiedBy>
  <cp:revision>47</cp:revision>
  <dcterms:created xsi:type="dcterms:W3CDTF">2008-07-28T10:57:45Z</dcterms:created>
  <dcterms:modified xsi:type="dcterms:W3CDTF">2008-07-28T10:58:53Z</dcterms:modified>
</cp:coreProperties>
</file>