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3" r:id="rId5"/>
    <p:sldId id="309" r:id="rId6"/>
    <p:sldId id="276" r:id="rId7"/>
    <p:sldId id="277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20" r:id="rId17"/>
    <p:sldId id="321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30" autoAdjust="0"/>
  </p:normalViewPr>
  <p:slideViewPr>
    <p:cSldViewPr snapToGrid="0" snapToObjects="1">
      <p:cViewPr varScale="1">
        <p:scale>
          <a:sx n="104" d="100"/>
          <a:sy n="10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2013/09/26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2906" y="1436230"/>
            <a:ext cx="7883894" cy="3602114"/>
          </a:xfrm>
        </p:spPr>
        <p:txBody>
          <a:bodyPr/>
          <a:lstStyle/>
          <a:p>
            <a:pPr algn="r"/>
            <a:r>
              <a:rPr lang="ja-JP" altLang="en-US" sz="4800" dirty="0" smtClean="0">
                <a:solidFill>
                  <a:schemeClr val="accent4">
                    <a:lumMod val="50000"/>
                  </a:schemeClr>
                </a:solidFill>
              </a:rPr>
              <a:t>オープンソース禁止令</a:t>
            </a:r>
            <a:r>
              <a:rPr lang="en-US" altLang="ja-JP" sz="48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48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4800" dirty="0" smtClean="0">
                <a:solidFill>
                  <a:schemeClr val="accent4">
                    <a:lumMod val="50000"/>
                  </a:schemeClr>
                </a:solidFill>
              </a:rPr>
              <a:t>そのとき</a:t>
            </a:r>
            <a:r>
              <a:rPr lang="en-US" altLang="ja-JP" sz="4800" dirty="0" err="1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lang="ja-JP" altLang="en-US" sz="4800" dirty="0" smtClean="0">
                <a:solidFill>
                  <a:schemeClr val="accent4">
                    <a:lumMod val="50000"/>
                  </a:schemeClr>
                </a:solidFill>
              </a:rPr>
              <a:t>は何をした</a:t>
            </a:r>
            <a:r>
              <a:rPr lang="en-US" altLang="ja-JP" sz="4800" dirty="0" smtClean="0">
                <a:solidFill>
                  <a:schemeClr val="accent4">
                    <a:lumMod val="50000"/>
                  </a:schemeClr>
                </a:solidFill>
              </a:rPr>
              <a:t>!?</a:t>
            </a:r>
            <a:r>
              <a:rPr lang="en-US" altLang="ja-JP" sz="48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48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ja-JP" sz="48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480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09800" y="5291374"/>
            <a:ext cx="6477000" cy="939345"/>
          </a:xfrm>
        </p:spPr>
        <p:txBody>
          <a:bodyPr/>
          <a:lstStyle/>
          <a:p>
            <a:pPr algn="r"/>
            <a:r>
              <a:rPr lang="ja-JP" altLang="en-US" sz="3200" dirty="0" smtClean="0"/>
              <a:t>久保　雅彦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j</a:t>
            </a:r>
            <a:r>
              <a:rPr kumimoji="1" lang="en-US" altLang="ja-JP" sz="3200" dirty="0" err="1" smtClean="0"/>
              <a:t>flute</a:t>
            </a:r>
            <a:endParaRPr kumimoji="1" lang="en-US" altLang="ja-JP" sz="3200" dirty="0" smtClean="0"/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4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lang="ja-JP" altLang="en-US" sz="2800" dirty="0" smtClean="0"/>
              <a:t>はいはーい、質問です。</a:t>
            </a:r>
            <a:endParaRPr lang="en-US" altLang="ja-JP" sz="2800" dirty="0" smtClean="0"/>
          </a:p>
          <a:p>
            <a:pPr marL="0" indent="0" algn="ctr">
              <a:buNone/>
            </a:pPr>
            <a:r>
              <a:rPr lang="en-US" altLang="ja-JP" sz="2800" dirty="0" smtClean="0"/>
              <a:t>F</a:t>
            </a:r>
            <a:r>
              <a:rPr lang="ja-JP" altLang="en-US" sz="2800" dirty="0" smtClean="0"/>
              <a:t>の検索で</a:t>
            </a:r>
            <a:r>
              <a:rPr lang="en-US" altLang="ja-JP" sz="2800" dirty="0" smtClean="0"/>
              <a:t>A</a:t>
            </a:r>
            <a:r>
              <a:rPr lang="ja-JP" altLang="en-US" sz="2800" dirty="0" smtClean="0"/>
              <a:t>を結合して取得したい場合は？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98616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即答得られず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endParaRPr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「</a:t>
            </a:r>
            <a:r>
              <a:rPr lang="en-US" altLang="ja-JP" sz="3600" dirty="0" smtClean="0"/>
              <a:t>DBA</a:t>
            </a:r>
            <a:r>
              <a:rPr lang="ja-JP" altLang="en-US" sz="3600" dirty="0" smtClean="0"/>
              <a:t>に確認しますっ！」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34400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答え帰って来た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endParaRPr lang="en-US" altLang="ja-JP" sz="28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「ダメだそうです」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7484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驚愕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まじで！？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25802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ということは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A</a:t>
            </a:r>
            <a:r>
              <a:rPr lang="ja-JP" altLang="en-US" sz="3200" dirty="0" smtClean="0"/>
              <a:t>の検索時に、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その後の処理</a:t>
            </a:r>
            <a:r>
              <a:rPr lang="en-US" altLang="ja-JP" sz="3200" dirty="0" smtClean="0"/>
              <a:t>(F</a:t>
            </a:r>
            <a:r>
              <a:rPr lang="ja-JP" altLang="en-US" sz="3200" dirty="0" smtClean="0"/>
              <a:t>とか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で必要になる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最小公倍数のデータを取らないと</a:t>
            </a:r>
            <a:r>
              <a:rPr lang="en-US" altLang="ja-JP" sz="3200" dirty="0" smtClean="0"/>
              <a:t>!?</a:t>
            </a:r>
          </a:p>
          <a:p>
            <a:pPr marL="0" indent="0" algn="ctr">
              <a:buNone/>
            </a:pP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ja-JP" altLang="en-US" dirty="0" smtClean="0">
                <a:solidFill>
                  <a:srgbClr val="008000"/>
                </a:solidFill>
              </a:rPr>
              <a:t>そして、メモリ上でそれを割り振って</a:t>
            </a:r>
            <a:r>
              <a:rPr lang="en-US" altLang="ja-JP" dirty="0" smtClean="0">
                <a:solidFill>
                  <a:srgbClr val="008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538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同意されちゃった（＞＜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endParaRPr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「そうなりますね」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80688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しゃーない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/>
              <a:t>がんばって未来処理を予測して、メモリ上結合しましたよぅ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74145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まあ、それはさておき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endParaRPr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とにかく</a:t>
            </a:r>
            <a:r>
              <a:rPr lang="ja-JP" altLang="en-US" sz="3600" dirty="0" smtClean="0"/>
              <a:t>オープンソース禁止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79875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抜け道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200" dirty="0" smtClean="0"/>
          </a:p>
          <a:p>
            <a:r>
              <a:rPr lang="ja-JP" altLang="en-US" sz="3200" dirty="0" smtClean="0"/>
              <a:t>納品物はソースコード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Eclipse</a:t>
            </a:r>
            <a:r>
              <a:rPr kumimoji="1" lang="ja-JP" altLang="en-US" sz="3200" dirty="0" smtClean="0"/>
              <a:t>や</a:t>
            </a:r>
            <a:r>
              <a:rPr kumimoji="1" lang="en-US" altLang="ja-JP" sz="3200" dirty="0" err="1" smtClean="0"/>
              <a:t>JUnit</a:t>
            </a:r>
            <a:r>
              <a:rPr kumimoji="1" lang="ja-JP" altLang="en-US" sz="3200" dirty="0" smtClean="0"/>
              <a:t>使ってもバレない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とにかくランタイム環境に</a:t>
            </a:r>
            <a:r>
              <a:rPr lang="en-US" altLang="ja-JP" sz="3200" dirty="0" smtClean="0"/>
              <a:t>OSS</a:t>
            </a:r>
            <a:r>
              <a:rPr lang="ja-JP" altLang="en-US" sz="3200" dirty="0" smtClean="0"/>
              <a:t>がなければよい</a:t>
            </a:r>
            <a:endParaRPr kumimoji="1" lang="en-US" altLang="ja-JP" sz="3200" dirty="0" smtClean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622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やったこと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200" dirty="0" smtClean="0"/>
          </a:p>
          <a:p>
            <a:r>
              <a:rPr lang="ja-JP" altLang="en-US" sz="3200" dirty="0" smtClean="0"/>
              <a:t>ライトな</a:t>
            </a:r>
            <a:r>
              <a:rPr lang="en-US" altLang="ja-JP" sz="3200" dirty="0" smtClean="0"/>
              <a:t>DI</a:t>
            </a:r>
            <a:r>
              <a:rPr lang="ja-JP" altLang="en-US" sz="3200" dirty="0" smtClean="0"/>
              <a:t>コンテナ（もどき）</a:t>
            </a:r>
            <a:endParaRPr lang="en-US" altLang="ja-JP" sz="3200" dirty="0" smtClean="0"/>
          </a:p>
          <a:p>
            <a:r>
              <a:rPr lang="en-US" altLang="ja-JP" sz="3200" dirty="0" err="1" smtClean="0"/>
              <a:t>DBFlute</a:t>
            </a:r>
            <a:r>
              <a:rPr lang="ja-JP" altLang="en-US" sz="3200" dirty="0" smtClean="0"/>
              <a:t>で</a:t>
            </a:r>
            <a:r>
              <a:rPr lang="en-US" altLang="ja-JP" sz="3200" dirty="0" smtClean="0"/>
              <a:t>DB</a:t>
            </a:r>
            <a:r>
              <a:rPr lang="ja-JP" altLang="en-US" sz="3200" dirty="0" smtClean="0"/>
              <a:t>アクセス</a:t>
            </a:r>
            <a:r>
              <a:rPr lang="en-US" altLang="ja-JP" sz="3200" dirty="0" smtClean="0"/>
              <a:t>API</a:t>
            </a:r>
            <a:r>
              <a:rPr lang="ja-JP" altLang="en-US" sz="3200" dirty="0" smtClean="0"/>
              <a:t>自動生成</a:t>
            </a:r>
            <a:endParaRPr lang="en-US" altLang="ja-JP" sz="3200" dirty="0" smtClean="0"/>
          </a:p>
          <a:p>
            <a:r>
              <a:rPr lang="en-US" altLang="ja-JP" sz="3600" b="1" dirty="0" err="1" smtClean="0">
                <a:solidFill>
                  <a:schemeClr val="accent2">
                    <a:lumMod val="90000"/>
                    <a:lumOff val="10000"/>
                  </a:schemeClr>
                </a:solidFill>
              </a:rPr>
              <a:t>j</a:t>
            </a:r>
            <a:r>
              <a:rPr kumimoji="1" lang="en-US" altLang="ja-JP" sz="3600" b="1" dirty="0" err="1" smtClean="0">
                <a:solidFill>
                  <a:schemeClr val="accent2">
                    <a:lumMod val="90000"/>
                    <a:lumOff val="10000"/>
                  </a:schemeClr>
                </a:solidFill>
              </a:rPr>
              <a:t>ava.lang.reflect.Proxy</a:t>
            </a:r>
            <a:r>
              <a:rPr kumimoji="1" lang="ja-JP" altLang="en-US" sz="3600" b="1" dirty="0" smtClean="0">
                <a:solidFill>
                  <a:schemeClr val="accent2">
                    <a:lumMod val="90000"/>
                    <a:lumOff val="10000"/>
                  </a:schemeClr>
                </a:solidFill>
              </a:rPr>
              <a:t>使って</a:t>
            </a:r>
            <a:r>
              <a:rPr kumimoji="1" lang="en-US" altLang="ja-JP" sz="3600" b="1" dirty="0" smtClean="0">
                <a:solidFill>
                  <a:schemeClr val="accent2">
                    <a:lumMod val="90000"/>
                    <a:lumOff val="10000"/>
                  </a:schemeClr>
                </a:solidFill>
              </a:rPr>
              <a:t>AOP</a:t>
            </a:r>
            <a:endParaRPr kumimoji="1" lang="ja-JP" altLang="en-US" sz="3600" b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8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jflute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600" dirty="0" smtClean="0"/>
              <a:t>久保　雅彦</a:t>
            </a:r>
            <a:r>
              <a:rPr lang="ja-JP" altLang="en-US" sz="2800" dirty="0" smtClean="0"/>
              <a:t>（オープンソースプログラマー）</a:t>
            </a:r>
            <a:endParaRPr lang="en-US" altLang="ja-JP" sz="28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endParaRPr lang="en-US" altLang="ja-JP" sz="30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3500" dirty="0" err="1" smtClean="0"/>
              <a:t>DBFlute</a:t>
            </a:r>
            <a:r>
              <a:rPr lang="ja-JP" altLang="en-US" sz="3500" dirty="0" smtClean="0"/>
              <a:t>の作者</a:t>
            </a:r>
            <a:r>
              <a:rPr lang="en-US" altLang="ja-JP" sz="3500" dirty="0" smtClean="0"/>
              <a:t>(</a:t>
            </a:r>
            <a:r>
              <a:rPr lang="ja-JP" altLang="en-US" sz="3500" dirty="0" smtClean="0"/>
              <a:t>メインコミッタ</a:t>
            </a:r>
            <a:r>
              <a:rPr lang="en-US" altLang="ja-JP" sz="3000" dirty="0" smtClean="0"/>
              <a:t>)</a:t>
            </a:r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2600" dirty="0" smtClean="0"/>
              <a:t>S2Dao/</a:t>
            </a:r>
            <a:r>
              <a:rPr lang="en-US" altLang="ja-JP" sz="2600" dirty="0" err="1" smtClean="0"/>
              <a:t>Teeda</a:t>
            </a:r>
            <a:r>
              <a:rPr lang="ja-JP" altLang="en-US" sz="2600" dirty="0" smtClean="0"/>
              <a:t>コミッタ</a:t>
            </a:r>
            <a:endParaRPr lang="en-US" altLang="ja-JP" sz="2600" dirty="0" smtClean="0"/>
          </a:p>
          <a:p>
            <a:r>
              <a:rPr kumimoji="1" lang="en-US" altLang="ja-JP" sz="2600" dirty="0" err="1" smtClean="0"/>
              <a:t>Seasar.NET</a:t>
            </a:r>
            <a:r>
              <a:rPr kumimoji="1" lang="ja-JP" altLang="en-US" sz="2600" dirty="0" smtClean="0"/>
              <a:t>コミッタ＆</a:t>
            </a:r>
            <a:r>
              <a:rPr lang="ja-JP" altLang="en-US" sz="2600" dirty="0" smtClean="0"/>
              <a:t>リーダー</a:t>
            </a:r>
            <a:endParaRPr lang="en-US" altLang="ja-JP" sz="2600" dirty="0" smtClean="0"/>
          </a:p>
          <a:p>
            <a:r>
              <a:rPr kumimoji="1"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kumimoji="1" lang="ja-JP" altLang="en-US" sz="2600" dirty="0" smtClean="0">
                <a:solidFill>
                  <a:schemeClr val="accent4">
                    <a:lumMod val="50000"/>
                  </a:schemeClr>
                </a:solidFill>
              </a:rPr>
              <a:t>の日記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 (http://</a:t>
            </a:r>
            <a:r>
              <a:rPr lang="en-US" altLang="ja-JP" sz="2600" dirty="0" err="1">
                <a:solidFill>
                  <a:schemeClr val="accent4">
                    <a:lumMod val="50000"/>
                  </a:schemeClr>
                </a:solidFill>
              </a:rPr>
              <a:t>d.hatena.ne.jp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/jflute/)</a:t>
            </a:r>
            <a:endParaRPr kumimoji="1" lang="en-US" altLang="ja-JP" sz="26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Twitter: jflute / Facebook: </a:t>
            </a:r>
            <a:r>
              <a:rPr lang="en-US" altLang="ja-JP" sz="26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5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Proxy</a:t>
            </a:r>
            <a:r>
              <a:rPr lang="ja-JP" altLang="en-US" dirty="0" smtClean="0"/>
              <a:t>でやりたいこ</a:t>
            </a:r>
            <a:r>
              <a:rPr lang="ja-JP" altLang="en-US" dirty="0" smtClean="0"/>
              <a:t>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200" dirty="0" smtClean="0"/>
          </a:p>
          <a:p>
            <a:r>
              <a:rPr lang="ja-JP" altLang="en-US" sz="3200" dirty="0" smtClean="0"/>
              <a:t>テスト時にトランザクションスコープを変えたい</a:t>
            </a:r>
            <a:endParaRPr lang="en-US" altLang="ja-JP" sz="3200" dirty="0" smtClean="0"/>
          </a:p>
          <a:p>
            <a:r>
              <a:rPr lang="ja-JP" altLang="en-US" sz="3200" dirty="0" smtClean="0"/>
              <a:t>テスト用のモック処理を入れたい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7207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ライブコーディングなう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kumimoji="1" lang="en-US" altLang="ja-JP" sz="3200" dirty="0" smtClean="0"/>
              <a:t>Proxy &amp; </a:t>
            </a:r>
            <a:r>
              <a:rPr kumimoji="1" lang="en-US" altLang="ja-JP" sz="3200" dirty="0" err="1" smtClean="0"/>
              <a:t>InvocationHandler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03851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納期通り納品！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バグゼロ納品！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パフォーマンス問題ゼロ！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37089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要は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バッチは自動テストが命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(</a:t>
            </a:r>
            <a:r>
              <a:rPr lang="ja-JP" altLang="en-US" sz="3200" dirty="0" smtClean="0"/>
              <a:t>画面ないですから</a:t>
            </a:r>
            <a:r>
              <a:rPr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56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でもって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Java</a:t>
            </a:r>
            <a:r>
              <a:rPr lang="ja-JP" altLang="en-US" sz="3200" dirty="0" smtClean="0"/>
              <a:t>の標準</a:t>
            </a:r>
            <a:r>
              <a:rPr lang="en-US" altLang="ja-JP" sz="3200" dirty="0" smtClean="0"/>
              <a:t>API</a:t>
            </a:r>
            <a:r>
              <a:rPr lang="ja-JP" altLang="en-US" sz="3200" dirty="0" smtClean="0"/>
              <a:t>でも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AOP</a:t>
            </a:r>
            <a:r>
              <a:rPr lang="ja-JP" altLang="en-US" sz="3200" dirty="0" smtClean="0"/>
              <a:t>できる！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7324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もう、そういう仕事は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したくない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61121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という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オープンソースプログラマー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の記憶でした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3454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ちょっと告知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815374" cy="40560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4200" b="1" dirty="0" smtClean="0">
                <a:solidFill>
                  <a:srgbClr val="0D0D0D"/>
                </a:solidFill>
              </a:rPr>
              <a:t>１０</a:t>
            </a:r>
            <a:r>
              <a:rPr kumimoji="1" lang="ja-JP" altLang="en-US" sz="4200" b="1" dirty="0" smtClean="0">
                <a:solidFill>
                  <a:srgbClr val="0D0D0D"/>
                </a:solidFill>
              </a:rPr>
              <a:t>月１９日（土）</a:t>
            </a:r>
            <a:endParaRPr kumimoji="1" lang="en-US" altLang="ja-JP" sz="4200" b="1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kumimoji="1" lang="ja-JP" altLang="en-US" b="1" dirty="0" smtClean="0">
                <a:solidFill>
                  <a:srgbClr val="0D0D0D"/>
                </a:solidFill>
              </a:rPr>
              <a:t>１３：００</a:t>
            </a:r>
            <a:r>
              <a:rPr lang="ja-JP" altLang="en-US" b="1" dirty="0" smtClean="0">
                <a:solidFill>
                  <a:srgbClr val="0D0D0D"/>
                </a:solidFill>
              </a:rPr>
              <a:t>から</a:t>
            </a:r>
            <a:r>
              <a:rPr kumimoji="1" lang="ja-JP" altLang="en-US" b="1" dirty="0" smtClean="0">
                <a:solidFill>
                  <a:srgbClr val="0D0D0D"/>
                </a:solidFill>
              </a:rPr>
              <a:t>１７：００（</a:t>
            </a:r>
            <a:r>
              <a:rPr lang="ja-JP" altLang="en-US" b="1" dirty="0" smtClean="0">
                <a:solidFill>
                  <a:srgbClr val="0D0D0D"/>
                </a:solidFill>
              </a:rPr>
              <a:t>＋懇談会）</a:t>
            </a:r>
            <a:endParaRPr lang="en-US" altLang="ja-JP" b="1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lang="ja-JP" altLang="en-US" b="1" dirty="0">
                <a:solidFill>
                  <a:srgbClr val="0D0D0D"/>
                </a:solidFill>
              </a:rPr>
              <a:t>ビズリーチ、ガーデン広場にて</a:t>
            </a:r>
            <a:endParaRPr kumimoji="1" lang="en-US" altLang="ja-JP" b="1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kumimoji="1" lang="en-US" altLang="ja-JP" sz="4200" b="1" dirty="0" err="1" smtClean="0">
                <a:solidFill>
                  <a:schemeClr val="accent1">
                    <a:lumMod val="75000"/>
                  </a:schemeClr>
                </a:solidFill>
              </a:rPr>
              <a:t>DBFlute</a:t>
            </a:r>
            <a:r>
              <a:rPr kumimoji="1" lang="ja-JP" altLang="en-US" sz="4200" b="1" dirty="0" smtClean="0">
                <a:solidFill>
                  <a:schemeClr val="accent1">
                    <a:lumMod val="75000"/>
                  </a:schemeClr>
                </a:solidFill>
              </a:rPr>
              <a:t>ガーデンフェス</a:t>
            </a:r>
            <a:endParaRPr kumimoji="1" lang="en-US" altLang="ja-JP" sz="4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kumimoji="1" lang="ja-JP" altLang="en-US" sz="3600" b="1" dirty="0" smtClean="0">
                <a:solidFill>
                  <a:srgbClr val="0D0D0D"/>
                </a:solidFill>
              </a:rPr>
              <a:t>を開催</a:t>
            </a:r>
            <a:endParaRPr kumimoji="1" lang="en-US" altLang="ja-JP" sz="3600" b="1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endParaRPr kumimoji="1"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7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久保とは？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40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4000" dirty="0" smtClean="0"/>
              <a:t>フリー</a:t>
            </a:r>
            <a:r>
              <a:rPr kumimoji="1" lang="ja-JP" altLang="en-US" sz="4000" dirty="0" smtClean="0"/>
              <a:t>プログラマー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1900" dirty="0" smtClean="0"/>
          </a:p>
          <a:p>
            <a:r>
              <a:rPr lang="en-US" altLang="ja-JP" sz="2800" dirty="0" smtClean="0"/>
              <a:t>(</a:t>
            </a:r>
            <a:r>
              <a:rPr lang="ja-JP" altLang="en-US" sz="2800" dirty="0" smtClean="0"/>
              <a:t>主に</a:t>
            </a:r>
            <a:r>
              <a:rPr lang="en-US" altLang="ja-JP" sz="2800" dirty="0" smtClean="0"/>
              <a:t>Java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開発現場でのフォローイング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アーキテクチャ設計、実装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開発プロセスの改善（環境改善）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DB</a:t>
            </a:r>
            <a:r>
              <a:rPr lang="ja-JP" altLang="en-US" sz="2600" dirty="0" smtClean="0"/>
              <a:t>設計アドバイス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の導入支援、実装支援</a:t>
            </a:r>
            <a:endParaRPr lang="en-US" altLang="ja-JP" sz="2600" dirty="0" smtClean="0"/>
          </a:p>
          <a:p>
            <a:r>
              <a:rPr kumimoji="1" lang="ja-JP" altLang="en-US" sz="2800" dirty="0" smtClean="0"/>
              <a:t>エンジニアの二次成長の支援</a:t>
            </a:r>
            <a:r>
              <a:rPr lang="ja-JP" altLang="en-US" sz="2800" dirty="0" smtClean="0"/>
              <a:t>（</a:t>
            </a:r>
            <a:r>
              <a:rPr kumimoji="1" lang="ja-JP" altLang="en-US" sz="2800" dirty="0" smtClean="0"/>
              <a:t>教育）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ハンズオンによる思考力アップ！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エンジニアはもう一度成長できる！</a:t>
            </a:r>
            <a:endParaRPr lang="en-US" altLang="ja-JP" sz="2600" b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lvl="1"/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169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実績</a:t>
            </a:r>
            <a:r>
              <a:rPr kumimoji="1" lang="ja-JP" altLang="en-US" dirty="0" smtClean="0"/>
              <a:t>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sz="2800" dirty="0" smtClean="0"/>
              <a:t>株式会社レイハウオリ様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中途新人の研修・現場でのフォローイング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OSS</a:t>
            </a:r>
            <a:r>
              <a:rPr lang="ja-JP" altLang="en-US" sz="2600" dirty="0" smtClean="0"/>
              <a:t>導入支援サービス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株式会社ビズリーチ様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アーキテクチャ設計・実装（</a:t>
            </a:r>
            <a:r>
              <a:rPr lang="en-US" altLang="ja-JP" sz="2600" dirty="0" err="1" smtClean="0"/>
              <a:t>SAStruts</a:t>
            </a:r>
            <a:r>
              <a:rPr lang="ja-JP" altLang="en-US" sz="2600" dirty="0" smtClean="0"/>
              <a:t>の拡張など）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中途エンジニアの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新卒エンジニアの研修フォロー、</a:t>
            </a:r>
            <a:r>
              <a:rPr lang="en-US" altLang="ja-JP" sz="2600" dirty="0" smtClean="0"/>
              <a:t>Java</a:t>
            </a:r>
            <a:r>
              <a:rPr lang="ja-JP" altLang="en-US" sz="2600" dirty="0" smtClean="0"/>
              <a:t>＆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株式会社ルクサ様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marL="0" indent="0" algn="r">
              <a:buNone/>
            </a:pPr>
            <a:r>
              <a:rPr lang="en-US" altLang="ja-JP" sz="2600" dirty="0" smtClean="0"/>
              <a:t>※</a:t>
            </a:r>
            <a:r>
              <a:rPr lang="ja-JP" altLang="en-US" sz="2600" dirty="0" smtClean="0"/>
              <a:t>名前の出せる企業様のみ掲載</a:t>
            </a: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132075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およそ８年前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データ移行のバッチ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５人月見積もりを一人で２ヶ月で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テーブル数は</a:t>
            </a:r>
            <a:r>
              <a:rPr kumimoji="1" lang="en-US" altLang="ja-JP" sz="3200" dirty="0" smtClean="0"/>
              <a:t>30</a:t>
            </a:r>
            <a:r>
              <a:rPr kumimoji="1" lang="ja-JP" altLang="en-US" sz="3200" dirty="0" smtClean="0"/>
              <a:t>を超える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パフォーマンス要件厳しい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145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んでもって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smtClean="0"/>
              <a:t>	</a:t>
            </a:r>
            <a:r>
              <a:rPr kumimoji="1" lang="ja-JP" altLang="en-US" sz="3600" dirty="0" smtClean="0"/>
              <a:t>オープンソース禁止って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kumimoji="1" lang="ja-JP" altLang="en-US" sz="3600" dirty="0" smtClean="0"/>
              <a:t>言われちゃった（＞＜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言われちゃった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endParaRPr lang="en-US" altLang="ja-JP" sz="2800" dirty="0" smtClean="0"/>
          </a:p>
          <a:p>
            <a:pPr marL="0" indent="0" algn="ctr">
              <a:buNone/>
            </a:pPr>
            <a:r>
              <a:rPr lang="ja-JP" altLang="en-US" sz="2800" dirty="0" smtClean="0"/>
              <a:t>「</a:t>
            </a:r>
            <a:r>
              <a:rPr lang="en-US" altLang="ja-JP" sz="5400" dirty="0" smtClean="0"/>
              <a:t>DB</a:t>
            </a:r>
            <a:r>
              <a:rPr lang="ja-JP" altLang="en-US" sz="5400" dirty="0" smtClean="0"/>
              <a:t>ゆーてぃる</a:t>
            </a:r>
            <a:r>
              <a:rPr lang="ja-JP" altLang="en-US" sz="2800" dirty="0" smtClean="0"/>
              <a:t>とか使わないでください」</a:t>
            </a:r>
            <a:endParaRPr kumimoji="1" lang="ja-JP" altLang="en-US" sz="4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0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８</a:t>
            </a:r>
            <a:r>
              <a:rPr kumimoji="1" lang="ja-JP" altLang="en-US" dirty="0" smtClean="0"/>
              <a:t>年前にしたって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endParaRPr lang="en-US" altLang="ja-JP" sz="2800" dirty="0" smtClean="0"/>
          </a:p>
          <a:p>
            <a:pPr marL="0" indent="0" algn="ctr">
              <a:buNone/>
            </a:pPr>
            <a:r>
              <a:rPr lang="ja-JP" altLang="en-US" sz="2800" dirty="0" smtClean="0"/>
              <a:t>それ古いよぅ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42474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endParaRPr lang="en-US" altLang="ja-JP" sz="2800" dirty="0" smtClean="0"/>
          </a:p>
          <a:p>
            <a:pPr marL="0" indent="0" algn="ctr">
              <a:buNone/>
            </a:pPr>
            <a:r>
              <a:rPr lang="ja-JP" altLang="en-US" sz="2800" dirty="0" smtClean="0"/>
              <a:t>「テーブルの検索順序はこうです」</a:t>
            </a:r>
            <a:endParaRPr lang="en-US" altLang="ja-JP" sz="2800" dirty="0" smtClean="0"/>
          </a:p>
          <a:p>
            <a:pPr marL="0" indent="0" algn="ctr">
              <a:buNone/>
            </a:pPr>
            <a:r>
              <a:rPr lang="en-US" altLang="ja-JP" sz="2800" dirty="0" smtClean="0"/>
              <a:t>A, B, C, D, E, F…</a:t>
            </a:r>
          </a:p>
        </p:txBody>
      </p:sp>
    </p:spTree>
    <p:extLst>
      <p:ext uri="{BB962C8B-B14F-4D97-AF65-F5344CB8AC3E}">
        <p14:creationId xmlns:p14="http://schemas.microsoft.com/office/powerpoint/2010/main" val="28666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17620</TotalTime>
  <Words>473</Words>
  <Application>Microsoft Macintosh PowerPoint</Application>
  <PresentationFormat>画面に合わせる (4:3)</PresentationFormat>
  <Paragraphs>134</Paragraphs>
  <Slides>27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インク瓶</vt:lpstr>
      <vt:lpstr>オープンソース禁止令 そのときjfluteは何をした!?  </vt:lpstr>
      <vt:lpstr>jfluteとは？</vt:lpstr>
      <vt:lpstr>久保とは？</vt:lpstr>
      <vt:lpstr>実績は？</vt:lpstr>
      <vt:lpstr>およそ８年前</vt:lpstr>
      <vt:lpstr>んでもって</vt:lpstr>
      <vt:lpstr>言われちゃった</vt:lpstr>
      <vt:lpstr>８年前にしたって…</vt:lpstr>
      <vt:lpstr>おまけに</vt:lpstr>
      <vt:lpstr>疑問</vt:lpstr>
      <vt:lpstr>即答得られず</vt:lpstr>
      <vt:lpstr>答え帰って来た</vt:lpstr>
      <vt:lpstr>驚愕</vt:lpstr>
      <vt:lpstr>ということは</vt:lpstr>
      <vt:lpstr>同意されちゃった（＞＜</vt:lpstr>
      <vt:lpstr>しゃーない</vt:lpstr>
      <vt:lpstr>まあ、それはさておき</vt:lpstr>
      <vt:lpstr>抜け道</vt:lpstr>
      <vt:lpstr>やったこと</vt:lpstr>
      <vt:lpstr>Proxyでやりたいこと</vt:lpstr>
      <vt:lpstr>ライブコーディングなう</vt:lpstr>
      <vt:lpstr>結果</vt:lpstr>
      <vt:lpstr>要は</vt:lpstr>
      <vt:lpstr>でもって</vt:lpstr>
      <vt:lpstr>でも</vt:lpstr>
      <vt:lpstr>という</vt:lpstr>
      <vt:lpstr>ちょっと告知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DBFlute支援のご案内</dc:title>
  <dc:creator>jflute</dc:creator>
  <cp:lastModifiedBy>jflute</cp:lastModifiedBy>
  <cp:revision>348</cp:revision>
  <dcterms:created xsi:type="dcterms:W3CDTF">2013-04-02T10:20:29Z</dcterms:created>
  <dcterms:modified xsi:type="dcterms:W3CDTF">2013-09-28T04:59:04Z</dcterms:modified>
</cp:coreProperties>
</file>