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305" r:id="rId2"/>
    <p:sldId id="433" r:id="rId3"/>
    <p:sldId id="434" r:id="rId4"/>
    <p:sldId id="411" r:id="rId5"/>
    <p:sldId id="427" r:id="rId6"/>
    <p:sldId id="416" r:id="rId7"/>
    <p:sldId id="417" r:id="rId8"/>
    <p:sldId id="428" r:id="rId9"/>
    <p:sldId id="429" r:id="rId10"/>
    <p:sldId id="431" r:id="rId11"/>
    <p:sldId id="432" r:id="rId12"/>
    <p:sldId id="423" r:id="rId13"/>
    <p:sldId id="435" r:id="rId14"/>
    <p:sldId id="41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97570B4-2CC3-FE44-A06D-CFA9051536EB}">
          <p14:sldIdLst>
            <p14:sldId id="305"/>
            <p14:sldId id="433"/>
            <p14:sldId id="434"/>
            <p14:sldId id="411"/>
            <p14:sldId id="427"/>
            <p14:sldId id="416"/>
            <p14:sldId id="417"/>
            <p14:sldId id="428"/>
            <p14:sldId id="429"/>
            <p14:sldId id="431"/>
            <p14:sldId id="432"/>
            <p14:sldId id="423"/>
            <p14:sldId id="435"/>
            <p14:sldId id="419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8001"/>
    <a:srgbClr val="D3BBA8"/>
    <a:srgbClr val="F68D2E"/>
    <a:srgbClr val="D0043C"/>
    <a:srgbClr val="A4D65E"/>
    <a:srgbClr val="6E6E6E"/>
    <a:srgbClr val="CFD0D0"/>
    <a:srgbClr val="E3E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34" autoAdjust="0"/>
    <p:restoredTop sz="99631" autoAdjust="0"/>
  </p:normalViewPr>
  <p:slideViewPr>
    <p:cSldViewPr snapToGrid="0">
      <p:cViewPr>
        <p:scale>
          <a:sx n="100" d="100"/>
          <a:sy n="100" d="100"/>
        </p:scale>
        <p:origin x="-1528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-3200" y="-12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180D4-4DC6-4819-B4B2-E14F72BA88D0}" type="datetimeFigureOut">
              <a:rPr lang="en-US" smtClean="0"/>
              <a:t>2/15/19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D5CF15-7169-47EF-8D67-4C96863E3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462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0E848-922C-044A-8C3D-7E0ADC337686}" type="datetimeFigureOut">
              <a:rPr lang="en-US" smtClean="0"/>
              <a:t>2/15/19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t-EE"/>
              <a:t>Click to edit Master text styles</a:t>
            </a:r>
          </a:p>
          <a:p>
            <a:pPr lvl="1"/>
            <a:r>
              <a:rPr lang="et-EE"/>
              <a:t>Second level</a:t>
            </a:r>
          </a:p>
          <a:p>
            <a:pPr lvl="2"/>
            <a:r>
              <a:rPr lang="et-EE"/>
              <a:t>Third level</a:t>
            </a:r>
          </a:p>
          <a:p>
            <a:pPr lvl="3"/>
            <a:r>
              <a:rPr lang="et-EE"/>
              <a:t>Fourth level</a:t>
            </a:r>
          </a:p>
          <a:p>
            <a:pPr lvl="4"/>
            <a:r>
              <a:rPr lang="et-E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CA796D-D5A1-C14B-AE86-9C4E9BE71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04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CA796D-D5A1-C14B-AE86-9C4E9BE714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63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Countercheck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CA796D-D5A1-C14B-AE86-9C4E9BE714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79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www.iqmindware.com</a:t>
            </a:r>
            <a:r>
              <a:rPr lang="en-US" dirty="0" smtClean="0"/>
              <a:t>/</a:t>
            </a:r>
            <a:r>
              <a:rPr lang="en-US" dirty="0" err="1" smtClean="0"/>
              <a:t>iq-mindware</a:t>
            </a:r>
            <a:r>
              <a:rPr lang="en-US" dirty="0" smtClean="0"/>
              <a:t>/how-to-do-a-raven-matrices-test/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CA796D-D5A1-C14B-AE86-9C4E9BE714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04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so motivating</a:t>
            </a:r>
          </a:p>
          <a:p>
            <a:r>
              <a:rPr lang="en-US" dirty="0" smtClean="0"/>
              <a:t>Trivial</a:t>
            </a:r>
          </a:p>
          <a:p>
            <a:r>
              <a:rPr lang="en-US" dirty="0" smtClean="0"/>
              <a:t>There will always a gap </a:t>
            </a:r>
            <a:r>
              <a:rPr lang="mr-IN" dirty="0" smtClean="0"/>
              <a:t>…</a:t>
            </a:r>
            <a:endParaRPr lang="de-AT" dirty="0" smtClean="0"/>
          </a:p>
          <a:p>
            <a:r>
              <a:rPr lang="de-AT" dirty="0" smtClean="0"/>
              <a:t>But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point</a:t>
            </a:r>
            <a:r>
              <a:rPr lang="de-AT" dirty="0" smtClean="0"/>
              <a:t> </a:t>
            </a:r>
            <a:r>
              <a:rPr lang="de-AT" dirty="0" err="1" smtClean="0"/>
              <a:t>that</a:t>
            </a:r>
            <a:r>
              <a:rPr lang="de-AT" dirty="0" smtClean="0"/>
              <a:t> I </a:t>
            </a:r>
            <a:r>
              <a:rPr lang="de-AT" dirty="0" err="1" smtClean="0"/>
              <a:t>want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make</a:t>
            </a:r>
            <a:r>
              <a:rPr lang="de-AT" dirty="0" smtClean="0"/>
              <a:t> – This </a:t>
            </a:r>
            <a:r>
              <a:rPr lang="de-AT" dirty="0" err="1" smtClean="0"/>
              <a:t>gap</a:t>
            </a:r>
            <a:r>
              <a:rPr lang="de-AT" dirty="0" smtClean="0"/>
              <a:t> </a:t>
            </a:r>
            <a:r>
              <a:rPr lang="de-AT" dirty="0" err="1" smtClean="0"/>
              <a:t>might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become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even</a:t>
            </a:r>
            <a:r>
              <a:rPr lang="de-AT" baseline="0" dirty="0" smtClean="0"/>
              <a:t> larger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CA796D-D5A1-C14B-AE86-9C4E9BE714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35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CA796D-D5A1-C14B-AE86-9C4E9BE7148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38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- </a:t>
            </a:r>
            <a:r>
              <a:rPr lang="en-US" sz="1200" dirty="0" err="1" smtClean="0"/>
              <a:t>Diese</a:t>
            </a:r>
            <a:r>
              <a:rPr lang="en-US" sz="1200" dirty="0" smtClean="0"/>
              <a:t> </a:t>
            </a:r>
            <a:r>
              <a:rPr lang="en-US" sz="1200" dirty="0" err="1" smtClean="0"/>
              <a:t>lange</a:t>
            </a:r>
            <a:r>
              <a:rPr lang="en-US" sz="1200" dirty="0" smtClean="0"/>
              <a:t> </a:t>
            </a:r>
            <a:r>
              <a:rPr lang="en-US" sz="1200" dirty="0" err="1" smtClean="0"/>
              <a:t>Entwicklungszeit</a:t>
            </a:r>
            <a:r>
              <a:rPr lang="en-US" sz="1200" dirty="0" smtClean="0"/>
              <a:t> </a:t>
            </a:r>
            <a:r>
              <a:rPr lang="en-US" sz="1200" dirty="0" err="1" smtClean="0"/>
              <a:t>kommt</a:t>
            </a:r>
            <a:r>
              <a:rPr lang="en-US" sz="1200" dirty="0" smtClean="0"/>
              <a:t> </a:t>
            </a:r>
            <a:r>
              <a:rPr lang="en-US" sz="1200" dirty="0" err="1" smtClean="0"/>
              <a:t>uns</a:t>
            </a:r>
            <a:r>
              <a:rPr lang="en-US" sz="1200" dirty="0" smtClean="0"/>
              <a:t> </a:t>
            </a:r>
            <a:r>
              <a:rPr lang="en-US" sz="1200" dirty="0" err="1" smtClean="0"/>
              <a:t>entgegen</a:t>
            </a:r>
            <a:r>
              <a:rPr lang="en-US" sz="1200" dirty="0" smtClean="0"/>
              <a:t>, wo </a:t>
            </a:r>
            <a:r>
              <a:rPr lang="en-US" sz="1200" dirty="0" err="1" smtClean="0"/>
              <a:t>wir</a:t>
            </a:r>
            <a:r>
              <a:rPr lang="en-US" sz="1200" dirty="0" smtClean="0"/>
              <a:t> </a:t>
            </a:r>
            <a:r>
              <a:rPr lang="en-US" sz="1200" dirty="0" err="1" smtClean="0"/>
              <a:t>doch</a:t>
            </a:r>
            <a:r>
              <a:rPr lang="en-US" sz="1200" dirty="0" smtClean="0"/>
              <a:t> </a:t>
            </a:r>
            <a:r>
              <a:rPr lang="en-US" sz="1200" dirty="0" err="1" smtClean="0"/>
              <a:t>sehr</a:t>
            </a:r>
            <a:r>
              <a:rPr lang="en-US" sz="1200" dirty="0" smtClean="0"/>
              <a:t> </a:t>
            </a:r>
            <a:r>
              <a:rPr lang="en-US" sz="1200" dirty="0" err="1" smtClean="0"/>
              <a:t>viele</a:t>
            </a:r>
            <a:r>
              <a:rPr lang="en-US" sz="1200" dirty="0" smtClean="0"/>
              <a:t> </a:t>
            </a:r>
            <a:r>
              <a:rPr lang="en-US" sz="1200" dirty="0" err="1" smtClean="0"/>
              <a:t>komplizierte</a:t>
            </a:r>
            <a:r>
              <a:rPr lang="en-US" sz="1200" dirty="0" smtClean="0"/>
              <a:t> Dinge </a:t>
            </a:r>
            <a:r>
              <a:rPr lang="en-US" sz="1200" dirty="0" err="1" smtClean="0"/>
              <a:t>erlernen</a:t>
            </a:r>
            <a:r>
              <a:rPr lang="en-US" sz="1200" dirty="0" smtClean="0"/>
              <a:t> </a:t>
            </a:r>
            <a:r>
              <a:rPr lang="en-US" sz="1200" dirty="0" err="1" smtClean="0"/>
              <a:t>müssen</a:t>
            </a:r>
            <a:r>
              <a:rPr lang="en-US" sz="1200" dirty="0" smtClean="0"/>
              <a:t>, </a:t>
            </a:r>
            <a:r>
              <a:rPr lang="en-US" sz="1200" dirty="0" err="1" smtClean="0"/>
              <a:t>wie</a:t>
            </a:r>
            <a:r>
              <a:rPr lang="en-US" sz="1200" dirty="0" smtClean="0"/>
              <a:t> </a:t>
            </a:r>
            <a:r>
              <a:rPr lang="en-US" sz="1200" dirty="0" err="1" smtClean="0"/>
              <a:t>z.B</a:t>
            </a:r>
            <a:r>
              <a:rPr lang="en-US" sz="1200" dirty="0" smtClean="0"/>
              <a:t>. die </a:t>
            </a:r>
            <a:r>
              <a:rPr lang="en-US" sz="1200" dirty="0" err="1" smtClean="0"/>
              <a:t>Sprache</a:t>
            </a:r>
            <a:endParaRPr lang="en-US" sz="1200" dirty="0" smtClean="0"/>
          </a:p>
          <a:p>
            <a:r>
              <a:rPr lang="en-US" sz="1200" dirty="0" smtClean="0"/>
              <a:t>- </a:t>
            </a:r>
            <a:r>
              <a:rPr lang="en-US" sz="1200" dirty="0" err="1" smtClean="0"/>
              <a:t>Sieht</a:t>
            </a:r>
            <a:r>
              <a:rPr lang="en-US" sz="1200" dirty="0" smtClean="0"/>
              <a:t> man </a:t>
            </a:r>
            <a:r>
              <a:rPr lang="en-US" sz="1200" dirty="0" err="1" smtClean="0"/>
              <a:t>sich</a:t>
            </a:r>
            <a:r>
              <a:rPr lang="en-US" sz="1200" dirty="0" smtClean="0"/>
              <a:t> </a:t>
            </a:r>
            <a:r>
              <a:rPr lang="en-US" sz="1200" dirty="0" err="1" smtClean="0"/>
              <a:t>diese</a:t>
            </a:r>
            <a:r>
              <a:rPr lang="en-US" sz="1200" dirty="0" smtClean="0"/>
              <a:t> </a:t>
            </a:r>
            <a:r>
              <a:rPr lang="en-US" sz="1200" dirty="0" err="1" smtClean="0"/>
              <a:t>schematische</a:t>
            </a:r>
            <a:r>
              <a:rPr lang="en-US" sz="1200" dirty="0" smtClean="0"/>
              <a:t> </a:t>
            </a:r>
            <a:r>
              <a:rPr lang="en-US" sz="1200" dirty="0" err="1" smtClean="0"/>
              <a:t>Darstellung</a:t>
            </a:r>
            <a:r>
              <a:rPr lang="en-US" sz="1200" dirty="0" smtClean="0"/>
              <a:t> an, </a:t>
            </a:r>
            <a:r>
              <a:rPr lang="en-US" sz="1200" dirty="0" err="1" smtClean="0"/>
              <a:t>erkennt</a:t>
            </a:r>
            <a:r>
              <a:rPr lang="en-US" sz="1200" dirty="0" smtClean="0"/>
              <a:t> man </a:t>
            </a:r>
            <a:r>
              <a:rPr lang="en-US" sz="1200" dirty="0" err="1" smtClean="0"/>
              <a:t>etwas</a:t>
            </a:r>
            <a:r>
              <a:rPr lang="en-US" sz="1200" dirty="0" smtClean="0"/>
              <a:t>, das </a:t>
            </a:r>
            <a:r>
              <a:rPr lang="en-US" sz="1200" dirty="0" err="1" smtClean="0"/>
              <a:t>typisch</a:t>
            </a:r>
            <a:r>
              <a:rPr lang="en-US" sz="1200" dirty="0" smtClean="0"/>
              <a:t> </a:t>
            </a:r>
            <a:r>
              <a:rPr lang="en-US" sz="1200" dirty="0" err="1" smtClean="0"/>
              <a:t>fürs</a:t>
            </a:r>
            <a:r>
              <a:rPr lang="en-US" sz="1200" dirty="0" smtClean="0"/>
              <a:t> </a:t>
            </a:r>
            <a:r>
              <a:rPr lang="en-US" sz="1200" dirty="0" err="1" smtClean="0"/>
              <a:t>Gehirn</a:t>
            </a:r>
            <a:r>
              <a:rPr lang="en-US" sz="1200" dirty="0" smtClean="0"/>
              <a:t> </a:t>
            </a:r>
            <a:r>
              <a:rPr lang="en-US" sz="1200" dirty="0" err="1" smtClean="0"/>
              <a:t>ist</a:t>
            </a:r>
            <a:r>
              <a:rPr lang="en-US" sz="1200" dirty="0" smtClean="0"/>
              <a:t>, </a:t>
            </a:r>
            <a:r>
              <a:rPr lang="en-US" sz="1200" dirty="0" err="1" smtClean="0"/>
              <a:t>nämlich</a:t>
            </a:r>
            <a:r>
              <a:rPr lang="en-US" sz="1200" dirty="0" smtClean="0"/>
              <a:t> </a:t>
            </a:r>
            <a:r>
              <a:rPr lang="en-US" sz="1200" dirty="0" err="1" smtClean="0"/>
              <a:t>seineSpezialisierung</a:t>
            </a:r>
            <a:endParaRPr lang="en-US" sz="1200" dirty="0" smtClean="0"/>
          </a:p>
          <a:p>
            <a:r>
              <a:rPr lang="en-US" sz="1200" dirty="0" smtClean="0"/>
              <a:t>- </a:t>
            </a:r>
            <a:r>
              <a:rPr lang="en-US" sz="1200" dirty="0" err="1" smtClean="0"/>
              <a:t>Im</a:t>
            </a:r>
            <a:r>
              <a:rPr lang="en-US" sz="1200" dirty="0" smtClean="0"/>
              <a:t> </a:t>
            </a:r>
            <a:r>
              <a:rPr lang="en-US" sz="1200" dirty="0" err="1" smtClean="0"/>
              <a:t>Bereich</a:t>
            </a:r>
            <a:r>
              <a:rPr lang="en-US" sz="1200" dirty="0" smtClean="0"/>
              <a:t> der </a:t>
            </a:r>
            <a:r>
              <a:rPr lang="en-US" sz="1200" dirty="0" err="1" smtClean="0"/>
              <a:t>Sprache</a:t>
            </a:r>
            <a:r>
              <a:rPr lang="en-US" sz="1200" dirty="0" smtClean="0"/>
              <a:t> </a:t>
            </a:r>
            <a:r>
              <a:rPr lang="en-US" sz="1200" dirty="0" err="1" smtClean="0"/>
              <a:t>etwa</a:t>
            </a:r>
            <a:r>
              <a:rPr lang="en-US" sz="1200" dirty="0" smtClean="0"/>
              <a:t> </a:t>
            </a:r>
            <a:r>
              <a:rPr lang="en-US" sz="1200" dirty="0" err="1" smtClean="0"/>
              <a:t>kann</a:t>
            </a:r>
            <a:r>
              <a:rPr lang="en-US" sz="1200" dirty="0" smtClean="0"/>
              <a:t> man </a:t>
            </a:r>
            <a:r>
              <a:rPr lang="en-US" sz="1200" dirty="0" err="1" smtClean="0"/>
              <a:t>unterscheiden</a:t>
            </a:r>
            <a:r>
              <a:rPr lang="en-US" sz="1200" dirty="0" smtClean="0"/>
              <a:t>, </a:t>
            </a:r>
            <a:r>
              <a:rPr lang="en-US" sz="1200" dirty="0" err="1" smtClean="0"/>
              <a:t>zwischen</a:t>
            </a:r>
            <a:r>
              <a:rPr lang="en-US" sz="1200" dirty="0" smtClean="0"/>
              <a:t> </a:t>
            </a:r>
            <a:r>
              <a:rPr lang="en-US" sz="1200" dirty="0" err="1" smtClean="0"/>
              <a:t>dem</a:t>
            </a:r>
            <a:r>
              <a:rPr lang="en-US" sz="1200" dirty="0" smtClean="0"/>
              <a:t> Verstehen und </a:t>
            </a:r>
            <a:r>
              <a:rPr lang="en-US" sz="1200" dirty="0" err="1" smtClean="0"/>
              <a:t>dem</a:t>
            </a:r>
            <a:r>
              <a:rPr lang="en-US" sz="1200" dirty="0" smtClean="0"/>
              <a:t> </a:t>
            </a:r>
            <a:r>
              <a:rPr lang="en-US" sz="1200" dirty="0" err="1" smtClean="0"/>
              <a:t>Produzieren</a:t>
            </a:r>
            <a:r>
              <a:rPr lang="en-US" sz="1200" dirty="0" smtClean="0"/>
              <a:t> </a:t>
            </a:r>
            <a:r>
              <a:rPr lang="en-US" sz="1200" dirty="0" err="1" smtClean="0"/>
              <a:t>eines</a:t>
            </a:r>
            <a:r>
              <a:rPr lang="en-US" sz="1200" dirty="0" smtClean="0"/>
              <a:t> </a:t>
            </a:r>
            <a:r>
              <a:rPr lang="en-US" sz="1200" dirty="0" err="1" smtClean="0"/>
              <a:t>Wortes</a:t>
            </a:r>
            <a:r>
              <a:rPr lang="en-US" sz="1200" dirty="0" smtClean="0"/>
              <a:t>: W und B Areal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- Das </a:t>
            </a:r>
            <a:r>
              <a:rPr lang="en-US" sz="1200" dirty="0" err="1" smtClean="0"/>
              <a:t>Beispiel</a:t>
            </a:r>
            <a:r>
              <a:rPr lang="en-US" sz="1200" dirty="0" smtClean="0"/>
              <a:t> </a:t>
            </a:r>
            <a:r>
              <a:rPr lang="en-US" sz="1200" dirty="0" err="1" smtClean="0"/>
              <a:t>soll</a:t>
            </a:r>
            <a:r>
              <a:rPr lang="en-US" sz="1200" dirty="0" smtClean="0"/>
              <a:t> </a:t>
            </a:r>
            <a:r>
              <a:rPr lang="en-US" sz="1200" dirty="0" err="1" smtClean="0"/>
              <a:t>auch</a:t>
            </a:r>
            <a:r>
              <a:rPr lang="en-US" sz="1200" dirty="0" smtClean="0"/>
              <a:t> </a:t>
            </a:r>
            <a:r>
              <a:rPr lang="en-US" sz="1200" dirty="0" err="1" smtClean="0"/>
              <a:t>deutlich</a:t>
            </a:r>
            <a:r>
              <a:rPr lang="en-US" sz="1200" dirty="0" smtClean="0"/>
              <a:t> </a:t>
            </a:r>
            <a:r>
              <a:rPr lang="en-US" sz="1200" dirty="0" err="1" smtClean="0"/>
              <a:t>machen</a:t>
            </a:r>
            <a:r>
              <a:rPr lang="en-US" sz="1200" dirty="0" smtClean="0"/>
              <a:t>, </a:t>
            </a:r>
            <a:r>
              <a:rPr lang="en-US" sz="1200" dirty="0" err="1" smtClean="0"/>
              <a:t>dass</a:t>
            </a:r>
            <a:r>
              <a:rPr lang="en-US" sz="1200" dirty="0" smtClean="0"/>
              <a:t> die </a:t>
            </a:r>
            <a:r>
              <a:rPr lang="en-US" sz="1200" dirty="0" err="1" smtClean="0"/>
              <a:t>Verarbeitung</a:t>
            </a:r>
            <a:r>
              <a:rPr lang="en-US" sz="1200" dirty="0" smtClean="0"/>
              <a:t> von Information auf der </a:t>
            </a:r>
            <a:r>
              <a:rPr lang="en-US" sz="1200" dirty="0" err="1" smtClean="0"/>
              <a:t>Kommunikation</a:t>
            </a:r>
            <a:r>
              <a:rPr lang="en-US" sz="1200" dirty="0" smtClean="0"/>
              <a:t> </a:t>
            </a:r>
            <a:r>
              <a:rPr lang="en-US" sz="1200" dirty="0" err="1" smtClean="0"/>
              <a:t>dieser</a:t>
            </a:r>
            <a:r>
              <a:rPr lang="en-US" sz="1200" dirty="0" smtClean="0"/>
              <a:t> </a:t>
            </a:r>
            <a:r>
              <a:rPr lang="en-US" sz="1200" dirty="0" err="1" smtClean="0"/>
              <a:t>Areale</a:t>
            </a:r>
            <a:r>
              <a:rPr lang="en-US" sz="1200" dirty="0" smtClean="0"/>
              <a:t> </a:t>
            </a:r>
            <a:r>
              <a:rPr lang="en-US" sz="1200" dirty="0" err="1" smtClean="0"/>
              <a:t>ist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CA796D-D5A1-C14B-AE86-9C4E9BE7148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2326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 smtClean="0"/>
              <a:t>Communication is based on connections between neurons = synapses</a:t>
            </a:r>
          </a:p>
          <a:p>
            <a:r>
              <a:rPr lang="en-US" sz="1600" dirty="0" smtClean="0"/>
              <a:t>One single neuron can’t represent knowledge, such as the meaning of a word</a:t>
            </a:r>
          </a:p>
          <a:p>
            <a:r>
              <a:rPr lang="en-US" sz="1600" dirty="0" smtClean="0"/>
              <a:t>Only possible through the communication among a large number of neurons</a:t>
            </a:r>
          </a:p>
          <a:p>
            <a:r>
              <a:rPr lang="en-US" sz="1600" dirty="0" smtClean="0"/>
              <a:t>Therefore synaptogenesis (explosion of synapse formation in infancy)</a:t>
            </a:r>
          </a:p>
          <a:p>
            <a:pPr lvl="1"/>
            <a:r>
              <a:rPr lang="en-US" sz="1200" dirty="0" smtClean="0"/>
              <a:t>It peaks at the age of 2. </a:t>
            </a:r>
            <a:r>
              <a:rPr lang="en-US" sz="1200" dirty="0" err="1" smtClean="0"/>
              <a:t>Broca</a:t>
            </a:r>
            <a:r>
              <a:rPr lang="en-US" sz="1200" dirty="0" smtClean="0"/>
              <a:t> area and how synapses increase</a:t>
            </a:r>
          </a:p>
          <a:p>
            <a:r>
              <a:rPr lang="en-US" sz="1600" dirty="0" smtClean="0"/>
              <a:t>Soon after, it starts removing unnecessary synapses: Pruning for neural efficiency</a:t>
            </a:r>
          </a:p>
          <a:p>
            <a:pPr lvl="1"/>
            <a:r>
              <a:rPr lang="en-US" sz="1200" dirty="0" smtClean="0"/>
              <a:t>“Use it or lose it” principle; synaptic pruning (between </a:t>
            </a:r>
            <a:r>
              <a:rPr lang="en-US" sz="1200" b="1" dirty="0" smtClean="0"/>
              <a:t>2 and 16</a:t>
            </a:r>
            <a:r>
              <a:rPr lang="en-US" sz="1200" dirty="0" smtClean="0"/>
              <a:t>)</a:t>
            </a:r>
          </a:p>
          <a:p>
            <a:pPr lvl="1"/>
            <a:r>
              <a:rPr lang="en-US" sz="1200" dirty="0" smtClean="0"/>
              <a:t>Whether or not a synapse is pruned is influenced by the experiences a child makes. Constant stimulation causes synapses to grow and become permanent. But if a child receives little stimulation the brain will keep fewer of those connections.</a:t>
            </a:r>
          </a:p>
          <a:p>
            <a:r>
              <a:rPr lang="en-US" sz="1600" dirty="0" smtClean="0"/>
              <a:t>Environment and education to separate important from less important things</a:t>
            </a:r>
          </a:p>
          <a:p>
            <a:r>
              <a:rPr lang="en-US" sz="1600" dirty="0" smtClean="0"/>
              <a:t>Interplay of biology and learning experiences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CA796D-D5A1-C14B-AE86-9C4E9BE7148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82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CA796D-D5A1-C14B-AE86-9C4E9BE7148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43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islaid (val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7"/>
            <a:ext cx="1787398" cy="5148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18703" y="2607308"/>
            <a:ext cx="7772400" cy="1496859"/>
          </a:xfrm>
        </p:spPr>
        <p:txBody>
          <a:bodyPr anchor="t"/>
          <a:lstStyle>
            <a:lvl1pPr algn="l">
              <a:lnSpc>
                <a:spcPct val="53000"/>
              </a:lnSpc>
              <a:defRPr sz="8800" baseline="0">
                <a:latin typeface="Minion Pro" panose="02040503050201020203" pitchFamily="18" charset="0"/>
              </a:defRPr>
            </a:lvl1pPr>
          </a:lstStyle>
          <a:p>
            <a:r>
              <a:rPr lang="en-US" dirty="0"/>
              <a:t>T</a:t>
            </a:r>
            <a:r>
              <a:rPr lang="et-EE" dirty="0"/>
              <a:t>ähtis  pealkiri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8069" y="4114800"/>
            <a:ext cx="7182297" cy="1153632"/>
          </a:xfrm>
        </p:spPr>
        <p:txBody>
          <a:bodyPr lIns="36000" tIns="180000"/>
          <a:lstStyle>
            <a:lvl1pPr marL="0" indent="0" algn="l">
              <a:lnSpc>
                <a:spcPct val="50000"/>
              </a:lnSpc>
              <a:buNone/>
              <a:defRPr sz="2400" cap="small" spc="600" baseline="0">
                <a:latin typeface="Minion Pro" panose="020405030502010202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t-EE" dirty="0"/>
              <a:t>nimi</a:t>
            </a:r>
          </a:p>
          <a:p>
            <a:r>
              <a:rPr lang="et-EE" dirty="0"/>
              <a:t>xx.xx.xxxx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99372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õrdlu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2300" y="1858963"/>
            <a:ext cx="3724275" cy="391226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t-E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125" y="1858963"/>
            <a:ext cx="3724275" cy="391226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t-EE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596900" y="314574"/>
            <a:ext cx="7962900" cy="1234826"/>
          </a:xfrm>
        </p:spPr>
        <p:txBody>
          <a:bodyPr anchor="b"/>
          <a:lstStyle>
            <a:lvl1pPr>
              <a:lnSpc>
                <a:spcPct val="100000"/>
              </a:lnSpc>
              <a:defRPr sz="3200" i="0" spc="600">
                <a:latin typeface="Minion Pro" panose="02040503050201020203" pitchFamily="18" charset="0"/>
                <a:cs typeface="Minion Pro" panose="02040503050201020203" pitchFamily="18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7"/>
            <a:ext cx="1787398" cy="5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39970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11807" y="712816"/>
            <a:ext cx="3127768" cy="6654800"/>
          </a:xfrm>
        </p:spPr>
        <p:txBody>
          <a:bodyPr anchor="b"/>
          <a:lstStyle>
            <a:lvl1pPr marL="0" indent="0">
              <a:buNone/>
              <a:defRPr sz="45000" b="0" i="1">
                <a:solidFill>
                  <a:srgbClr val="F68D2E"/>
                </a:solidFill>
                <a:latin typeface="Minion Pro" panose="02040503050201020203" pitchFamily="18" charset="0"/>
                <a:cs typeface="Minion Pro" panose="02040503050201020203" pitchFamily="18" charset="0"/>
              </a:defRPr>
            </a:lvl1pPr>
          </a:lstStyle>
          <a:p>
            <a:pPr lvl="0"/>
            <a:r>
              <a:rPr lang="et-EE" dirty="0"/>
              <a:t>1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698721" y="2215816"/>
            <a:ext cx="4751812" cy="2233784"/>
          </a:xfrm>
        </p:spPr>
        <p:txBody>
          <a:bodyPr anchor="ctr"/>
          <a:lstStyle>
            <a:lvl1pPr marL="457200" indent="-457200">
              <a:buFont typeface="Lucida Grande"/>
              <a:buChar char="-"/>
              <a:defRPr sz="32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7"/>
            <a:ext cx="1787398" cy="5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466341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lm ruut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749300" y="685800"/>
            <a:ext cx="2349500" cy="23495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755576" y="1841500"/>
            <a:ext cx="2340000" cy="1191196"/>
          </a:xfrm>
          <a:noFill/>
          <a:ln>
            <a:noFill/>
          </a:ln>
        </p:spPr>
        <p:txBody>
          <a:bodyPr lIns="180000" tIns="374400" rIns="180000" bIns="140400" anchor="b"/>
          <a:lstStyle>
            <a:lvl1pPr marL="0" indent="0" algn="l">
              <a:lnSpc>
                <a:spcPct val="100000"/>
              </a:lnSpc>
              <a:buClr>
                <a:schemeClr val="bg1"/>
              </a:buClr>
              <a:buSzPct val="210000"/>
              <a:buFont typeface="+mj-lt"/>
              <a:buNone/>
              <a:defRPr sz="2800" b="0" i="0" spc="300">
                <a:solidFill>
                  <a:schemeClr val="bg1"/>
                </a:solidFill>
                <a:latin typeface="Minion Pro" panose="02040503050201020203" pitchFamily="18" charset="0"/>
                <a:cs typeface="Minion Pro" panose="02040503050201020203" pitchFamily="18" charset="0"/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455876" y="692696"/>
            <a:ext cx="2340000" cy="23400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6156176" y="692696"/>
            <a:ext cx="2340000" cy="23400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62000" y="3263900"/>
            <a:ext cx="7772400" cy="2616200"/>
          </a:xfrm>
        </p:spPr>
        <p:txBody>
          <a:bodyPr anchor="t"/>
          <a:lstStyle>
            <a:lvl1pPr marL="457200" indent="-457200">
              <a:buFont typeface="Lucida Grande"/>
              <a:buChar char="-"/>
              <a:defRPr sz="2800"/>
            </a:lvl1pPr>
            <a:lvl2pPr marL="685800" indent="-228600">
              <a:buFont typeface="Lucida Grande"/>
              <a:buChar char="-"/>
              <a:defRPr sz="2400"/>
            </a:lvl2pPr>
            <a:lvl3pPr marL="1143000" indent="-228600">
              <a:buFont typeface="Lucida Grande"/>
              <a:buChar char="-"/>
              <a:defRPr sz="2000"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Title 1"/>
          <p:cNvSpPr txBox="1">
            <a:spLocks/>
          </p:cNvSpPr>
          <p:nvPr userDrawn="1"/>
        </p:nvSpPr>
        <p:spPr bwMode="auto">
          <a:xfrm>
            <a:off x="755576" y="836712"/>
            <a:ext cx="1656184" cy="86409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80000" tIns="374400" rIns="180000" bIns="140400" numCol="1" anchor="t" anchorCtr="0" compatLnSpc="1">
            <a:prstTxWarp prst="textNoShape">
              <a:avLst/>
            </a:prstTxWarp>
          </a:bodyPr>
          <a:lstStyle>
            <a:lvl1pPr marL="0" indent="0" algn="l" defTabSz="4492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210000"/>
              <a:buFont typeface="+mj-lt"/>
              <a:buNone/>
              <a:defRPr lang="en-GB" sz="3600" b="0" i="1" kern="1200">
                <a:solidFill>
                  <a:schemeClr val="bg1"/>
                </a:solidFill>
                <a:latin typeface="Minion Pro"/>
                <a:ea typeface="ＭＳ Ｐゴシック" panose="020B0600070205080204" pitchFamily="34" charset="-128"/>
                <a:cs typeface="Minion Pro"/>
              </a:defRPr>
            </a:lvl1pPr>
            <a:lvl2pPr marL="742950" indent="-285750" algn="l" defTabSz="4492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algn="l" defTabSz="4492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algn="l" defTabSz="4492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algn="l" defTabSz="4492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defTabSz="4492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defTabSz="4492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defTabSz="4492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defTabSz="4492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ts val="2800"/>
              </a:lnSpc>
            </a:pPr>
            <a:r>
              <a:rPr lang="en-US" sz="6600" b="0" i="1" dirty="0">
                <a:latin typeface="Minion Pro" panose="02040503050201020203" pitchFamily="18" charset="0"/>
                <a:cs typeface="Minion Pro"/>
              </a:rPr>
              <a:t>1.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7"/>
            <a:ext cx="1787398" cy="5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34010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lm ruutu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63476" y="692696"/>
            <a:ext cx="2340000" cy="23400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6156176" y="692696"/>
            <a:ext cx="2340000" cy="23400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62000" y="3263900"/>
            <a:ext cx="7772400" cy="2616200"/>
          </a:xfrm>
        </p:spPr>
        <p:txBody>
          <a:bodyPr anchor="t"/>
          <a:lstStyle>
            <a:lvl1pPr marL="457200" indent="-457200">
              <a:buFont typeface="Lucida Grande"/>
              <a:buChar char="-"/>
              <a:defRPr sz="2800"/>
            </a:lvl1pPr>
            <a:lvl2pPr marL="685800" indent="-228600">
              <a:buFont typeface="Lucida Grande"/>
              <a:buChar char="-"/>
              <a:defRPr sz="2400"/>
            </a:lvl2pPr>
            <a:lvl3pPr marL="1143000" indent="-228600">
              <a:buFont typeface="Lucida Grande"/>
              <a:buChar char="-"/>
              <a:defRPr sz="2000"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3479800" y="685800"/>
            <a:ext cx="2349500" cy="23495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3486076" y="1841500"/>
            <a:ext cx="2340000" cy="1191196"/>
          </a:xfrm>
          <a:noFill/>
        </p:spPr>
        <p:txBody>
          <a:bodyPr lIns="180000" tIns="374400" rIns="180000" bIns="140400" anchor="b"/>
          <a:lstStyle>
            <a:lvl1pPr marL="0" indent="0" algn="l">
              <a:lnSpc>
                <a:spcPct val="100000"/>
              </a:lnSpc>
              <a:buClr>
                <a:schemeClr val="bg1"/>
              </a:buClr>
              <a:buSzPct val="210000"/>
              <a:buFont typeface="+mj-lt"/>
              <a:buNone/>
              <a:defRPr sz="2800" b="0" i="0" spc="300">
                <a:solidFill>
                  <a:schemeClr val="bg1"/>
                </a:solidFill>
                <a:latin typeface="Minion Pro" panose="02040503050201020203" pitchFamily="18" charset="0"/>
                <a:cs typeface="Minion Pro" panose="02040503050201020203" pitchFamily="18" charset="0"/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13" name="Title 1"/>
          <p:cNvSpPr txBox="1">
            <a:spLocks/>
          </p:cNvSpPr>
          <p:nvPr userDrawn="1"/>
        </p:nvSpPr>
        <p:spPr bwMode="auto">
          <a:xfrm>
            <a:off x="3486076" y="836712"/>
            <a:ext cx="1656184" cy="86409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80000" tIns="374400" rIns="180000" bIns="140400" numCol="1" anchor="t" anchorCtr="0" compatLnSpc="1">
            <a:prstTxWarp prst="textNoShape">
              <a:avLst/>
            </a:prstTxWarp>
          </a:bodyPr>
          <a:lstStyle>
            <a:lvl1pPr marL="0" indent="0" algn="l" defTabSz="4492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210000"/>
              <a:buFont typeface="+mj-lt"/>
              <a:buNone/>
              <a:defRPr lang="en-GB" sz="3600" b="0" i="1" kern="1200">
                <a:solidFill>
                  <a:schemeClr val="bg1"/>
                </a:solidFill>
                <a:latin typeface="Minion Pro"/>
                <a:ea typeface="ＭＳ Ｐゴシック" panose="020B0600070205080204" pitchFamily="34" charset="-128"/>
                <a:cs typeface="Minion Pro"/>
              </a:defRPr>
            </a:lvl1pPr>
            <a:lvl2pPr marL="742950" indent="-285750" algn="l" defTabSz="4492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algn="l" defTabSz="4492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algn="l" defTabSz="4492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algn="l" defTabSz="4492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defTabSz="4492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defTabSz="4492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defTabSz="4492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defTabSz="4492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ts val="2800"/>
              </a:lnSpc>
            </a:pPr>
            <a:r>
              <a:rPr lang="en-US" sz="6600" b="0" i="1" dirty="0">
                <a:latin typeface="Minion Pro" panose="02040503050201020203" pitchFamily="18" charset="0"/>
                <a:cs typeface="Minion Pro"/>
              </a:rPr>
              <a:t>2.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7"/>
            <a:ext cx="1787398" cy="5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887082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lm ruutu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455876" y="692696"/>
            <a:ext cx="2340000" cy="23400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758676" y="692696"/>
            <a:ext cx="2340000" cy="23400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62000" y="3263900"/>
            <a:ext cx="7772400" cy="2616200"/>
          </a:xfrm>
        </p:spPr>
        <p:txBody>
          <a:bodyPr anchor="t"/>
          <a:lstStyle>
            <a:lvl1pPr marL="457200" indent="-457200">
              <a:buFont typeface="Lucida Grande"/>
              <a:buChar char="-"/>
              <a:defRPr sz="2800"/>
            </a:lvl1pPr>
            <a:lvl2pPr marL="685800" indent="-228600">
              <a:buFont typeface="Lucida Grande"/>
              <a:buChar char="-"/>
              <a:defRPr sz="2400"/>
            </a:lvl2pPr>
            <a:lvl3pPr marL="1143000" indent="-228600">
              <a:buFont typeface="Lucida Grande"/>
              <a:buChar char="-"/>
              <a:defRPr sz="2000"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6184900" y="685800"/>
            <a:ext cx="2349500" cy="23495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6191176" y="1841500"/>
            <a:ext cx="2340000" cy="1191196"/>
          </a:xfrm>
          <a:noFill/>
        </p:spPr>
        <p:txBody>
          <a:bodyPr lIns="180000" tIns="374400" rIns="180000" bIns="140400" anchor="b"/>
          <a:lstStyle>
            <a:lvl1pPr marL="0" indent="0" algn="l">
              <a:lnSpc>
                <a:spcPct val="100000"/>
              </a:lnSpc>
              <a:buClr>
                <a:schemeClr val="bg1"/>
              </a:buClr>
              <a:buSzPct val="210000"/>
              <a:buFont typeface="+mj-lt"/>
              <a:buNone/>
              <a:defRPr sz="2800" b="0" i="0" spc="300">
                <a:solidFill>
                  <a:schemeClr val="bg1"/>
                </a:solidFill>
                <a:latin typeface="Minion Pro" panose="02040503050201020203" pitchFamily="18" charset="0"/>
                <a:cs typeface="Minion Pro" panose="02040503050201020203" pitchFamily="18" charset="0"/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13" name="Title 1"/>
          <p:cNvSpPr txBox="1">
            <a:spLocks/>
          </p:cNvSpPr>
          <p:nvPr userDrawn="1"/>
        </p:nvSpPr>
        <p:spPr bwMode="auto">
          <a:xfrm>
            <a:off x="6191176" y="836712"/>
            <a:ext cx="1656184" cy="86409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80000" tIns="374400" rIns="180000" bIns="140400" numCol="1" anchor="t" anchorCtr="0" compatLnSpc="1">
            <a:prstTxWarp prst="textNoShape">
              <a:avLst/>
            </a:prstTxWarp>
          </a:bodyPr>
          <a:lstStyle>
            <a:lvl1pPr marL="0" indent="0" algn="l" defTabSz="4492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210000"/>
              <a:buFont typeface="+mj-lt"/>
              <a:buNone/>
              <a:defRPr lang="en-GB" sz="3600" b="0" i="1" kern="1200">
                <a:solidFill>
                  <a:schemeClr val="bg1"/>
                </a:solidFill>
                <a:latin typeface="Minion Pro"/>
                <a:ea typeface="ＭＳ Ｐゴシック" panose="020B0600070205080204" pitchFamily="34" charset="-128"/>
                <a:cs typeface="Minion Pro"/>
              </a:defRPr>
            </a:lvl1pPr>
            <a:lvl2pPr marL="742950" indent="-285750" algn="l" defTabSz="4492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algn="l" defTabSz="4492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algn="l" defTabSz="4492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algn="l" defTabSz="4492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defTabSz="4492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defTabSz="4492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defTabSz="4492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defTabSz="4492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ts val="2800"/>
              </a:lnSpc>
            </a:pPr>
            <a:r>
              <a:rPr lang="en-US" sz="6600" b="0" i="1" dirty="0">
                <a:latin typeface="Minion Pro" panose="02040503050201020203" pitchFamily="18" charset="0"/>
                <a:cs typeface="Minion Pro"/>
              </a:rPr>
              <a:t>3.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7"/>
            <a:ext cx="1787398" cy="5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887082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äike ringpilt +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5" name="Picture Placeholder 6174"/>
          <p:cNvSpPr>
            <a:spLocks noGrp="1"/>
          </p:cNvSpPr>
          <p:nvPr>
            <p:ph type="pic" sz="quarter" idx="11" hasCustomPrompt="1"/>
          </p:nvPr>
        </p:nvSpPr>
        <p:spPr>
          <a:xfrm>
            <a:off x="566445" y="1036284"/>
            <a:ext cx="4212000" cy="421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t-EE" dirty="0" err="1"/>
              <a:t>Add</a:t>
            </a:r>
            <a:r>
              <a:rPr lang="et-EE" dirty="0"/>
              <a:t> Picture </a:t>
            </a:r>
            <a:r>
              <a:rPr lang="et-EE" dirty="0" err="1"/>
              <a:t>or</a:t>
            </a:r>
            <a:r>
              <a:rPr lang="et-EE" dirty="0"/>
              <a:t> </a:t>
            </a:r>
            <a:r>
              <a:rPr lang="et-EE" dirty="0" err="1"/>
              <a:t>texture</a:t>
            </a:r>
            <a:r>
              <a:rPr lang="et-EE" dirty="0"/>
              <a:t> </a:t>
            </a:r>
            <a:r>
              <a:rPr lang="et-EE" dirty="0" err="1"/>
              <a:t>fill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0" y="2350070"/>
            <a:ext cx="3564566" cy="1732548"/>
          </a:xfrm>
        </p:spPr>
        <p:txBody>
          <a:bodyPr anchor="ctr"/>
          <a:lstStyle>
            <a:lvl1pPr marL="457200" indent="-457200">
              <a:buFont typeface="Lucida Grande"/>
              <a:buChar char="-"/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7"/>
            <a:ext cx="1787398" cy="5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6992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ur ringpilt + pealkiri +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7330" y="3418086"/>
            <a:ext cx="3466560" cy="1732548"/>
          </a:xfrm>
        </p:spPr>
        <p:txBody>
          <a:bodyPr anchor="ctr"/>
          <a:lstStyle>
            <a:lvl1pPr marL="342900" indent="-342900">
              <a:buFont typeface="Lucida Grande"/>
              <a:buChar char="-"/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Picture Placeholder 6174"/>
          <p:cNvSpPr>
            <a:spLocks noGrp="1"/>
          </p:cNvSpPr>
          <p:nvPr>
            <p:ph type="pic" sz="quarter" idx="11" hasCustomPrompt="1"/>
          </p:nvPr>
        </p:nvSpPr>
        <p:spPr>
          <a:xfrm>
            <a:off x="4187176" y="-483571"/>
            <a:ext cx="7856510" cy="785651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t-EE" err="1"/>
              <a:t>Add</a:t>
            </a:r>
            <a:r>
              <a:rPr lang="et-EE"/>
              <a:t> Picture </a:t>
            </a:r>
            <a:r>
              <a:rPr lang="et-EE" err="1"/>
              <a:t>or</a:t>
            </a:r>
            <a:r>
              <a:rPr lang="et-EE"/>
              <a:t> </a:t>
            </a:r>
            <a:r>
              <a:rPr lang="et-EE" err="1"/>
              <a:t>texture</a:t>
            </a:r>
            <a:r>
              <a:rPr lang="et-EE"/>
              <a:t> </a:t>
            </a:r>
            <a:r>
              <a:rPr lang="et-EE" err="1"/>
              <a:t>fill</a:t>
            </a:r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70287" y="1346174"/>
            <a:ext cx="3452119" cy="1902466"/>
          </a:xfrm>
        </p:spPr>
        <p:txBody>
          <a:bodyPr/>
          <a:lstStyle>
            <a:lvl1pPr>
              <a:lnSpc>
                <a:spcPct val="100000"/>
              </a:lnSpc>
              <a:defRPr sz="2800" i="0" spc="600">
                <a:latin typeface="Minion Pro" panose="02040503050201020203" pitchFamily="18" charset="0"/>
                <a:cs typeface="Minion Pro" panose="02040503050201020203" pitchFamily="18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7"/>
            <a:ext cx="1787398" cy="5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493023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ur ringpilt +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6174"/>
          <p:cNvSpPr>
            <a:spLocks noGrp="1"/>
          </p:cNvSpPr>
          <p:nvPr>
            <p:ph type="pic" sz="quarter" idx="11" hasCustomPrompt="1"/>
          </p:nvPr>
        </p:nvSpPr>
        <p:spPr>
          <a:xfrm>
            <a:off x="4187176" y="-483571"/>
            <a:ext cx="7856510" cy="785651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t-EE" err="1"/>
              <a:t>Add</a:t>
            </a:r>
            <a:r>
              <a:rPr lang="et-EE"/>
              <a:t> Picture </a:t>
            </a:r>
            <a:r>
              <a:rPr lang="et-EE" err="1"/>
              <a:t>or</a:t>
            </a:r>
            <a:r>
              <a:rPr lang="et-EE"/>
              <a:t> </a:t>
            </a:r>
            <a:r>
              <a:rPr lang="et-EE" err="1"/>
              <a:t>texture</a:t>
            </a:r>
            <a:r>
              <a:rPr lang="et-EE"/>
              <a:t> </a:t>
            </a:r>
            <a:r>
              <a:rPr lang="et-EE" err="1"/>
              <a:t>fill</a:t>
            </a:r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1930" y="2617986"/>
            <a:ext cx="3466560" cy="1732548"/>
          </a:xfrm>
        </p:spPr>
        <p:txBody>
          <a:bodyPr anchor="ctr"/>
          <a:lstStyle>
            <a:lvl1pPr marL="342900" indent="-342900">
              <a:buFont typeface="Lucida Grande"/>
              <a:buChar char="-"/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7"/>
            <a:ext cx="1787398" cy="5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418941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lt + pealkiri +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/>
          <p:cNvSpPr>
            <a:spLocks noGrp="1"/>
          </p:cNvSpPr>
          <p:nvPr>
            <p:ph type="pic" sz="quarter" idx="10"/>
          </p:nvPr>
        </p:nvSpPr>
        <p:spPr>
          <a:xfrm>
            <a:off x="4850089" y="0"/>
            <a:ext cx="4293911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41" name="Title 1"/>
          <p:cNvSpPr>
            <a:spLocks noGrp="1"/>
          </p:cNvSpPr>
          <p:nvPr>
            <p:ph type="title" hasCustomPrompt="1"/>
          </p:nvPr>
        </p:nvSpPr>
        <p:spPr>
          <a:xfrm>
            <a:off x="470287" y="1346174"/>
            <a:ext cx="3921133" cy="1902466"/>
          </a:xfrm>
        </p:spPr>
        <p:txBody>
          <a:bodyPr/>
          <a:lstStyle>
            <a:lvl1pPr>
              <a:lnSpc>
                <a:spcPct val="100000"/>
              </a:lnSpc>
              <a:defRPr sz="2800" i="0" spc="600">
                <a:latin typeface="Minion Pro" panose="02040503050201020203" pitchFamily="18" charset="0"/>
                <a:cs typeface="Minion Pro" panose="02040503050201020203" pitchFamily="18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42" name="Content Placeholder 2"/>
          <p:cNvSpPr>
            <a:spLocks noGrp="1"/>
          </p:cNvSpPr>
          <p:nvPr>
            <p:ph idx="11"/>
          </p:nvPr>
        </p:nvSpPr>
        <p:spPr>
          <a:xfrm>
            <a:off x="515430" y="3418086"/>
            <a:ext cx="3878770" cy="1732548"/>
          </a:xfrm>
        </p:spPr>
        <p:txBody>
          <a:bodyPr anchor="ctr"/>
          <a:lstStyle>
            <a:lvl1pPr marL="342900" indent="-342900">
              <a:buFont typeface="Lucida Grande"/>
              <a:buChar char="-"/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7"/>
            <a:ext cx="1787398" cy="5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869477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lt +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/>
          <p:cNvSpPr>
            <a:spLocks noGrp="1"/>
          </p:cNvSpPr>
          <p:nvPr>
            <p:ph type="pic" sz="quarter" idx="10"/>
          </p:nvPr>
        </p:nvSpPr>
        <p:spPr>
          <a:xfrm>
            <a:off x="4850089" y="0"/>
            <a:ext cx="4293911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1"/>
          </p:nvPr>
        </p:nvSpPr>
        <p:spPr>
          <a:xfrm>
            <a:off x="515430" y="2656086"/>
            <a:ext cx="3878770" cy="1732548"/>
          </a:xfrm>
        </p:spPr>
        <p:txBody>
          <a:bodyPr anchor="ctr"/>
          <a:lstStyle>
            <a:lvl1pPr marL="342900" indent="-342900">
              <a:buFont typeface="Lucida Grande"/>
              <a:buChar char="-"/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7"/>
            <a:ext cx="1787398" cy="5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4537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es 01 (val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529640" y="1668974"/>
            <a:ext cx="5928560" cy="281412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master title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 flipH="1">
            <a:off x="1175893" y="1401004"/>
            <a:ext cx="612000" cy="3132000"/>
          </a:xfrm>
          <a:prstGeom prst="line">
            <a:avLst/>
          </a:prstGeom>
          <a:ln w="57150" cmpd="sng">
            <a:solidFill>
              <a:srgbClr val="F68D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7"/>
            <a:ext cx="1787398" cy="5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06956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lt + pildiallki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381000" y="342900"/>
            <a:ext cx="8356600" cy="5346700"/>
          </a:xfrm>
          <a:ln>
            <a:noFill/>
          </a:ln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err="1"/>
              <a:t>Pilt</a:t>
            </a:r>
            <a:endParaRPr lang="en-US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755900" y="5892800"/>
            <a:ext cx="5969000" cy="567540"/>
          </a:xfrm>
        </p:spPr>
        <p:txBody>
          <a:bodyPr anchor="b"/>
          <a:lstStyle>
            <a:lvl1pPr marL="0" indent="0" algn="r">
              <a:lnSpc>
                <a:spcPct val="100000"/>
              </a:lnSpc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P</a:t>
            </a:r>
            <a:r>
              <a:rPr lang="et-EE" dirty="0"/>
              <a:t>ildiallkiri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7"/>
            <a:ext cx="1787398" cy="5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029606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alkiri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0" y="365126"/>
            <a:ext cx="8356600" cy="1325563"/>
          </a:xfrm>
        </p:spPr>
        <p:txBody>
          <a:bodyPr/>
          <a:lstStyle/>
          <a:p>
            <a:r>
              <a:rPr lang="et-EE" dirty="0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7"/>
            <a:ext cx="1787398" cy="5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96006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alkiri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5566" y="276474"/>
            <a:ext cx="8363190" cy="1133505"/>
          </a:xfrm>
        </p:spPr>
        <p:txBody>
          <a:bodyPr anchor="b"/>
          <a:lstStyle>
            <a:lvl1pPr>
              <a:lnSpc>
                <a:spcPct val="100000"/>
              </a:lnSpc>
              <a:defRPr sz="3200" i="0" spc="600">
                <a:latin typeface="Minion Pro" panose="02040503050201020203" pitchFamily="18" charset="0"/>
                <a:cs typeface="Minion Pro" panose="02040503050201020203" pitchFamily="18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7"/>
            <a:ext cx="1787398" cy="5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460023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ü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7"/>
            <a:ext cx="1787398" cy="5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01678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err="1"/>
              <a:t>pilt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7"/>
            <a:ext cx="1787398" cy="5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870972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174"/>
          <p:cNvSpPr>
            <a:spLocks noGrp="1"/>
          </p:cNvSpPr>
          <p:nvPr>
            <p:ph type="pic" sz="quarter" idx="11" hasCustomPrompt="1"/>
          </p:nvPr>
        </p:nvSpPr>
        <p:spPr>
          <a:xfrm>
            <a:off x="985545" y="1435100"/>
            <a:ext cx="1069984" cy="1069984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t-EE"/>
              <a:t>pilt</a:t>
            </a:r>
            <a:endParaRPr lang="en-US"/>
          </a:p>
        </p:txBody>
      </p:sp>
      <p:sp>
        <p:nvSpPr>
          <p:cNvPr id="21" name="Picture Placeholder 6174"/>
          <p:cNvSpPr>
            <a:spLocks noGrp="1"/>
          </p:cNvSpPr>
          <p:nvPr>
            <p:ph type="pic" sz="quarter" idx="12" hasCustomPrompt="1"/>
          </p:nvPr>
        </p:nvSpPr>
        <p:spPr>
          <a:xfrm>
            <a:off x="3474745" y="1435100"/>
            <a:ext cx="1069984" cy="1069984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t-EE"/>
              <a:t>pilt</a:t>
            </a:r>
            <a:endParaRPr lang="en-US"/>
          </a:p>
        </p:txBody>
      </p:sp>
      <p:sp>
        <p:nvSpPr>
          <p:cNvPr id="22" name="Picture Placeholder 6174"/>
          <p:cNvSpPr>
            <a:spLocks noGrp="1"/>
          </p:cNvSpPr>
          <p:nvPr>
            <p:ph type="pic" sz="quarter" idx="13" hasCustomPrompt="1"/>
          </p:nvPr>
        </p:nvSpPr>
        <p:spPr>
          <a:xfrm>
            <a:off x="5887745" y="1435100"/>
            <a:ext cx="1069984" cy="1069984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t-EE"/>
              <a:t>pilt</a:t>
            </a:r>
            <a:endParaRPr lang="en-US"/>
          </a:p>
        </p:txBody>
      </p:sp>
      <p:sp>
        <p:nvSpPr>
          <p:cNvPr id="23" name="Picture Placeholder 6174"/>
          <p:cNvSpPr>
            <a:spLocks noGrp="1"/>
          </p:cNvSpPr>
          <p:nvPr>
            <p:ph type="pic" sz="quarter" idx="14" hasCustomPrompt="1"/>
          </p:nvPr>
        </p:nvSpPr>
        <p:spPr>
          <a:xfrm>
            <a:off x="6891045" y="3873500"/>
            <a:ext cx="1069984" cy="1069984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t-EE"/>
              <a:t>pilt</a:t>
            </a:r>
            <a:endParaRPr lang="en-US"/>
          </a:p>
        </p:txBody>
      </p:sp>
      <p:sp>
        <p:nvSpPr>
          <p:cNvPr id="24" name="Picture Placeholder 6174"/>
          <p:cNvSpPr>
            <a:spLocks noGrp="1"/>
          </p:cNvSpPr>
          <p:nvPr>
            <p:ph type="pic" sz="quarter" idx="15" hasCustomPrompt="1"/>
          </p:nvPr>
        </p:nvSpPr>
        <p:spPr>
          <a:xfrm>
            <a:off x="4414545" y="3873500"/>
            <a:ext cx="1069984" cy="1069984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t-EE"/>
              <a:t>pilt</a:t>
            </a:r>
            <a:endParaRPr lang="en-US"/>
          </a:p>
        </p:txBody>
      </p:sp>
      <p:sp>
        <p:nvSpPr>
          <p:cNvPr id="25" name="Picture Placeholder 6174"/>
          <p:cNvSpPr>
            <a:spLocks noGrp="1"/>
          </p:cNvSpPr>
          <p:nvPr>
            <p:ph type="pic" sz="quarter" idx="16" hasCustomPrompt="1"/>
          </p:nvPr>
        </p:nvSpPr>
        <p:spPr>
          <a:xfrm>
            <a:off x="1963445" y="3873500"/>
            <a:ext cx="1069984" cy="1069984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t-EE"/>
              <a:t>pilt</a:t>
            </a:r>
            <a:endParaRPr lang="en-US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7" hasCustomPrompt="1"/>
          </p:nvPr>
        </p:nvSpPr>
        <p:spPr>
          <a:xfrm>
            <a:off x="787400" y="2527300"/>
            <a:ext cx="1498600" cy="889000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700" baseline="0"/>
            </a:lvl1pPr>
            <a:lvl2pPr marL="457200" indent="0">
              <a:buNone/>
              <a:defRPr sz="1700"/>
            </a:lvl2pPr>
            <a:lvl3pPr marL="914400" indent="0">
              <a:buNone/>
              <a:defRPr sz="1700"/>
            </a:lvl3pPr>
            <a:lvl4pPr marL="1371600" indent="0">
              <a:buNone/>
              <a:defRPr sz="1700"/>
            </a:lvl4pPr>
            <a:lvl5pPr marL="1828800" indent="0">
              <a:buNone/>
              <a:defRPr sz="1700"/>
            </a:lvl5pPr>
          </a:lstStyle>
          <a:p>
            <a:pPr lvl="0"/>
            <a:r>
              <a:rPr lang="et-EE" dirty="0"/>
              <a:t>Alampunkti tekst nelja või viie sõnaga</a:t>
            </a:r>
            <a:endParaRPr lang="en-US" dirty="0"/>
          </a:p>
        </p:txBody>
      </p:sp>
      <p:sp>
        <p:nvSpPr>
          <p:cNvPr id="28" name="Text Placeholder 26"/>
          <p:cNvSpPr>
            <a:spLocks noGrp="1"/>
          </p:cNvSpPr>
          <p:nvPr>
            <p:ph type="body" sz="quarter" idx="18" hasCustomPrompt="1"/>
          </p:nvPr>
        </p:nvSpPr>
        <p:spPr>
          <a:xfrm>
            <a:off x="3251200" y="2527300"/>
            <a:ext cx="1498600" cy="889000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700" baseline="0"/>
            </a:lvl1pPr>
            <a:lvl2pPr marL="457200" indent="0">
              <a:buNone/>
              <a:defRPr sz="1700"/>
            </a:lvl2pPr>
            <a:lvl3pPr marL="914400" indent="0">
              <a:buNone/>
              <a:defRPr sz="1700"/>
            </a:lvl3pPr>
            <a:lvl4pPr marL="1371600" indent="0">
              <a:buNone/>
              <a:defRPr sz="1700"/>
            </a:lvl4pPr>
            <a:lvl5pPr marL="1828800" indent="0">
              <a:buNone/>
              <a:defRPr sz="1700"/>
            </a:lvl5pPr>
          </a:lstStyle>
          <a:p>
            <a:pPr lvl="0"/>
            <a:r>
              <a:rPr lang="et-EE" dirty="0"/>
              <a:t>Alampunkti tekst nelja või viie sõnaga</a:t>
            </a:r>
            <a:endParaRPr lang="en-US" dirty="0"/>
          </a:p>
        </p:txBody>
      </p:sp>
      <p:sp>
        <p:nvSpPr>
          <p:cNvPr id="29" name="Text Placeholder 26"/>
          <p:cNvSpPr>
            <a:spLocks noGrp="1"/>
          </p:cNvSpPr>
          <p:nvPr>
            <p:ph type="body" sz="quarter" idx="19" hasCustomPrompt="1"/>
          </p:nvPr>
        </p:nvSpPr>
        <p:spPr>
          <a:xfrm>
            <a:off x="5676900" y="2527300"/>
            <a:ext cx="1498600" cy="889000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700" baseline="0"/>
            </a:lvl1pPr>
            <a:lvl2pPr marL="457200" indent="0">
              <a:buNone/>
              <a:defRPr sz="1700"/>
            </a:lvl2pPr>
            <a:lvl3pPr marL="914400" indent="0">
              <a:buNone/>
              <a:defRPr sz="1700"/>
            </a:lvl3pPr>
            <a:lvl4pPr marL="1371600" indent="0">
              <a:buNone/>
              <a:defRPr sz="1700"/>
            </a:lvl4pPr>
            <a:lvl5pPr marL="1828800" indent="0">
              <a:buNone/>
              <a:defRPr sz="1700"/>
            </a:lvl5pPr>
          </a:lstStyle>
          <a:p>
            <a:pPr lvl="0"/>
            <a:r>
              <a:rPr lang="et-EE" dirty="0"/>
              <a:t>Alampunkti tekst nelja või viie sõnaga</a:t>
            </a:r>
            <a:endParaRPr lang="en-US" dirty="0"/>
          </a:p>
        </p:txBody>
      </p:sp>
      <p:sp>
        <p:nvSpPr>
          <p:cNvPr id="30" name="Text Placeholder 26"/>
          <p:cNvSpPr>
            <a:spLocks noGrp="1"/>
          </p:cNvSpPr>
          <p:nvPr>
            <p:ph type="body" sz="quarter" idx="20" hasCustomPrompt="1"/>
          </p:nvPr>
        </p:nvSpPr>
        <p:spPr>
          <a:xfrm>
            <a:off x="6680200" y="4965700"/>
            <a:ext cx="1498600" cy="889000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700" baseline="0"/>
            </a:lvl1pPr>
            <a:lvl2pPr marL="457200" indent="0">
              <a:buNone/>
              <a:defRPr sz="1700"/>
            </a:lvl2pPr>
            <a:lvl3pPr marL="914400" indent="0">
              <a:buNone/>
              <a:defRPr sz="1700"/>
            </a:lvl3pPr>
            <a:lvl4pPr marL="1371600" indent="0">
              <a:buNone/>
              <a:defRPr sz="1700"/>
            </a:lvl4pPr>
            <a:lvl5pPr marL="1828800" indent="0">
              <a:buNone/>
              <a:defRPr sz="1700"/>
            </a:lvl5pPr>
          </a:lstStyle>
          <a:p>
            <a:pPr lvl="0"/>
            <a:r>
              <a:rPr lang="et-EE" dirty="0"/>
              <a:t>Alampunkti tekst nelja või viie sõnaga</a:t>
            </a:r>
            <a:endParaRPr lang="en-US" dirty="0"/>
          </a:p>
        </p:txBody>
      </p:sp>
      <p:sp>
        <p:nvSpPr>
          <p:cNvPr id="31" name="Text Placeholder 26"/>
          <p:cNvSpPr>
            <a:spLocks noGrp="1"/>
          </p:cNvSpPr>
          <p:nvPr>
            <p:ph type="body" sz="quarter" idx="21" hasCustomPrompt="1"/>
          </p:nvPr>
        </p:nvSpPr>
        <p:spPr>
          <a:xfrm>
            <a:off x="4203700" y="4965700"/>
            <a:ext cx="1498600" cy="889000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700" baseline="0"/>
            </a:lvl1pPr>
            <a:lvl2pPr marL="457200" indent="0">
              <a:buNone/>
              <a:defRPr sz="1700"/>
            </a:lvl2pPr>
            <a:lvl3pPr marL="914400" indent="0">
              <a:buNone/>
              <a:defRPr sz="1700"/>
            </a:lvl3pPr>
            <a:lvl4pPr marL="1371600" indent="0">
              <a:buNone/>
              <a:defRPr sz="1700"/>
            </a:lvl4pPr>
            <a:lvl5pPr marL="1828800" indent="0">
              <a:buNone/>
              <a:defRPr sz="1700"/>
            </a:lvl5pPr>
          </a:lstStyle>
          <a:p>
            <a:pPr lvl="0"/>
            <a:r>
              <a:rPr lang="et-EE" dirty="0"/>
              <a:t>Alampunkti tekst nelja või viie sõnaga</a:t>
            </a:r>
            <a:endParaRPr lang="en-US" dirty="0"/>
          </a:p>
        </p:txBody>
      </p:sp>
      <p:sp>
        <p:nvSpPr>
          <p:cNvPr id="32" name="Text Placeholder 26"/>
          <p:cNvSpPr>
            <a:spLocks noGrp="1"/>
          </p:cNvSpPr>
          <p:nvPr>
            <p:ph type="body" sz="quarter" idx="22" hasCustomPrompt="1"/>
          </p:nvPr>
        </p:nvSpPr>
        <p:spPr>
          <a:xfrm>
            <a:off x="1752600" y="4965700"/>
            <a:ext cx="1498600" cy="889000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700" baseline="0"/>
            </a:lvl1pPr>
            <a:lvl2pPr marL="457200" indent="0">
              <a:buNone/>
              <a:defRPr sz="1700"/>
            </a:lvl2pPr>
            <a:lvl3pPr marL="914400" indent="0">
              <a:buNone/>
              <a:defRPr sz="1700"/>
            </a:lvl3pPr>
            <a:lvl4pPr marL="1371600" indent="0">
              <a:buNone/>
              <a:defRPr sz="1700"/>
            </a:lvl4pPr>
            <a:lvl5pPr marL="1828800" indent="0">
              <a:buNone/>
              <a:defRPr sz="1700"/>
            </a:lvl5pPr>
          </a:lstStyle>
          <a:p>
            <a:pPr lvl="0"/>
            <a:r>
              <a:rPr lang="et-EE" dirty="0"/>
              <a:t>Alampunkti tekst nelja või viie sõnaga</a:t>
            </a:r>
            <a:endParaRPr lang="en-US" dirty="0"/>
          </a:p>
        </p:txBody>
      </p:sp>
      <p:sp>
        <p:nvSpPr>
          <p:cNvPr id="36" name="Title 1"/>
          <p:cNvSpPr>
            <a:spLocks noGrp="1"/>
          </p:cNvSpPr>
          <p:nvPr>
            <p:ph type="title" hasCustomPrompt="1"/>
          </p:nvPr>
        </p:nvSpPr>
        <p:spPr>
          <a:xfrm>
            <a:off x="375566" y="-168026"/>
            <a:ext cx="8363190" cy="1133505"/>
          </a:xfrm>
        </p:spPr>
        <p:txBody>
          <a:bodyPr anchor="b"/>
          <a:lstStyle>
            <a:lvl1pPr>
              <a:lnSpc>
                <a:spcPct val="100000"/>
              </a:lnSpc>
              <a:defRPr sz="3200" i="0" spc="600">
                <a:latin typeface="Minion Pro" panose="02040503050201020203" pitchFamily="18" charset="0"/>
                <a:cs typeface="Minion Pro" panose="02040503050201020203" pitchFamily="18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7"/>
            <a:ext cx="1787398" cy="5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869091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islaid (must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18703" y="2607308"/>
            <a:ext cx="7772400" cy="1496859"/>
          </a:xfrm>
        </p:spPr>
        <p:txBody>
          <a:bodyPr anchor="t"/>
          <a:lstStyle>
            <a:lvl1pPr algn="l">
              <a:lnSpc>
                <a:spcPct val="53000"/>
              </a:lnSpc>
              <a:defRPr sz="8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MASTR TITLE </a:t>
            </a:r>
            <a:r>
              <a:rPr lang="et-EE" dirty="0"/>
              <a:t/>
            </a:r>
            <a:br>
              <a:rPr lang="et-EE" dirty="0"/>
            </a:br>
            <a:r>
              <a:rPr lang="en-US" dirty="0"/>
              <a:t>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8069" y="4114800"/>
            <a:ext cx="7182297" cy="1153632"/>
          </a:xfrm>
        </p:spPr>
        <p:txBody>
          <a:bodyPr lIns="36000" tIns="180000"/>
          <a:lstStyle>
            <a:lvl1pPr marL="0" indent="0" algn="l">
              <a:lnSpc>
                <a:spcPct val="50000"/>
              </a:lnSpc>
              <a:buNone/>
              <a:defRPr sz="2400" cap="small" spc="6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t-EE" dirty="0" err="1"/>
              <a:t>Name</a:t>
            </a:r>
            <a:endParaRPr lang="et-EE" dirty="0"/>
          </a:p>
          <a:p>
            <a:r>
              <a:rPr lang="et-EE" dirty="0"/>
              <a:t>xx.xx.2017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8"/>
            <a:ext cx="1787398" cy="51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65584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es (must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29640" y="1668974"/>
            <a:ext cx="5928560" cy="2814126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 flipH="1">
            <a:off x="1175893" y="1401004"/>
            <a:ext cx="612000" cy="3132000"/>
          </a:xfrm>
          <a:prstGeom prst="line">
            <a:avLst/>
          </a:prstGeom>
          <a:ln w="57150" cmpd="sng">
            <a:solidFill>
              <a:srgbClr val="F68D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8"/>
            <a:ext cx="1787398" cy="51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58992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es + selgitus 01 (must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 flipH="1">
            <a:off x="1175893" y="1401004"/>
            <a:ext cx="612000" cy="3132000"/>
          </a:xfrm>
          <a:prstGeom prst="line">
            <a:avLst/>
          </a:prstGeom>
          <a:ln w="57150" cmpd="sng">
            <a:solidFill>
              <a:srgbClr val="F68D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529640" y="1668974"/>
            <a:ext cx="5928560" cy="132556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2529640" y="3182085"/>
            <a:ext cx="5928562" cy="1732548"/>
          </a:xfrm>
        </p:spPr>
        <p:txBody>
          <a:bodyPr/>
          <a:lstStyle>
            <a:lvl1pPr marL="457200" indent="-457200">
              <a:buClrTx/>
              <a:buFont typeface="Lucida Grande"/>
              <a:buChar char="-"/>
              <a:defRPr sz="2800">
                <a:solidFill>
                  <a:srgbClr val="FFFFFF"/>
                </a:solidFill>
              </a:defRPr>
            </a:lvl1pPr>
            <a:lvl2pPr>
              <a:buClrTx/>
              <a:defRPr sz="2400">
                <a:solidFill>
                  <a:srgbClr val="FFFFFF"/>
                </a:solidFill>
              </a:defRPr>
            </a:lvl2pPr>
            <a:lvl3pPr>
              <a:buClrTx/>
              <a:defRPr sz="2000">
                <a:solidFill>
                  <a:srgbClr val="FFFFFF"/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8"/>
            <a:ext cx="1787398" cy="51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193986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es + selgitus 02 (must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 flipH="1">
            <a:off x="1175893" y="1401004"/>
            <a:ext cx="612000" cy="3132000"/>
          </a:xfrm>
          <a:prstGeom prst="line">
            <a:avLst/>
          </a:prstGeom>
          <a:ln w="57150" cmpd="sng">
            <a:solidFill>
              <a:srgbClr val="F68D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526526" y="1665854"/>
            <a:ext cx="5931674" cy="1325563"/>
          </a:xfrm>
        </p:spPr>
        <p:txBody>
          <a:bodyPr/>
          <a:lstStyle>
            <a:lvl1pPr>
              <a:lnSpc>
                <a:spcPct val="100000"/>
              </a:lnSpc>
              <a:defRPr sz="3600" i="0" spc="600">
                <a:solidFill>
                  <a:srgbClr val="FFFFFF"/>
                </a:solidFill>
                <a:latin typeface="Minion Pro"/>
                <a:cs typeface="Minion Pro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2529640" y="3182085"/>
            <a:ext cx="5928562" cy="1732548"/>
          </a:xfrm>
        </p:spPr>
        <p:txBody>
          <a:bodyPr/>
          <a:lstStyle>
            <a:lvl1pPr marL="457200" indent="-457200">
              <a:buClrTx/>
              <a:buFont typeface="Lucida Grande"/>
              <a:buChar char="-"/>
              <a:defRPr sz="2800">
                <a:solidFill>
                  <a:srgbClr val="FFFFFF"/>
                </a:solidFill>
              </a:defRPr>
            </a:lvl1pPr>
            <a:lvl2pPr>
              <a:buClrTx/>
              <a:defRPr sz="2400">
                <a:solidFill>
                  <a:srgbClr val="FFFFFF"/>
                </a:solidFill>
              </a:defRPr>
            </a:lvl2pPr>
            <a:lvl3pPr>
              <a:buClrTx/>
              <a:defRPr sz="2000">
                <a:solidFill>
                  <a:srgbClr val="FFFFFF"/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8"/>
            <a:ext cx="1787398" cy="51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207862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es 02 (val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 flipH="1">
            <a:off x="1374605" y="1401004"/>
            <a:ext cx="612000" cy="3132000"/>
          </a:xfrm>
          <a:prstGeom prst="line">
            <a:avLst/>
          </a:prstGeom>
          <a:ln w="984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 flipH="1">
            <a:off x="1175893" y="1401004"/>
            <a:ext cx="612000" cy="3132000"/>
          </a:xfrm>
          <a:prstGeom prst="line">
            <a:avLst/>
          </a:prstGeom>
          <a:ln w="57150" cmpd="sng">
            <a:solidFill>
              <a:srgbClr val="F68D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526526" y="1665854"/>
            <a:ext cx="5944374" cy="2702946"/>
          </a:xfrm>
        </p:spPr>
        <p:txBody>
          <a:bodyPr/>
          <a:lstStyle>
            <a:lvl1pPr>
              <a:lnSpc>
                <a:spcPct val="100000"/>
              </a:lnSpc>
              <a:defRPr sz="3600" i="0" spc="600">
                <a:latin typeface="Minion Pro" panose="02040503050201020203" pitchFamily="18" charset="0"/>
                <a:cs typeface="Minion Pro" panose="02040503050201020203" pitchFamily="18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7"/>
            <a:ext cx="1787398" cy="5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89770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alkiri 01 (must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30200" y="365126"/>
            <a:ext cx="84709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t-EE" dirty="0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8"/>
            <a:ext cx="1787398" cy="51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531037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alkiri 02 (must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362866" y="568574"/>
            <a:ext cx="8363190" cy="1133505"/>
          </a:xfrm>
        </p:spPr>
        <p:txBody>
          <a:bodyPr anchor="t"/>
          <a:lstStyle>
            <a:lvl1pPr>
              <a:lnSpc>
                <a:spcPct val="100000"/>
              </a:lnSpc>
              <a:defRPr sz="3200" i="0" spc="600">
                <a:solidFill>
                  <a:schemeClr val="bg1"/>
                </a:solidFill>
                <a:latin typeface="Minion Pro" panose="02040503050201020203" pitchFamily="18" charset="0"/>
                <a:cs typeface="Minion Pro" panose="02040503050201020203" pitchFamily="18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8"/>
            <a:ext cx="1787398" cy="51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353311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islaid (punane)">
    <p:bg>
      <p:bgPr>
        <a:solidFill>
          <a:srgbClr val="F68D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18703" y="2607308"/>
            <a:ext cx="7772400" cy="1496859"/>
          </a:xfrm>
        </p:spPr>
        <p:txBody>
          <a:bodyPr anchor="t"/>
          <a:lstStyle>
            <a:lvl1pPr algn="l">
              <a:lnSpc>
                <a:spcPct val="53000"/>
              </a:lnSpc>
              <a:defRPr sz="8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MASTR TITLE </a:t>
            </a:r>
            <a:r>
              <a:rPr lang="et-EE" dirty="0"/>
              <a:t/>
            </a:r>
            <a:br>
              <a:rPr lang="et-EE" dirty="0"/>
            </a:br>
            <a:r>
              <a:rPr lang="en-US" dirty="0"/>
              <a:t>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8069" y="4114800"/>
            <a:ext cx="7182297" cy="1153632"/>
          </a:xfrm>
        </p:spPr>
        <p:txBody>
          <a:bodyPr lIns="36000" tIns="180000"/>
          <a:lstStyle>
            <a:lvl1pPr marL="0" indent="0" algn="l">
              <a:lnSpc>
                <a:spcPct val="50000"/>
              </a:lnSpc>
              <a:buNone/>
              <a:defRPr sz="2400" cap="small" spc="6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t-EE" dirty="0" err="1"/>
              <a:t>Name</a:t>
            </a:r>
            <a:endParaRPr lang="et-EE" dirty="0"/>
          </a:p>
          <a:p>
            <a:r>
              <a:rPr lang="et-EE" dirty="0"/>
              <a:t>xx.xx.2017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8"/>
            <a:ext cx="1787398" cy="51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244256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es (punane)">
    <p:bg>
      <p:bgPr>
        <a:solidFill>
          <a:srgbClr val="F68D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29640" y="1668974"/>
            <a:ext cx="5928560" cy="2814126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 flipH="1">
            <a:off x="1175893" y="1401004"/>
            <a:ext cx="612000" cy="3132000"/>
          </a:xfrm>
          <a:prstGeom prst="line">
            <a:avLst/>
          </a:prstGeom>
          <a:ln w="57150" cmpd="sng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8"/>
            <a:ext cx="1787398" cy="51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53053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es + selgitus 01 (punane)">
    <p:bg>
      <p:bgPr>
        <a:solidFill>
          <a:srgbClr val="F68D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 flipH="1">
            <a:off x="1175893" y="1401004"/>
            <a:ext cx="612000" cy="3132000"/>
          </a:xfrm>
          <a:prstGeom prst="line">
            <a:avLst/>
          </a:prstGeom>
          <a:ln w="57150" cmpd="sng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529640" y="1668974"/>
            <a:ext cx="5928560" cy="132556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2529640" y="3182085"/>
            <a:ext cx="5928562" cy="1732548"/>
          </a:xfrm>
        </p:spPr>
        <p:txBody>
          <a:bodyPr/>
          <a:lstStyle>
            <a:lvl1pPr marL="457200" indent="-457200">
              <a:buClr>
                <a:schemeClr val="bg1"/>
              </a:buClr>
              <a:buFont typeface="Lucida Grande"/>
              <a:buChar char="-"/>
              <a:defRPr sz="280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defRPr sz="2400">
                <a:solidFill>
                  <a:srgbClr val="FFFFFF"/>
                </a:solidFill>
              </a:defRPr>
            </a:lvl2pPr>
            <a:lvl3pPr>
              <a:buClr>
                <a:schemeClr val="bg1"/>
              </a:buClr>
              <a:defRPr sz="2000">
                <a:solidFill>
                  <a:srgbClr val="FFFFFF"/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8"/>
            <a:ext cx="1787398" cy="51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017667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es + selgitus 02 (punane)">
    <p:bg>
      <p:bgPr>
        <a:solidFill>
          <a:srgbClr val="F68D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 flipH="1">
            <a:off x="1175893" y="1401004"/>
            <a:ext cx="612000" cy="3132000"/>
          </a:xfrm>
          <a:prstGeom prst="line">
            <a:avLst/>
          </a:prstGeom>
          <a:ln w="57150" cmpd="sng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526526" y="1665854"/>
            <a:ext cx="5603709" cy="1325563"/>
          </a:xfrm>
        </p:spPr>
        <p:txBody>
          <a:bodyPr/>
          <a:lstStyle>
            <a:lvl1pPr>
              <a:lnSpc>
                <a:spcPct val="100000"/>
              </a:lnSpc>
              <a:defRPr sz="3600" i="0" spc="600">
                <a:solidFill>
                  <a:srgbClr val="FFFFFF"/>
                </a:solidFill>
                <a:latin typeface="Minion Pro" panose="02040503050201020203" pitchFamily="18" charset="0"/>
                <a:cs typeface="Minion Pro" panose="02040503050201020203" pitchFamily="18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2529640" y="3182085"/>
            <a:ext cx="5928562" cy="1732548"/>
          </a:xfrm>
        </p:spPr>
        <p:txBody>
          <a:bodyPr/>
          <a:lstStyle>
            <a:lvl1pPr marL="457200" indent="-457200">
              <a:buClr>
                <a:schemeClr val="bg1"/>
              </a:buClr>
              <a:buFont typeface="Lucida Grande"/>
              <a:buChar char="-"/>
              <a:defRPr sz="280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defRPr sz="2400">
                <a:solidFill>
                  <a:srgbClr val="FFFFFF"/>
                </a:solidFill>
              </a:defRPr>
            </a:lvl2pPr>
            <a:lvl3pPr>
              <a:buClr>
                <a:schemeClr val="bg1"/>
              </a:buClr>
              <a:defRPr sz="2000">
                <a:solidFill>
                  <a:srgbClr val="FFFFFF"/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8"/>
            <a:ext cx="1787398" cy="51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23746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alkiri 01 (punane)">
    <p:bg>
      <p:bgPr>
        <a:solidFill>
          <a:srgbClr val="F68D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30200" y="365126"/>
            <a:ext cx="84709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t-EE" dirty="0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8"/>
            <a:ext cx="1787398" cy="51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70456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alkiri 02 (punane)">
    <p:bg>
      <p:bgPr>
        <a:solidFill>
          <a:srgbClr val="F68D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362866" y="568574"/>
            <a:ext cx="8363190" cy="1133505"/>
          </a:xfrm>
        </p:spPr>
        <p:txBody>
          <a:bodyPr anchor="t"/>
          <a:lstStyle>
            <a:lvl1pPr>
              <a:lnSpc>
                <a:spcPct val="100000"/>
              </a:lnSpc>
              <a:defRPr sz="3200" i="0" spc="600">
                <a:solidFill>
                  <a:schemeClr val="bg1"/>
                </a:solidFill>
                <a:latin typeface="Minion Pro"/>
                <a:cs typeface="Minion Pro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8"/>
            <a:ext cx="1787398" cy="51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573192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es selgitusega 01 (val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29640" y="1668974"/>
            <a:ext cx="5928560" cy="1325563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9640" y="3182085"/>
            <a:ext cx="5928562" cy="1732548"/>
          </a:xfrm>
        </p:spPr>
        <p:txBody>
          <a:bodyPr/>
          <a:lstStyle>
            <a:lvl1pPr marL="457200" indent="-457200">
              <a:buFont typeface="Lucida Grande"/>
              <a:buChar char="-"/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110" name="Straight Connector 109"/>
          <p:cNvCxnSpPr/>
          <p:nvPr userDrawn="1"/>
        </p:nvCxnSpPr>
        <p:spPr>
          <a:xfrm flipH="1">
            <a:off x="1175893" y="1401004"/>
            <a:ext cx="612000" cy="3132000"/>
          </a:xfrm>
          <a:prstGeom prst="line">
            <a:avLst/>
          </a:prstGeom>
          <a:ln w="57150" cmpd="sng">
            <a:solidFill>
              <a:srgbClr val="F68D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7"/>
            <a:ext cx="1787398" cy="5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756490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es selgitusega 02 (val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 userDrawn="1"/>
        </p:nvCxnSpPr>
        <p:spPr>
          <a:xfrm flipH="1">
            <a:off x="1175893" y="1401004"/>
            <a:ext cx="612000" cy="3132000"/>
          </a:xfrm>
          <a:prstGeom prst="line">
            <a:avLst/>
          </a:prstGeom>
          <a:ln w="57150" cmpd="sng">
            <a:solidFill>
              <a:srgbClr val="F68D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2526526" y="1665854"/>
            <a:ext cx="5944374" cy="1325563"/>
          </a:xfrm>
        </p:spPr>
        <p:txBody>
          <a:bodyPr/>
          <a:lstStyle>
            <a:lvl1pPr>
              <a:lnSpc>
                <a:spcPct val="100000"/>
              </a:lnSpc>
              <a:defRPr sz="3600" i="0" spc="600">
                <a:latin typeface="Minion Pro" panose="02040503050201020203" pitchFamily="18" charset="0"/>
                <a:cs typeface="Minion Pro" panose="02040503050201020203" pitchFamily="18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2529640" y="3182085"/>
            <a:ext cx="5928562" cy="1732548"/>
          </a:xfrm>
        </p:spPr>
        <p:txBody>
          <a:bodyPr/>
          <a:lstStyle>
            <a:lvl1pPr marL="457200" indent="-457200">
              <a:buFont typeface="Lucida Grande"/>
              <a:buChar char="-"/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7"/>
            <a:ext cx="1787398" cy="5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09940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lgi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/>
          <p:cNvCxnSpPr/>
          <p:nvPr userDrawn="1"/>
        </p:nvCxnSpPr>
        <p:spPr>
          <a:xfrm flipH="1">
            <a:off x="1175893" y="1401004"/>
            <a:ext cx="612000" cy="3132000"/>
          </a:xfrm>
          <a:prstGeom prst="line">
            <a:avLst/>
          </a:prstGeom>
          <a:ln w="57150" cmpd="sng">
            <a:solidFill>
              <a:srgbClr val="F68D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2555720" y="1784016"/>
            <a:ext cx="5724679" cy="2559384"/>
          </a:xfrm>
        </p:spPr>
        <p:txBody>
          <a:bodyPr anchor="ctr"/>
          <a:lstStyle>
            <a:lvl1pPr marL="457200" indent="-457200">
              <a:buFont typeface="Lucida Grande"/>
              <a:buChar char="-"/>
              <a:defRPr sz="32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7"/>
            <a:ext cx="1787398" cy="5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95976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tt pealkirjaga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t-E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320" y="1834816"/>
            <a:ext cx="7909080" cy="4045284"/>
          </a:xfrm>
        </p:spPr>
        <p:txBody>
          <a:bodyPr anchor="t"/>
          <a:lstStyle>
            <a:lvl1pPr marL="457200" indent="-457200">
              <a:buFont typeface="Lucida Grande"/>
              <a:buChar char="-"/>
              <a:defRPr sz="2800"/>
            </a:lvl1pPr>
            <a:lvl2pPr marL="685800" indent="-228600">
              <a:buFont typeface="Lucida Grande"/>
              <a:buChar char="-"/>
              <a:defRPr sz="2400"/>
            </a:lvl2pPr>
            <a:lvl3pPr marL="1143000" indent="-228600">
              <a:buFont typeface="Lucida Grande"/>
              <a:buChar char="-"/>
              <a:defRPr sz="2000"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7"/>
            <a:ext cx="1787398" cy="5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688647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tt pealkirjaga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596900" y="314574"/>
            <a:ext cx="7962900" cy="1234826"/>
          </a:xfrm>
        </p:spPr>
        <p:txBody>
          <a:bodyPr anchor="b"/>
          <a:lstStyle>
            <a:lvl1pPr>
              <a:lnSpc>
                <a:spcPct val="100000"/>
              </a:lnSpc>
              <a:defRPr sz="3200" i="0" spc="600">
                <a:latin typeface="Minion Pro" panose="02040503050201020203" pitchFamily="18" charset="0"/>
                <a:cs typeface="Minion Pro" panose="02040503050201020203" pitchFamily="18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5320" y="1834816"/>
            <a:ext cx="7909080" cy="4045284"/>
          </a:xfrm>
        </p:spPr>
        <p:txBody>
          <a:bodyPr anchor="t"/>
          <a:lstStyle>
            <a:lvl1pPr marL="457200" indent="-457200">
              <a:buFont typeface="Lucida Grande"/>
              <a:buChar char="-"/>
              <a:defRPr sz="2800"/>
            </a:lvl1pPr>
            <a:lvl2pPr marL="685800" indent="-228600">
              <a:buFont typeface="Lucida Grande"/>
              <a:buChar char="-"/>
              <a:defRPr sz="2400"/>
            </a:lvl2pPr>
            <a:lvl3pPr marL="1143000" indent="-228600">
              <a:buFont typeface="Lucida Grande"/>
              <a:buChar char="-"/>
              <a:defRPr sz="2000"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7"/>
            <a:ext cx="1787398" cy="5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06471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õrdlu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2300" y="1858963"/>
            <a:ext cx="3724275" cy="391226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t-E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125" y="1858963"/>
            <a:ext cx="3724275" cy="391226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t-EE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7"/>
            <a:ext cx="1787398" cy="5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33866"/>
      </p:ext>
    </p:extLst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dirty="0"/>
              <a:t>CLICK TO EDIT </a:t>
            </a:r>
            <a:r>
              <a:rPr lang="et-EE" dirty="0"/>
              <a:t/>
            </a:r>
            <a:br>
              <a:rPr lang="et-EE" dirty="0"/>
            </a:br>
            <a:r>
              <a:rPr lang="en-US" dirty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GB" dirty="0"/>
              <a:t>Click to edit the outline text format</a:t>
            </a:r>
          </a:p>
          <a:p>
            <a:pPr lvl="1"/>
            <a:r>
              <a:rPr lang="en-GB" dirty="0"/>
              <a:t>Second Outline Level</a:t>
            </a:r>
          </a:p>
          <a:p>
            <a:pPr lvl="2"/>
            <a:r>
              <a:rPr lang="en-GB" dirty="0"/>
              <a:t>Third Outline Level</a:t>
            </a:r>
          </a:p>
          <a:p>
            <a:pPr lvl="3"/>
            <a:r>
              <a:rPr lang="en-GB" dirty="0"/>
              <a:t>Fourth Outline Level</a:t>
            </a:r>
          </a:p>
          <a:p>
            <a:pPr lvl="4"/>
            <a:r>
              <a:rPr lang="en-GB" dirty="0"/>
              <a:t>Fifth Outline Level</a:t>
            </a:r>
          </a:p>
          <a:p>
            <a:pPr lvl="4"/>
            <a:r>
              <a:rPr lang="en-GB" dirty="0"/>
              <a:t>Sixth Outline Level</a:t>
            </a:r>
          </a:p>
          <a:p>
            <a:pPr lvl="4"/>
            <a:r>
              <a:rPr lang="en-GB" dirty="0"/>
              <a:t>Seventh Outline Level</a:t>
            </a:r>
          </a:p>
          <a:p>
            <a:pPr lvl="4"/>
            <a:r>
              <a:rPr lang="en-GB" dirty="0"/>
              <a:t>Eighth Outline Level</a:t>
            </a:r>
          </a:p>
          <a:p>
            <a:pPr lvl="4"/>
            <a:r>
              <a:rPr lang="en-GB" dirty="0"/>
              <a:t>Ninth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567671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4" r:id="rId2"/>
    <p:sldLayoutId id="2147483685" r:id="rId3"/>
    <p:sldLayoutId id="2147483662" r:id="rId4"/>
    <p:sldLayoutId id="2147483668" r:id="rId5"/>
    <p:sldLayoutId id="2147483669" r:id="rId6"/>
    <p:sldLayoutId id="2147483686" r:id="rId7"/>
    <p:sldLayoutId id="2147483687" r:id="rId8"/>
    <p:sldLayoutId id="2147483689" r:id="rId9"/>
    <p:sldLayoutId id="2147483690" r:id="rId10"/>
    <p:sldLayoutId id="2147483677" r:id="rId11"/>
    <p:sldLayoutId id="2147483691" r:id="rId12"/>
    <p:sldLayoutId id="2147483692" r:id="rId13"/>
    <p:sldLayoutId id="2147483693" r:id="rId14"/>
    <p:sldLayoutId id="2147483678" r:id="rId15"/>
    <p:sldLayoutId id="2147483682" r:id="rId16"/>
    <p:sldLayoutId id="2147483670" r:id="rId17"/>
    <p:sldLayoutId id="2147483671" r:id="rId18"/>
    <p:sldLayoutId id="2147483683" r:id="rId19"/>
    <p:sldLayoutId id="2147483697" r:id="rId20"/>
    <p:sldLayoutId id="2147483676" r:id="rId21"/>
    <p:sldLayoutId id="2147483667" r:id="rId22"/>
    <p:sldLayoutId id="2147483679" r:id="rId23"/>
    <p:sldLayoutId id="2147483705" r:id="rId24"/>
    <p:sldLayoutId id="2147483706" r:id="rId25"/>
    <p:sldLayoutId id="2147483696" r:id="rId26"/>
    <p:sldLayoutId id="2147483681" r:id="rId27"/>
    <p:sldLayoutId id="2147483666" r:id="rId28"/>
    <p:sldLayoutId id="2147483688" r:id="rId29"/>
    <p:sldLayoutId id="2147483675" r:id="rId30"/>
    <p:sldLayoutId id="2147483698" r:id="rId31"/>
    <p:sldLayoutId id="2147483699" r:id="rId32"/>
    <p:sldLayoutId id="2147483700" r:id="rId33"/>
    <p:sldLayoutId id="2147483701" r:id="rId34"/>
    <p:sldLayoutId id="2147483702" r:id="rId35"/>
    <p:sldLayoutId id="2147483703" r:id="rId36"/>
    <p:sldLayoutId id="2147483704" r:id="rId37"/>
  </p:sldLayoutIdLst>
  <p:transition xmlns:p14="http://schemas.microsoft.com/office/powerpoint/2010/main">
    <p:fade/>
  </p:transition>
  <p:txStyles>
    <p:titleStyle>
      <a:lvl1pPr algn="l" defTabSz="914400" rtl="0" eaLnBrk="1" latinLnBrk="0" hangingPunct="1">
        <a:lnSpc>
          <a:spcPct val="54000"/>
        </a:lnSpc>
        <a:spcBef>
          <a:spcPct val="0"/>
        </a:spcBef>
        <a:buNone/>
        <a:defRPr sz="6300" b="0" i="1" kern="1200" cap="all" spc="-300" baseline="0">
          <a:solidFill>
            <a:schemeClr val="tx1"/>
          </a:solidFill>
          <a:latin typeface="Minion Pro" panose="02040503050201020203" pitchFamily="18" charset="0"/>
          <a:ea typeface="+mj-ea"/>
          <a:cs typeface="Minion Pro" panose="02040503050201020203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>
            <a:lumMod val="75000"/>
          </a:schemeClr>
        </a:buClr>
        <a:buFont typeface="Lucida Grande"/>
        <a:buChar char="-"/>
        <a:defRPr sz="2000" kern="1200">
          <a:solidFill>
            <a:schemeClr val="tx1"/>
          </a:solidFill>
          <a:latin typeface="Minion Pro" panose="020405030502010202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75000"/>
          </a:schemeClr>
        </a:buClr>
        <a:buFont typeface="Lucida Grande"/>
        <a:buChar char="-"/>
        <a:defRPr sz="1900" kern="1200">
          <a:solidFill>
            <a:schemeClr val="tx1"/>
          </a:solidFill>
          <a:latin typeface="Minion Pro" panose="020405030502010202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75000"/>
          </a:schemeClr>
        </a:buClr>
        <a:buFont typeface="Lucida Grande"/>
        <a:buChar char="-"/>
        <a:defRPr sz="1800" kern="1200">
          <a:solidFill>
            <a:schemeClr val="tx1"/>
          </a:solidFill>
          <a:latin typeface="Minion Pro" panose="020405030502010202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75000"/>
          </a:schemeClr>
        </a:buClr>
        <a:buFont typeface="Lucida Grande"/>
        <a:buChar char="-"/>
        <a:defRPr sz="1700" kern="1200">
          <a:solidFill>
            <a:schemeClr val="tx1"/>
          </a:solidFill>
          <a:latin typeface="Minion Pro" panose="020405030502010202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75000"/>
          </a:schemeClr>
        </a:buClr>
        <a:buFont typeface="Lucida Grande"/>
        <a:buChar char="-"/>
        <a:defRPr sz="1800" kern="1200">
          <a:solidFill>
            <a:schemeClr val="tx1"/>
          </a:solidFill>
          <a:latin typeface="Minion Pro" panose="020405030502010202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xPT78F_ZVE" TargetMode="External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s://seasense.github.io/" TargetMode="External"/><Relationship Id="rId3" Type="http://schemas.openxmlformats.org/officeDocument/2006/relationships/hyperlink" Target="mailto:paul.seitlinger@tlu.ee)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s://tamlyvanbang2k04.files.wordpress.com/2017/08/cognitive-psychology-and-its-implications-john-r-anderson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s://seasense.github.io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9952" y="936703"/>
            <a:ext cx="6829193" cy="4243657"/>
          </a:xfrm>
        </p:spPr>
        <p:txBody>
          <a:bodyPr/>
          <a:lstStyle/>
          <a:p>
            <a:pPr algn="ctr"/>
            <a:r>
              <a:rPr lang="is-IS" sz="1600" b="1" cap="none" dirty="0" smtClean="0"/>
              <a:t>Typical &amp; Atypical Cognitive Development</a:t>
            </a:r>
            <a:r>
              <a:rPr lang="is-IS" sz="1600" b="1" cap="none" dirty="0"/>
              <a:t/>
            </a:r>
            <a:br>
              <a:rPr lang="is-IS" sz="1600" b="1" cap="none" dirty="0"/>
            </a:br>
            <a:r>
              <a:rPr lang="en-US" sz="1600" cap="none" dirty="0"/>
              <a:t/>
            </a:r>
            <a:br>
              <a:rPr lang="en-US" sz="1600" cap="none" dirty="0"/>
            </a:br>
            <a:r>
              <a:rPr lang="en-US" sz="1600" b="1" cap="none" dirty="0"/>
              <a:t>Unit </a:t>
            </a:r>
            <a:r>
              <a:rPr lang="en-US" sz="1600" b="1" cap="none" dirty="0" smtClean="0"/>
              <a:t>0</a:t>
            </a:r>
            <a:r>
              <a:rPr lang="en-US" sz="1600" cap="none" dirty="0" smtClean="0"/>
              <a:t>. </a:t>
            </a:r>
            <a:r>
              <a:rPr lang="en-US" sz="1600" b="1" cap="none" dirty="0" smtClean="0"/>
              <a:t>Introduction into course topics and course structure</a:t>
            </a:r>
            <a:br>
              <a:rPr lang="en-US" sz="1600" b="1" cap="none" dirty="0" smtClean="0"/>
            </a:br>
            <a:r>
              <a:rPr lang="en-US" sz="1600" b="1" cap="none" dirty="0"/>
              <a:t/>
            </a:r>
            <a:br>
              <a:rPr lang="en-US" sz="1600" b="1" cap="none" dirty="0"/>
            </a:br>
            <a:r>
              <a:rPr lang="en-US" sz="1600" cap="none" dirty="0" smtClean="0"/>
              <a:t>15</a:t>
            </a:r>
            <a:r>
              <a:rPr lang="en-US" sz="1600" cap="none" baseline="30000" dirty="0" smtClean="0"/>
              <a:t>th</a:t>
            </a:r>
            <a:r>
              <a:rPr lang="en-US" sz="1600" cap="none" dirty="0" smtClean="0"/>
              <a:t> February 2019</a:t>
            </a:r>
            <a:r>
              <a:rPr lang="en-US" sz="1600" b="1" cap="none" dirty="0" smtClean="0"/>
              <a:t/>
            </a:r>
            <a:br>
              <a:rPr lang="en-US" sz="1600" b="1" cap="none" dirty="0" smtClean="0"/>
            </a:br>
            <a:r>
              <a:rPr lang="en-US" sz="1600" b="1" cap="none" dirty="0"/>
              <a:t/>
            </a:r>
            <a:br>
              <a:rPr lang="en-US" sz="1600" b="1" cap="none" dirty="0"/>
            </a:br>
            <a:r>
              <a:rPr lang="en-US" sz="1600" cap="none" dirty="0"/>
              <a:t>Paul </a:t>
            </a:r>
            <a:r>
              <a:rPr lang="en-US" sz="1600" cap="none" dirty="0" err="1"/>
              <a:t>Seitlinger</a:t>
            </a:r>
            <a:r>
              <a:rPr lang="en-US" sz="1600" cap="none" dirty="0"/>
              <a:t>, Kati </a:t>
            </a:r>
            <a:r>
              <a:rPr lang="en-US" sz="1600" cap="none" dirty="0" err="1"/>
              <a:t>Aus</a:t>
            </a:r>
            <a:r>
              <a:rPr lang="en-US" sz="1600" cap="none" dirty="0"/>
              <a:t>, Grete </a:t>
            </a:r>
            <a:r>
              <a:rPr lang="en-US" sz="1600" cap="none" dirty="0" err="1"/>
              <a:t>Arro</a:t>
            </a:r>
            <a:r>
              <a:rPr lang="en-US" sz="1600" cap="none" dirty="0"/>
              <a:t> </a:t>
            </a:r>
            <a:r>
              <a:rPr lang="en-US" sz="1600" cap="none" dirty="0" smtClean="0"/>
              <a:t/>
            </a:r>
            <a:br>
              <a:rPr lang="en-US" sz="1600" cap="none" dirty="0" smtClean="0"/>
            </a:br>
            <a:r>
              <a:rPr lang="en-US" sz="1600" cap="none" dirty="0"/>
              <a:t/>
            </a:r>
            <a:br>
              <a:rPr lang="en-US" sz="1600" cap="none" dirty="0"/>
            </a:br>
            <a:r>
              <a:rPr lang="en-US" sz="1600" cap="none" dirty="0" smtClean="0"/>
              <a:t>School of Educational Sciences</a:t>
            </a:r>
            <a:br>
              <a:rPr lang="en-US" sz="1600" cap="none" dirty="0" smtClean="0"/>
            </a:br>
            <a:r>
              <a:rPr lang="en-US" sz="1600" cap="none" dirty="0" smtClean="0"/>
              <a:t>Tallinn University</a:t>
            </a:r>
            <a:r>
              <a:rPr lang="en-US" sz="1200" cap="none" dirty="0" smtClean="0"/>
              <a:t/>
            </a:r>
            <a:br>
              <a:rPr lang="en-US" sz="1200" cap="none" dirty="0" smtClean="0"/>
            </a:br>
            <a:endParaRPr lang="en-US" sz="1400" cap="none" dirty="0"/>
          </a:p>
        </p:txBody>
      </p:sp>
    </p:spTree>
    <p:extLst>
      <p:ext uri="{BB962C8B-B14F-4D97-AF65-F5344CB8AC3E}">
        <p14:creationId xmlns:p14="http://schemas.microsoft.com/office/powerpoint/2010/main" val="313551732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4D9F9A-308C-3143-AA5E-8A8B10D2E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00" y="314574"/>
            <a:ext cx="7962900" cy="968126"/>
          </a:xfrm>
        </p:spPr>
        <p:txBody>
          <a:bodyPr/>
          <a:lstStyle/>
          <a:p>
            <a:r>
              <a:rPr lang="is-IS" sz="2400" b="1" dirty="0"/>
              <a:t>why we can influence cognitive development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6257D45-C033-A346-9E0C-51A5778F8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900" y="1511300"/>
            <a:ext cx="8089900" cy="397510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None/>
            </a:pPr>
            <a:r>
              <a:rPr lang="en-US" sz="1800" dirty="0" smtClean="0"/>
              <a:t>Cognitive development </a:t>
            </a:r>
            <a:r>
              <a:rPr lang="en-US" sz="1800" dirty="0"/>
              <a:t>= Development of </a:t>
            </a:r>
            <a:r>
              <a:rPr lang="en-US" sz="1800" dirty="0" smtClean="0"/>
              <a:t>neural “communication structure”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endParaRPr lang="en-US" sz="1400" dirty="0" smtClean="0"/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66257D45-C033-A346-9E0C-51A5778F8A32}"/>
              </a:ext>
            </a:extLst>
          </p:cNvPr>
          <p:cNvSpPr txBox="1">
            <a:spLocks/>
          </p:cNvSpPr>
          <p:nvPr/>
        </p:nvSpPr>
        <p:spPr>
          <a:xfrm>
            <a:off x="4641850" y="2191959"/>
            <a:ext cx="4375150" cy="30023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457200" indent="-4572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28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24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17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18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400" dirty="0" smtClean="0"/>
              <a:t>Neural communication is based on </a:t>
            </a:r>
          </a:p>
          <a:p>
            <a:pPr marL="406400" lvl="1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400" dirty="0" smtClean="0"/>
              <a:t>neurons (basic processing units)</a:t>
            </a:r>
          </a:p>
          <a:p>
            <a:pPr marL="406400" lvl="1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400" dirty="0" smtClean="0"/>
              <a:t>connections between neurons = </a:t>
            </a:r>
            <a:r>
              <a:rPr lang="en-US" sz="1400" b="1" dirty="0" smtClean="0"/>
              <a:t>Synapses</a:t>
            </a:r>
          </a:p>
          <a:p>
            <a:pPr marL="177800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400" dirty="0" smtClean="0"/>
              <a:t>Learning to represent knowledge (e.g., word meaning) by building up new synaptic connections between neurons</a:t>
            </a:r>
            <a:endParaRPr lang="en-US" sz="1400" b="1" dirty="0" smtClean="0"/>
          </a:p>
          <a:p>
            <a:pPr marL="406400" lvl="1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400" b="1" dirty="0"/>
              <a:t>Synaptogenesis </a:t>
            </a:r>
            <a:r>
              <a:rPr lang="en-US" sz="1400" dirty="0" smtClean="0"/>
              <a:t>peaks around the age of 2</a:t>
            </a:r>
          </a:p>
          <a:p>
            <a:pPr marL="406400" lvl="1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400" dirty="0" smtClean="0"/>
              <a:t>Soon after, elimination of unnecessary structure = </a:t>
            </a:r>
            <a:r>
              <a:rPr lang="en-US" sz="1400" b="1" dirty="0" smtClean="0"/>
              <a:t>Synaptic pruning </a:t>
            </a:r>
            <a:r>
              <a:rPr lang="en-US" sz="1400" dirty="0" smtClean="0"/>
              <a:t>for </a:t>
            </a:r>
            <a:r>
              <a:rPr lang="en-US" sz="1400" b="1" dirty="0" smtClean="0"/>
              <a:t>neural efficiency </a:t>
            </a:r>
            <a:r>
              <a:rPr lang="en-US" sz="1400" dirty="0" smtClean="0"/>
              <a:t>(saving energy)</a:t>
            </a:r>
          </a:p>
          <a:p>
            <a:pPr marL="177800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endParaRPr lang="en-US" sz="14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23622" y="2101366"/>
            <a:ext cx="4461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Brain development around </a:t>
            </a:r>
            <a:r>
              <a:rPr lang="en-US" sz="1600" b="1" i="1" dirty="0" err="1" smtClean="0"/>
              <a:t>Broca</a:t>
            </a:r>
            <a:r>
              <a:rPr lang="en-US" sz="1600" i="1" dirty="0" err="1" smtClean="0"/>
              <a:t>’s</a:t>
            </a:r>
            <a:r>
              <a:rPr lang="en-US" sz="1600" i="1" dirty="0" smtClean="0"/>
              <a:t> area</a:t>
            </a:r>
            <a:endParaRPr lang="en-US" sz="1600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22" y="2901585"/>
            <a:ext cx="4088028" cy="315263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47190" y="2593808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smtClean="0"/>
              <a:t>Newborn</a:t>
            </a:r>
            <a:endParaRPr lang="en-US" sz="1400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1799892" y="2593808"/>
            <a:ext cx="838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3 months</a:t>
            </a:r>
            <a:endParaRPr lang="en-US" sz="1400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3146182" y="2593808"/>
            <a:ext cx="928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24 months</a:t>
            </a:r>
            <a:endParaRPr lang="en-US" sz="1400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223622" y="6208105"/>
            <a:ext cx="2773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Picture taken from Anderson (2015)</a:t>
            </a:r>
            <a:endParaRPr lang="en-US" sz="1400" i="1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2" t="4428" r="3064" b="7974"/>
          <a:stretch/>
        </p:blipFill>
        <p:spPr>
          <a:xfrm>
            <a:off x="4834638" y="5395373"/>
            <a:ext cx="2976999" cy="1317688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H="1" flipV="1">
            <a:off x="4074642" y="5727701"/>
            <a:ext cx="759996" cy="220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2867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4D9F9A-308C-3143-AA5E-8A8B10D2E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00" y="314574"/>
            <a:ext cx="7962900" cy="968126"/>
          </a:xfrm>
        </p:spPr>
        <p:txBody>
          <a:bodyPr/>
          <a:lstStyle/>
          <a:p>
            <a:r>
              <a:rPr lang="is-IS" sz="2400" b="1" dirty="0"/>
              <a:t>why we can influence cognitive development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6257D45-C033-A346-9E0C-51A5778F8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900" y="1511300"/>
            <a:ext cx="8089900" cy="397510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None/>
            </a:pPr>
            <a:r>
              <a:rPr lang="en-US" sz="1800" dirty="0" smtClean="0"/>
              <a:t>Cognitive development </a:t>
            </a:r>
            <a:r>
              <a:rPr lang="en-US" sz="1800" dirty="0"/>
              <a:t>= Development of </a:t>
            </a:r>
            <a:r>
              <a:rPr lang="en-US" sz="1800" dirty="0" smtClean="0"/>
              <a:t>neural “communication structure”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endParaRPr lang="en-US" sz="1400" dirty="0" smtClean="0"/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66257D45-C033-A346-9E0C-51A5778F8A32}"/>
              </a:ext>
            </a:extLst>
          </p:cNvPr>
          <p:cNvSpPr txBox="1">
            <a:spLocks/>
          </p:cNvSpPr>
          <p:nvPr/>
        </p:nvSpPr>
        <p:spPr>
          <a:xfrm>
            <a:off x="4641850" y="2191959"/>
            <a:ext cx="4375150" cy="46660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457200" indent="-4572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28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24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17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18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600" b="1" dirty="0" smtClean="0"/>
              <a:t>Synaptic pruning </a:t>
            </a:r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www.youtube.com/watch?v=rxPT78F_ZVE</a:t>
            </a:r>
            <a:r>
              <a:rPr lang="en-US" sz="1600" dirty="0" smtClean="0"/>
              <a:t>   </a:t>
            </a:r>
          </a:p>
          <a:p>
            <a:pPr marL="177800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600" dirty="0" smtClean="0"/>
              <a:t>Between the ages of </a:t>
            </a:r>
            <a:r>
              <a:rPr lang="en-US" sz="1600" b="1" dirty="0" smtClean="0"/>
              <a:t>2 and 16</a:t>
            </a:r>
          </a:p>
          <a:p>
            <a:pPr marL="406400" lvl="1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600" dirty="0"/>
              <a:t>“</a:t>
            </a:r>
            <a:r>
              <a:rPr lang="en-US" sz="1600" b="1" dirty="0"/>
              <a:t>Use it or lose it</a:t>
            </a:r>
            <a:r>
              <a:rPr lang="en-US" sz="1600" dirty="0"/>
              <a:t>” principle </a:t>
            </a:r>
            <a:endParaRPr lang="en-US" sz="1600" dirty="0" smtClean="0"/>
          </a:p>
          <a:p>
            <a:pPr marL="863600" lvl="2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600" dirty="0" smtClean="0"/>
              <a:t>Constant stimulation </a:t>
            </a:r>
            <a:r>
              <a:rPr lang="en-US" sz="1600" dirty="0" smtClean="0">
                <a:sym typeface="Wingdings"/>
              </a:rPr>
              <a:t> s</a:t>
            </a:r>
            <a:r>
              <a:rPr lang="en-US" sz="1600" dirty="0" smtClean="0"/>
              <a:t>ynapses become stronger and permanent</a:t>
            </a:r>
          </a:p>
          <a:p>
            <a:pPr marL="863600" lvl="2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600" dirty="0" smtClean="0"/>
              <a:t>Little stimulation </a:t>
            </a:r>
            <a:r>
              <a:rPr lang="en-US" sz="1600" dirty="0" smtClean="0">
                <a:sym typeface="Wingdings"/>
              </a:rPr>
              <a:t> elimination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Wingdings" charset="2"/>
              <a:buChar char="à"/>
            </a:pPr>
            <a:r>
              <a:rPr lang="en-US" sz="1600" dirty="0" smtClean="0">
                <a:sym typeface="Wingdings"/>
              </a:rPr>
              <a:t>Interplay of biology (</a:t>
            </a:r>
            <a:r>
              <a:rPr lang="en-US" sz="1600" b="1" dirty="0" smtClean="0">
                <a:sym typeface="Wingdings"/>
              </a:rPr>
              <a:t>nature</a:t>
            </a:r>
            <a:r>
              <a:rPr lang="en-US" sz="1600" dirty="0" smtClean="0">
                <a:sym typeface="Wingdings"/>
              </a:rPr>
              <a:t>) and learning experiences (</a:t>
            </a:r>
            <a:r>
              <a:rPr lang="en-US" sz="1600" b="1" dirty="0" smtClean="0">
                <a:sym typeface="Wingdings"/>
              </a:rPr>
              <a:t>nurture</a:t>
            </a:r>
            <a:r>
              <a:rPr lang="en-US" sz="1600" dirty="0" smtClean="0">
                <a:sym typeface="Wingdings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Wingdings" charset="2"/>
              <a:buChar char="à"/>
            </a:pPr>
            <a:r>
              <a:rPr lang="en-US" sz="1600" dirty="0">
                <a:sym typeface="Wingdings"/>
              </a:rPr>
              <a:t>Implication for Education?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</a:pPr>
            <a:r>
              <a:rPr lang="en-US" sz="1600" dirty="0">
                <a:sym typeface="Wingdings"/>
              </a:rPr>
              <a:t>Reflect on it in </a:t>
            </a:r>
            <a:r>
              <a:rPr lang="en-US" sz="1600" dirty="0" smtClean="0">
                <a:sym typeface="Wingdings"/>
              </a:rPr>
              <a:t>the first </a:t>
            </a:r>
            <a:r>
              <a:rPr lang="en-US" sz="1600">
                <a:sym typeface="Wingdings"/>
              </a:rPr>
              <a:t>assignment </a:t>
            </a:r>
            <a:r>
              <a:rPr lang="en-US" sz="1600" smtClean="0">
                <a:sym typeface="Wingdings"/>
              </a:rPr>
              <a:t>1a (</a:t>
            </a:r>
            <a:r>
              <a:rPr lang="en-US" sz="1600" dirty="0">
                <a:sym typeface="Wingdings"/>
              </a:rPr>
              <a:t>see </a:t>
            </a:r>
            <a:r>
              <a:rPr lang="en-US" sz="1600" dirty="0" smtClean="0">
                <a:sym typeface="Wingdings"/>
              </a:rPr>
              <a:t>slide 13)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223622" y="2101366"/>
            <a:ext cx="4461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Brain development around </a:t>
            </a:r>
            <a:r>
              <a:rPr lang="en-US" sz="1600" b="1" i="1" dirty="0" err="1" smtClean="0"/>
              <a:t>Broca</a:t>
            </a:r>
            <a:r>
              <a:rPr lang="en-US" sz="1600" i="1" dirty="0" err="1" smtClean="0"/>
              <a:t>’s</a:t>
            </a:r>
            <a:r>
              <a:rPr lang="en-US" sz="1600" i="1" dirty="0" smtClean="0"/>
              <a:t> area</a:t>
            </a:r>
            <a:endParaRPr lang="en-US" sz="1600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22" y="2901585"/>
            <a:ext cx="4088028" cy="315263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47190" y="2593808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smtClean="0"/>
              <a:t>Newborn</a:t>
            </a:r>
            <a:endParaRPr lang="en-US" sz="1400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1799892" y="2593808"/>
            <a:ext cx="838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3 months</a:t>
            </a:r>
            <a:endParaRPr lang="en-US" sz="1400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3146182" y="2593808"/>
            <a:ext cx="928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24 months</a:t>
            </a:r>
            <a:endParaRPr lang="en-US" sz="1400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223622" y="6208105"/>
            <a:ext cx="2773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Picture taken from Anderson (2015)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6876664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4D9F9A-308C-3143-AA5E-8A8B10D2E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00" y="314574"/>
            <a:ext cx="7962900" cy="968126"/>
          </a:xfrm>
        </p:spPr>
        <p:txBody>
          <a:bodyPr/>
          <a:lstStyle/>
          <a:p>
            <a:r>
              <a:rPr lang="is-IS" sz="2400" b="1" dirty="0" smtClean="0"/>
              <a:t>Why does cognition </a:t>
            </a:r>
            <a:r>
              <a:rPr lang="is-IS" sz="2400" b="1" smtClean="0"/>
              <a:t>matter for education</a:t>
            </a:r>
            <a:r>
              <a:rPr lang="is-IS" sz="2400" b="1" dirty="0" smtClean="0"/>
              <a:t>?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6257D45-C033-A346-9E0C-51A5778F8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900" y="1511300"/>
            <a:ext cx="8305800" cy="455930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None/>
            </a:pPr>
            <a:r>
              <a:rPr lang="en-US" sz="1800" b="1" dirty="0" smtClean="0"/>
              <a:t>Summary and some first conclusions</a:t>
            </a:r>
            <a:endParaRPr lang="en-US" sz="18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800" dirty="0" smtClean="0"/>
              <a:t>New learning scenarios place high cognitive demands on students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None/>
            </a:pPr>
            <a:r>
              <a:rPr lang="en-US" sz="1800" dirty="0" smtClean="0">
                <a:sym typeface="Wingdings"/>
              </a:rPr>
              <a:t> </a:t>
            </a:r>
            <a:r>
              <a:rPr lang="en-US" sz="1800" i="1" dirty="0" smtClean="0"/>
              <a:t>A need for strategies to let less gifted students participate and benefit as well</a:t>
            </a:r>
            <a:endParaRPr lang="en-US" sz="18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800" dirty="0" smtClean="0"/>
              <a:t>Human cognition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800" dirty="0" smtClean="0"/>
              <a:t>is distributed across communicating and specialized brain areas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800" dirty="0" smtClean="0"/>
              <a:t>Neural communication based on synapses connecting simple processing units (neurons)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800" dirty="0" smtClean="0"/>
              <a:t>Synaptic pruning 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800" dirty="0" smtClean="0"/>
              <a:t>helps to save energy and fine-tune the brain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800" dirty="0" smtClean="0"/>
              <a:t>Learning and cognitive development takes place as </a:t>
            </a:r>
            <a:r>
              <a:rPr lang="en-US" sz="1800" dirty="0"/>
              <a:t>an interplay </a:t>
            </a:r>
            <a:r>
              <a:rPr lang="en-US" sz="1800" dirty="0" smtClean="0"/>
              <a:t>between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800" dirty="0" smtClean="0"/>
              <a:t>the formation of important and the pruning of unimportant synapses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Font typeface="Arial" charset="0"/>
              <a:buChar char="•"/>
            </a:pPr>
            <a:r>
              <a:rPr lang="en-US" sz="1800" dirty="0" smtClean="0"/>
              <a:t>genetic factors and environmental learning experiences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None/>
            </a:pPr>
            <a:r>
              <a:rPr lang="en-US" sz="1800" i="1" dirty="0" smtClean="0">
                <a:sym typeface="Wingdings"/>
              </a:rPr>
              <a:t> Specific knowledge about our cognitive system and how it develops to realize beneficial learning experiences in everyday school life</a:t>
            </a:r>
            <a:endParaRPr lang="en-US" sz="1800" i="1" dirty="0" smtClean="0"/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66257D45-C033-A346-9E0C-51A5778F8A32}"/>
              </a:ext>
            </a:extLst>
          </p:cNvPr>
          <p:cNvSpPr txBox="1">
            <a:spLocks/>
          </p:cNvSpPr>
          <p:nvPr/>
        </p:nvSpPr>
        <p:spPr>
          <a:xfrm>
            <a:off x="1430004" y="4964316"/>
            <a:ext cx="8178800" cy="78075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457200" indent="-4572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28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24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17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18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83727193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4D9F9A-308C-3143-AA5E-8A8B10D2E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smtClean="0"/>
              <a:t>Assignment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6257D45-C033-A346-9E0C-51A5778F8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1834816"/>
            <a:ext cx="7581900" cy="461678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ClrTx/>
              <a:defRPr/>
            </a:pPr>
            <a:r>
              <a:rPr lang="en-US" sz="1800" dirty="0" smtClean="0"/>
              <a:t>Assignment 1a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defRPr/>
            </a:pPr>
            <a:r>
              <a:rPr lang="en-US" sz="1800" dirty="0" smtClean="0"/>
              <a:t>Go </a:t>
            </a:r>
            <a:r>
              <a:rPr lang="en-US" sz="1800" dirty="0"/>
              <a:t>to </a:t>
            </a:r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seasense.github.io</a:t>
            </a:r>
            <a:r>
              <a:rPr lang="en-US" sz="1800" dirty="0" smtClean="0"/>
              <a:t> and select the link ‘Courses’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defRPr/>
            </a:pPr>
            <a:r>
              <a:rPr lang="en-US" sz="1800" dirty="0" smtClean="0"/>
              <a:t>Go to ‘</a:t>
            </a:r>
            <a:r>
              <a:rPr lang="en-US" sz="1800" dirty="0" err="1" smtClean="0"/>
              <a:t>CogniDev</a:t>
            </a:r>
            <a:r>
              <a:rPr lang="en-US" sz="1800" dirty="0" smtClean="0"/>
              <a:t>’ and then,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Tx/>
              <a:defRPr/>
            </a:pPr>
            <a:r>
              <a:rPr lang="en-US" sz="1800" dirty="0" smtClean="0"/>
              <a:t>click on ‘Slides” to recapitalize today’s course content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Tx/>
              <a:defRPr/>
            </a:pPr>
            <a:r>
              <a:rPr lang="en-US" sz="1800" dirty="0" smtClean="0"/>
              <a:t>click on ‘Reflection’ to open a document providing further instructions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defRPr/>
            </a:pPr>
            <a:r>
              <a:rPr lang="en-US" sz="1800" dirty="0" smtClean="0"/>
              <a:t>Assignment 1b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defRPr/>
            </a:pPr>
            <a:r>
              <a:rPr lang="en-US" sz="1800" dirty="0" smtClean="0"/>
              <a:t>Download and read the article for the next session (Unit 1)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defRPr/>
            </a:pPr>
            <a:r>
              <a:rPr lang="en-US" sz="1800" dirty="0" smtClean="0"/>
              <a:t>click on ‘Questions’ to </a:t>
            </a:r>
            <a:r>
              <a:rPr lang="en-US" sz="1800" dirty="0"/>
              <a:t>open a document providing further </a:t>
            </a:r>
            <a:r>
              <a:rPr lang="en-US" sz="1800" dirty="0" smtClean="0"/>
              <a:t>instructions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defRPr/>
            </a:pPr>
            <a:endParaRPr lang="en-US" sz="1800" dirty="0"/>
          </a:p>
          <a:p>
            <a:pPr>
              <a:lnSpc>
                <a:spcPct val="100000"/>
              </a:lnSpc>
              <a:spcBef>
                <a:spcPts val="0"/>
              </a:spcBef>
              <a:buClrTx/>
              <a:defRPr/>
            </a:pPr>
            <a:r>
              <a:rPr lang="en-US" sz="1800" dirty="0" smtClean="0"/>
              <a:t>Send your reflections and answers (in English) to me (</a:t>
            </a:r>
            <a:r>
              <a:rPr lang="en-US" sz="1800" dirty="0" smtClean="0">
                <a:hlinkClick r:id="rId3"/>
              </a:rPr>
              <a:t>paul.seitlinger@tlu.ee)</a:t>
            </a:r>
            <a:r>
              <a:rPr lang="en-US" sz="1800" dirty="0" smtClean="0"/>
              <a:t> by the 1</a:t>
            </a:r>
            <a:r>
              <a:rPr lang="en-US" sz="1800" baseline="30000" dirty="0" smtClean="0"/>
              <a:t>st</a:t>
            </a:r>
            <a:r>
              <a:rPr lang="en-US" sz="1800" dirty="0" smtClean="0"/>
              <a:t> of March the latest.</a:t>
            </a:r>
          </a:p>
        </p:txBody>
      </p:sp>
    </p:spTree>
    <p:extLst>
      <p:ext uri="{BB962C8B-B14F-4D97-AF65-F5344CB8AC3E}">
        <p14:creationId xmlns:p14="http://schemas.microsoft.com/office/powerpoint/2010/main" val="395698543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smtClean="0"/>
              <a:t>Literature of today’s Session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Anderson, J. (2015). </a:t>
            </a:r>
            <a:r>
              <a:rPr lang="en-US" sz="1800" i="1" dirty="0" smtClean="0"/>
              <a:t>Cognitive psychology and its implications (8</a:t>
            </a:r>
            <a:r>
              <a:rPr lang="en-US" sz="1800" i="1" baseline="30000" dirty="0" smtClean="0"/>
              <a:t>th</a:t>
            </a:r>
            <a:r>
              <a:rPr lang="en-US" sz="1800" i="1" dirty="0" smtClean="0"/>
              <a:t> edition)</a:t>
            </a:r>
            <a:r>
              <a:rPr lang="en-US" sz="1800" dirty="0" smtClean="0"/>
              <a:t>. New York, NY: Worth </a:t>
            </a:r>
            <a:r>
              <a:rPr lang="en-US" sz="1800" dirty="0"/>
              <a:t>Publishers. </a:t>
            </a:r>
            <a:endParaRPr lang="en-US" sz="1800" dirty="0" smtClean="0"/>
          </a:p>
          <a:p>
            <a:pPr lvl="1"/>
            <a:r>
              <a:rPr lang="en-US" sz="1800" dirty="0" smtClean="0"/>
              <a:t>Parts of chapter 1 (“The Science of Cognition”) and chapter 14 (“Individual Differences in Cognition”)</a:t>
            </a:r>
          </a:p>
          <a:p>
            <a:pPr lvl="2"/>
            <a:r>
              <a:rPr lang="en-US" sz="1400" dirty="0"/>
              <a:t>Can be retrieved from </a:t>
            </a:r>
            <a:r>
              <a:rPr lang="en-US" sz="1400" dirty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tamlyvanbang2k04.files.wordpress.com/2017/08/cognitive-psychology-and-its-implications-john-r-anderson.pdf</a:t>
            </a:r>
            <a:r>
              <a:rPr lang="en-US" sz="1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514024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4D9F9A-308C-3143-AA5E-8A8B10D2E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smtClean="0"/>
              <a:t>Course structure and requirements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6257D45-C033-A346-9E0C-51A5778F8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1834816"/>
            <a:ext cx="7581900" cy="481998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ClrTx/>
              <a:buFont typeface="Arial" charset="0"/>
              <a:buChar char="•"/>
              <a:defRPr/>
            </a:pPr>
            <a:r>
              <a:rPr lang="en-US" sz="1800" b="1" dirty="0" smtClean="0"/>
              <a:t>Structure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buFont typeface="Arial" charset="0"/>
              <a:buChar char="•"/>
              <a:defRPr/>
            </a:pPr>
            <a:r>
              <a:rPr lang="en-US" sz="1800" dirty="0" smtClean="0"/>
              <a:t>60 minutes lecture in English (introducing the topic); Paul </a:t>
            </a:r>
            <a:r>
              <a:rPr lang="en-US" sz="1800" dirty="0" err="1" smtClean="0"/>
              <a:t>Seitlinger</a:t>
            </a:r>
            <a:endParaRPr lang="en-US" sz="1800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buFont typeface="Arial" charset="0"/>
              <a:buChar char="•"/>
              <a:defRPr/>
            </a:pPr>
            <a:r>
              <a:rPr lang="en-US" sz="1800" dirty="0" smtClean="0"/>
              <a:t>30 minutes break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  <a:defRPr/>
            </a:pPr>
            <a:r>
              <a:rPr lang="en-US" sz="1800" dirty="0" smtClean="0"/>
              <a:t>followed by a 60 minutes seminar in Estonian (deepening the introduced course content); Grete </a:t>
            </a:r>
            <a:r>
              <a:rPr lang="en-US" sz="1800" dirty="0" err="1" smtClean="0"/>
              <a:t>Arro</a:t>
            </a:r>
            <a:r>
              <a:rPr lang="en-US" sz="1800" dirty="0" smtClean="0"/>
              <a:t> and Kati </a:t>
            </a:r>
            <a:r>
              <a:rPr lang="en-US" sz="1800" dirty="0" err="1" smtClean="0"/>
              <a:t>Aus</a:t>
            </a:r>
            <a:endParaRPr lang="en-US" sz="1800" dirty="0" smtClean="0"/>
          </a:p>
          <a:p>
            <a:pPr>
              <a:lnSpc>
                <a:spcPct val="100000"/>
              </a:lnSpc>
              <a:spcBef>
                <a:spcPts val="0"/>
              </a:spcBef>
              <a:buClrTx/>
              <a:buFont typeface="Arial" charset="0"/>
              <a:buChar char="•"/>
              <a:defRPr/>
            </a:pPr>
            <a:r>
              <a:rPr lang="en-US" sz="1800" b="1" dirty="0" smtClean="0"/>
              <a:t>Requirements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Tx/>
              <a:buFont typeface="Arial" charset="0"/>
              <a:buChar char="•"/>
              <a:defRPr/>
            </a:pPr>
            <a:r>
              <a:rPr lang="en-US" sz="1800" dirty="0" smtClean="0"/>
              <a:t>Reflecting on previous unit (answering 1-2 questions)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Tx/>
              <a:buFont typeface="Arial" charset="0"/>
              <a:buChar char="•"/>
              <a:defRPr/>
            </a:pPr>
            <a:r>
              <a:rPr lang="en-US" sz="1800" dirty="0" smtClean="0"/>
              <a:t>Preparing for the next unit by reading a topic-related (short) article (answering 3-5 questions)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Tx/>
              <a:buFont typeface="Arial" charset="0"/>
              <a:buChar char="•"/>
              <a:defRPr/>
            </a:pPr>
            <a:r>
              <a:rPr lang="en-US" sz="1800" dirty="0" smtClean="0"/>
              <a:t>Taking part in the seminar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buFont typeface="Arial" charset="0"/>
              <a:buChar char="•"/>
              <a:defRPr/>
            </a:pPr>
            <a:r>
              <a:rPr lang="en-US" sz="1800" dirty="0" smtClean="0"/>
              <a:t>Taking online exam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  <a:defRPr/>
            </a:pPr>
            <a:r>
              <a:rPr lang="en-US" sz="1800" dirty="0" smtClean="0"/>
              <a:t>Answering open-ended questions on presented course contents (to be returned within one week</a:t>
            </a:r>
            <a:r>
              <a:rPr lang="en-US" sz="1800" dirty="0"/>
              <a:t>)</a:t>
            </a:r>
            <a:endParaRPr lang="en-US" sz="1800" dirty="0" smtClean="0"/>
          </a:p>
          <a:p>
            <a:pPr>
              <a:lnSpc>
                <a:spcPct val="100000"/>
              </a:lnSpc>
              <a:spcBef>
                <a:spcPts val="0"/>
              </a:spcBef>
              <a:buClrTx/>
              <a:buFont typeface="Arial" charset="0"/>
              <a:buChar char="•"/>
              <a:defRPr/>
            </a:pPr>
            <a:r>
              <a:rPr lang="en-US" sz="1800" b="1" dirty="0" smtClean="0"/>
              <a:t>Course materials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seasense.github.io</a:t>
            </a:r>
            <a:r>
              <a:rPr lang="en-US" sz="1800" dirty="0" smtClean="0"/>
              <a:t>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buFont typeface="Arial" charset="0"/>
              <a:buChar char="•"/>
              <a:defRPr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683739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4D9F9A-308C-3143-AA5E-8A8B10D2E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smtClean="0"/>
              <a:t>Course topics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6257D45-C033-A346-9E0C-51A5778F8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1834816"/>
            <a:ext cx="7581900" cy="4616784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1600" b="1" dirty="0"/>
              <a:t>Unit </a:t>
            </a:r>
            <a:r>
              <a:rPr lang="en-US" sz="1600" b="1" dirty="0" smtClean="0"/>
              <a:t>0 (15</a:t>
            </a:r>
            <a:r>
              <a:rPr lang="en-US" sz="1600" b="1" baseline="30000" dirty="0" smtClean="0"/>
              <a:t>th</a:t>
            </a:r>
            <a:r>
              <a:rPr lang="en-US" sz="1600" b="1" dirty="0" smtClean="0"/>
              <a:t> </a:t>
            </a:r>
            <a:r>
              <a:rPr lang="en-US" sz="1600" b="1" dirty="0"/>
              <a:t>of </a:t>
            </a:r>
            <a:r>
              <a:rPr lang="en-US" sz="1600" b="1" dirty="0" smtClean="0"/>
              <a:t>February, </a:t>
            </a:r>
            <a:r>
              <a:rPr lang="en-US" sz="1600" b="1" dirty="0"/>
              <a:t>T-412)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Font typeface="Arial" charset="0"/>
              <a:buChar char="•"/>
              <a:defRPr/>
            </a:pPr>
            <a:r>
              <a:rPr lang="en-US" sz="1600" dirty="0" smtClean="0"/>
              <a:t>Introduction: Why does Cognitive Science matter in the educational context?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1600" b="1" dirty="0" smtClean="0"/>
              <a:t>Unit </a:t>
            </a:r>
            <a:r>
              <a:rPr lang="en-US" sz="1600" b="1" dirty="0"/>
              <a:t>1 (8</a:t>
            </a:r>
            <a:r>
              <a:rPr lang="en-US" sz="1600" b="1" baseline="30000" dirty="0"/>
              <a:t>th</a:t>
            </a:r>
            <a:r>
              <a:rPr lang="en-US" sz="1600" b="1" dirty="0"/>
              <a:t> of </a:t>
            </a:r>
            <a:r>
              <a:rPr lang="en-US" sz="1600" b="1" dirty="0" smtClean="0"/>
              <a:t>March, T-412)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Font typeface="Arial" charset="0"/>
              <a:buChar char="•"/>
              <a:defRPr/>
            </a:pPr>
            <a:r>
              <a:rPr lang="en-US" sz="1600" dirty="0" smtClean="0"/>
              <a:t>Cognitive development from the nature-nurture perspective? What is the impact of genes versus environment?</a:t>
            </a: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1600" b="1" dirty="0" smtClean="0"/>
              <a:t>Unit 2 (15</a:t>
            </a:r>
            <a:r>
              <a:rPr lang="en-US" sz="1600" b="1" baseline="30000" dirty="0" smtClean="0"/>
              <a:t>th</a:t>
            </a:r>
            <a:r>
              <a:rPr lang="en-US" sz="1600" b="1" dirty="0" smtClean="0"/>
              <a:t> of March, T-412)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  <a:defRPr/>
            </a:pPr>
            <a:r>
              <a:rPr lang="en-US" sz="1600" dirty="0" smtClean="0"/>
              <a:t>How does the cognitive system develop? What are typical developmental stages? How do these stages relate to different cognitive components?</a:t>
            </a: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1600" b="1" dirty="0" smtClean="0"/>
              <a:t>Unit 3 (22</a:t>
            </a:r>
            <a:r>
              <a:rPr lang="en-US" sz="1600" b="1" baseline="30000" dirty="0" smtClean="0"/>
              <a:t>nd</a:t>
            </a:r>
            <a:r>
              <a:rPr lang="en-US" sz="1600" b="1" dirty="0" smtClean="0"/>
              <a:t> of March, T-412)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  <a:defRPr/>
            </a:pPr>
            <a:r>
              <a:rPr lang="en-US" sz="1600" dirty="0" smtClean="0"/>
              <a:t>What are potential reasons for individual differences in (typical and atypical) cognitive development?</a:t>
            </a: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1600" b="1" dirty="0" smtClean="0"/>
              <a:t>Unit 4 (5</a:t>
            </a:r>
            <a:r>
              <a:rPr lang="en-US" sz="1600" b="1" baseline="30000" dirty="0" smtClean="0"/>
              <a:t>th</a:t>
            </a:r>
            <a:r>
              <a:rPr lang="en-US" sz="1600" b="1" dirty="0" smtClean="0"/>
              <a:t> of April, lecture provided as video; seminar in T-412)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  <a:defRPr/>
            </a:pPr>
            <a:r>
              <a:rPr lang="en-US" sz="1600" dirty="0" smtClean="0"/>
              <a:t>How can we diagnose/measure and how can we train cognitive abilities?</a:t>
            </a: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1600" b="1" dirty="0" smtClean="0"/>
              <a:t>Unit 5 (12</a:t>
            </a:r>
            <a:r>
              <a:rPr lang="en-US" sz="1600" b="1" baseline="30000" dirty="0" smtClean="0"/>
              <a:t>th</a:t>
            </a:r>
            <a:r>
              <a:rPr lang="en-US" sz="1600" b="1" dirty="0" smtClean="0"/>
              <a:t> of April, </a:t>
            </a:r>
            <a:r>
              <a:rPr lang="en-US" sz="1600" b="1" dirty="0"/>
              <a:t>lecture provided as video; seminar in T-412)</a:t>
            </a:r>
            <a:endParaRPr lang="en-US" sz="1600" b="1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  <a:defRPr/>
            </a:pPr>
            <a:r>
              <a:rPr lang="en-US" sz="1600" dirty="0" smtClean="0"/>
              <a:t>How can we design Discovery Learning in an inclusive way?</a:t>
            </a: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1600" b="1" dirty="0" smtClean="0"/>
              <a:t>Exam (20</a:t>
            </a:r>
            <a:r>
              <a:rPr lang="en-US" sz="1600" b="1" baseline="30000" dirty="0" smtClean="0"/>
              <a:t>th</a:t>
            </a:r>
            <a:r>
              <a:rPr lang="en-US" sz="1600" b="1" dirty="0" smtClean="0"/>
              <a:t> of April)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99262898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4D9F9A-308C-3143-AA5E-8A8B10D2E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00" y="314574"/>
            <a:ext cx="7962900" cy="968126"/>
          </a:xfrm>
        </p:spPr>
        <p:txBody>
          <a:bodyPr/>
          <a:lstStyle/>
          <a:p>
            <a:r>
              <a:rPr lang="is-IS" sz="2400" b="1" dirty="0" smtClean="0"/>
              <a:t>Why cognition matters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6257D45-C033-A346-9E0C-51A5778F8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900" y="1511300"/>
            <a:ext cx="7962900" cy="650346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sz="1800" dirty="0" smtClean="0"/>
              <a:t>Determinants of scholastic achievement (based on </a:t>
            </a:r>
            <a:r>
              <a:rPr lang="en-US" sz="1800" dirty="0" err="1" smtClean="0"/>
              <a:t>Brühwiler</a:t>
            </a:r>
            <a:r>
              <a:rPr lang="en-US" sz="1800" dirty="0" smtClean="0"/>
              <a:t> &amp; </a:t>
            </a:r>
            <a:r>
              <a:rPr lang="en-US" sz="1800" dirty="0" err="1" smtClean="0"/>
              <a:t>Helmke</a:t>
            </a:r>
            <a:r>
              <a:rPr lang="en-US" sz="1800" dirty="0" smtClean="0"/>
              <a:t>, 2018)</a:t>
            </a:r>
            <a:endParaRPr lang="en-US" sz="1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66257D45-C033-A346-9E0C-51A5778F8A32}"/>
              </a:ext>
            </a:extLst>
          </p:cNvPr>
          <p:cNvSpPr txBox="1">
            <a:spLocks/>
          </p:cNvSpPr>
          <p:nvPr/>
        </p:nvSpPr>
        <p:spPr>
          <a:xfrm>
            <a:off x="4248150" y="2152062"/>
            <a:ext cx="465455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457200" indent="-4572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28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24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17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18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Font typeface="Lucida Grande"/>
              <a:buNone/>
            </a:pPr>
            <a:r>
              <a:rPr lang="en-US" sz="1600" b="1" dirty="0" smtClean="0"/>
              <a:t>Which of these variables has the </a:t>
            </a:r>
            <a:r>
              <a:rPr lang="en-US" sz="1600" b="1" smtClean="0"/>
              <a:t>strongest impact?</a:t>
            </a:r>
            <a:endParaRPr lang="en-US" sz="1600" b="1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Font typeface="Lucida Grande"/>
              <a:buNone/>
            </a:pPr>
            <a:endParaRPr lang="en-US" sz="16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2593" y="2802408"/>
            <a:ext cx="5614219" cy="346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71381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4D9F9A-308C-3143-AA5E-8A8B10D2E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00" y="314574"/>
            <a:ext cx="7962900" cy="968126"/>
          </a:xfrm>
        </p:spPr>
        <p:txBody>
          <a:bodyPr/>
          <a:lstStyle/>
          <a:p>
            <a:r>
              <a:rPr lang="is-IS" sz="2400" b="1" dirty="0"/>
              <a:t>Why cognition matters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6257D45-C033-A346-9E0C-51A5778F8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511300"/>
            <a:ext cx="4343400" cy="40259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ClrTx/>
              <a:buFont typeface="Arial"/>
              <a:buChar char="•"/>
            </a:pPr>
            <a:r>
              <a:rPr lang="en-US" sz="1800" dirty="0" smtClean="0"/>
              <a:t>Intelligence is one of the strongest predictors of educational achievement (e.g., Hattie, 2009)</a:t>
            </a:r>
          </a:p>
          <a:p>
            <a:pPr>
              <a:lnSpc>
                <a:spcPct val="150000"/>
              </a:lnSpc>
              <a:spcBef>
                <a:spcPts val="0"/>
              </a:spcBef>
              <a:buClrTx/>
              <a:buFont typeface="Arial"/>
              <a:buChar char="•"/>
            </a:pPr>
            <a:r>
              <a:rPr lang="en-US" sz="1800" dirty="0" smtClean="0"/>
              <a:t>What is intelligence?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/>
              <a:buChar char="•"/>
            </a:pPr>
            <a:r>
              <a:rPr lang="en-US" sz="1400" dirty="0" smtClean="0"/>
              <a:t>A general mental capacity to draw conclusions, to plan, to solve problems, to reason in abstract categories, to acquire new knowledge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buFont typeface="Arial"/>
              <a:buChar char="•"/>
            </a:pPr>
            <a:r>
              <a:rPr lang="en-US" sz="1400" dirty="0" smtClean="0"/>
              <a:t>Typically, the performance in tests with mentally demanding tasks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Font typeface="Arial"/>
              <a:buChar char="•"/>
            </a:pPr>
            <a:r>
              <a:rPr lang="en-US" sz="1400" dirty="0" smtClean="0"/>
              <a:t>Relatively stable personality trait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4967099" y="5268069"/>
            <a:ext cx="2983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 smtClean="0"/>
              <a:t>Example of the Raven matrices IQ test</a:t>
            </a:r>
            <a:endParaRPr lang="en-US" sz="1200" i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099" y="1511300"/>
            <a:ext cx="3592701" cy="366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423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4D9F9A-308C-3143-AA5E-8A8B10D2E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00" y="314574"/>
            <a:ext cx="7962900" cy="968126"/>
          </a:xfrm>
        </p:spPr>
        <p:txBody>
          <a:bodyPr/>
          <a:lstStyle/>
          <a:p>
            <a:r>
              <a:rPr lang="is-IS" sz="2400" b="1" dirty="0"/>
              <a:t>Why cognition matters</a:t>
            </a:r>
            <a:endParaRPr lang="en-US" sz="2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66257D45-C033-A346-9E0C-51A5778F8A32}"/>
              </a:ext>
            </a:extLst>
          </p:cNvPr>
          <p:cNvSpPr txBox="1">
            <a:spLocks/>
          </p:cNvSpPr>
          <p:nvPr/>
        </p:nvSpPr>
        <p:spPr>
          <a:xfrm>
            <a:off x="406400" y="1790700"/>
            <a:ext cx="8394700" cy="4749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457200" indent="-4572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28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24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17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18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/>
              <a:buChar char="•"/>
            </a:pPr>
            <a:r>
              <a:rPr lang="en-US" sz="1800" dirty="0" smtClean="0"/>
              <a:t>More intelligent/gifted students are better (faster and more effective) in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/>
              <a:buChar char="•"/>
            </a:pPr>
            <a:r>
              <a:rPr lang="en-US" sz="1800" dirty="0" smtClean="0"/>
              <a:t>recognizing regularities and rules relevant for solving problems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/>
              <a:buChar char="•"/>
            </a:pPr>
            <a:r>
              <a:rPr lang="en-US" sz="1800" dirty="0" smtClean="0"/>
              <a:t>acquiring and organizing </a:t>
            </a:r>
            <a:r>
              <a:rPr lang="en-US" sz="1800"/>
              <a:t>knowledge (Hattie, 2009)</a:t>
            </a:r>
            <a:endParaRPr lang="en-US" sz="1800" dirty="0" smtClean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Font typeface="Arial"/>
              <a:buChar char="•"/>
            </a:pPr>
            <a:r>
              <a:rPr lang="en-US" sz="1800" i="1" dirty="0" smtClean="0"/>
              <a:t>Learning scenarios of future school curricula become more challenging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/>
              <a:buChar char="•"/>
            </a:pPr>
            <a:r>
              <a:rPr lang="en-US" sz="1800" i="1" dirty="0" smtClean="0"/>
              <a:t>E.g., Discovery Learning: Self-directed information search in addition to knowledge acquisition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Font typeface="Wingdings" charset="2"/>
              <a:buChar char="à"/>
            </a:pPr>
            <a:r>
              <a:rPr lang="en-US" sz="1800" i="1" dirty="0" smtClean="0"/>
              <a:t>Performance differences between more and less gifted students might become larger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Font typeface="Wingdings" charset="2"/>
              <a:buChar char="à"/>
            </a:pPr>
            <a:r>
              <a:rPr lang="en-US" sz="1800" dirty="0" smtClean="0"/>
              <a:t>Urgent questions in education:</a:t>
            </a:r>
          </a:p>
          <a:p>
            <a:pPr marL="977900" lvl="2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.AppleSystemUIFont" charset="-120"/>
              <a:buChar char="-"/>
            </a:pPr>
            <a:r>
              <a:rPr lang="en-US" sz="1800" dirty="0" smtClean="0"/>
              <a:t>How to design future education in an inclusive way?</a:t>
            </a:r>
          </a:p>
          <a:p>
            <a:pPr marL="1193800" lvl="3" indent="-342900">
              <a:lnSpc>
                <a:spcPct val="100000"/>
              </a:lnSpc>
              <a:spcBef>
                <a:spcPts val="0"/>
              </a:spcBef>
              <a:buClrTx/>
              <a:buFont typeface=".AppleSystemUIFont" charset="-120"/>
              <a:buChar char="-"/>
            </a:pPr>
            <a:r>
              <a:rPr lang="en-US" sz="1800" dirty="0" smtClean="0"/>
              <a:t>What are effective strategies to help less well-equipped children in school?</a:t>
            </a:r>
            <a:endParaRPr lang="en-US" sz="1800" i="1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buFont typeface="Arial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4617677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4D9F9A-308C-3143-AA5E-8A8B10D2E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00" y="314574"/>
            <a:ext cx="7962900" cy="968126"/>
          </a:xfrm>
        </p:spPr>
        <p:txBody>
          <a:bodyPr/>
          <a:lstStyle/>
          <a:p>
            <a:r>
              <a:rPr lang="is-IS" sz="2400" b="1" dirty="0" smtClean="0"/>
              <a:t>potential approach towards inclusive education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6257D45-C033-A346-9E0C-51A5778F8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574" y="1575401"/>
            <a:ext cx="8670926" cy="506097"/>
          </a:xfrm>
        </p:spPr>
        <p:txBody>
          <a:bodyPr/>
          <a:lstStyle/>
          <a:p>
            <a:pPr marL="571500" lvl="1" indent="-393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Font typeface="Arial"/>
              <a:buChar char="•"/>
            </a:pPr>
            <a:r>
              <a:rPr lang="en-US" sz="1800" dirty="0" smtClean="0"/>
              <a:t>Looking at intelligence in a more nuanced way: what are the cognitive components that bring about intelligent behavior?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053" y="2373589"/>
            <a:ext cx="2393947" cy="2388234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108829"/>
              </p:ext>
            </p:extLst>
          </p:nvPr>
        </p:nvGraphicFramePr>
        <p:xfrm>
          <a:off x="403226" y="2322356"/>
          <a:ext cx="6346827" cy="2584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8866"/>
                <a:gridCol w="2056652"/>
                <a:gridCol w="2321309"/>
              </a:tblGrid>
              <a:tr h="443040"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Basic functions (examples)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charset="0"/>
                        <a:buNone/>
                      </a:pPr>
                      <a:r>
                        <a:rPr lang="en-US" sz="1400" b="0" dirty="0" smtClean="0"/>
                        <a:t>Emerging cognitive processes (examples)</a:t>
                      </a:r>
                      <a:endParaRPr 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charset="0"/>
                        <a:buNone/>
                      </a:pPr>
                      <a:r>
                        <a:rPr lang="en-US" sz="1400" b="0" dirty="0" smtClean="0"/>
                        <a:t>Involved brain structures (examples)</a:t>
                      </a:r>
                      <a:endParaRPr lang="en-US" sz="1400" b="0" dirty="0"/>
                    </a:p>
                  </a:txBody>
                  <a:tcPr anchor="ctr"/>
                </a:tc>
              </a:tr>
              <a:tr h="42419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Controlling attention</a:t>
                      </a:r>
                      <a:endParaRPr lang="en-US" sz="14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lang="en-US" sz="1400" b="0" dirty="0" smtClean="0"/>
                        <a:t>Drawing conclusions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400" b="0" dirty="0" smtClean="0"/>
                        <a:t>Imagination</a:t>
                      </a:r>
                    </a:p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lang="en-US" sz="1400" b="0" dirty="0" smtClean="0"/>
                        <a:t>Planning</a:t>
                      </a:r>
                    </a:p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lang="en-US" sz="1400" b="0" dirty="0" smtClean="0"/>
                        <a:t>Decision-making</a:t>
                      </a:r>
                    </a:p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lang="en-US" sz="1400" b="0" dirty="0" smtClean="0"/>
                        <a:t>Problem</a:t>
                      </a:r>
                      <a:r>
                        <a:rPr lang="en-US" sz="1400" b="0" baseline="0" dirty="0" smtClean="0"/>
                        <a:t> solving</a:t>
                      </a:r>
                    </a:p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lang="mr-IN" sz="1400" b="0" baseline="0" dirty="0" smtClean="0"/>
                        <a:t>…</a:t>
                      </a:r>
                      <a:endParaRPr lang="en-US" sz="1400" b="0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Interplay of </a:t>
                      </a:r>
                    </a:p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lang="en-US" sz="1400" dirty="0" smtClean="0"/>
                        <a:t>Working Memory (at the front of the brain = Pre-Frontal lobe)</a:t>
                      </a:r>
                    </a:p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lang="en-US" sz="1400" dirty="0" smtClean="0"/>
                        <a:t>Long-Term Memory (e.g., </a:t>
                      </a:r>
                      <a:r>
                        <a:rPr lang="en-US" sz="1400" baseline="0" dirty="0" smtClean="0"/>
                        <a:t>Hippocampus, temporal lobe)</a:t>
                      </a:r>
                      <a:endParaRPr lang="en-US" sz="1400" b="0" dirty="0"/>
                    </a:p>
                  </a:txBody>
                  <a:tcPr anchor="ctr"/>
                </a:tc>
              </a:tr>
              <a:tr h="4430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Retrieving from memory</a:t>
                      </a:r>
                      <a:endParaRPr 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0599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Mentally manipulating</a:t>
                      </a:r>
                      <a:r>
                        <a:rPr lang="en-US" sz="1400" baseline="0" dirty="0" smtClean="0"/>
                        <a:t> pieces of information</a:t>
                      </a:r>
                      <a:endParaRPr 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2419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Integrating new thoughts into memory</a:t>
                      </a:r>
                      <a:endParaRPr 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55574" y="5144287"/>
            <a:ext cx="8404226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1" indent="-393700">
              <a:spcAft>
                <a:spcPts val="600"/>
              </a:spcAft>
              <a:buFont typeface="Arial"/>
              <a:buChar char="•"/>
            </a:pPr>
            <a:r>
              <a:rPr lang="en-US" dirty="0"/>
              <a:t>Identifying regularities in how these components develop during childhood</a:t>
            </a:r>
          </a:p>
          <a:p>
            <a:pPr marL="571500" lvl="1" indent="-393700">
              <a:spcBef>
                <a:spcPts val="600"/>
              </a:spcBef>
              <a:buFont typeface="Arial"/>
              <a:buChar char="•"/>
            </a:pPr>
            <a:r>
              <a:rPr lang="en-US" dirty="0"/>
              <a:t>Deriving ways and strategies to support cognitive development</a:t>
            </a:r>
          </a:p>
        </p:txBody>
      </p:sp>
    </p:spTree>
    <p:extLst>
      <p:ext uri="{BB962C8B-B14F-4D97-AF65-F5344CB8AC3E}">
        <p14:creationId xmlns:p14="http://schemas.microsoft.com/office/powerpoint/2010/main" val="160398758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4D9F9A-308C-3143-AA5E-8A8B10D2E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00" y="314574"/>
            <a:ext cx="7962900" cy="968126"/>
          </a:xfrm>
        </p:spPr>
        <p:txBody>
          <a:bodyPr/>
          <a:lstStyle/>
          <a:p>
            <a:r>
              <a:rPr lang="is-IS" sz="2400" b="1" dirty="0" smtClean="0"/>
              <a:t>why we can influence cognitive development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6257D45-C033-A346-9E0C-51A5778F8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900" y="1371600"/>
            <a:ext cx="8089900" cy="411480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None/>
            </a:pPr>
            <a:r>
              <a:rPr lang="en-US" sz="1800" dirty="0" smtClean="0"/>
              <a:t>Bio-psychological facts on our learnability (neural plasticity)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</a:pPr>
            <a:r>
              <a:rPr lang="en-US" sz="1600" dirty="0" smtClean="0"/>
              <a:t>Humans have large brains relative to their body size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Wingdings" charset="2"/>
              <a:buChar char="à"/>
            </a:pPr>
            <a:r>
              <a:rPr lang="en-US" sz="1600" b="1" dirty="0" smtClean="0"/>
              <a:t>Much of neural development postponed until after birth</a:t>
            </a:r>
            <a:endParaRPr lang="en-US" sz="1600" b="1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Wingdings" charset="2"/>
              <a:buChar char="à"/>
            </a:pPr>
            <a:endParaRPr lang="en-US" sz="1000" dirty="0" smtClean="0"/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66257D45-C033-A346-9E0C-51A5778F8A32}"/>
              </a:ext>
            </a:extLst>
          </p:cNvPr>
          <p:cNvSpPr txBox="1">
            <a:spLocks/>
          </p:cNvSpPr>
          <p:nvPr/>
        </p:nvSpPr>
        <p:spPr>
          <a:xfrm>
            <a:off x="4684928" y="2540294"/>
            <a:ext cx="4375150" cy="31747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457200" indent="-4572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28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24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17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18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400" dirty="0" smtClean="0"/>
              <a:t>Though birth canal expanded to its limits, brain size can’t be larger than </a:t>
            </a:r>
            <a:r>
              <a:rPr lang="en-US" sz="1400" dirty="0"/>
              <a:t>350 </a:t>
            </a:r>
            <a:r>
              <a:rPr lang="en-US" sz="1400" dirty="0" smtClean="0"/>
              <a:t>cm</a:t>
            </a:r>
            <a:r>
              <a:rPr lang="en-US" sz="1400" baseline="30000" dirty="0" smtClean="0"/>
              <a:t>3 </a:t>
            </a:r>
            <a:r>
              <a:rPr lang="en-US" sz="1400" dirty="0" smtClean="0"/>
              <a:t>at birth</a:t>
            </a:r>
          </a:p>
          <a:p>
            <a:pPr marL="177800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400" dirty="0" smtClean="0"/>
              <a:t>Doubles in 1</a:t>
            </a:r>
            <a:r>
              <a:rPr lang="en-US" sz="1400" baseline="30000" dirty="0" smtClean="0"/>
              <a:t>st</a:t>
            </a:r>
            <a:r>
              <a:rPr lang="en-US" sz="1400" dirty="0" smtClean="0"/>
              <a:t> year of life: 700 </a:t>
            </a:r>
            <a:r>
              <a:rPr lang="en-US" sz="1400" dirty="0"/>
              <a:t>cm</a:t>
            </a:r>
            <a:r>
              <a:rPr lang="en-US" sz="1400" baseline="30000" dirty="0"/>
              <a:t>3</a:t>
            </a:r>
            <a:endParaRPr lang="en-US" sz="1400" dirty="0" smtClean="0"/>
          </a:p>
          <a:p>
            <a:pPr marL="177800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400" dirty="0" smtClean="0"/>
              <a:t>Soon after, growth rate slows down but the volume again doubles before reaching puberty: 1.400 cm</a:t>
            </a:r>
            <a:r>
              <a:rPr lang="en-US" sz="1400" baseline="30000" dirty="0" smtClean="0"/>
              <a:t>3</a:t>
            </a:r>
            <a:endParaRPr lang="en-US" sz="1400" dirty="0"/>
          </a:p>
          <a:p>
            <a:pPr marL="177800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400" b="1" dirty="0" smtClean="0"/>
              <a:t>Prolonged time of development</a:t>
            </a:r>
          </a:p>
          <a:p>
            <a:pPr marL="406400" lvl="1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400" dirty="0" smtClean="0"/>
              <a:t>about 15 years ~ 1/5 of the human life span</a:t>
            </a:r>
          </a:p>
          <a:p>
            <a:pPr marL="406400" lvl="1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400" b="1" dirty="0" smtClean="0"/>
              <a:t>needed to acquire complex cultural practices, such as language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9" y="2540294"/>
            <a:ext cx="3922929" cy="31747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1999" y="5715000"/>
            <a:ext cx="2773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Picture taken from Anderson (2015)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32807675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4D9F9A-308C-3143-AA5E-8A8B10D2E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00" y="314574"/>
            <a:ext cx="7962900" cy="968126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is-IS" sz="2400" b="1" dirty="0"/>
              <a:t>why we can influence cognitive development</a:t>
            </a:r>
            <a:endParaRPr lang="en-US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6257D45-C033-A346-9E0C-51A5778F8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900" y="1511300"/>
            <a:ext cx="8089900" cy="397510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None/>
            </a:pPr>
            <a:r>
              <a:rPr lang="en-US" sz="1800" dirty="0" smtClean="0"/>
              <a:t>Cognitive development (like learning your mother tongue) = </a:t>
            </a:r>
            <a:r>
              <a:rPr lang="en-US" sz="1800" dirty="0"/>
              <a:t>Development of </a:t>
            </a:r>
            <a:r>
              <a:rPr lang="en-US" sz="1800" dirty="0" smtClean="0"/>
              <a:t>neural “communication structure”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endParaRPr lang="en-US" sz="1400" dirty="0" smtClean="0"/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66257D45-C033-A346-9E0C-51A5778F8A32}"/>
              </a:ext>
            </a:extLst>
          </p:cNvPr>
          <p:cNvSpPr txBox="1">
            <a:spLocks/>
          </p:cNvSpPr>
          <p:nvPr/>
        </p:nvSpPr>
        <p:spPr>
          <a:xfrm>
            <a:off x="4684928" y="2227051"/>
            <a:ext cx="4375150" cy="34879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457200" indent="-4572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28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24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17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18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600" dirty="0"/>
              <a:t>All </a:t>
            </a:r>
            <a:r>
              <a:rPr lang="en-US" sz="1600" b="1" dirty="0"/>
              <a:t>cognition</a:t>
            </a:r>
            <a:r>
              <a:rPr lang="en-US" sz="1600" dirty="0"/>
              <a:t> </a:t>
            </a:r>
            <a:r>
              <a:rPr lang="en-US" sz="1600" dirty="0" smtClean="0"/>
              <a:t>(e.g., understanding </a:t>
            </a:r>
            <a:r>
              <a:rPr lang="en-US" sz="1600" dirty="0"/>
              <a:t>and producing </a:t>
            </a:r>
            <a:r>
              <a:rPr lang="en-US" sz="1600" dirty="0" smtClean="0"/>
              <a:t>words) </a:t>
            </a:r>
            <a:r>
              <a:rPr lang="en-US" sz="1600" b="1" dirty="0"/>
              <a:t>is </a:t>
            </a:r>
            <a:r>
              <a:rPr lang="en-US" sz="1600" b="1" dirty="0" smtClean="0"/>
              <a:t>distributed </a:t>
            </a:r>
            <a:r>
              <a:rPr lang="en-US" sz="1600" dirty="0" smtClean="0"/>
              <a:t>across</a:t>
            </a:r>
            <a:r>
              <a:rPr lang="en-US" sz="1600" b="1" dirty="0" smtClean="0"/>
              <a:t> specialized areas </a:t>
            </a:r>
            <a:r>
              <a:rPr lang="en-US" sz="1600" dirty="0" smtClean="0"/>
              <a:t>that</a:t>
            </a:r>
          </a:p>
          <a:p>
            <a:pPr marL="406400" lvl="1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600" b="1" dirty="0" smtClean="0"/>
              <a:t>play specific roles</a:t>
            </a:r>
            <a:r>
              <a:rPr lang="en-US" sz="1600" dirty="0" smtClean="0"/>
              <a:t>, such as</a:t>
            </a:r>
          </a:p>
          <a:p>
            <a:pPr marL="863600" lvl="2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600" dirty="0" smtClean="0"/>
              <a:t>comprehension of words (</a:t>
            </a:r>
            <a:r>
              <a:rPr lang="en-US" sz="1600" dirty="0"/>
              <a:t>Wernicke’s </a:t>
            </a:r>
            <a:r>
              <a:rPr lang="en-US" sz="1600" dirty="0" smtClean="0"/>
              <a:t>area</a:t>
            </a:r>
            <a:r>
              <a:rPr lang="en-US" sz="1600" dirty="0"/>
              <a:t>)</a:t>
            </a:r>
            <a:endParaRPr lang="en-US" sz="1600" dirty="0" smtClean="0"/>
          </a:p>
          <a:p>
            <a:pPr marL="863600" lvl="2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600" dirty="0"/>
              <a:t>production of words (</a:t>
            </a:r>
            <a:r>
              <a:rPr lang="en-US" sz="1600" dirty="0" err="1"/>
              <a:t>Broca’s</a:t>
            </a:r>
            <a:r>
              <a:rPr lang="en-US" sz="1600" dirty="0"/>
              <a:t> </a:t>
            </a:r>
            <a:r>
              <a:rPr lang="en-US" sz="1600" dirty="0" smtClean="0"/>
              <a:t>area</a:t>
            </a:r>
            <a:r>
              <a:rPr lang="en-US" sz="1600" dirty="0"/>
              <a:t>)</a:t>
            </a:r>
            <a:endParaRPr lang="en-US" sz="1600" dirty="0" smtClean="0"/>
          </a:p>
          <a:p>
            <a:pPr marL="406400" lvl="1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600" b="1" dirty="0" smtClean="0"/>
              <a:t>communicate</a:t>
            </a:r>
            <a:r>
              <a:rPr lang="en-US" sz="1600" dirty="0" smtClean="0"/>
              <a:t> to exchange their processing products (e.g., meaning and sound of a word)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1999" y="5715000"/>
            <a:ext cx="2773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Picture taken from Anderson (2015)</a:t>
            </a:r>
            <a:endParaRPr lang="en-US" sz="1400" i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50" y="2227051"/>
            <a:ext cx="4038600" cy="337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01357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LU Esitlus">
  <a:themeElements>
    <a:clrScheme name="TLY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F003A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LY">
      <a:majorFont>
        <a:latin typeface="Minion Pro Med Cond Disp"/>
        <a:ea typeface=""/>
        <a:cs typeface=""/>
      </a:majorFont>
      <a:minorFont>
        <a:latin typeface="Minion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1582</Words>
  <Application>Microsoft Macintosh PowerPoint</Application>
  <PresentationFormat>On-screen Show (4:3)</PresentationFormat>
  <Paragraphs>171</Paragraphs>
  <Slides>14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TLU Esitlus</vt:lpstr>
      <vt:lpstr>Typical &amp; Atypical Cognitive Development  Unit 0. Introduction into course topics and course structure  15th February 2019  Paul Seitlinger, Kati Aus, Grete Arro   School of Educational Sciences Tallinn University </vt:lpstr>
      <vt:lpstr>Course structure and requirements</vt:lpstr>
      <vt:lpstr>Course topics</vt:lpstr>
      <vt:lpstr>Why cognition matters</vt:lpstr>
      <vt:lpstr>Why cognition matters</vt:lpstr>
      <vt:lpstr>Why cognition matters</vt:lpstr>
      <vt:lpstr>potential approach towards inclusive education</vt:lpstr>
      <vt:lpstr>why we can influence cognitive development</vt:lpstr>
      <vt:lpstr>why we can influence cognitive development</vt:lpstr>
      <vt:lpstr>why we can influence cognitive development</vt:lpstr>
      <vt:lpstr>why we can influence cognitive development</vt:lpstr>
      <vt:lpstr>Why does cognition matter for education?</vt:lpstr>
      <vt:lpstr>Assignment</vt:lpstr>
      <vt:lpstr>Literature of today’s Session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TLU esitlus</dc:title>
  <dc:creator/>
  <cp:lastModifiedBy/>
  <cp:revision>1</cp:revision>
  <cp:lastPrinted>2019-02-15T09:23:05Z</cp:lastPrinted>
  <dcterms:created xsi:type="dcterms:W3CDTF">2017-11-28T11:48:14Z</dcterms:created>
  <dcterms:modified xsi:type="dcterms:W3CDTF">2019-02-15T11:36:41Z</dcterms:modified>
</cp:coreProperties>
</file>