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5" r:id="rId2"/>
    <p:sldId id="433" r:id="rId3"/>
    <p:sldId id="434" r:id="rId4"/>
    <p:sldId id="411" r:id="rId5"/>
    <p:sldId id="427" r:id="rId6"/>
    <p:sldId id="416" r:id="rId7"/>
    <p:sldId id="417" r:id="rId8"/>
    <p:sldId id="428" r:id="rId9"/>
    <p:sldId id="429" r:id="rId10"/>
    <p:sldId id="431" r:id="rId11"/>
    <p:sldId id="432" r:id="rId12"/>
    <p:sldId id="423" r:id="rId13"/>
    <p:sldId id="435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570B4-2CC3-FE44-A06D-CFA9051536EB}">
          <p14:sldIdLst>
            <p14:sldId id="305"/>
            <p14:sldId id="433"/>
            <p14:sldId id="434"/>
            <p14:sldId id="411"/>
            <p14:sldId id="427"/>
            <p14:sldId id="416"/>
            <p14:sldId id="417"/>
            <p14:sldId id="428"/>
            <p14:sldId id="429"/>
            <p14:sldId id="431"/>
            <p14:sldId id="432"/>
            <p14:sldId id="423"/>
            <p14:sldId id="435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D3BBA8"/>
    <a:srgbClr val="F68D2E"/>
    <a:srgbClr val="D0043C"/>
    <a:srgbClr val="A4D65E"/>
    <a:srgbClr val="6E6E6E"/>
    <a:srgbClr val="CFD0D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4" autoAdjust="0"/>
    <p:restoredTop sz="99631" autoAdjust="0"/>
  </p:normalViewPr>
  <p:slideViewPr>
    <p:cSldViewPr snapToGrid="0">
      <p:cViewPr>
        <p:scale>
          <a:sx n="135" d="100"/>
          <a:sy n="135" d="100"/>
        </p:scale>
        <p:origin x="1328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2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80D4-4DC6-4819-B4B2-E14F72BA88D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CF15-7169-47EF-8D67-4C96863E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848-922C-044A-8C3D-7E0ADC33768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796D-D5A1-C14B-AE86-9C4E9BE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Countercheck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www.iqmindware.com</a:t>
            </a:r>
            <a:r>
              <a:rPr lang="en-US" dirty="0" smtClean="0"/>
              <a:t>/</a:t>
            </a:r>
            <a:r>
              <a:rPr lang="en-US" dirty="0" err="1" smtClean="0"/>
              <a:t>iq-mindware</a:t>
            </a:r>
            <a:r>
              <a:rPr lang="en-US" dirty="0" smtClean="0"/>
              <a:t>/how-to-do-a-raven-matrices-test/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motivating</a:t>
            </a:r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There will always a gap </a:t>
            </a:r>
            <a:r>
              <a:rPr lang="mr-IN" dirty="0" smtClean="0"/>
              <a:t>…</a:t>
            </a:r>
            <a:endParaRPr lang="de-AT" dirty="0" smtClean="0"/>
          </a:p>
          <a:p>
            <a:r>
              <a:rPr lang="de-AT" dirty="0" smtClean="0"/>
              <a:t>But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– This </a:t>
            </a:r>
            <a:r>
              <a:rPr lang="de-AT" dirty="0" err="1" smtClean="0"/>
              <a:t>gap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even</a:t>
            </a:r>
            <a:r>
              <a:rPr lang="de-AT" baseline="0" dirty="0" smtClean="0"/>
              <a:t> larger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lange</a:t>
            </a:r>
            <a:r>
              <a:rPr lang="en-US" sz="1200" dirty="0" smtClean="0"/>
              <a:t> </a:t>
            </a:r>
            <a:r>
              <a:rPr lang="en-US" sz="1200" dirty="0" err="1" smtClean="0"/>
              <a:t>Entwicklungszeit</a:t>
            </a:r>
            <a:r>
              <a:rPr lang="en-US" sz="1200" dirty="0" smtClean="0"/>
              <a:t> </a:t>
            </a:r>
            <a:r>
              <a:rPr lang="en-US" sz="1200" dirty="0" err="1" smtClean="0"/>
              <a:t>kommt</a:t>
            </a:r>
            <a:r>
              <a:rPr lang="en-US" sz="1200" dirty="0" smtClean="0"/>
              <a:t> </a:t>
            </a:r>
            <a:r>
              <a:rPr lang="en-US" sz="1200" dirty="0" err="1" smtClean="0"/>
              <a:t>uns</a:t>
            </a:r>
            <a:r>
              <a:rPr lang="en-US" sz="1200" dirty="0" smtClean="0"/>
              <a:t> </a:t>
            </a:r>
            <a:r>
              <a:rPr lang="en-US" sz="1200" dirty="0" err="1" smtClean="0"/>
              <a:t>entgegen</a:t>
            </a:r>
            <a:r>
              <a:rPr lang="en-US" sz="1200" dirty="0" smtClean="0"/>
              <a:t>, wo </a:t>
            </a:r>
            <a:r>
              <a:rPr lang="en-US" sz="1200" dirty="0" err="1" smtClean="0"/>
              <a:t>wir</a:t>
            </a:r>
            <a:r>
              <a:rPr lang="en-US" sz="1200" dirty="0" smtClean="0"/>
              <a:t> </a:t>
            </a:r>
            <a:r>
              <a:rPr lang="en-US" sz="1200" dirty="0" err="1" smtClean="0"/>
              <a:t>doch</a:t>
            </a:r>
            <a:r>
              <a:rPr lang="en-US" sz="1200" dirty="0" smtClean="0"/>
              <a:t> </a:t>
            </a:r>
            <a:r>
              <a:rPr lang="en-US" sz="1200" dirty="0" err="1" smtClean="0"/>
              <a:t>sehr</a:t>
            </a:r>
            <a:r>
              <a:rPr lang="en-US" sz="1200" dirty="0" smtClean="0"/>
              <a:t> </a:t>
            </a:r>
            <a:r>
              <a:rPr lang="en-US" sz="1200" dirty="0" err="1" smtClean="0"/>
              <a:t>viele</a:t>
            </a:r>
            <a:r>
              <a:rPr lang="en-US" sz="1200" dirty="0" smtClean="0"/>
              <a:t> </a:t>
            </a:r>
            <a:r>
              <a:rPr lang="en-US" sz="1200" dirty="0" err="1" smtClean="0"/>
              <a:t>komplizierte</a:t>
            </a:r>
            <a:r>
              <a:rPr lang="en-US" sz="1200" dirty="0" smtClean="0"/>
              <a:t> Dinge </a:t>
            </a:r>
            <a:r>
              <a:rPr lang="en-US" sz="1200" dirty="0" err="1" smtClean="0"/>
              <a:t>erlernen</a:t>
            </a:r>
            <a:r>
              <a:rPr lang="en-US" sz="1200" dirty="0" smtClean="0"/>
              <a:t> </a:t>
            </a:r>
            <a:r>
              <a:rPr lang="en-US" sz="1200" dirty="0" err="1" smtClean="0"/>
              <a:t>müssen</a:t>
            </a:r>
            <a:r>
              <a:rPr lang="en-US" sz="1200" dirty="0" smtClean="0"/>
              <a:t>, </a:t>
            </a:r>
            <a:r>
              <a:rPr lang="en-US" sz="1200" dirty="0" err="1" smtClean="0"/>
              <a:t>wie</a:t>
            </a:r>
            <a:r>
              <a:rPr lang="en-US" sz="1200" dirty="0" smtClean="0"/>
              <a:t> </a:t>
            </a:r>
            <a:r>
              <a:rPr lang="en-US" sz="1200" dirty="0" err="1" smtClean="0"/>
              <a:t>z.B</a:t>
            </a:r>
            <a:r>
              <a:rPr lang="en-US" sz="1200" dirty="0" smtClean="0"/>
              <a:t>. die </a:t>
            </a:r>
            <a:r>
              <a:rPr lang="en-US" sz="1200" dirty="0" err="1" smtClean="0"/>
              <a:t>Sprache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Sieht</a:t>
            </a:r>
            <a:r>
              <a:rPr lang="en-US" sz="1200" dirty="0" smtClean="0"/>
              <a:t> man </a:t>
            </a:r>
            <a:r>
              <a:rPr lang="en-US" sz="1200" dirty="0" err="1" smtClean="0"/>
              <a:t>sich</a:t>
            </a:r>
            <a:r>
              <a:rPr lang="en-US" sz="1200" dirty="0" smtClean="0"/>
              <a:t>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schematische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Darstellung</a:t>
            </a:r>
            <a:r>
              <a:rPr lang="en-US" sz="1200" dirty="0" smtClean="0"/>
              <a:t> an, </a:t>
            </a:r>
            <a:r>
              <a:rPr lang="en-US" sz="1200" dirty="0" err="1" smtClean="0"/>
              <a:t>erkennt</a:t>
            </a:r>
            <a:r>
              <a:rPr lang="en-US" sz="1200" dirty="0" smtClean="0"/>
              <a:t> man </a:t>
            </a:r>
            <a:r>
              <a:rPr lang="en-US" sz="1200" dirty="0" err="1" smtClean="0"/>
              <a:t>etwas</a:t>
            </a:r>
            <a:r>
              <a:rPr lang="en-US" sz="1200" dirty="0" smtClean="0"/>
              <a:t>, das </a:t>
            </a:r>
            <a:r>
              <a:rPr lang="en-US" sz="1200" dirty="0" err="1" smtClean="0"/>
              <a:t>typisch</a:t>
            </a:r>
            <a:r>
              <a:rPr lang="en-US" sz="1200" dirty="0" smtClean="0"/>
              <a:t> </a:t>
            </a:r>
            <a:r>
              <a:rPr lang="en-US" sz="1200" dirty="0" err="1" smtClean="0"/>
              <a:t>fürs</a:t>
            </a:r>
            <a:r>
              <a:rPr lang="en-US" sz="1200" dirty="0" smtClean="0"/>
              <a:t> </a:t>
            </a:r>
            <a:r>
              <a:rPr lang="en-US" sz="1200" dirty="0" err="1" smtClean="0"/>
              <a:t>Gehirn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, </a:t>
            </a:r>
            <a:r>
              <a:rPr lang="en-US" sz="1200" dirty="0" err="1" smtClean="0"/>
              <a:t>nämlich</a:t>
            </a:r>
            <a:r>
              <a:rPr lang="en-US" sz="1200" dirty="0" smtClean="0"/>
              <a:t> </a:t>
            </a:r>
            <a:r>
              <a:rPr lang="en-US" sz="1200" dirty="0" err="1" smtClean="0"/>
              <a:t>seineSpezialisierung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Im</a:t>
            </a:r>
            <a:r>
              <a:rPr lang="en-US" sz="1200" dirty="0" smtClean="0"/>
              <a:t> </a:t>
            </a:r>
            <a:r>
              <a:rPr lang="en-US" sz="1200" dirty="0" err="1" smtClean="0"/>
              <a:t>Bereich</a:t>
            </a:r>
            <a:r>
              <a:rPr lang="en-US" sz="1200" dirty="0" smtClean="0"/>
              <a:t> der </a:t>
            </a:r>
            <a:r>
              <a:rPr lang="en-US" sz="1200" dirty="0" err="1" smtClean="0"/>
              <a:t>Sprache</a:t>
            </a:r>
            <a:r>
              <a:rPr lang="en-US" sz="1200" dirty="0" smtClean="0"/>
              <a:t> </a:t>
            </a:r>
            <a:r>
              <a:rPr lang="en-US" sz="1200" dirty="0" err="1" smtClean="0"/>
              <a:t>etwa</a:t>
            </a:r>
            <a:r>
              <a:rPr lang="en-US" sz="1200" dirty="0" smtClean="0"/>
              <a:t> </a:t>
            </a:r>
            <a:r>
              <a:rPr lang="en-US" sz="1200" dirty="0" err="1" smtClean="0"/>
              <a:t>kann</a:t>
            </a:r>
            <a:r>
              <a:rPr lang="en-US" sz="1200" dirty="0" smtClean="0"/>
              <a:t> man </a:t>
            </a:r>
            <a:r>
              <a:rPr lang="en-US" sz="1200" dirty="0" err="1" smtClean="0"/>
              <a:t>unterscheiden</a:t>
            </a:r>
            <a:r>
              <a:rPr lang="en-US" sz="1200" dirty="0" smtClean="0"/>
              <a:t>, </a:t>
            </a:r>
            <a:r>
              <a:rPr lang="en-US" sz="1200" dirty="0" err="1" smtClean="0"/>
              <a:t>zwischen</a:t>
            </a:r>
            <a:r>
              <a:rPr lang="en-US" sz="1200" dirty="0" smtClean="0"/>
              <a:t> </a:t>
            </a:r>
            <a:r>
              <a:rPr lang="en-US" sz="1200" dirty="0" err="1" smtClean="0"/>
              <a:t>dem</a:t>
            </a:r>
            <a:r>
              <a:rPr lang="en-US" sz="1200" dirty="0" smtClean="0"/>
              <a:t> Verstehen und </a:t>
            </a:r>
            <a:r>
              <a:rPr lang="en-US" sz="1200" dirty="0" err="1" smtClean="0"/>
              <a:t>dem</a:t>
            </a:r>
            <a:r>
              <a:rPr lang="en-US" sz="1200" dirty="0" smtClean="0"/>
              <a:t> </a:t>
            </a:r>
            <a:r>
              <a:rPr lang="en-US" sz="1200" dirty="0" err="1" smtClean="0"/>
              <a:t>Produzieren</a:t>
            </a:r>
            <a:r>
              <a:rPr lang="en-US" sz="1200" dirty="0" smtClean="0"/>
              <a:t> </a:t>
            </a:r>
            <a:r>
              <a:rPr lang="en-US" sz="1200" dirty="0" err="1" smtClean="0"/>
              <a:t>eines</a:t>
            </a:r>
            <a:r>
              <a:rPr lang="en-US" sz="1200" dirty="0" smtClean="0"/>
              <a:t> </a:t>
            </a:r>
            <a:r>
              <a:rPr lang="en-US" sz="1200" dirty="0" err="1" smtClean="0"/>
              <a:t>Wortes</a:t>
            </a:r>
            <a:r>
              <a:rPr lang="en-US" sz="1200" dirty="0" smtClean="0"/>
              <a:t>: W und B Areal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Das </a:t>
            </a:r>
            <a:r>
              <a:rPr lang="en-US" sz="1200" dirty="0" err="1" smtClean="0"/>
              <a:t>Beispiel</a:t>
            </a:r>
            <a:r>
              <a:rPr lang="en-US" sz="1200" dirty="0" smtClean="0"/>
              <a:t> </a:t>
            </a:r>
            <a:r>
              <a:rPr lang="en-US" sz="1200" dirty="0" err="1" smtClean="0"/>
              <a:t>soll</a:t>
            </a:r>
            <a:r>
              <a:rPr lang="en-US" sz="1200" dirty="0" smtClean="0"/>
              <a:t> </a:t>
            </a:r>
            <a:r>
              <a:rPr lang="en-US" sz="1200" dirty="0" err="1" smtClean="0"/>
              <a:t>auch</a:t>
            </a:r>
            <a:r>
              <a:rPr lang="en-US" sz="1200" dirty="0" smtClean="0"/>
              <a:t> </a:t>
            </a:r>
            <a:r>
              <a:rPr lang="en-US" sz="1200" dirty="0" err="1" smtClean="0"/>
              <a:t>deutlich</a:t>
            </a:r>
            <a:r>
              <a:rPr lang="en-US" sz="1200" dirty="0" smtClean="0"/>
              <a:t> </a:t>
            </a:r>
            <a:r>
              <a:rPr lang="en-US" sz="1200" dirty="0" err="1" smtClean="0"/>
              <a:t>machen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die </a:t>
            </a:r>
            <a:r>
              <a:rPr lang="en-US" sz="1200" dirty="0" err="1" smtClean="0"/>
              <a:t>Verarbeitung</a:t>
            </a:r>
            <a:r>
              <a:rPr lang="en-US" sz="1200" dirty="0" smtClean="0"/>
              <a:t> von Information auf der </a:t>
            </a:r>
            <a:r>
              <a:rPr lang="en-US" sz="1200" dirty="0" err="1" smtClean="0"/>
              <a:t>Kommunikation</a:t>
            </a:r>
            <a:r>
              <a:rPr lang="en-US" sz="1200" dirty="0" smtClean="0"/>
              <a:t> </a:t>
            </a:r>
            <a:r>
              <a:rPr lang="en-US" sz="1200" dirty="0" err="1" smtClean="0"/>
              <a:t>dieser</a:t>
            </a:r>
            <a:r>
              <a:rPr lang="en-US" sz="1200" dirty="0" smtClean="0"/>
              <a:t> </a:t>
            </a:r>
            <a:r>
              <a:rPr lang="en-US" sz="1200" dirty="0" err="1" smtClean="0"/>
              <a:t>Areale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Communication is based on connections between neurons = synapses</a:t>
            </a:r>
          </a:p>
          <a:p>
            <a:r>
              <a:rPr lang="en-US" sz="1600" dirty="0" smtClean="0"/>
              <a:t>One single neuron can’t represent knowledge, such as the meaning of a word</a:t>
            </a:r>
          </a:p>
          <a:p>
            <a:r>
              <a:rPr lang="en-US" sz="1600" dirty="0" smtClean="0"/>
              <a:t>Only possible through the communication among a large number of neurons</a:t>
            </a:r>
          </a:p>
          <a:p>
            <a:r>
              <a:rPr lang="en-US" sz="1600" dirty="0" smtClean="0"/>
              <a:t>Therefore synaptogenesis (explosion of synapse formation in infancy)</a:t>
            </a:r>
          </a:p>
          <a:p>
            <a:pPr lvl="1"/>
            <a:r>
              <a:rPr lang="en-US" sz="1200" dirty="0" smtClean="0"/>
              <a:t>It peaks at the age of 2. </a:t>
            </a:r>
            <a:r>
              <a:rPr lang="en-US" sz="1200" dirty="0" err="1" smtClean="0"/>
              <a:t>Broca</a:t>
            </a:r>
            <a:r>
              <a:rPr lang="en-US" sz="1200" dirty="0" smtClean="0"/>
              <a:t> area and how synapses increase</a:t>
            </a:r>
          </a:p>
          <a:p>
            <a:r>
              <a:rPr lang="en-US" sz="1600" dirty="0" smtClean="0"/>
              <a:t>Soon after, it starts removing unnecessary synapses: Pruning for neural efficiency</a:t>
            </a:r>
          </a:p>
          <a:p>
            <a:pPr lvl="1"/>
            <a:r>
              <a:rPr lang="en-US" sz="1200" dirty="0" smtClean="0"/>
              <a:t>“Use it or lose it” principle; synaptic pruning (between </a:t>
            </a:r>
            <a:r>
              <a:rPr lang="en-US" sz="1200" b="1" dirty="0" smtClean="0"/>
              <a:t>2 and 16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Whether or not a synapse is pruned is influenced by the experiences a child makes. Constant stimulation causes synapses to grow and become permanent. But if a child receives little stimulation the brain will keep fewer of those connections.</a:t>
            </a:r>
          </a:p>
          <a:p>
            <a:r>
              <a:rPr lang="en-US" sz="1600" dirty="0" smtClean="0"/>
              <a:t>Environment and education to separate important from less important things</a:t>
            </a:r>
          </a:p>
          <a:p>
            <a:r>
              <a:rPr lang="en-US" sz="1600" dirty="0" smtClean="0"/>
              <a:t>Interplay of biology and learning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 baseline="0">
                <a:latin typeface="Minion Pro" panose="02040503050201020203" pitchFamily="18" charset="0"/>
              </a:defRPr>
            </a:lvl1pPr>
          </a:lstStyle>
          <a:p>
            <a:r>
              <a:rPr lang="en-US" dirty="0"/>
              <a:t>T</a:t>
            </a:r>
            <a:r>
              <a:rPr lang="et-EE" dirty="0"/>
              <a:t>ähtis  pealkiri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latin typeface="Minion Pro" panose="020405030502010202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/>
              <a:t>nimi</a:t>
            </a:r>
          </a:p>
          <a:p>
            <a:r>
              <a:rPr lang="et-EE" dirty="0"/>
              <a:t>xx.xx.xxxx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3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97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1807" y="712816"/>
            <a:ext cx="3127768" cy="6654800"/>
          </a:xfrm>
        </p:spPr>
        <p:txBody>
          <a:bodyPr anchor="b"/>
          <a:lstStyle>
            <a:lvl1pPr marL="0" indent="0">
              <a:buNone/>
              <a:defRPr sz="45000" b="0" i="1">
                <a:solidFill>
                  <a:srgbClr val="F68D2E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pPr lvl="0"/>
            <a:r>
              <a:rPr lang="et-EE" dirty="0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98721" y="2215816"/>
            <a:ext cx="4751812" cy="22337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63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93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1841500"/>
            <a:ext cx="2340000" cy="1191196"/>
          </a:xfrm>
          <a:noFill/>
          <a:ln>
            <a:noFill/>
          </a:ln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555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1.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1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34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798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860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34860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2.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86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1849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911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61911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3.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ike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566445" y="1036284"/>
            <a:ext cx="4212000" cy="421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dirty="0" err="1"/>
              <a:t>Add</a:t>
            </a:r>
            <a:r>
              <a:rPr lang="et-EE" dirty="0"/>
              <a:t> Picture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texture</a:t>
            </a:r>
            <a:r>
              <a:rPr lang="et-EE" dirty="0"/>
              <a:t> </a:t>
            </a:r>
            <a:r>
              <a:rPr lang="et-EE" dirty="0" err="1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0" y="2350070"/>
            <a:ext cx="3564566" cy="1732548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9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330" y="34180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452119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1930" y="26179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89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921133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1"/>
          </p:nvPr>
        </p:nvSpPr>
        <p:spPr>
          <a:xfrm>
            <a:off x="515430" y="3418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94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15430" y="2656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5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342900"/>
            <a:ext cx="8356600" cy="534670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err="1"/>
              <a:t>Pilt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755900" y="5892800"/>
            <a:ext cx="5969000" cy="567540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</a:t>
            </a:r>
            <a:r>
              <a:rPr lang="et-EE" dirty="0"/>
              <a:t>ildiallkiri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8356600" cy="1325563"/>
          </a:xfrm>
        </p:spPr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0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276474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600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67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err="1"/>
              <a:t>pilt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09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9855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1" name="Picture Placeholder 6174"/>
          <p:cNvSpPr>
            <a:spLocks noGrp="1"/>
          </p:cNvSpPr>
          <p:nvPr>
            <p:ph type="pic" sz="quarter" idx="12" hasCustomPrompt="1"/>
          </p:nvPr>
        </p:nvSpPr>
        <p:spPr>
          <a:xfrm>
            <a:off x="3474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2" name="Picture Placeholder 6174"/>
          <p:cNvSpPr>
            <a:spLocks noGrp="1"/>
          </p:cNvSpPr>
          <p:nvPr>
            <p:ph type="pic" sz="quarter" idx="13" hasCustomPrompt="1"/>
          </p:nvPr>
        </p:nvSpPr>
        <p:spPr>
          <a:xfrm>
            <a:off x="5887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3" name="Picture Placeholder 6174"/>
          <p:cNvSpPr>
            <a:spLocks noGrp="1"/>
          </p:cNvSpPr>
          <p:nvPr>
            <p:ph type="pic" sz="quarter" idx="14" hasCustomPrompt="1"/>
          </p:nvPr>
        </p:nvSpPr>
        <p:spPr>
          <a:xfrm>
            <a:off x="68910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4" name="Picture Placeholder 6174"/>
          <p:cNvSpPr>
            <a:spLocks noGrp="1"/>
          </p:cNvSpPr>
          <p:nvPr>
            <p:ph type="pic" sz="quarter" idx="15" hasCustomPrompt="1"/>
          </p:nvPr>
        </p:nvSpPr>
        <p:spPr>
          <a:xfrm>
            <a:off x="44145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5" name="Picture Placeholder 6174"/>
          <p:cNvSpPr>
            <a:spLocks noGrp="1"/>
          </p:cNvSpPr>
          <p:nvPr>
            <p:ph type="pic" sz="quarter" idx="16" hasCustomPrompt="1"/>
          </p:nvPr>
        </p:nvSpPr>
        <p:spPr>
          <a:xfrm>
            <a:off x="19634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874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32512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6769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6802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42037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526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-168026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0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84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9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39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316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78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374605" y="1401004"/>
            <a:ext cx="612000" cy="3132000"/>
          </a:xfrm>
          <a:prstGeom prst="line">
            <a:avLst/>
          </a:prstGeom>
          <a:ln w="98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2702946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77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10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331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42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053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76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603709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46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45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31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es selgitusega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0" name="Straight Connector 109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selgitusega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g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55720" y="1784016"/>
            <a:ext cx="5724679" cy="25593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86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7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76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62" r:id="rId4"/>
    <p:sldLayoutId id="2147483668" r:id="rId5"/>
    <p:sldLayoutId id="2147483669" r:id="rId6"/>
    <p:sldLayoutId id="2147483686" r:id="rId7"/>
    <p:sldLayoutId id="2147483687" r:id="rId8"/>
    <p:sldLayoutId id="2147483689" r:id="rId9"/>
    <p:sldLayoutId id="2147483690" r:id="rId10"/>
    <p:sldLayoutId id="2147483677" r:id="rId11"/>
    <p:sldLayoutId id="2147483691" r:id="rId12"/>
    <p:sldLayoutId id="2147483692" r:id="rId13"/>
    <p:sldLayoutId id="2147483693" r:id="rId14"/>
    <p:sldLayoutId id="2147483678" r:id="rId15"/>
    <p:sldLayoutId id="2147483682" r:id="rId16"/>
    <p:sldLayoutId id="2147483670" r:id="rId17"/>
    <p:sldLayoutId id="2147483671" r:id="rId18"/>
    <p:sldLayoutId id="2147483683" r:id="rId19"/>
    <p:sldLayoutId id="2147483697" r:id="rId20"/>
    <p:sldLayoutId id="2147483676" r:id="rId21"/>
    <p:sldLayoutId id="2147483667" r:id="rId22"/>
    <p:sldLayoutId id="2147483679" r:id="rId23"/>
    <p:sldLayoutId id="2147483705" r:id="rId24"/>
    <p:sldLayoutId id="2147483706" r:id="rId25"/>
    <p:sldLayoutId id="2147483696" r:id="rId26"/>
    <p:sldLayoutId id="2147483681" r:id="rId27"/>
    <p:sldLayoutId id="2147483666" r:id="rId28"/>
    <p:sldLayoutId id="2147483688" r:id="rId29"/>
    <p:sldLayoutId id="2147483675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</p:sldLayoutIdLst>
  <p:transition>
    <p:fade/>
  </p:transition>
  <p:txStyles>
    <p:titleStyle>
      <a:lvl1pPr algn="l" defTabSz="914400" rtl="0" eaLnBrk="1" latinLnBrk="0" hangingPunct="1">
        <a:lnSpc>
          <a:spcPct val="54000"/>
        </a:lnSpc>
        <a:spcBef>
          <a:spcPct val="0"/>
        </a:spcBef>
        <a:buNone/>
        <a:defRPr sz="6300" b="0" i="1" kern="1200" cap="all" spc="-300" baseline="0">
          <a:solidFill>
            <a:schemeClr val="tx1"/>
          </a:solidFill>
          <a:latin typeface="Minion Pro" panose="02040503050201020203" pitchFamily="18" charset="0"/>
          <a:ea typeface="+mj-ea"/>
          <a:cs typeface="Minion Pro" panose="020405030502010202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75000"/>
          </a:schemeClr>
        </a:buClr>
        <a:buFont typeface="Lucida Grande"/>
        <a:buChar char="-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9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7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PT78F_ZV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Relationship Id="rId3" Type="http://schemas.openxmlformats.org/officeDocument/2006/relationships/hyperlink" Target="mailto:paul.seitlinger@tlu.e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amlyvanbang2k04.files.wordpress.com/2017/08/cognitive-psychology-and-its-implications-john-r-ander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2" y="936703"/>
            <a:ext cx="6829193" cy="4243657"/>
          </a:xfrm>
        </p:spPr>
        <p:txBody>
          <a:bodyPr/>
          <a:lstStyle/>
          <a:p>
            <a:pPr algn="ctr"/>
            <a:r>
              <a:rPr lang="is-IS" sz="1600" b="1" cap="none" dirty="0" smtClean="0"/>
              <a:t>Typical &amp; Atypical Cognitive Development</a:t>
            </a:r>
            <a:r>
              <a:rPr lang="is-IS" sz="1600" b="1" cap="none" dirty="0"/>
              <a:t/>
            </a:r>
            <a:br>
              <a:rPr lang="is-IS" sz="1600" b="1" cap="none" dirty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b="1" cap="none" dirty="0"/>
              <a:t>Unit </a:t>
            </a:r>
            <a:r>
              <a:rPr lang="en-US" sz="1600" b="1" cap="none" dirty="0" smtClean="0"/>
              <a:t>0</a:t>
            </a:r>
            <a:r>
              <a:rPr lang="en-US" sz="1600" cap="none" dirty="0" smtClean="0"/>
              <a:t>. </a:t>
            </a:r>
            <a:r>
              <a:rPr lang="en-US" sz="1600" b="1" cap="none" dirty="0" smtClean="0"/>
              <a:t>Introduction into course topics and course structure</a:t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 smtClean="0"/>
              <a:t>15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February 2019</a:t>
            </a:r>
            <a:r>
              <a:rPr lang="en-US" sz="1600" b="1" cap="none" dirty="0" smtClean="0"/>
              <a:t/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/>
              <a:t>Paul </a:t>
            </a:r>
            <a:r>
              <a:rPr lang="en-US" sz="1600" cap="none" dirty="0" err="1"/>
              <a:t>Seitlinger</a:t>
            </a:r>
            <a:r>
              <a:rPr lang="en-US" sz="1600" cap="none" dirty="0"/>
              <a:t>, Kati </a:t>
            </a:r>
            <a:r>
              <a:rPr lang="en-US" sz="1600" cap="none" dirty="0" err="1"/>
              <a:t>Aus</a:t>
            </a:r>
            <a:r>
              <a:rPr lang="en-US" sz="1600" cap="none" dirty="0"/>
              <a:t>, Grete </a:t>
            </a:r>
            <a:r>
              <a:rPr lang="en-US" sz="1600" cap="none" dirty="0" err="1"/>
              <a:t>Arro</a:t>
            </a:r>
            <a:r>
              <a:rPr lang="en-US" sz="1600" cap="none" dirty="0"/>
              <a:t>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cap="none" dirty="0" smtClean="0"/>
              <a:t>School of Educational Sciences</a:t>
            </a:r>
            <a:br>
              <a:rPr lang="en-US" sz="1600" cap="none" dirty="0" smtClean="0"/>
            </a:br>
            <a:r>
              <a:rPr lang="en-US" sz="1600" cap="none" dirty="0" smtClean="0"/>
              <a:t>Tallinn University</a:t>
            </a:r>
            <a:r>
              <a:rPr lang="en-US" sz="1200" cap="none" dirty="0" smtClean="0"/>
              <a:t/>
            </a:r>
            <a:br>
              <a:rPr lang="en-US" sz="1200" cap="none" dirty="0" smtClean="0"/>
            </a:b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135517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3002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Neural communication is based on 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neurons (basic processing units)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connections between neurons = </a:t>
            </a:r>
            <a:r>
              <a:rPr lang="en-US" sz="1600" b="1" dirty="0" smtClean="0"/>
              <a:t>Synapses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Learning to represent knowledge (e.g., word meaning) by building up new synaptic connections between neurons</a:t>
            </a:r>
            <a:endParaRPr lang="en-US" sz="1600" b="1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/>
              <a:t>Synaptogenesis </a:t>
            </a:r>
            <a:r>
              <a:rPr lang="en-US" sz="1600" dirty="0" smtClean="0"/>
              <a:t>peaks around the age of 2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Soon after, elimination of unnecessary structure = </a:t>
            </a:r>
            <a:r>
              <a:rPr lang="en-US" sz="1600" b="1" dirty="0" smtClean="0"/>
              <a:t>Synaptic pruning </a:t>
            </a:r>
            <a:r>
              <a:rPr lang="en-US" sz="1600" dirty="0" smtClean="0"/>
              <a:t>for </a:t>
            </a:r>
            <a:r>
              <a:rPr lang="en-US" sz="1600" b="1" dirty="0" smtClean="0"/>
              <a:t>neural efficiency </a:t>
            </a:r>
            <a:r>
              <a:rPr lang="en-US" sz="1600" dirty="0" smtClean="0"/>
              <a:t>(saving energy)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428" r="3064" b="7974"/>
          <a:stretch/>
        </p:blipFill>
        <p:spPr>
          <a:xfrm>
            <a:off x="4834638" y="5395373"/>
            <a:ext cx="2976999" cy="131768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074642" y="5727701"/>
            <a:ext cx="759996" cy="2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4666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Synaptic pruning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www.youtube.com/watch?v=rxPT78F_ZVE</a:t>
            </a:r>
            <a:r>
              <a:rPr lang="en-US" sz="1600" dirty="0" smtClean="0"/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Between the ages of </a:t>
            </a:r>
            <a:r>
              <a:rPr lang="en-US" sz="1600" b="1" dirty="0" smtClean="0"/>
              <a:t>2 and 16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Use it or lose it</a:t>
            </a:r>
            <a:r>
              <a:rPr lang="en-US" sz="1600" dirty="0"/>
              <a:t>” principle 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Constant stimulation </a:t>
            </a:r>
            <a:r>
              <a:rPr lang="en-US" sz="1600" dirty="0" smtClean="0">
                <a:sym typeface="Wingdings"/>
              </a:rPr>
              <a:t> s</a:t>
            </a:r>
            <a:r>
              <a:rPr lang="en-US" sz="1600" dirty="0" smtClean="0"/>
              <a:t>ynapses become stronger and permanent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Little stimulation </a:t>
            </a:r>
            <a:r>
              <a:rPr lang="en-US" sz="1600" dirty="0" smtClean="0">
                <a:sym typeface="Wingdings"/>
              </a:rPr>
              <a:t> elimination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Interplay of biology (</a:t>
            </a:r>
            <a:r>
              <a:rPr lang="en-US" sz="1600" b="1" dirty="0" smtClean="0">
                <a:sym typeface="Wingdings"/>
              </a:rPr>
              <a:t>nature</a:t>
            </a:r>
            <a:r>
              <a:rPr lang="en-US" sz="1600" dirty="0" smtClean="0">
                <a:sym typeface="Wingdings"/>
              </a:rPr>
              <a:t>) and learning experiences (</a:t>
            </a:r>
            <a:r>
              <a:rPr lang="en-US" sz="1600" b="1" dirty="0" smtClean="0">
                <a:sym typeface="Wingdings"/>
              </a:rPr>
              <a:t>nurture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Education: helping to separate the important from the less important experiences / neural stimulations</a:t>
            </a:r>
            <a:endParaRPr lang="en-US" sz="16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766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does cognition </a:t>
            </a:r>
            <a:r>
              <a:rPr lang="is-IS" sz="2400" b="1" smtClean="0"/>
              <a:t>matter for education</a:t>
            </a:r>
            <a:r>
              <a:rPr lang="is-IS" sz="2400" b="1" dirty="0" smtClean="0"/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305800" cy="45593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 smtClean="0"/>
              <a:t>Summary and some first conclusions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New learning scenarios place high cognitive demands on students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sz="1800" dirty="0" smtClean="0">
                <a:sym typeface="Wingdings"/>
              </a:rPr>
              <a:t> </a:t>
            </a:r>
            <a:r>
              <a:rPr lang="en-US" sz="1800" i="1" dirty="0" smtClean="0"/>
              <a:t>A need for strategies to let less gifted students participate and benefit as well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Human cognition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is distributed across communicating and specialized brain areas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Neural communication based on synapses connecting simple processing units (neurons)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Synaptic pruning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helps to save energy and fine-tune the brain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Learning and cognitive development takes place as </a:t>
            </a:r>
            <a:r>
              <a:rPr lang="en-US" sz="1800" dirty="0"/>
              <a:t>an interplay </a:t>
            </a:r>
            <a:r>
              <a:rPr lang="en-US" sz="1800" dirty="0" smtClean="0"/>
              <a:t>between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the formation of important and the pruning of unimportant synapses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charset="0"/>
              <a:buChar char="•"/>
            </a:pPr>
            <a:r>
              <a:rPr lang="en-US" sz="1800" dirty="0" smtClean="0"/>
              <a:t>genetic factors and environmental learning experiences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i="1" dirty="0" smtClean="0">
                <a:sym typeface="Wingdings"/>
              </a:rPr>
              <a:t> Specific knowledge about our cognitive system and how it develops to realize beneficial learning experiences in everyday school life</a:t>
            </a:r>
            <a:endParaRPr lang="en-US" sz="1800" i="1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1430004" y="4964316"/>
            <a:ext cx="8178800" cy="780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7271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Assignment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and select the link ‘Courses’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to ‘</a:t>
            </a:r>
            <a:r>
              <a:rPr lang="en-US" sz="1800" dirty="0" err="1" smtClean="0"/>
              <a:t>CogniDev</a:t>
            </a:r>
            <a:r>
              <a:rPr lang="en-US" sz="1800" dirty="0" smtClean="0"/>
              <a:t>’ and then,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‘Slides” to recapitalize today’s course content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‘Reflection’ to open a document providing further 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Download and read the article for the next session (Unit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‘Questions’ to </a:t>
            </a:r>
            <a:r>
              <a:rPr lang="en-US" sz="1800" dirty="0"/>
              <a:t>open a document providing further </a:t>
            </a:r>
            <a:r>
              <a:rPr lang="en-US" sz="1800" dirty="0" smtClean="0"/>
              <a:t>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Send your reflections and answers (in English) to me (</a:t>
            </a:r>
            <a:r>
              <a:rPr lang="en-US" sz="1800" dirty="0" smtClean="0">
                <a:hlinkClick r:id="rId3"/>
              </a:rPr>
              <a:t>paul.seitlinger@tlu.ee)</a:t>
            </a:r>
            <a:r>
              <a:rPr lang="en-US" sz="1800" dirty="0" smtClean="0"/>
              <a:t> by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of March the latest.</a:t>
            </a:r>
          </a:p>
        </p:txBody>
      </p:sp>
    </p:spTree>
    <p:extLst>
      <p:ext uri="{BB962C8B-B14F-4D97-AF65-F5344CB8AC3E}">
        <p14:creationId xmlns:p14="http://schemas.microsoft.com/office/powerpoint/2010/main" val="3956985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Literature of today’s Session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Anderson, J. (2015). </a:t>
            </a:r>
            <a:r>
              <a:rPr lang="en-US" sz="1800" i="1" dirty="0" smtClean="0"/>
              <a:t>Cognitive psychology and its implications (8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edition)</a:t>
            </a:r>
            <a:r>
              <a:rPr lang="en-US" sz="1800" dirty="0" smtClean="0"/>
              <a:t>. New York, NY: Worth </a:t>
            </a:r>
            <a:r>
              <a:rPr lang="en-US" sz="1800" dirty="0"/>
              <a:t>Publishers. </a:t>
            </a:r>
            <a:endParaRPr lang="en-US" sz="1800" dirty="0" smtClean="0"/>
          </a:p>
          <a:p>
            <a:pPr lvl="1"/>
            <a:r>
              <a:rPr lang="en-US" sz="1800" dirty="0" smtClean="0"/>
              <a:t>Parts of chapter 1 (“The Science of Cognition”) and chapter 14 (“Individual Differences in Cognition”)</a:t>
            </a:r>
          </a:p>
          <a:p>
            <a:pPr lvl="2"/>
            <a:r>
              <a:rPr lang="en-US" sz="1400" dirty="0"/>
              <a:t>Can be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tamlyvanbang2k04.files.wordpress.com/2017/08/cognitive-psychology-and-its-implications-john-r-anderson.pdf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40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structure and requirements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8199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Structure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60 minutes lecture in English (introducing the topic); Paul </a:t>
            </a:r>
            <a:r>
              <a:rPr lang="en-US" sz="1800" dirty="0" err="1" smtClean="0"/>
              <a:t>Seitlinger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30 minutes break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followed by a 60 minutes seminar in Estonian (deepening the introduced course content); Grete </a:t>
            </a:r>
            <a:r>
              <a:rPr lang="en-US" sz="1800" dirty="0" err="1" smtClean="0"/>
              <a:t>Arro</a:t>
            </a:r>
            <a:r>
              <a:rPr lang="en-US" sz="1800" dirty="0" smtClean="0"/>
              <a:t> and Kati </a:t>
            </a:r>
            <a:r>
              <a:rPr lang="en-US" sz="1800" dirty="0" err="1" smtClean="0"/>
              <a:t>Aus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Reflecting on previous unit (answering 1-2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Preparing for the next unit by reading a topic-related (short) article (answering 3-5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part in the seminar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online exam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Answering open-ended questions on presented course contents (to be returned within one week</a:t>
            </a:r>
            <a:r>
              <a:rPr lang="en-US" sz="1800" dirty="0"/>
              <a:t>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Course materials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7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topics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/>
              <a:t>Unit </a:t>
            </a:r>
            <a:r>
              <a:rPr lang="en-US" sz="1600" b="1" dirty="0" smtClean="0"/>
              <a:t>0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r>
              <a:rPr lang="en-US" sz="1600" b="1" dirty="0"/>
              <a:t>of </a:t>
            </a:r>
            <a:r>
              <a:rPr lang="en-US" sz="1600" b="1" dirty="0" smtClean="0"/>
              <a:t>February, </a:t>
            </a:r>
            <a:r>
              <a:rPr lang="en-US" sz="1600" b="1" dirty="0"/>
              <a:t>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Introduction: Why does Cognitive Science matter in the educational context?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</a:t>
            </a:r>
            <a:r>
              <a:rPr lang="en-US" sz="1600" b="1" dirty="0"/>
              <a:t>1 (8</a:t>
            </a:r>
            <a:r>
              <a:rPr lang="en-US" sz="1600" b="1" baseline="30000" dirty="0"/>
              <a:t>th</a:t>
            </a:r>
            <a:r>
              <a:rPr lang="en-US" sz="1600" b="1" dirty="0"/>
              <a:t> of </a:t>
            </a:r>
            <a:r>
              <a:rPr lang="en-US" sz="1600" b="1" dirty="0" smtClean="0"/>
              <a:t>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Cognitive development from the nature-nurture perspective? What is the impact of genes versus environment?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2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does the cognitive system develop? What are typical developmental stages? How do these stages relate to different cognitive components?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3 (22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What are potential reasons for individual differences in (typical and atypical) cognitive development?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4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lecture provided as video; seminar in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diagnose/measure and how can we train cognitive abilities?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5 (12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design Discovery Learning in an inclusive way?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Exam (20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628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7962900" cy="6503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800" dirty="0" smtClean="0"/>
              <a:t>Determinants of scholastic achievement (based on </a:t>
            </a:r>
            <a:r>
              <a:rPr lang="en-US" sz="1800" dirty="0" err="1" smtClean="0"/>
              <a:t>Brühwiler</a:t>
            </a:r>
            <a:r>
              <a:rPr lang="en-US" sz="1800" dirty="0" smtClean="0"/>
              <a:t> &amp; </a:t>
            </a:r>
            <a:r>
              <a:rPr lang="en-US" sz="1800" dirty="0" err="1" smtClean="0"/>
              <a:t>Helmke</a:t>
            </a:r>
            <a:r>
              <a:rPr lang="en-US" sz="1800" dirty="0" smtClean="0"/>
              <a:t>, 2018)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248150" y="2152062"/>
            <a:ext cx="46545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r>
              <a:rPr lang="en-US" sz="1600" b="1" dirty="0" smtClean="0"/>
              <a:t>Which of these variables has the </a:t>
            </a:r>
            <a:r>
              <a:rPr lang="en-US" sz="1600" b="1" smtClean="0"/>
              <a:t>strongest impact?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3" y="2802408"/>
            <a:ext cx="5614219" cy="3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1300"/>
            <a:ext cx="4343400" cy="402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Intelligence is one of the strongest predictors of educational achievement (e.g., Hattie, 2009)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What is intelligence?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A general mental capacity to draw conclusions, to plan, to solve problems, to reason in abstract categories, to acquire new knowledge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Typically, the performance in tests with mentally demanding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Relatively stable personality trait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7099" y="5268069"/>
            <a:ext cx="298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Example of the Raven matrices IQ test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9" y="1511300"/>
            <a:ext cx="3592701" cy="36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06400" y="1790700"/>
            <a:ext cx="8394700" cy="474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More intelligent/gifted students are better (faster and more effective) in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recognizing regularities and rules relevant for solving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acquiring and organizing </a:t>
            </a:r>
            <a:r>
              <a:rPr lang="en-US" sz="1800"/>
              <a:t>knowledge (Hattie, 2009)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Learning scenarios of future school curricula become more challenging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E.g., Discovery Learning: Self-directed information search in addition to knowledge acquisition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i="1" dirty="0" smtClean="0"/>
              <a:t>Performance differences between more and less gifted students might become larger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dirty="0" smtClean="0"/>
              <a:t>Urgent questions in education:</a:t>
            </a:r>
          </a:p>
          <a:p>
            <a:pPr marL="9779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.AppleSystemUIFont" charset="-120"/>
              <a:buChar char="-"/>
            </a:pPr>
            <a:r>
              <a:rPr lang="en-US" sz="1800" dirty="0" smtClean="0"/>
              <a:t>How to design future education in an inclusive way?</a:t>
            </a:r>
          </a:p>
          <a:p>
            <a:pPr marL="1193800" lvl="3" indent="-342900">
              <a:lnSpc>
                <a:spcPct val="100000"/>
              </a:lnSpc>
              <a:spcBef>
                <a:spcPts val="0"/>
              </a:spcBef>
              <a:buClrTx/>
              <a:buFont typeface=".AppleSystemUIFont" charset="-120"/>
              <a:buChar char="-"/>
            </a:pPr>
            <a:r>
              <a:rPr lang="en-US" sz="1800" dirty="0" smtClean="0"/>
              <a:t>What are effective strategies to help less well-equipped children in school?</a:t>
            </a:r>
            <a:endParaRPr lang="en-US" sz="1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17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potential approach towards inclusive education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575401"/>
            <a:ext cx="8670926" cy="506097"/>
          </a:xfrm>
        </p:spPr>
        <p:txBody>
          <a:bodyPr/>
          <a:lstStyle/>
          <a:p>
            <a:pPr marL="571500" lvl="1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Looking at intelligence in a more nuanced way: what are the cognitive components that bring about intelligent behavior?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3" y="2373589"/>
            <a:ext cx="2393947" cy="238823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8829"/>
              </p:ext>
            </p:extLst>
          </p:nvPr>
        </p:nvGraphicFramePr>
        <p:xfrm>
          <a:off x="403226" y="2322356"/>
          <a:ext cx="6346827" cy="250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66"/>
                <a:gridCol w="2056652"/>
                <a:gridCol w="2321309"/>
              </a:tblGrid>
              <a:tr h="4430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Basic functions (examples)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Emerging cognitive processes (examples)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Involved brain structures (examples)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Controlling attention</a:t>
                      </a:r>
                      <a:endParaRPr 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Drawing conclusions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Imagination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Planning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Decision-making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Problem</a:t>
                      </a:r>
                      <a:r>
                        <a:rPr lang="en-US" sz="1400" b="0" baseline="0" dirty="0" smtClean="0"/>
                        <a:t> solving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mr-IN" sz="1400" b="0" baseline="0" dirty="0" smtClean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Interplay of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Working Memory (at the front of the brain = Pre-Frontal lobe)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Long-Term Memory (e.g., </a:t>
                      </a:r>
                      <a:r>
                        <a:rPr lang="en-US" sz="1400" baseline="0" dirty="0" smtClean="0"/>
                        <a:t>Hippocampus, temporal lobe)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4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Retrieving from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5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Mentally manipulating</a:t>
                      </a:r>
                      <a:r>
                        <a:rPr lang="en-US" sz="1400" baseline="0" dirty="0" smtClean="0"/>
                        <a:t> pieces of information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new thoughts into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5574" y="5144287"/>
            <a:ext cx="84042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93700">
              <a:spcAft>
                <a:spcPts val="600"/>
              </a:spcAft>
              <a:buFont typeface="Arial"/>
              <a:buChar char="•"/>
            </a:pPr>
            <a:r>
              <a:rPr lang="en-US" dirty="0"/>
              <a:t>Identifying regularities in how these components develop during childhood</a:t>
            </a:r>
          </a:p>
          <a:p>
            <a:pPr marL="571500" lvl="1" indent="-393700">
              <a:spcBef>
                <a:spcPts val="600"/>
              </a:spcBef>
              <a:buFont typeface="Arial"/>
              <a:buChar char="•"/>
            </a:pPr>
            <a:r>
              <a:rPr lang="en-US" dirty="0"/>
              <a:t>Deriving ways and strategies to support cognitive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398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71600"/>
            <a:ext cx="80899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Bio-psychological facts on our learnability (neural plasticity)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 smtClean="0"/>
              <a:t>Humans have large brains relative to their body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b="1" dirty="0" smtClean="0"/>
              <a:t>Much of neural development postponed until after birth</a:t>
            </a: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endParaRPr lang="en-US" sz="10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540294"/>
            <a:ext cx="4375150" cy="317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Though birth canal expanded to its limits, brain size can’t be larger than </a:t>
            </a:r>
            <a:r>
              <a:rPr lang="en-US" sz="1400" dirty="0"/>
              <a:t>350 </a:t>
            </a:r>
            <a:r>
              <a:rPr lang="en-US" sz="1400" dirty="0" smtClean="0"/>
              <a:t>cm</a:t>
            </a:r>
            <a:r>
              <a:rPr lang="en-US" sz="1400" baseline="30000" dirty="0" smtClean="0"/>
              <a:t>3 </a:t>
            </a:r>
            <a:r>
              <a:rPr lang="en-US" sz="1400" dirty="0" smtClean="0"/>
              <a:t>at birth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Doubles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year of life: 700 </a:t>
            </a:r>
            <a:r>
              <a:rPr lang="en-US" sz="1400" dirty="0"/>
              <a:t>cm</a:t>
            </a:r>
            <a:r>
              <a:rPr lang="en-US" sz="1400" baseline="30000" dirty="0"/>
              <a:t>3</a:t>
            </a:r>
            <a:endParaRPr lang="en-US" sz="14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growth rate slows down but the volume again doubles before reaching puberty: 1.400 cm</a:t>
            </a:r>
            <a:r>
              <a:rPr lang="en-US" sz="1400" baseline="30000" dirty="0" smtClean="0"/>
              <a:t>3</a:t>
            </a:r>
            <a:endParaRPr lang="en-US" sz="1400" dirty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Prolonged time of development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about 15 years ~ 1/5 of the human life span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needed to acquire complex cultural practices, such as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40294"/>
            <a:ext cx="3922929" cy="31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807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 sz="2400" b="1" dirty="0"/>
              <a:t>why we can influence cognitive development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(like learning your mother tongue) = </a:t>
            </a:r>
            <a:r>
              <a:rPr lang="en-US" sz="1800" dirty="0"/>
              <a:t>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227051"/>
            <a:ext cx="4375150" cy="3487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All </a:t>
            </a:r>
            <a:r>
              <a:rPr lang="en-US" sz="1600" b="1" dirty="0"/>
              <a:t>cognition</a:t>
            </a:r>
            <a:r>
              <a:rPr lang="en-US" sz="1600" dirty="0"/>
              <a:t> </a:t>
            </a:r>
            <a:r>
              <a:rPr lang="en-US" sz="1600" dirty="0" smtClean="0"/>
              <a:t>(e.g., understanding </a:t>
            </a:r>
            <a:r>
              <a:rPr lang="en-US" sz="1600" dirty="0"/>
              <a:t>and producing </a:t>
            </a:r>
            <a:r>
              <a:rPr lang="en-US" sz="1600" dirty="0" smtClean="0"/>
              <a:t>words) </a:t>
            </a:r>
            <a:r>
              <a:rPr lang="en-US" sz="1600" b="1" dirty="0"/>
              <a:t>is </a:t>
            </a:r>
            <a:r>
              <a:rPr lang="en-US" sz="1600" b="1" dirty="0" smtClean="0"/>
              <a:t>distributed </a:t>
            </a:r>
            <a:r>
              <a:rPr lang="en-US" sz="1600" dirty="0" smtClean="0"/>
              <a:t>across</a:t>
            </a:r>
            <a:r>
              <a:rPr lang="en-US" sz="1600" b="1" dirty="0" smtClean="0"/>
              <a:t> specialized areas </a:t>
            </a:r>
            <a:r>
              <a:rPr lang="en-US" sz="1600" dirty="0" smtClean="0"/>
              <a:t>that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play specific roles</a:t>
            </a:r>
            <a:r>
              <a:rPr lang="en-US" sz="1600" dirty="0" smtClean="0"/>
              <a:t>, such as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comprehension of words (</a:t>
            </a:r>
            <a:r>
              <a:rPr lang="en-US" sz="1600" dirty="0"/>
              <a:t>Wernicke’s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production of words (</a:t>
            </a:r>
            <a:r>
              <a:rPr lang="en-US" sz="1600" dirty="0" err="1"/>
              <a:t>Broca’s</a:t>
            </a:r>
            <a:r>
              <a:rPr lang="en-US" sz="1600" dirty="0"/>
              <a:t>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communicate</a:t>
            </a:r>
            <a:r>
              <a:rPr lang="en-US" sz="1600" dirty="0" smtClean="0"/>
              <a:t> to exchange their processing products (e.g., meaning and sound of a word)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27051"/>
            <a:ext cx="4038600" cy="3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U Esitlus">
  <a:themeElements>
    <a:clrScheme name="TL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00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Y">
      <a:majorFont>
        <a:latin typeface="Minion Pro Med Cond Disp"/>
        <a:ea typeface=""/>
        <a:cs typeface=""/>
      </a:majorFont>
      <a:minorFont>
        <a:latin typeface="Minion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1466</Words>
  <Application>Microsoft Macintosh PowerPoint</Application>
  <PresentationFormat>On-screen Show (4:3)</PresentationFormat>
  <Paragraphs>170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Calibri</vt:lpstr>
      <vt:lpstr>Lucida Grande</vt:lpstr>
      <vt:lpstr>Mangal</vt:lpstr>
      <vt:lpstr>Minion Pro</vt:lpstr>
      <vt:lpstr>ＭＳ Ｐゴシック</vt:lpstr>
      <vt:lpstr>Wingdings</vt:lpstr>
      <vt:lpstr>Arial</vt:lpstr>
      <vt:lpstr>TLU Esitlus</vt:lpstr>
      <vt:lpstr>Typical &amp; Atypical Cognitive Development  Unit 0. Introduction into course topics and course structure  15th February 2019  Paul Seitlinger, Kati Aus, Grete Arro   School of Educational Sciences Tallinn University </vt:lpstr>
      <vt:lpstr>Course structure and requirements</vt:lpstr>
      <vt:lpstr>Course topics</vt:lpstr>
      <vt:lpstr>Why cognition matters</vt:lpstr>
      <vt:lpstr>Why cognition matters</vt:lpstr>
      <vt:lpstr>Why cognition matters</vt:lpstr>
      <vt:lpstr>potential approach towards inclusive education</vt:lpstr>
      <vt:lpstr>why we can influence cognitive development</vt:lpstr>
      <vt:lpstr>why we can influence cognitive development</vt:lpstr>
      <vt:lpstr>why we can influence cognitive development</vt:lpstr>
      <vt:lpstr>why we can influence cognitive development</vt:lpstr>
      <vt:lpstr>Why does cognition matter for education?</vt:lpstr>
      <vt:lpstr>Assignment</vt:lpstr>
      <vt:lpstr>Literature of today’s Session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TLU esitlus</dc:title>
  <dc:creator/>
  <cp:lastModifiedBy/>
  <cp:revision>1</cp:revision>
  <cp:lastPrinted>2019-02-15T09:23:05Z</cp:lastPrinted>
  <dcterms:created xsi:type="dcterms:W3CDTF">2017-11-28T11:48:14Z</dcterms:created>
  <dcterms:modified xsi:type="dcterms:W3CDTF">2019-02-15T10:08:08Z</dcterms:modified>
</cp:coreProperties>
</file>