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05" r:id="rId2"/>
    <p:sldId id="433" r:id="rId3"/>
    <p:sldId id="434" r:id="rId4"/>
    <p:sldId id="411" r:id="rId5"/>
    <p:sldId id="427" r:id="rId6"/>
    <p:sldId id="416" r:id="rId7"/>
    <p:sldId id="417" r:id="rId8"/>
    <p:sldId id="428" r:id="rId9"/>
    <p:sldId id="429" r:id="rId10"/>
    <p:sldId id="431" r:id="rId11"/>
    <p:sldId id="432" r:id="rId12"/>
    <p:sldId id="423" r:id="rId13"/>
    <p:sldId id="435" r:id="rId14"/>
    <p:sldId id="41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7570B4-2CC3-FE44-A06D-CFA9051536EB}">
          <p14:sldIdLst>
            <p14:sldId id="305"/>
            <p14:sldId id="433"/>
            <p14:sldId id="434"/>
            <p14:sldId id="411"/>
            <p14:sldId id="427"/>
            <p14:sldId id="416"/>
            <p14:sldId id="417"/>
            <p14:sldId id="428"/>
            <p14:sldId id="429"/>
            <p14:sldId id="431"/>
            <p14:sldId id="432"/>
            <p14:sldId id="423"/>
            <p14:sldId id="435"/>
            <p14:sldId id="4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001"/>
    <a:srgbClr val="D3BBA8"/>
    <a:srgbClr val="F68D2E"/>
    <a:srgbClr val="D0043C"/>
    <a:srgbClr val="A4D65E"/>
    <a:srgbClr val="6E6E6E"/>
    <a:srgbClr val="CFD0D0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41" autoAdjust="0"/>
    <p:restoredTop sz="99631" autoAdjust="0"/>
  </p:normalViewPr>
  <p:slideViewPr>
    <p:cSldViewPr snapToGrid="0">
      <p:cViewPr>
        <p:scale>
          <a:sx n="100" d="100"/>
          <a:sy n="100" d="100"/>
        </p:scale>
        <p:origin x="1128" y="10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200" y="-1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180D4-4DC6-4819-B4B2-E14F72BA88D0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5CF15-7169-47EF-8D67-4C96863E3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46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E848-922C-044A-8C3D-7E0ADC337686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A796D-D5A1-C14B-AE86-9C4E9BE7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0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6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Countercheck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www.iqmindware.com</a:t>
            </a:r>
            <a:r>
              <a:rPr lang="en-US" dirty="0" smtClean="0"/>
              <a:t>/</a:t>
            </a:r>
            <a:r>
              <a:rPr lang="en-US" dirty="0" err="1" smtClean="0"/>
              <a:t>iq-mindware</a:t>
            </a:r>
            <a:r>
              <a:rPr lang="en-US" dirty="0" smtClean="0"/>
              <a:t>/how-to-do-a-raven-matrices-test/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04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so motivating</a:t>
            </a:r>
          </a:p>
          <a:p>
            <a:r>
              <a:rPr lang="en-US" dirty="0" smtClean="0"/>
              <a:t>Trivial</a:t>
            </a:r>
          </a:p>
          <a:p>
            <a:r>
              <a:rPr lang="en-US" dirty="0" smtClean="0"/>
              <a:t>There will always a gap </a:t>
            </a:r>
            <a:r>
              <a:rPr lang="mr-IN" dirty="0" smtClean="0"/>
              <a:t>…</a:t>
            </a:r>
            <a:endParaRPr lang="de-AT" dirty="0" smtClean="0"/>
          </a:p>
          <a:p>
            <a:r>
              <a:rPr lang="de-AT" dirty="0" smtClean="0"/>
              <a:t>But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point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I </a:t>
            </a:r>
            <a:r>
              <a:rPr lang="de-AT" dirty="0" err="1" smtClean="0"/>
              <a:t>want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make</a:t>
            </a:r>
            <a:r>
              <a:rPr lang="de-AT" dirty="0" smtClean="0"/>
              <a:t> – This </a:t>
            </a:r>
            <a:r>
              <a:rPr lang="de-AT" dirty="0" err="1" smtClean="0"/>
              <a:t>gap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become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even</a:t>
            </a:r>
            <a:r>
              <a:rPr lang="de-AT" baseline="0" dirty="0" smtClean="0"/>
              <a:t> larger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38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- </a:t>
            </a:r>
            <a:r>
              <a:rPr lang="en-US" sz="1200" dirty="0" err="1" smtClean="0"/>
              <a:t>Diese</a:t>
            </a:r>
            <a:r>
              <a:rPr lang="en-US" sz="1200" dirty="0" smtClean="0"/>
              <a:t> </a:t>
            </a:r>
            <a:r>
              <a:rPr lang="en-US" sz="1200" dirty="0" err="1" smtClean="0"/>
              <a:t>lange</a:t>
            </a:r>
            <a:r>
              <a:rPr lang="en-US" sz="1200" dirty="0" smtClean="0"/>
              <a:t> </a:t>
            </a:r>
            <a:r>
              <a:rPr lang="en-US" sz="1200" dirty="0" err="1" smtClean="0"/>
              <a:t>Entwicklungszeit</a:t>
            </a:r>
            <a:r>
              <a:rPr lang="en-US" sz="1200" dirty="0" smtClean="0"/>
              <a:t> </a:t>
            </a:r>
            <a:r>
              <a:rPr lang="en-US" sz="1200" dirty="0" err="1" smtClean="0"/>
              <a:t>kommt</a:t>
            </a:r>
            <a:r>
              <a:rPr lang="en-US" sz="1200" dirty="0" smtClean="0"/>
              <a:t> </a:t>
            </a:r>
            <a:r>
              <a:rPr lang="en-US" sz="1200" dirty="0" err="1" smtClean="0"/>
              <a:t>uns</a:t>
            </a:r>
            <a:r>
              <a:rPr lang="en-US" sz="1200" dirty="0" smtClean="0"/>
              <a:t> </a:t>
            </a:r>
            <a:r>
              <a:rPr lang="en-US" sz="1200" dirty="0" err="1" smtClean="0"/>
              <a:t>entgegen</a:t>
            </a:r>
            <a:r>
              <a:rPr lang="en-US" sz="1200" dirty="0" smtClean="0"/>
              <a:t>, wo </a:t>
            </a:r>
            <a:r>
              <a:rPr lang="en-US" sz="1200" dirty="0" err="1" smtClean="0"/>
              <a:t>wir</a:t>
            </a:r>
            <a:r>
              <a:rPr lang="en-US" sz="1200" dirty="0" smtClean="0"/>
              <a:t> </a:t>
            </a:r>
            <a:r>
              <a:rPr lang="en-US" sz="1200" dirty="0" err="1" smtClean="0"/>
              <a:t>doch</a:t>
            </a:r>
            <a:r>
              <a:rPr lang="en-US" sz="1200" dirty="0" smtClean="0"/>
              <a:t> </a:t>
            </a:r>
            <a:r>
              <a:rPr lang="en-US" sz="1200" dirty="0" err="1" smtClean="0"/>
              <a:t>sehr</a:t>
            </a:r>
            <a:r>
              <a:rPr lang="en-US" sz="1200" dirty="0" smtClean="0"/>
              <a:t> </a:t>
            </a:r>
            <a:r>
              <a:rPr lang="en-US" sz="1200" dirty="0" err="1" smtClean="0"/>
              <a:t>viele</a:t>
            </a:r>
            <a:r>
              <a:rPr lang="en-US" sz="1200" dirty="0" smtClean="0"/>
              <a:t> </a:t>
            </a:r>
            <a:r>
              <a:rPr lang="en-US" sz="1200" dirty="0" err="1" smtClean="0"/>
              <a:t>komplizierte</a:t>
            </a:r>
            <a:r>
              <a:rPr lang="en-US" sz="1200" dirty="0" smtClean="0"/>
              <a:t> Dinge </a:t>
            </a:r>
            <a:r>
              <a:rPr lang="en-US" sz="1200" dirty="0" err="1" smtClean="0"/>
              <a:t>erlernen</a:t>
            </a:r>
            <a:r>
              <a:rPr lang="en-US" sz="1200" dirty="0" smtClean="0"/>
              <a:t> </a:t>
            </a:r>
            <a:r>
              <a:rPr lang="en-US" sz="1200" dirty="0" err="1" smtClean="0"/>
              <a:t>müssen</a:t>
            </a:r>
            <a:r>
              <a:rPr lang="en-US" sz="1200" dirty="0" smtClean="0"/>
              <a:t>, </a:t>
            </a:r>
            <a:r>
              <a:rPr lang="en-US" sz="1200" dirty="0" err="1" smtClean="0"/>
              <a:t>wie</a:t>
            </a:r>
            <a:r>
              <a:rPr lang="en-US" sz="1200" dirty="0" smtClean="0"/>
              <a:t> </a:t>
            </a:r>
            <a:r>
              <a:rPr lang="en-US" sz="1200" dirty="0" err="1" smtClean="0"/>
              <a:t>z.B</a:t>
            </a:r>
            <a:r>
              <a:rPr lang="en-US" sz="1200" dirty="0" smtClean="0"/>
              <a:t>. die </a:t>
            </a:r>
            <a:r>
              <a:rPr lang="en-US" sz="1200" dirty="0" err="1" smtClean="0"/>
              <a:t>Sprache</a:t>
            </a:r>
            <a:endParaRPr lang="en-US" sz="1200" dirty="0" smtClean="0"/>
          </a:p>
          <a:p>
            <a:r>
              <a:rPr lang="en-US" sz="1200" dirty="0" smtClean="0"/>
              <a:t>- </a:t>
            </a:r>
            <a:r>
              <a:rPr lang="en-US" sz="1200" dirty="0" err="1" smtClean="0"/>
              <a:t>Sieht</a:t>
            </a:r>
            <a:r>
              <a:rPr lang="en-US" sz="1200" dirty="0" smtClean="0"/>
              <a:t> man </a:t>
            </a:r>
            <a:r>
              <a:rPr lang="en-US" sz="1200" dirty="0" err="1" smtClean="0"/>
              <a:t>sich</a:t>
            </a:r>
            <a:r>
              <a:rPr lang="en-US" sz="1200" dirty="0" smtClean="0"/>
              <a:t> </a:t>
            </a:r>
            <a:r>
              <a:rPr lang="en-US" sz="1200" dirty="0" err="1" smtClean="0"/>
              <a:t>diese</a:t>
            </a:r>
            <a:r>
              <a:rPr lang="en-US" sz="1200" dirty="0" smtClean="0"/>
              <a:t> </a:t>
            </a:r>
            <a:r>
              <a:rPr lang="en-US" sz="1200" dirty="0" err="1" smtClean="0"/>
              <a:t>schematische</a:t>
            </a:r>
            <a:r>
              <a:rPr lang="en-US" sz="1200" dirty="0" smtClean="0"/>
              <a:t> </a:t>
            </a:r>
            <a:r>
              <a:rPr lang="en-US" sz="1200" dirty="0" err="1" smtClean="0"/>
              <a:t>Darstellung</a:t>
            </a:r>
            <a:r>
              <a:rPr lang="en-US" sz="1200" dirty="0" smtClean="0"/>
              <a:t> an, </a:t>
            </a:r>
            <a:r>
              <a:rPr lang="en-US" sz="1200" dirty="0" err="1" smtClean="0"/>
              <a:t>erkennt</a:t>
            </a:r>
            <a:r>
              <a:rPr lang="en-US" sz="1200" dirty="0" smtClean="0"/>
              <a:t> man </a:t>
            </a:r>
            <a:r>
              <a:rPr lang="en-US" sz="1200" dirty="0" err="1" smtClean="0"/>
              <a:t>etwas</a:t>
            </a:r>
            <a:r>
              <a:rPr lang="en-US" sz="1200" dirty="0" smtClean="0"/>
              <a:t>, das </a:t>
            </a:r>
            <a:r>
              <a:rPr lang="en-US" sz="1200" dirty="0" err="1" smtClean="0"/>
              <a:t>typisch</a:t>
            </a:r>
            <a:r>
              <a:rPr lang="en-US" sz="1200" dirty="0" smtClean="0"/>
              <a:t> </a:t>
            </a:r>
            <a:r>
              <a:rPr lang="en-US" sz="1200" dirty="0" err="1" smtClean="0"/>
              <a:t>fürs</a:t>
            </a:r>
            <a:r>
              <a:rPr lang="en-US" sz="1200" dirty="0" smtClean="0"/>
              <a:t> </a:t>
            </a:r>
            <a:r>
              <a:rPr lang="en-US" sz="1200" dirty="0" err="1" smtClean="0"/>
              <a:t>Gehirn</a:t>
            </a:r>
            <a:r>
              <a:rPr lang="en-US" sz="1200" dirty="0" smtClean="0"/>
              <a:t> </a:t>
            </a:r>
            <a:r>
              <a:rPr lang="en-US" sz="1200" dirty="0" err="1" smtClean="0"/>
              <a:t>ist</a:t>
            </a:r>
            <a:r>
              <a:rPr lang="en-US" sz="1200" dirty="0" smtClean="0"/>
              <a:t>, </a:t>
            </a:r>
            <a:r>
              <a:rPr lang="en-US" sz="1200" dirty="0" err="1" smtClean="0"/>
              <a:t>nämlich</a:t>
            </a:r>
            <a:r>
              <a:rPr lang="en-US" sz="1200" dirty="0" smtClean="0"/>
              <a:t> </a:t>
            </a:r>
            <a:r>
              <a:rPr lang="en-US" sz="1200" dirty="0" err="1" smtClean="0"/>
              <a:t>seineSpezialisierung</a:t>
            </a:r>
            <a:endParaRPr lang="en-US" sz="1200" dirty="0" smtClean="0"/>
          </a:p>
          <a:p>
            <a:r>
              <a:rPr lang="en-US" sz="1200" dirty="0" smtClean="0"/>
              <a:t>- </a:t>
            </a:r>
            <a:r>
              <a:rPr lang="en-US" sz="1200" dirty="0" err="1" smtClean="0"/>
              <a:t>Im</a:t>
            </a:r>
            <a:r>
              <a:rPr lang="en-US" sz="1200" dirty="0" smtClean="0"/>
              <a:t> </a:t>
            </a:r>
            <a:r>
              <a:rPr lang="en-US" sz="1200" dirty="0" err="1" smtClean="0"/>
              <a:t>Bereich</a:t>
            </a:r>
            <a:r>
              <a:rPr lang="en-US" sz="1200" dirty="0" smtClean="0"/>
              <a:t> der </a:t>
            </a:r>
            <a:r>
              <a:rPr lang="en-US" sz="1200" dirty="0" err="1" smtClean="0"/>
              <a:t>Sprache</a:t>
            </a:r>
            <a:r>
              <a:rPr lang="en-US" sz="1200" dirty="0" smtClean="0"/>
              <a:t> </a:t>
            </a:r>
            <a:r>
              <a:rPr lang="en-US" sz="1200" dirty="0" err="1" smtClean="0"/>
              <a:t>etwa</a:t>
            </a:r>
            <a:r>
              <a:rPr lang="en-US" sz="1200" dirty="0" smtClean="0"/>
              <a:t> </a:t>
            </a:r>
            <a:r>
              <a:rPr lang="en-US" sz="1200" dirty="0" err="1" smtClean="0"/>
              <a:t>kann</a:t>
            </a:r>
            <a:r>
              <a:rPr lang="en-US" sz="1200" dirty="0" smtClean="0"/>
              <a:t> man </a:t>
            </a:r>
            <a:r>
              <a:rPr lang="en-US" sz="1200" dirty="0" err="1" smtClean="0"/>
              <a:t>unterscheiden</a:t>
            </a:r>
            <a:r>
              <a:rPr lang="en-US" sz="1200" dirty="0" smtClean="0"/>
              <a:t>, </a:t>
            </a:r>
            <a:r>
              <a:rPr lang="en-US" sz="1200" dirty="0" err="1" smtClean="0"/>
              <a:t>zwischen</a:t>
            </a:r>
            <a:r>
              <a:rPr lang="en-US" sz="1200" dirty="0" smtClean="0"/>
              <a:t> </a:t>
            </a:r>
            <a:r>
              <a:rPr lang="en-US" sz="1200" dirty="0" err="1" smtClean="0"/>
              <a:t>dem</a:t>
            </a:r>
            <a:r>
              <a:rPr lang="en-US" sz="1200" dirty="0" smtClean="0"/>
              <a:t> Verstehen und </a:t>
            </a:r>
            <a:r>
              <a:rPr lang="en-US" sz="1200" dirty="0" err="1" smtClean="0"/>
              <a:t>dem</a:t>
            </a:r>
            <a:r>
              <a:rPr lang="en-US" sz="1200" dirty="0" smtClean="0"/>
              <a:t> </a:t>
            </a:r>
            <a:r>
              <a:rPr lang="en-US" sz="1200" dirty="0" err="1" smtClean="0"/>
              <a:t>Produzieren</a:t>
            </a:r>
            <a:r>
              <a:rPr lang="en-US" sz="1200" dirty="0" smtClean="0"/>
              <a:t> </a:t>
            </a:r>
            <a:r>
              <a:rPr lang="en-US" sz="1200" dirty="0" err="1" smtClean="0"/>
              <a:t>eines</a:t>
            </a:r>
            <a:r>
              <a:rPr lang="en-US" sz="1200" dirty="0" smtClean="0"/>
              <a:t> </a:t>
            </a:r>
            <a:r>
              <a:rPr lang="en-US" sz="1200" dirty="0" err="1" smtClean="0"/>
              <a:t>Wortes</a:t>
            </a:r>
            <a:r>
              <a:rPr lang="en-US" sz="1200" dirty="0" smtClean="0"/>
              <a:t>: W und B Areal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Das </a:t>
            </a:r>
            <a:r>
              <a:rPr lang="en-US" sz="1200" dirty="0" err="1" smtClean="0"/>
              <a:t>Beispiel</a:t>
            </a:r>
            <a:r>
              <a:rPr lang="en-US" sz="1200" dirty="0" smtClean="0"/>
              <a:t> </a:t>
            </a:r>
            <a:r>
              <a:rPr lang="en-US" sz="1200" dirty="0" err="1" smtClean="0"/>
              <a:t>soll</a:t>
            </a:r>
            <a:r>
              <a:rPr lang="en-US" sz="1200" dirty="0" smtClean="0"/>
              <a:t> </a:t>
            </a:r>
            <a:r>
              <a:rPr lang="en-US" sz="1200" dirty="0" err="1" smtClean="0"/>
              <a:t>auch</a:t>
            </a:r>
            <a:r>
              <a:rPr lang="en-US" sz="1200" dirty="0" smtClean="0"/>
              <a:t> </a:t>
            </a:r>
            <a:r>
              <a:rPr lang="en-US" sz="1200" dirty="0" err="1" smtClean="0"/>
              <a:t>deutlich</a:t>
            </a:r>
            <a:r>
              <a:rPr lang="en-US" sz="1200" dirty="0" smtClean="0"/>
              <a:t> </a:t>
            </a:r>
            <a:r>
              <a:rPr lang="en-US" sz="1200" dirty="0" err="1" smtClean="0"/>
              <a:t>machen</a:t>
            </a:r>
            <a:r>
              <a:rPr lang="en-US" sz="1200" dirty="0" smtClean="0"/>
              <a:t>, </a:t>
            </a:r>
            <a:r>
              <a:rPr lang="en-US" sz="1200" dirty="0" err="1" smtClean="0"/>
              <a:t>dass</a:t>
            </a:r>
            <a:r>
              <a:rPr lang="en-US" sz="1200" dirty="0" smtClean="0"/>
              <a:t> die </a:t>
            </a:r>
            <a:r>
              <a:rPr lang="en-US" sz="1200" dirty="0" err="1" smtClean="0"/>
              <a:t>Verarbeitung</a:t>
            </a:r>
            <a:r>
              <a:rPr lang="en-US" sz="1200" dirty="0" smtClean="0"/>
              <a:t> von Information auf der </a:t>
            </a:r>
            <a:r>
              <a:rPr lang="en-US" sz="1200" dirty="0" err="1" smtClean="0"/>
              <a:t>Kommunikation</a:t>
            </a:r>
            <a:r>
              <a:rPr lang="en-US" sz="1200" dirty="0" smtClean="0"/>
              <a:t> </a:t>
            </a:r>
            <a:r>
              <a:rPr lang="en-US" sz="1200" dirty="0" err="1" smtClean="0"/>
              <a:t>dieser</a:t>
            </a:r>
            <a:r>
              <a:rPr lang="en-US" sz="1200" dirty="0" smtClean="0"/>
              <a:t> </a:t>
            </a:r>
            <a:r>
              <a:rPr lang="en-US" sz="1200" dirty="0" err="1" smtClean="0"/>
              <a:t>Areale</a:t>
            </a:r>
            <a:r>
              <a:rPr lang="en-US" sz="1200" dirty="0" smtClean="0"/>
              <a:t> </a:t>
            </a:r>
            <a:r>
              <a:rPr lang="en-US" sz="1200" dirty="0" err="1" smtClean="0"/>
              <a:t>ist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32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Communication is based on connections between neurons = synapses</a:t>
            </a:r>
          </a:p>
          <a:p>
            <a:r>
              <a:rPr lang="en-US" sz="1600" dirty="0" smtClean="0"/>
              <a:t>One single neuron can’t represent knowledge, such as the meaning of a word</a:t>
            </a:r>
          </a:p>
          <a:p>
            <a:r>
              <a:rPr lang="en-US" sz="1600" dirty="0" smtClean="0"/>
              <a:t>Only possible through the communication among a large number of neurons</a:t>
            </a:r>
          </a:p>
          <a:p>
            <a:r>
              <a:rPr lang="en-US" sz="1600" dirty="0" smtClean="0"/>
              <a:t>Therefore synaptogenesis (explosion of synapse formation in infancy)</a:t>
            </a:r>
          </a:p>
          <a:p>
            <a:pPr lvl="1"/>
            <a:r>
              <a:rPr lang="en-US" sz="1200" dirty="0" smtClean="0"/>
              <a:t>It peaks at the age of 2. </a:t>
            </a:r>
            <a:r>
              <a:rPr lang="en-US" sz="1200" dirty="0" err="1" smtClean="0"/>
              <a:t>Broca</a:t>
            </a:r>
            <a:r>
              <a:rPr lang="en-US" sz="1200" dirty="0" smtClean="0"/>
              <a:t> area and how synapses increase</a:t>
            </a:r>
          </a:p>
          <a:p>
            <a:r>
              <a:rPr lang="en-US" sz="1600" dirty="0" smtClean="0"/>
              <a:t>Soon after, it starts removing unnecessary synapses: Pruning for neural efficiency</a:t>
            </a:r>
          </a:p>
          <a:p>
            <a:pPr lvl="1"/>
            <a:r>
              <a:rPr lang="en-US" sz="1200" dirty="0" smtClean="0"/>
              <a:t>“Use it or lose it” principle; synaptic pruning (between </a:t>
            </a:r>
            <a:r>
              <a:rPr lang="en-US" sz="1200" b="1" dirty="0" smtClean="0"/>
              <a:t>2 and 16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 smtClean="0"/>
              <a:t>Whether or not a synapse is pruned is influenced by the experiences a child makes. Constant stimulation causes synapses to grow and become permanent. But if a child receives little stimulation the brain will keep fewer of those connections.</a:t>
            </a:r>
          </a:p>
          <a:p>
            <a:r>
              <a:rPr lang="en-US" sz="1600" dirty="0" smtClean="0"/>
              <a:t>Environment and education to separate important from less important things</a:t>
            </a:r>
          </a:p>
          <a:p>
            <a:r>
              <a:rPr lang="en-US" sz="1600" dirty="0" smtClean="0"/>
              <a:t>Interplay of biology and learning experiences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2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4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islaid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8703" y="2607308"/>
            <a:ext cx="7772400" cy="1496859"/>
          </a:xfrm>
        </p:spPr>
        <p:txBody>
          <a:bodyPr anchor="t"/>
          <a:lstStyle>
            <a:lvl1pPr algn="l">
              <a:lnSpc>
                <a:spcPct val="53000"/>
              </a:lnSpc>
              <a:defRPr sz="8800" baseline="0">
                <a:latin typeface="Minion Pro" panose="02040503050201020203" pitchFamily="18" charset="0"/>
              </a:defRPr>
            </a:lvl1pPr>
          </a:lstStyle>
          <a:p>
            <a:r>
              <a:rPr lang="en-US" dirty="0"/>
              <a:t>T</a:t>
            </a:r>
            <a:r>
              <a:rPr lang="et-EE" dirty="0"/>
              <a:t>ähtis  pealkiri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8069" y="4114800"/>
            <a:ext cx="7182297" cy="1153632"/>
          </a:xfrm>
        </p:spPr>
        <p:txBody>
          <a:bodyPr lIns="36000" tIns="180000"/>
          <a:lstStyle>
            <a:lvl1pPr marL="0" indent="0" algn="l">
              <a:lnSpc>
                <a:spcPct val="50000"/>
              </a:lnSpc>
              <a:buNone/>
              <a:defRPr sz="2400" cap="small" spc="600" baseline="0">
                <a:latin typeface="Minion Pro" panose="020405030502010202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/>
              <a:t>nimi</a:t>
            </a:r>
          </a:p>
          <a:p>
            <a:r>
              <a:rPr lang="et-EE" dirty="0"/>
              <a:t>xx.xx.xxxx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937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õrdlu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0" y="1858963"/>
            <a:ext cx="3724275" cy="3912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25" y="1858963"/>
            <a:ext cx="3724275" cy="3912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96900" y="314574"/>
            <a:ext cx="7962900" cy="1234826"/>
          </a:xfrm>
        </p:spPr>
        <p:txBody>
          <a:bodyPr anchor="b"/>
          <a:lstStyle>
            <a:lvl1pPr>
              <a:lnSpc>
                <a:spcPct val="100000"/>
              </a:lnSpc>
              <a:defRPr sz="32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997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1807" y="712816"/>
            <a:ext cx="3127768" cy="6654800"/>
          </a:xfrm>
        </p:spPr>
        <p:txBody>
          <a:bodyPr anchor="b"/>
          <a:lstStyle>
            <a:lvl1pPr marL="0" indent="0">
              <a:buNone/>
              <a:defRPr sz="45000" b="0" i="1">
                <a:solidFill>
                  <a:srgbClr val="F68D2E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pPr lvl="0"/>
            <a:r>
              <a:rPr lang="et-EE" dirty="0"/>
              <a:t>1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98721" y="2215816"/>
            <a:ext cx="4751812" cy="2233784"/>
          </a:xfrm>
        </p:spPr>
        <p:txBody>
          <a:bodyPr anchor="ctr"/>
          <a:lstStyle>
            <a:lvl1pPr marL="457200" indent="-457200">
              <a:buFont typeface="Lucida Grande"/>
              <a:buChar char="-"/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663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 ruut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49300" y="685800"/>
            <a:ext cx="2349500" cy="23495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755576" y="1841500"/>
            <a:ext cx="2340000" cy="1191196"/>
          </a:xfrm>
          <a:noFill/>
          <a:ln>
            <a:noFill/>
          </a:ln>
        </p:spPr>
        <p:txBody>
          <a:bodyPr lIns="180000" tIns="374400" rIns="180000" bIns="140400" anchor="b"/>
          <a:lstStyle>
            <a:lvl1pPr marL="0" indent="0" algn="l">
              <a:lnSpc>
                <a:spcPct val="100000"/>
              </a:lnSpc>
              <a:buClr>
                <a:schemeClr val="bg1"/>
              </a:buClr>
              <a:buSzPct val="210000"/>
              <a:buFont typeface="+mj-lt"/>
              <a:buNone/>
              <a:defRPr sz="2800" b="0" i="0" spc="300">
                <a:solidFill>
                  <a:schemeClr val="bg1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4558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1561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3263900"/>
            <a:ext cx="7772400" cy="2616200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755576" y="836712"/>
            <a:ext cx="1656184" cy="8640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80000" tIns="374400" rIns="180000" bIns="140400" numCol="1" anchor="t" anchorCtr="0" compatLnSpc="1">
            <a:prstTxWarp prst="textNoShape">
              <a:avLst/>
            </a:prstTxWarp>
          </a:bodyPr>
          <a:lstStyle>
            <a:lvl1pPr marL="0" indent="0"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210000"/>
              <a:buFont typeface="+mj-lt"/>
              <a:buNone/>
              <a:defRPr lang="en-GB" sz="3600" b="0" i="1" kern="1200">
                <a:solidFill>
                  <a:schemeClr val="bg1"/>
                </a:solidFill>
                <a:latin typeface="Minion Pro"/>
                <a:ea typeface="ＭＳ Ｐゴシック" panose="020B0600070205080204" pitchFamily="34" charset="-128"/>
                <a:cs typeface="Minion Pro"/>
              </a:defRPr>
            </a:lvl1pPr>
            <a:lvl2pPr marL="742950" indent="-28575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6600" b="0" i="1" dirty="0">
                <a:latin typeface="Minion Pro" panose="02040503050201020203" pitchFamily="18" charset="0"/>
                <a:cs typeface="Minion Pro"/>
              </a:rPr>
              <a:t>1.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401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 ruut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634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1561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3263900"/>
            <a:ext cx="7772400" cy="2616200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79800" y="685800"/>
            <a:ext cx="2349500" cy="23495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486076" y="1841500"/>
            <a:ext cx="2340000" cy="1191196"/>
          </a:xfrm>
          <a:noFill/>
        </p:spPr>
        <p:txBody>
          <a:bodyPr lIns="180000" tIns="374400" rIns="180000" bIns="140400" anchor="b"/>
          <a:lstStyle>
            <a:lvl1pPr marL="0" indent="0" algn="l">
              <a:lnSpc>
                <a:spcPct val="100000"/>
              </a:lnSpc>
              <a:buClr>
                <a:schemeClr val="bg1"/>
              </a:buClr>
              <a:buSzPct val="210000"/>
              <a:buFont typeface="+mj-lt"/>
              <a:buNone/>
              <a:defRPr sz="2800" b="0" i="0" spc="300">
                <a:solidFill>
                  <a:schemeClr val="bg1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 bwMode="auto">
          <a:xfrm>
            <a:off x="3486076" y="836712"/>
            <a:ext cx="1656184" cy="8640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80000" tIns="374400" rIns="180000" bIns="140400" numCol="1" anchor="t" anchorCtr="0" compatLnSpc="1">
            <a:prstTxWarp prst="textNoShape">
              <a:avLst/>
            </a:prstTxWarp>
          </a:bodyPr>
          <a:lstStyle>
            <a:lvl1pPr marL="0" indent="0"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210000"/>
              <a:buFont typeface="+mj-lt"/>
              <a:buNone/>
              <a:defRPr lang="en-GB" sz="3600" b="0" i="1" kern="1200">
                <a:solidFill>
                  <a:schemeClr val="bg1"/>
                </a:solidFill>
                <a:latin typeface="Minion Pro"/>
                <a:ea typeface="ＭＳ Ｐゴシック" panose="020B0600070205080204" pitchFamily="34" charset="-128"/>
                <a:cs typeface="Minion Pro"/>
              </a:defRPr>
            </a:lvl1pPr>
            <a:lvl2pPr marL="742950" indent="-28575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6600" b="0" i="1" dirty="0">
                <a:latin typeface="Minion Pro" panose="02040503050201020203" pitchFamily="18" charset="0"/>
                <a:cs typeface="Minion Pro"/>
              </a:rPr>
              <a:t>2.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8708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 ruutu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4558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586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3263900"/>
            <a:ext cx="7772400" cy="2616200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184900" y="685800"/>
            <a:ext cx="2349500" cy="23495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191176" y="1841500"/>
            <a:ext cx="2340000" cy="1191196"/>
          </a:xfrm>
          <a:noFill/>
        </p:spPr>
        <p:txBody>
          <a:bodyPr lIns="180000" tIns="374400" rIns="180000" bIns="140400" anchor="b"/>
          <a:lstStyle>
            <a:lvl1pPr marL="0" indent="0" algn="l">
              <a:lnSpc>
                <a:spcPct val="100000"/>
              </a:lnSpc>
              <a:buClr>
                <a:schemeClr val="bg1"/>
              </a:buClr>
              <a:buSzPct val="210000"/>
              <a:buFont typeface="+mj-lt"/>
              <a:buNone/>
              <a:defRPr sz="2800" b="0" i="0" spc="300">
                <a:solidFill>
                  <a:schemeClr val="bg1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 bwMode="auto">
          <a:xfrm>
            <a:off x="6191176" y="836712"/>
            <a:ext cx="1656184" cy="8640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80000" tIns="374400" rIns="180000" bIns="140400" numCol="1" anchor="t" anchorCtr="0" compatLnSpc="1">
            <a:prstTxWarp prst="textNoShape">
              <a:avLst/>
            </a:prstTxWarp>
          </a:bodyPr>
          <a:lstStyle>
            <a:lvl1pPr marL="0" indent="0"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210000"/>
              <a:buFont typeface="+mj-lt"/>
              <a:buNone/>
              <a:defRPr lang="en-GB" sz="3600" b="0" i="1" kern="1200">
                <a:solidFill>
                  <a:schemeClr val="bg1"/>
                </a:solidFill>
                <a:latin typeface="Minion Pro"/>
                <a:ea typeface="ＭＳ Ｐゴシック" panose="020B0600070205080204" pitchFamily="34" charset="-128"/>
                <a:cs typeface="Minion Pro"/>
              </a:defRPr>
            </a:lvl1pPr>
            <a:lvl2pPr marL="742950" indent="-28575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6600" b="0" i="1" dirty="0">
                <a:latin typeface="Minion Pro" panose="02040503050201020203" pitchFamily="18" charset="0"/>
                <a:cs typeface="Minion Pro"/>
              </a:rPr>
              <a:t>3.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8708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ike ringpilt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5" name="Picture Placeholder 6174"/>
          <p:cNvSpPr>
            <a:spLocks noGrp="1"/>
          </p:cNvSpPr>
          <p:nvPr>
            <p:ph type="pic" sz="quarter" idx="11" hasCustomPrompt="1"/>
          </p:nvPr>
        </p:nvSpPr>
        <p:spPr>
          <a:xfrm>
            <a:off x="566445" y="1036284"/>
            <a:ext cx="4212000" cy="421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 dirty="0" err="1"/>
              <a:t>Add</a:t>
            </a:r>
            <a:r>
              <a:rPr lang="et-EE" dirty="0"/>
              <a:t> Picture </a:t>
            </a:r>
            <a:r>
              <a:rPr lang="et-EE" dirty="0" err="1"/>
              <a:t>or</a:t>
            </a:r>
            <a:r>
              <a:rPr lang="et-EE" dirty="0"/>
              <a:t> </a:t>
            </a:r>
            <a:r>
              <a:rPr lang="et-EE" dirty="0" err="1"/>
              <a:t>texture</a:t>
            </a:r>
            <a:r>
              <a:rPr lang="et-EE" dirty="0"/>
              <a:t> </a:t>
            </a:r>
            <a:r>
              <a:rPr lang="et-EE" dirty="0" err="1"/>
              <a:t>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0" y="2350070"/>
            <a:ext cx="3564566" cy="1732548"/>
          </a:xfrm>
        </p:spPr>
        <p:txBody>
          <a:bodyPr anchor="ctr"/>
          <a:lstStyle>
            <a:lvl1pPr marL="457200" indent="-457200">
              <a:buFont typeface="Lucida Grande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992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ur ringpilt + pealkiri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7330" y="3418086"/>
            <a:ext cx="3466560" cy="1732548"/>
          </a:xfrm>
        </p:spPr>
        <p:txBody>
          <a:bodyPr anchor="ctr"/>
          <a:lstStyle>
            <a:lvl1pPr marL="342900" indent="-342900">
              <a:buFont typeface="Lucida Grande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6174"/>
          <p:cNvSpPr>
            <a:spLocks noGrp="1"/>
          </p:cNvSpPr>
          <p:nvPr>
            <p:ph type="pic" sz="quarter" idx="11" hasCustomPrompt="1"/>
          </p:nvPr>
        </p:nvSpPr>
        <p:spPr>
          <a:xfrm>
            <a:off x="4187176" y="-483571"/>
            <a:ext cx="7856510" cy="785651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 err="1"/>
              <a:t>Add</a:t>
            </a:r>
            <a:r>
              <a:rPr lang="et-EE"/>
              <a:t> Picture </a:t>
            </a:r>
            <a:r>
              <a:rPr lang="et-EE" err="1"/>
              <a:t>or</a:t>
            </a:r>
            <a:r>
              <a:rPr lang="et-EE"/>
              <a:t> </a:t>
            </a:r>
            <a:r>
              <a:rPr lang="et-EE" err="1"/>
              <a:t>texture</a:t>
            </a:r>
            <a:r>
              <a:rPr lang="et-EE"/>
              <a:t> </a:t>
            </a:r>
            <a:r>
              <a:rPr lang="et-EE" err="1"/>
              <a:t>fill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70287" y="1346174"/>
            <a:ext cx="3452119" cy="1902466"/>
          </a:xfrm>
        </p:spPr>
        <p:txBody>
          <a:bodyPr/>
          <a:lstStyle>
            <a:lvl1pPr>
              <a:lnSpc>
                <a:spcPct val="100000"/>
              </a:lnSpc>
              <a:defRPr sz="28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9302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ur ringpilt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174"/>
          <p:cNvSpPr>
            <a:spLocks noGrp="1"/>
          </p:cNvSpPr>
          <p:nvPr>
            <p:ph type="pic" sz="quarter" idx="11" hasCustomPrompt="1"/>
          </p:nvPr>
        </p:nvSpPr>
        <p:spPr>
          <a:xfrm>
            <a:off x="4187176" y="-483571"/>
            <a:ext cx="7856510" cy="785651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 err="1"/>
              <a:t>Add</a:t>
            </a:r>
            <a:r>
              <a:rPr lang="et-EE"/>
              <a:t> Picture </a:t>
            </a:r>
            <a:r>
              <a:rPr lang="et-EE" err="1"/>
              <a:t>or</a:t>
            </a:r>
            <a:r>
              <a:rPr lang="et-EE"/>
              <a:t> </a:t>
            </a:r>
            <a:r>
              <a:rPr lang="et-EE" err="1"/>
              <a:t>texture</a:t>
            </a:r>
            <a:r>
              <a:rPr lang="et-EE"/>
              <a:t> </a:t>
            </a:r>
            <a:r>
              <a:rPr lang="et-EE" err="1"/>
              <a:t>fill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1930" y="2617986"/>
            <a:ext cx="3466560" cy="1732548"/>
          </a:xfrm>
        </p:spPr>
        <p:txBody>
          <a:bodyPr anchor="ctr"/>
          <a:lstStyle>
            <a:lvl1pPr marL="342900" indent="-342900">
              <a:buFont typeface="Lucida Grande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189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+ pealkiri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/>
          <p:cNvSpPr>
            <a:spLocks noGrp="1"/>
          </p:cNvSpPr>
          <p:nvPr>
            <p:ph type="pic" sz="quarter" idx="10"/>
          </p:nvPr>
        </p:nvSpPr>
        <p:spPr>
          <a:xfrm>
            <a:off x="4850089" y="0"/>
            <a:ext cx="4293911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470287" y="1346174"/>
            <a:ext cx="3921133" cy="1902466"/>
          </a:xfrm>
        </p:spPr>
        <p:txBody>
          <a:bodyPr/>
          <a:lstStyle>
            <a:lvl1pPr>
              <a:lnSpc>
                <a:spcPct val="100000"/>
              </a:lnSpc>
              <a:defRPr sz="28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1"/>
          </p:nvPr>
        </p:nvSpPr>
        <p:spPr>
          <a:xfrm>
            <a:off x="515430" y="3418086"/>
            <a:ext cx="3878770" cy="1732548"/>
          </a:xfrm>
        </p:spPr>
        <p:txBody>
          <a:bodyPr anchor="ctr"/>
          <a:lstStyle>
            <a:lvl1pPr marL="342900" indent="-342900">
              <a:buFont typeface="Lucida Grande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694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/>
          <p:cNvSpPr>
            <a:spLocks noGrp="1"/>
          </p:cNvSpPr>
          <p:nvPr>
            <p:ph type="pic" sz="quarter" idx="10"/>
          </p:nvPr>
        </p:nvSpPr>
        <p:spPr>
          <a:xfrm>
            <a:off x="4850089" y="0"/>
            <a:ext cx="4293911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515430" y="2656086"/>
            <a:ext cx="3878770" cy="1732548"/>
          </a:xfrm>
        </p:spPr>
        <p:txBody>
          <a:bodyPr anchor="ctr"/>
          <a:lstStyle>
            <a:lvl1pPr marL="342900" indent="-342900">
              <a:buFont typeface="Lucida Grande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53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01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281412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695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+ pildial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81000" y="342900"/>
            <a:ext cx="8356600" cy="5346700"/>
          </a:xfrm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err="1"/>
              <a:t>Pilt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755900" y="5892800"/>
            <a:ext cx="5969000" cy="567540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P</a:t>
            </a:r>
            <a:r>
              <a:rPr lang="et-EE" dirty="0"/>
              <a:t>ildiallkiri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296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0" y="365126"/>
            <a:ext cx="8356600" cy="1325563"/>
          </a:xfrm>
        </p:spPr>
        <p:txBody>
          <a:bodyPr/>
          <a:lstStyle/>
          <a:p>
            <a:r>
              <a:rPr lang="et-EE" dirty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6006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566" y="276474"/>
            <a:ext cx="8363190" cy="1133505"/>
          </a:xfrm>
        </p:spPr>
        <p:txBody>
          <a:bodyPr anchor="b"/>
          <a:lstStyle>
            <a:lvl1pPr>
              <a:lnSpc>
                <a:spcPct val="100000"/>
              </a:lnSpc>
              <a:defRPr sz="32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6002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1678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err="1"/>
              <a:t>pilt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7097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174"/>
          <p:cNvSpPr>
            <a:spLocks noGrp="1"/>
          </p:cNvSpPr>
          <p:nvPr>
            <p:ph type="pic" sz="quarter" idx="11" hasCustomPrompt="1"/>
          </p:nvPr>
        </p:nvSpPr>
        <p:spPr>
          <a:xfrm>
            <a:off x="985545" y="14351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1" name="Picture Placeholder 6174"/>
          <p:cNvSpPr>
            <a:spLocks noGrp="1"/>
          </p:cNvSpPr>
          <p:nvPr>
            <p:ph type="pic" sz="quarter" idx="12" hasCustomPrompt="1"/>
          </p:nvPr>
        </p:nvSpPr>
        <p:spPr>
          <a:xfrm>
            <a:off x="3474745" y="14351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2" name="Picture Placeholder 6174"/>
          <p:cNvSpPr>
            <a:spLocks noGrp="1"/>
          </p:cNvSpPr>
          <p:nvPr>
            <p:ph type="pic" sz="quarter" idx="13" hasCustomPrompt="1"/>
          </p:nvPr>
        </p:nvSpPr>
        <p:spPr>
          <a:xfrm>
            <a:off x="5887745" y="14351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3" name="Picture Placeholder 6174"/>
          <p:cNvSpPr>
            <a:spLocks noGrp="1"/>
          </p:cNvSpPr>
          <p:nvPr>
            <p:ph type="pic" sz="quarter" idx="14" hasCustomPrompt="1"/>
          </p:nvPr>
        </p:nvSpPr>
        <p:spPr>
          <a:xfrm>
            <a:off x="6891045" y="38735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4" name="Picture Placeholder 6174"/>
          <p:cNvSpPr>
            <a:spLocks noGrp="1"/>
          </p:cNvSpPr>
          <p:nvPr>
            <p:ph type="pic" sz="quarter" idx="15" hasCustomPrompt="1"/>
          </p:nvPr>
        </p:nvSpPr>
        <p:spPr>
          <a:xfrm>
            <a:off x="4414545" y="38735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5" name="Picture Placeholder 6174"/>
          <p:cNvSpPr>
            <a:spLocks noGrp="1"/>
          </p:cNvSpPr>
          <p:nvPr>
            <p:ph type="pic" sz="quarter" idx="16" hasCustomPrompt="1"/>
          </p:nvPr>
        </p:nvSpPr>
        <p:spPr>
          <a:xfrm>
            <a:off x="1963445" y="38735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787400" y="25273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3251200" y="25273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5676900" y="25273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20" hasCustomPrompt="1"/>
          </p:nvPr>
        </p:nvSpPr>
        <p:spPr>
          <a:xfrm>
            <a:off x="6680200" y="49657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31" name="Text Placeholder 26"/>
          <p:cNvSpPr>
            <a:spLocks noGrp="1"/>
          </p:cNvSpPr>
          <p:nvPr>
            <p:ph type="body" sz="quarter" idx="21" hasCustomPrompt="1"/>
          </p:nvPr>
        </p:nvSpPr>
        <p:spPr>
          <a:xfrm>
            <a:off x="4203700" y="49657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32" name="Text Placeholder 26"/>
          <p:cNvSpPr>
            <a:spLocks noGrp="1"/>
          </p:cNvSpPr>
          <p:nvPr>
            <p:ph type="body" sz="quarter" idx="22" hasCustomPrompt="1"/>
          </p:nvPr>
        </p:nvSpPr>
        <p:spPr>
          <a:xfrm>
            <a:off x="1752600" y="49657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5566" y="-168026"/>
            <a:ext cx="8363190" cy="1133505"/>
          </a:xfrm>
        </p:spPr>
        <p:txBody>
          <a:bodyPr anchor="b"/>
          <a:lstStyle>
            <a:lvl1pPr>
              <a:lnSpc>
                <a:spcPct val="100000"/>
              </a:lnSpc>
              <a:defRPr sz="32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6909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islaid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8703" y="2607308"/>
            <a:ext cx="7772400" cy="1496859"/>
          </a:xfrm>
        </p:spPr>
        <p:txBody>
          <a:bodyPr anchor="t"/>
          <a:lstStyle>
            <a:lvl1pPr algn="l">
              <a:lnSpc>
                <a:spcPct val="53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MASTR TITLE </a:t>
            </a:r>
            <a:r>
              <a:rPr lang="et-EE" dirty="0"/>
              <a:t/>
            </a:r>
            <a:br>
              <a:rPr lang="et-EE" dirty="0"/>
            </a:br>
            <a:r>
              <a:rPr lang="en-US" dirty="0"/>
              <a:t>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8069" y="4114800"/>
            <a:ext cx="7182297" cy="1153632"/>
          </a:xfrm>
        </p:spPr>
        <p:txBody>
          <a:bodyPr lIns="36000" tIns="180000"/>
          <a:lstStyle>
            <a:lvl1pPr marL="0" indent="0" algn="l">
              <a:lnSpc>
                <a:spcPct val="50000"/>
              </a:lnSpc>
              <a:buNone/>
              <a:defRPr sz="2400" cap="small" spc="6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 err="1"/>
              <a:t>Name</a:t>
            </a:r>
            <a:endParaRPr lang="et-EE" dirty="0"/>
          </a:p>
          <a:p>
            <a:r>
              <a:rPr lang="et-EE" dirty="0"/>
              <a:t>xx.xx.2017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5584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281412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8992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+ selgitus 01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13255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ClrTx/>
              <a:buFont typeface="Lucida Grande"/>
              <a:buChar char="-"/>
              <a:defRPr sz="2800">
                <a:solidFill>
                  <a:srgbClr val="FFFFFF"/>
                </a:solidFill>
              </a:defRPr>
            </a:lvl1pPr>
            <a:lvl2pPr>
              <a:buClrTx/>
              <a:defRPr sz="2400">
                <a:solidFill>
                  <a:srgbClr val="FFFFFF"/>
                </a:solidFill>
              </a:defRPr>
            </a:lvl2pPr>
            <a:lvl3pPr>
              <a:buClrTx/>
              <a:defRPr sz="2000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398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+ selgitus 02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26526" y="1665854"/>
            <a:ext cx="5931674" cy="1325563"/>
          </a:xfrm>
        </p:spPr>
        <p:txBody>
          <a:bodyPr/>
          <a:lstStyle>
            <a:lvl1pPr>
              <a:lnSpc>
                <a:spcPct val="100000"/>
              </a:lnSpc>
              <a:defRPr sz="3600" i="0" spc="600">
                <a:solidFill>
                  <a:srgbClr val="FFFFFF"/>
                </a:solidFill>
                <a:latin typeface="Minion Pro"/>
                <a:cs typeface="Minion Pro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ClrTx/>
              <a:buFont typeface="Lucida Grande"/>
              <a:buChar char="-"/>
              <a:defRPr sz="2800">
                <a:solidFill>
                  <a:srgbClr val="FFFFFF"/>
                </a:solidFill>
              </a:defRPr>
            </a:lvl1pPr>
            <a:lvl2pPr>
              <a:buClrTx/>
              <a:defRPr sz="2400">
                <a:solidFill>
                  <a:srgbClr val="FFFFFF"/>
                </a:solidFill>
              </a:defRPr>
            </a:lvl2pPr>
            <a:lvl3pPr>
              <a:buClrTx/>
              <a:defRPr sz="2000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78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02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1374605" y="1401004"/>
            <a:ext cx="612000" cy="3132000"/>
          </a:xfrm>
          <a:prstGeom prst="line">
            <a:avLst/>
          </a:prstGeom>
          <a:ln w="984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26526" y="1665854"/>
            <a:ext cx="5944374" cy="2702946"/>
          </a:xfrm>
        </p:spPr>
        <p:txBody>
          <a:bodyPr/>
          <a:lstStyle>
            <a:lvl1pPr>
              <a:lnSpc>
                <a:spcPct val="100000"/>
              </a:lnSpc>
              <a:defRPr sz="36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9770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1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84709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t-EE" dirty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3103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2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362866" y="568574"/>
            <a:ext cx="8363190" cy="1133505"/>
          </a:xfrm>
        </p:spPr>
        <p:txBody>
          <a:bodyPr anchor="t"/>
          <a:lstStyle>
            <a:lvl1pPr>
              <a:lnSpc>
                <a:spcPct val="100000"/>
              </a:lnSpc>
              <a:defRPr sz="3200" i="0" spc="600">
                <a:solidFill>
                  <a:schemeClr val="bg1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5331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islaid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8703" y="2607308"/>
            <a:ext cx="7772400" cy="1496859"/>
          </a:xfrm>
        </p:spPr>
        <p:txBody>
          <a:bodyPr anchor="t"/>
          <a:lstStyle>
            <a:lvl1pPr algn="l">
              <a:lnSpc>
                <a:spcPct val="53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MASTR TITLE </a:t>
            </a:r>
            <a:r>
              <a:rPr lang="et-EE" dirty="0"/>
              <a:t/>
            </a:r>
            <a:br>
              <a:rPr lang="et-EE" dirty="0"/>
            </a:br>
            <a:r>
              <a:rPr lang="en-US" dirty="0"/>
              <a:t>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8069" y="4114800"/>
            <a:ext cx="7182297" cy="1153632"/>
          </a:xfrm>
        </p:spPr>
        <p:txBody>
          <a:bodyPr lIns="36000" tIns="180000"/>
          <a:lstStyle>
            <a:lvl1pPr marL="0" indent="0" algn="l">
              <a:lnSpc>
                <a:spcPct val="50000"/>
              </a:lnSpc>
              <a:buNone/>
              <a:defRPr sz="2400" cap="small" spc="6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 err="1"/>
              <a:t>Name</a:t>
            </a:r>
            <a:endParaRPr lang="et-EE" dirty="0"/>
          </a:p>
          <a:p>
            <a:r>
              <a:rPr lang="et-EE" dirty="0"/>
              <a:t>xx.xx.2017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4425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281412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3053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+ selgitus 01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13255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Clr>
                <a:schemeClr val="bg1"/>
              </a:buClr>
              <a:buFont typeface="Lucida Grande"/>
              <a:buChar char="-"/>
              <a:defRPr sz="28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4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176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+ selgitus 02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26526" y="1665854"/>
            <a:ext cx="5603709" cy="1325563"/>
          </a:xfrm>
        </p:spPr>
        <p:txBody>
          <a:bodyPr/>
          <a:lstStyle>
            <a:lvl1pPr>
              <a:lnSpc>
                <a:spcPct val="100000"/>
              </a:lnSpc>
              <a:defRPr sz="3600" i="0" spc="600">
                <a:solidFill>
                  <a:srgbClr val="FFFFFF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Clr>
                <a:schemeClr val="bg1"/>
              </a:buClr>
              <a:buFont typeface="Lucida Grande"/>
              <a:buChar char="-"/>
              <a:defRPr sz="28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4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746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1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84709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t-EE" dirty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0456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2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362866" y="568574"/>
            <a:ext cx="8363190" cy="1133505"/>
          </a:xfrm>
        </p:spPr>
        <p:txBody>
          <a:bodyPr anchor="t"/>
          <a:lstStyle>
            <a:lvl1pPr>
              <a:lnSpc>
                <a:spcPct val="100000"/>
              </a:lnSpc>
              <a:defRPr sz="3200" i="0" spc="600">
                <a:solidFill>
                  <a:schemeClr val="bg1"/>
                </a:solidFill>
                <a:latin typeface="Minion Pro"/>
                <a:cs typeface="Minion Pro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731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es selgitusega 01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1325563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Font typeface="Lucida Grande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10" name="Straight Connector 109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5649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selgitusega 02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2526526" y="1665854"/>
            <a:ext cx="5944374" cy="1325563"/>
          </a:xfrm>
        </p:spPr>
        <p:txBody>
          <a:bodyPr/>
          <a:lstStyle>
            <a:lvl1pPr>
              <a:lnSpc>
                <a:spcPct val="100000"/>
              </a:lnSpc>
              <a:defRPr sz="36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Font typeface="Lucida Grande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994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gi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2555720" y="1784016"/>
            <a:ext cx="5724679" cy="2559384"/>
          </a:xfrm>
        </p:spPr>
        <p:txBody>
          <a:bodyPr anchor="ctr"/>
          <a:lstStyle>
            <a:lvl1pPr marL="457200" indent="-457200">
              <a:buFont typeface="Lucida Grande"/>
              <a:buChar char="-"/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5976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tt pealkirjaga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t-E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320" y="1834816"/>
            <a:ext cx="7909080" cy="4045284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886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tt pealkirjag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96900" y="314574"/>
            <a:ext cx="7962900" cy="1234826"/>
          </a:xfrm>
        </p:spPr>
        <p:txBody>
          <a:bodyPr anchor="b"/>
          <a:lstStyle>
            <a:lvl1pPr>
              <a:lnSpc>
                <a:spcPct val="100000"/>
              </a:lnSpc>
              <a:defRPr sz="32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5320" y="1834816"/>
            <a:ext cx="7909080" cy="4045284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6471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õrdlu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0" y="1858963"/>
            <a:ext cx="3724275" cy="3912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25" y="1858963"/>
            <a:ext cx="3724275" cy="3912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386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dirty="0"/>
              <a:t>CLICK TO EDIT </a:t>
            </a:r>
            <a:r>
              <a:rPr lang="et-EE" dirty="0"/>
              <a:t/>
            </a:r>
            <a:br>
              <a:rPr lang="et-EE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56767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5" r:id="rId3"/>
    <p:sldLayoutId id="2147483662" r:id="rId4"/>
    <p:sldLayoutId id="2147483668" r:id="rId5"/>
    <p:sldLayoutId id="2147483669" r:id="rId6"/>
    <p:sldLayoutId id="2147483686" r:id="rId7"/>
    <p:sldLayoutId id="2147483687" r:id="rId8"/>
    <p:sldLayoutId id="2147483689" r:id="rId9"/>
    <p:sldLayoutId id="2147483690" r:id="rId10"/>
    <p:sldLayoutId id="2147483677" r:id="rId11"/>
    <p:sldLayoutId id="2147483691" r:id="rId12"/>
    <p:sldLayoutId id="2147483692" r:id="rId13"/>
    <p:sldLayoutId id="2147483693" r:id="rId14"/>
    <p:sldLayoutId id="2147483678" r:id="rId15"/>
    <p:sldLayoutId id="2147483682" r:id="rId16"/>
    <p:sldLayoutId id="2147483670" r:id="rId17"/>
    <p:sldLayoutId id="2147483671" r:id="rId18"/>
    <p:sldLayoutId id="2147483683" r:id="rId19"/>
    <p:sldLayoutId id="2147483697" r:id="rId20"/>
    <p:sldLayoutId id="2147483676" r:id="rId21"/>
    <p:sldLayoutId id="2147483667" r:id="rId22"/>
    <p:sldLayoutId id="2147483679" r:id="rId23"/>
    <p:sldLayoutId id="2147483705" r:id="rId24"/>
    <p:sldLayoutId id="2147483706" r:id="rId25"/>
    <p:sldLayoutId id="2147483696" r:id="rId26"/>
    <p:sldLayoutId id="2147483681" r:id="rId27"/>
    <p:sldLayoutId id="2147483666" r:id="rId28"/>
    <p:sldLayoutId id="2147483688" r:id="rId29"/>
    <p:sldLayoutId id="2147483675" r:id="rId30"/>
    <p:sldLayoutId id="2147483698" r:id="rId31"/>
    <p:sldLayoutId id="2147483699" r:id="rId32"/>
    <p:sldLayoutId id="2147483700" r:id="rId33"/>
    <p:sldLayoutId id="2147483701" r:id="rId34"/>
    <p:sldLayoutId id="2147483702" r:id="rId35"/>
    <p:sldLayoutId id="2147483703" r:id="rId36"/>
    <p:sldLayoutId id="2147483704" r:id="rId37"/>
  </p:sldLayoutIdLst>
  <p:transition>
    <p:fade/>
  </p:transition>
  <p:txStyles>
    <p:titleStyle>
      <a:lvl1pPr algn="l" defTabSz="914400" rtl="0" eaLnBrk="1" latinLnBrk="0" hangingPunct="1">
        <a:lnSpc>
          <a:spcPct val="54000"/>
        </a:lnSpc>
        <a:spcBef>
          <a:spcPct val="0"/>
        </a:spcBef>
        <a:buNone/>
        <a:defRPr sz="6300" b="0" i="1" kern="1200" cap="all" spc="-300" baseline="0">
          <a:solidFill>
            <a:schemeClr val="tx1"/>
          </a:solidFill>
          <a:latin typeface="Minion Pro" panose="02040503050201020203" pitchFamily="18" charset="0"/>
          <a:ea typeface="+mj-ea"/>
          <a:cs typeface="Minion Pro" panose="02040503050201020203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75000"/>
          </a:schemeClr>
        </a:buClr>
        <a:buFont typeface="Lucida Grande"/>
        <a:buChar char="-"/>
        <a:defRPr sz="20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75000"/>
          </a:schemeClr>
        </a:buClr>
        <a:buFont typeface="Lucida Grande"/>
        <a:buChar char="-"/>
        <a:defRPr sz="19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75000"/>
          </a:schemeClr>
        </a:buClr>
        <a:buFont typeface="Lucida Grande"/>
        <a:buChar char="-"/>
        <a:defRPr sz="18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75000"/>
          </a:schemeClr>
        </a:buClr>
        <a:buFont typeface="Lucida Grande"/>
        <a:buChar char="-"/>
        <a:defRPr sz="17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75000"/>
          </a:schemeClr>
        </a:buClr>
        <a:buFont typeface="Lucida Grande"/>
        <a:buChar char="-"/>
        <a:defRPr sz="18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xPT78F_ZVE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seasense.github.io/" TargetMode="External"/><Relationship Id="rId3" Type="http://schemas.openxmlformats.org/officeDocument/2006/relationships/hyperlink" Target="mailto:paul.seitlinger@tlu.ee)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tamlyvanbang2k04.files.wordpress.com/2017/08/cognitive-psychology-and-its-implications-john-r-anderson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seasense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952" y="936703"/>
            <a:ext cx="6829193" cy="4243657"/>
          </a:xfrm>
        </p:spPr>
        <p:txBody>
          <a:bodyPr/>
          <a:lstStyle/>
          <a:p>
            <a:pPr algn="ctr"/>
            <a:r>
              <a:rPr lang="is-IS" sz="1600" b="1" cap="none" dirty="0" smtClean="0"/>
              <a:t>Typical &amp; Atypical Cognitive Development</a:t>
            </a:r>
            <a:r>
              <a:rPr lang="is-IS" sz="1600" b="1" cap="none" dirty="0"/>
              <a:t/>
            </a:r>
            <a:br>
              <a:rPr lang="is-IS" sz="1600" b="1" cap="none" dirty="0"/>
            </a:br>
            <a:r>
              <a:rPr lang="en-US" sz="1600" cap="none" dirty="0"/>
              <a:t/>
            </a:r>
            <a:br>
              <a:rPr lang="en-US" sz="1600" cap="none" dirty="0"/>
            </a:br>
            <a:r>
              <a:rPr lang="en-US" sz="1600" b="1" cap="none" dirty="0"/>
              <a:t>Unit </a:t>
            </a:r>
            <a:r>
              <a:rPr lang="en-US" sz="1600" b="1" cap="none" dirty="0" smtClean="0"/>
              <a:t>0</a:t>
            </a:r>
            <a:r>
              <a:rPr lang="en-US" sz="1600" cap="none" dirty="0" smtClean="0"/>
              <a:t>. </a:t>
            </a:r>
            <a:r>
              <a:rPr lang="en-US" sz="1600" b="1" cap="none" dirty="0" smtClean="0"/>
              <a:t>Introduction into course topics and course structure</a:t>
            </a:r>
            <a:br>
              <a:rPr lang="en-US" sz="1600" b="1" cap="none" dirty="0" smtClean="0"/>
            </a:br>
            <a:r>
              <a:rPr lang="en-US" sz="1600" b="1" cap="none" dirty="0"/>
              <a:t/>
            </a:r>
            <a:br>
              <a:rPr lang="en-US" sz="1600" b="1" cap="none" dirty="0"/>
            </a:br>
            <a:r>
              <a:rPr lang="en-US" sz="1600" cap="none" dirty="0" smtClean="0"/>
              <a:t>15</a:t>
            </a:r>
            <a:r>
              <a:rPr lang="en-US" sz="1600" cap="none" baseline="30000" dirty="0" smtClean="0"/>
              <a:t>th</a:t>
            </a:r>
            <a:r>
              <a:rPr lang="en-US" sz="1600" cap="none" dirty="0" smtClean="0"/>
              <a:t> February 2019</a:t>
            </a:r>
            <a:r>
              <a:rPr lang="en-US" sz="1600" b="1" cap="none" dirty="0" smtClean="0"/>
              <a:t/>
            </a:r>
            <a:br>
              <a:rPr lang="en-US" sz="1600" b="1" cap="none" dirty="0" smtClean="0"/>
            </a:br>
            <a:r>
              <a:rPr lang="en-US" sz="1600" b="1" cap="none" dirty="0"/>
              <a:t/>
            </a:r>
            <a:br>
              <a:rPr lang="en-US" sz="1600" b="1" cap="none" dirty="0"/>
            </a:br>
            <a:r>
              <a:rPr lang="en-US" sz="1600" cap="none" dirty="0"/>
              <a:t>Paul </a:t>
            </a:r>
            <a:r>
              <a:rPr lang="en-US" sz="1600" cap="none" dirty="0" err="1"/>
              <a:t>Seitlinger</a:t>
            </a:r>
            <a:r>
              <a:rPr lang="en-US" sz="1600" cap="none" dirty="0"/>
              <a:t>, Kati </a:t>
            </a:r>
            <a:r>
              <a:rPr lang="en-US" sz="1600" cap="none" dirty="0" err="1"/>
              <a:t>Aus</a:t>
            </a:r>
            <a:r>
              <a:rPr lang="en-US" sz="1600" cap="none" dirty="0"/>
              <a:t>, Grete </a:t>
            </a:r>
            <a:r>
              <a:rPr lang="en-US" sz="1600" cap="none" dirty="0" err="1"/>
              <a:t>Arro</a:t>
            </a:r>
            <a:r>
              <a:rPr lang="en-US" sz="1600" cap="none" dirty="0"/>
              <a:t> </a:t>
            </a:r>
            <a:r>
              <a:rPr lang="en-US" sz="1600" cap="none" dirty="0" smtClean="0"/>
              <a:t/>
            </a:r>
            <a:br>
              <a:rPr lang="en-US" sz="1600" cap="none" dirty="0" smtClean="0"/>
            </a:br>
            <a:r>
              <a:rPr lang="en-US" sz="1600" cap="none" dirty="0"/>
              <a:t/>
            </a:r>
            <a:br>
              <a:rPr lang="en-US" sz="1600" cap="none" dirty="0"/>
            </a:br>
            <a:r>
              <a:rPr lang="en-US" sz="1600" cap="none" dirty="0" smtClean="0"/>
              <a:t>School of Educational Sciences</a:t>
            </a:r>
            <a:br>
              <a:rPr lang="en-US" sz="1600" cap="none" dirty="0" smtClean="0"/>
            </a:br>
            <a:r>
              <a:rPr lang="en-US" sz="1600" cap="none" dirty="0" smtClean="0"/>
              <a:t>Tallinn University</a:t>
            </a:r>
            <a:r>
              <a:rPr lang="en-US" sz="1200" cap="none" dirty="0" smtClean="0"/>
              <a:t/>
            </a:r>
            <a:br>
              <a:rPr lang="en-US" sz="1200" cap="none" dirty="0" smtClean="0"/>
            </a:br>
            <a:endParaRPr lang="en-US" sz="1400" cap="none" dirty="0"/>
          </a:p>
        </p:txBody>
      </p:sp>
    </p:spTree>
    <p:extLst>
      <p:ext uri="{BB962C8B-B14F-4D97-AF65-F5344CB8AC3E}">
        <p14:creationId xmlns:p14="http://schemas.microsoft.com/office/powerpoint/2010/main" val="3135517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/>
              <a:t>why we can influence cognitive development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8089900" cy="39751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dirty="0" smtClean="0"/>
              <a:t>Cognitive development </a:t>
            </a:r>
            <a:r>
              <a:rPr lang="en-US" sz="1800" dirty="0"/>
              <a:t>= Development of </a:t>
            </a:r>
            <a:r>
              <a:rPr lang="en-US" sz="1800" dirty="0" smtClean="0"/>
              <a:t>neural “communication structure”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641850" y="2191959"/>
            <a:ext cx="4375150" cy="3002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Neural communication is based on 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neurons (basic processing units)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connections between neurons = </a:t>
            </a:r>
            <a:r>
              <a:rPr lang="en-US" sz="1600" b="1" dirty="0" smtClean="0"/>
              <a:t>Synapses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Learning to represent knowledge (e.g., word meaning) by building up new synaptic connections between neurons</a:t>
            </a:r>
            <a:endParaRPr lang="en-US" sz="1600" b="1" dirty="0" smtClean="0"/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b="1" dirty="0"/>
              <a:t>Synaptogenesis </a:t>
            </a:r>
            <a:r>
              <a:rPr lang="en-US" sz="1600" dirty="0" smtClean="0"/>
              <a:t>peaks around the age of 2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Soon after, elimination of unnecessary structure = </a:t>
            </a:r>
            <a:r>
              <a:rPr lang="en-US" sz="1600" b="1" dirty="0" smtClean="0"/>
              <a:t>Synaptic pruning </a:t>
            </a:r>
            <a:r>
              <a:rPr lang="en-US" sz="1600" dirty="0" smtClean="0"/>
              <a:t>for </a:t>
            </a:r>
            <a:r>
              <a:rPr lang="en-US" sz="1600" b="1" dirty="0" smtClean="0"/>
              <a:t>neural efficiency </a:t>
            </a:r>
            <a:r>
              <a:rPr lang="en-US" sz="1600" dirty="0" smtClean="0"/>
              <a:t>(saving energy)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6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3622" y="2101366"/>
            <a:ext cx="4461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Brain development around </a:t>
            </a:r>
            <a:r>
              <a:rPr lang="en-US" sz="1600" b="1" i="1" dirty="0" err="1" smtClean="0"/>
              <a:t>Broca</a:t>
            </a:r>
            <a:r>
              <a:rPr lang="en-US" sz="1600" i="1" dirty="0" err="1" smtClean="0"/>
              <a:t>’s</a:t>
            </a:r>
            <a:r>
              <a:rPr lang="en-US" sz="1600" i="1" dirty="0" smtClean="0"/>
              <a:t> area</a:t>
            </a:r>
            <a:endParaRPr lang="en-US" sz="1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2" y="2901585"/>
            <a:ext cx="4088028" cy="31526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7190" y="2593808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/>
              <a:t>Newborn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99892" y="259380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3 months</a:t>
            </a:r>
            <a:endParaRPr lang="en-US" sz="1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46182" y="2593808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24 months</a:t>
            </a:r>
            <a:endParaRPr 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3622" y="6208105"/>
            <a:ext cx="27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Picture taken from Anderson (2015)</a:t>
            </a:r>
            <a:endParaRPr lang="en-US" sz="1400" i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4428" r="3064" b="7974"/>
          <a:stretch/>
        </p:blipFill>
        <p:spPr>
          <a:xfrm>
            <a:off x="4834638" y="5395373"/>
            <a:ext cx="2976999" cy="131768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4074642" y="5727701"/>
            <a:ext cx="759996" cy="22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86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/>
              <a:t>why we can influence cognitive development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8089900" cy="39751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dirty="0" smtClean="0"/>
              <a:t>Cognitive development </a:t>
            </a:r>
            <a:r>
              <a:rPr lang="en-US" sz="1800" dirty="0"/>
              <a:t>= Development of </a:t>
            </a:r>
            <a:r>
              <a:rPr lang="en-US" sz="1800" dirty="0" smtClean="0"/>
              <a:t>neural “communication structure”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641850" y="2191959"/>
            <a:ext cx="4375150" cy="46660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b="1" dirty="0" smtClean="0"/>
              <a:t>Synaptic pruning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www.youtube.com/watch?v=rxPT78F_ZVE</a:t>
            </a:r>
            <a:r>
              <a:rPr lang="en-US" sz="1600" dirty="0" smtClean="0"/>
              <a:t>   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Between </a:t>
            </a:r>
            <a:r>
              <a:rPr lang="en-US" sz="1600" dirty="0" smtClean="0"/>
              <a:t>the ages of </a:t>
            </a:r>
            <a:r>
              <a:rPr lang="en-US" sz="1600" b="1" dirty="0" smtClean="0"/>
              <a:t>2 and 16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/>
              <a:t>“</a:t>
            </a:r>
            <a:r>
              <a:rPr lang="en-US" sz="1600" b="1" dirty="0"/>
              <a:t>Use it or lose it</a:t>
            </a:r>
            <a:r>
              <a:rPr lang="en-US" sz="1600" dirty="0"/>
              <a:t>” principle </a:t>
            </a:r>
            <a:endParaRPr lang="en-US" sz="1600" dirty="0" smtClean="0"/>
          </a:p>
          <a:p>
            <a:pPr marL="863600" lvl="2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Constant stimulation </a:t>
            </a:r>
            <a:r>
              <a:rPr lang="en-US" sz="1600" dirty="0" smtClean="0">
                <a:sym typeface="Wingdings"/>
              </a:rPr>
              <a:t> s</a:t>
            </a:r>
            <a:r>
              <a:rPr lang="en-US" sz="1600" dirty="0" smtClean="0"/>
              <a:t>ynapses become stronger and permanent</a:t>
            </a:r>
          </a:p>
          <a:p>
            <a:pPr marL="863600" lvl="2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Little stimulation </a:t>
            </a:r>
            <a:r>
              <a:rPr lang="en-US" sz="1600" dirty="0" smtClean="0">
                <a:sym typeface="Wingdings"/>
              </a:rPr>
              <a:t> elimination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600" dirty="0" smtClean="0">
                <a:sym typeface="Wingdings"/>
              </a:rPr>
              <a:t>Interplay of biology (</a:t>
            </a:r>
            <a:r>
              <a:rPr lang="en-US" sz="1600" b="1" dirty="0" smtClean="0">
                <a:sym typeface="Wingdings"/>
              </a:rPr>
              <a:t>nature</a:t>
            </a:r>
            <a:r>
              <a:rPr lang="en-US" sz="1600" dirty="0" smtClean="0">
                <a:sym typeface="Wingdings"/>
              </a:rPr>
              <a:t>) and learning experiences (</a:t>
            </a:r>
            <a:r>
              <a:rPr lang="en-US" sz="1600" b="1" dirty="0" smtClean="0">
                <a:sym typeface="Wingdings"/>
              </a:rPr>
              <a:t>nurture</a:t>
            </a:r>
            <a:r>
              <a:rPr lang="en-US" sz="1600" dirty="0" smtClean="0">
                <a:sym typeface="Wingdings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600" dirty="0" smtClean="0">
                <a:sym typeface="Wingdings"/>
              </a:rPr>
              <a:t>Education: helping to separate the important from the less important experiences / neural stimulations</a:t>
            </a:r>
            <a:endParaRPr lang="en-US" sz="1600" dirty="0" smtClean="0"/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05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3622" y="2101366"/>
            <a:ext cx="4461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Brain development around </a:t>
            </a:r>
            <a:r>
              <a:rPr lang="en-US" sz="1600" b="1" i="1" dirty="0" err="1" smtClean="0"/>
              <a:t>Broca</a:t>
            </a:r>
            <a:r>
              <a:rPr lang="en-US" sz="1600" i="1" dirty="0" err="1" smtClean="0"/>
              <a:t>’s</a:t>
            </a:r>
            <a:r>
              <a:rPr lang="en-US" sz="1600" i="1" dirty="0" smtClean="0"/>
              <a:t> area</a:t>
            </a:r>
            <a:endParaRPr lang="en-US" sz="1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2" y="2901585"/>
            <a:ext cx="4088028" cy="31526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7190" y="2593808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/>
              <a:t>Newborn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99892" y="259380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3 months</a:t>
            </a:r>
            <a:endParaRPr lang="en-US" sz="1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46182" y="2593808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24 months</a:t>
            </a:r>
            <a:endParaRPr 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3622" y="6208105"/>
            <a:ext cx="27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Picture taken from Anderson (2015)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68766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 smtClean="0"/>
              <a:t>Why does cognition </a:t>
            </a:r>
            <a:r>
              <a:rPr lang="is-IS" sz="2400" b="1" smtClean="0"/>
              <a:t>matter for education</a:t>
            </a:r>
            <a:r>
              <a:rPr lang="is-IS" sz="2400" b="1" dirty="0" smtClean="0"/>
              <a:t>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8305800" cy="45593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b="1" dirty="0" smtClean="0"/>
              <a:t>Summary and some first conclusions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New learning scenarios place high cognitive demands on students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None/>
            </a:pPr>
            <a:r>
              <a:rPr lang="en-US" sz="1800" dirty="0" smtClean="0">
                <a:sym typeface="Wingdings"/>
              </a:rPr>
              <a:t> </a:t>
            </a:r>
            <a:r>
              <a:rPr lang="en-US" sz="1800" i="1" dirty="0" smtClean="0"/>
              <a:t>A need for strategies to let less gifted students participate and benefit as well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Human cognition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is distributed across communicating and specialized brain areas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Neural communication based on synapses connecting simple processing units (neurons)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Synaptic pruning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helps to save energy and fine-tune the brain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Learning and cognitive development takes place as </a:t>
            </a:r>
            <a:r>
              <a:rPr lang="en-US" sz="1800" dirty="0"/>
              <a:t>an interplay </a:t>
            </a:r>
            <a:r>
              <a:rPr lang="en-US" sz="1800" dirty="0" smtClean="0"/>
              <a:t>between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the formation of important and the pruning of unimportant synapses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charset="0"/>
              <a:buChar char="•"/>
            </a:pPr>
            <a:r>
              <a:rPr lang="en-US" sz="1800" dirty="0" smtClean="0"/>
              <a:t>genetic factors and environmental learning experiences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i="1" dirty="0" smtClean="0">
                <a:sym typeface="Wingdings"/>
              </a:rPr>
              <a:t> Specific knowledge about our cognitive system and how it develops to realize beneficial learning experiences in everyday school life</a:t>
            </a:r>
            <a:endParaRPr lang="en-US" sz="1800" i="1" dirty="0" smtClean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1430004" y="4964316"/>
            <a:ext cx="8178800" cy="7807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37271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Assignment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834816"/>
            <a:ext cx="7581900" cy="461678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Assignment 1a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Go </a:t>
            </a:r>
            <a:r>
              <a:rPr lang="en-US" sz="1800" dirty="0"/>
              <a:t>to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seasense.github.io</a:t>
            </a:r>
            <a:r>
              <a:rPr lang="en-US" sz="1800" dirty="0" smtClean="0"/>
              <a:t> and select the link ‘Courses’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Go to ‘</a:t>
            </a:r>
            <a:r>
              <a:rPr lang="en-US" sz="1800" dirty="0" err="1" smtClean="0"/>
              <a:t>CogniDev</a:t>
            </a:r>
            <a:r>
              <a:rPr lang="en-US" sz="1800" dirty="0" smtClean="0"/>
              <a:t>’ and then,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click on ‘Slides” to recapitalize today’s course content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click on ‘Reflection’ to open a document providing further instructions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Assignment 1b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Download and read the article for the next session (Unit 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click on ‘Questions’ to </a:t>
            </a:r>
            <a:r>
              <a:rPr lang="en-US" sz="1800" dirty="0"/>
              <a:t>open a document providing further </a:t>
            </a:r>
            <a:r>
              <a:rPr lang="en-US" sz="1800" dirty="0" smtClean="0"/>
              <a:t>instructions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Send your reflections and answers (in English) to me (</a:t>
            </a:r>
            <a:r>
              <a:rPr lang="en-US" sz="1800" dirty="0" smtClean="0">
                <a:hlinkClick r:id="rId3"/>
              </a:rPr>
              <a:t>paul.seitlinger@tlu.ee)</a:t>
            </a:r>
            <a:r>
              <a:rPr lang="en-US" sz="1800" dirty="0" smtClean="0"/>
              <a:t> by 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of March the latest.</a:t>
            </a:r>
          </a:p>
        </p:txBody>
      </p:sp>
    </p:spTree>
    <p:extLst>
      <p:ext uri="{BB962C8B-B14F-4D97-AF65-F5344CB8AC3E}">
        <p14:creationId xmlns:p14="http://schemas.microsoft.com/office/powerpoint/2010/main" val="3956985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Literature of today’s Session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Anderson, J. (2015). </a:t>
            </a:r>
            <a:r>
              <a:rPr lang="en-US" sz="1800" i="1" dirty="0" smtClean="0"/>
              <a:t>Cognitive psychology and its implications (8</a:t>
            </a:r>
            <a:r>
              <a:rPr lang="en-US" sz="1800" i="1" baseline="30000" dirty="0" smtClean="0"/>
              <a:t>th</a:t>
            </a:r>
            <a:r>
              <a:rPr lang="en-US" sz="1800" i="1" dirty="0" smtClean="0"/>
              <a:t> edition)</a:t>
            </a:r>
            <a:r>
              <a:rPr lang="en-US" sz="1800" dirty="0" smtClean="0"/>
              <a:t>. New York, NY: Worth </a:t>
            </a:r>
            <a:r>
              <a:rPr lang="en-US" sz="1800" dirty="0"/>
              <a:t>Publishers. </a:t>
            </a:r>
            <a:endParaRPr lang="en-US" sz="1800" dirty="0" smtClean="0"/>
          </a:p>
          <a:p>
            <a:pPr lvl="1"/>
            <a:r>
              <a:rPr lang="en-US" sz="1800" dirty="0" smtClean="0"/>
              <a:t>Parts of chapter 1 (“The Science of Cognition”) and chapter 14 (“Individual Differences in Cognition</a:t>
            </a:r>
            <a:r>
              <a:rPr lang="en-US" sz="1800" dirty="0" smtClean="0"/>
              <a:t>”)</a:t>
            </a:r>
          </a:p>
          <a:p>
            <a:pPr lvl="2"/>
            <a:r>
              <a:rPr lang="en-US" sz="1400" dirty="0"/>
              <a:t>Can be retrieved from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tamlyvanbang2k04.files.wordpress.com/2017/08/cognitive-psychology-and-its-implications-john-r-anderson.pdf</a:t>
            </a:r>
            <a:r>
              <a:rPr lang="en-US" sz="1400" dirty="0" smtClean="0"/>
              <a:t>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625140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Course structure and requirements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834816"/>
            <a:ext cx="7581900" cy="481998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b="1" dirty="0" smtClean="0"/>
              <a:t>Structure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60 minutes lecture in English (introducing the topic); Paul </a:t>
            </a:r>
            <a:r>
              <a:rPr lang="en-US" sz="1800" dirty="0" err="1" smtClean="0"/>
              <a:t>Seitlinger</a:t>
            </a: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30 minutes break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800" dirty="0" smtClean="0"/>
              <a:t>followed by a 60 minutes seminar in Estonian (deepening the introduced course content); Grete </a:t>
            </a:r>
            <a:r>
              <a:rPr lang="en-US" sz="1800" dirty="0" err="1" smtClean="0"/>
              <a:t>Arro</a:t>
            </a:r>
            <a:r>
              <a:rPr lang="en-US" sz="1800" dirty="0" smtClean="0"/>
              <a:t> and Kati </a:t>
            </a:r>
            <a:r>
              <a:rPr lang="en-US" sz="1800" dirty="0" err="1" smtClean="0"/>
              <a:t>Aus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b="1" dirty="0" smtClean="0"/>
              <a:t>Requirements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Reflecting on previous unit </a:t>
            </a:r>
            <a:r>
              <a:rPr lang="en-US" sz="1800" dirty="0" smtClean="0"/>
              <a:t>(answering 1-2 questions</a:t>
            </a:r>
            <a:r>
              <a:rPr lang="en-US" sz="1800" dirty="0" smtClean="0"/>
              <a:t>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Preparing </a:t>
            </a:r>
            <a:r>
              <a:rPr lang="en-US" sz="1800" dirty="0" smtClean="0"/>
              <a:t>for the next unit by reading a topic-related </a:t>
            </a:r>
            <a:r>
              <a:rPr lang="en-US" sz="1800" dirty="0" smtClean="0"/>
              <a:t>(short) article (answering 3-5 questions)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Taking part in the seminar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Taking online exam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800" dirty="0" smtClean="0"/>
              <a:t>Answering open-ended questions on presented course contents </a:t>
            </a:r>
            <a:r>
              <a:rPr lang="en-US" sz="1800" dirty="0" smtClean="0"/>
              <a:t>(to be returned within </a:t>
            </a:r>
            <a:r>
              <a:rPr lang="en-US" sz="1800" dirty="0" smtClean="0"/>
              <a:t>one </a:t>
            </a:r>
            <a:r>
              <a:rPr lang="en-US" sz="1800" dirty="0" smtClean="0"/>
              <a:t>week</a:t>
            </a:r>
            <a:r>
              <a:rPr lang="en-US" sz="1800" dirty="0"/>
              <a:t>)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b="1" dirty="0" smtClean="0"/>
              <a:t>Course materials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seasense.github.io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837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Course topics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834816"/>
            <a:ext cx="7581900" cy="461678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/>
              <a:t>Unit </a:t>
            </a:r>
            <a:r>
              <a:rPr lang="en-US" sz="1600" b="1" dirty="0" smtClean="0"/>
              <a:t>0 (15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</a:t>
            </a:r>
            <a:r>
              <a:rPr lang="en-US" sz="1600" b="1" dirty="0"/>
              <a:t>of </a:t>
            </a:r>
            <a:r>
              <a:rPr lang="en-US" sz="1600" b="1" dirty="0" smtClean="0"/>
              <a:t>February, </a:t>
            </a:r>
            <a:r>
              <a:rPr lang="en-US" sz="1600" b="1" dirty="0"/>
              <a:t>T-412)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600" dirty="0" smtClean="0"/>
              <a:t>Introduction: Why does Cognitive Science matter in the educational context?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</a:t>
            </a:r>
            <a:r>
              <a:rPr lang="en-US" sz="1600" b="1" dirty="0"/>
              <a:t>1 (8</a:t>
            </a:r>
            <a:r>
              <a:rPr lang="en-US" sz="1600" b="1" baseline="30000" dirty="0"/>
              <a:t>th</a:t>
            </a:r>
            <a:r>
              <a:rPr lang="en-US" sz="1600" b="1" dirty="0"/>
              <a:t> of </a:t>
            </a:r>
            <a:r>
              <a:rPr lang="en-US" sz="1600" b="1" dirty="0" smtClean="0"/>
              <a:t>March, T-412)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600" dirty="0" smtClean="0"/>
              <a:t>Cognitive development from the nature-nurture perspective? What is the impact of genes versus environment?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2 (15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of March, T-412)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600" dirty="0" smtClean="0"/>
              <a:t>How does the cognitive system develop? What are typical developmental stages? How do these stages relate to different cognitive components?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3 (22</a:t>
            </a:r>
            <a:r>
              <a:rPr lang="en-US" sz="1600" b="1" baseline="30000" dirty="0" smtClean="0"/>
              <a:t>nd</a:t>
            </a:r>
            <a:r>
              <a:rPr lang="en-US" sz="1600" b="1" dirty="0" smtClean="0"/>
              <a:t> of March, T-412)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600" dirty="0" smtClean="0"/>
              <a:t>What are potential reasons for individual differences in (typical and atypical) cognitive development?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4 (5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of April, </a:t>
            </a:r>
            <a:r>
              <a:rPr lang="en-US" sz="1600" b="1" dirty="0" smtClean="0"/>
              <a:t>lecture provided as video; seminar in T-412)</a:t>
            </a:r>
            <a:endParaRPr lang="en-US" sz="1600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600" dirty="0" smtClean="0"/>
              <a:t>How can we diagnose/measure and how can we train cognitive abilities?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5 (12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of April, </a:t>
            </a:r>
            <a:r>
              <a:rPr lang="en-US" sz="1600" b="1" dirty="0"/>
              <a:t>lecture provided as video; seminar in T-412)</a:t>
            </a:r>
            <a:endParaRPr lang="en-US" sz="1600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600" dirty="0" smtClean="0"/>
              <a:t>How can we design Discovery Learning in an inclusive way?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Exam (20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of </a:t>
            </a:r>
            <a:r>
              <a:rPr lang="en-US" sz="1600" b="1" dirty="0" smtClean="0"/>
              <a:t>April)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92628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 smtClean="0"/>
              <a:t>Why cognition matters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7962900" cy="65034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1800" dirty="0" smtClean="0"/>
              <a:t>Determinants of scholastic achievement (based on </a:t>
            </a:r>
            <a:r>
              <a:rPr lang="en-US" sz="1800" dirty="0" err="1" smtClean="0"/>
              <a:t>Brühwiler</a:t>
            </a:r>
            <a:r>
              <a:rPr lang="en-US" sz="1800" dirty="0" smtClean="0"/>
              <a:t> &amp; </a:t>
            </a:r>
            <a:r>
              <a:rPr lang="en-US" sz="1800" dirty="0" err="1" smtClean="0"/>
              <a:t>Helmke</a:t>
            </a:r>
            <a:r>
              <a:rPr lang="en-US" sz="1800" dirty="0" smtClean="0"/>
              <a:t>, 2018)</a:t>
            </a: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248150" y="2152062"/>
            <a:ext cx="465455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 typeface="Lucida Grande"/>
              <a:buNone/>
            </a:pPr>
            <a:r>
              <a:rPr lang="en-US" sz="1600" b="1" dirty="0" smtClean="0"/>
              <a:t>Which of these variables has the </a:t>
            </a:r>
            <a:r>
              <a:rPr lang="en-US" sz="1600" b="1" smtClean="0"/>
              <a:t>strongest impact?</a:t>
            </a:r>
            <a:endParaRPr lang="en-US" sz="16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 typeface="Lucida Grande"/>
              <a:buNone/>
            </a:pPr>
            <a:endParaRPr lang="en-US" sz="1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593" y="2802408"/>
            <a:ext cx="5614219" cy="346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13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/>
              <a:t>Why cognition matters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11300"/>
            <a:ext cx="4343400" cy="40259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1800" dirty="0" smtClean="0"/>
              <a:t>Intelligence is one of the strongest predictors of educational achievement (e.g., Hattie, 2009)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1800" dirty="0" smtClean="0"/>
              <a:t>What is intelligence?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1400" dirty="0" smtClean="0"/>
              <a:t>A general mental capacity to draw conclusions, to plan, to solve problems, to reason in abstract categories, to acquire new knowledge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1400" dirty="0" smtClean="0"/>
              <a:t>Typically, the performance in tests with mentally demanding tasks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400" dirty="0" smtClean="0"/>
              <a:t>Relatively stable personality trait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967099" y="5268069"/>
            <a:ext cx="2983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/>
              <a:t>Example of the Raven matrices IQ test</a:t>
            </a:r>
            <a:endParaRPr lang="en-US" sz="12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99" y="1511300"/>
            <a:ext cx="3592701" cy="366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/>
              <a:t>Why cognition matters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06400" y="1790700"/>
            <a:ext cx="8394700" cy="4749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dirty="0" smtClean="0"/>
              <a:t>More intelligent/gifted students are better (faster and more effective) in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dirty="0" smtClean="0"/>
              <a:t>recognizing regularities and rules relevant for solving problems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dirty="0" smtClean="0"/>
              <a:t>acquiring and organizing knowledge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i="1" dirty="0" smtClean="0"/>
              <a:t>Learning scenarios of future school curricula become more challenging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i="1" dirty="0" smtClean="0"/>
              <a:t>E.g., Discovery Learning: Self-directed information search in addition to knowledge acquisition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800" i="1" dirty="0" smtClean="0"/>
              <a:t>Performance differences between more and less gifted students might become larger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800" dirty="0" smtClean="0"/>
              <a:t>Urgent questions in education:</a:t>
            </a:r>
          </a:p>
          <a:p>
            <a:pPr marL="977900" lvl="2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.AppleSystemUIFont" charset="-120"/>
              <a:buChar char="-"/>
            </a:pPr>
            <a:r>
              <a:rPr lang="en-US" sz="1800" dirty="0" smtClean="0"/>
              <a:t>How to design future education in an inclusive way?</a:t>
            </a:r>
          </a:p>
          <a:p>
            <a:pPr marL="1193800" lvl="3" indent="-342900">
              <a:lnSpc>
                <a:spcPct val="100000"/>
              </a:lnSpc>
              <a:spcBef>
                <a:spcPts val="0"/>
              </a:spcBef>
              <a:buClrTx/>
              <a:buFont typeface=".AppleSystemUIFont" charset="-120"/>
              <a:buChar char="-"/>
            </a:pPr>
            <a:r>
              <a:rPr lang="en-US" sz="1800" dirty="0" smtClean="0"/>
              <a:t>What are effective strategies to help less well-equipped children in school?</a:t>
            </a:r>
            <a:endParaRPr lang="en-US" sz="1800" i="1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6176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 smtClean="0"/>
              <a:t>potential approach towards inclusive education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4" y="1575401"/>
            <a:ext cx="8670926" cy="506097"/>
          </a:xfrm>
        </p:spPr>
        <p:txBody>
          <a:bodyPr/>
          <a:lstStyle/>
          <a:p>
            <a:pPr marL="571500" lvl="1" indent="-393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dirty="0" smtClean="0"/>
              <a:t>Looking at intelligence in a more nuanced way: what are the cognitive components that bring about intelligent behavior?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53" y="2373589"/>
            <a:ext cx="2393947" cy="238823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08829"/>
              </p:ext>
            </p:extLst>
          </p:nvPr>
        </p:nvGraphicFramePr>
        <p:xfrm>
          <a:off x="403226" y="2322356"/>
          <a:ext cx="6346827" cy="250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66"/>
                <a:gridCol w="2056652"/>
                <a:gridCol w="2321309"/>
              </a:tblGrid>
              <a:tr h="44304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Basic functions (examples)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charset="0"/>
                        <a:buNone/>
                      </a:pPr>
                      <a:r>
                        <a:rPr lang="en-US" sz="1400" b="0" dirty="0" smtClean="0"/>
                        <a:t>Emerging cognitive processes (examples)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charset="0"/>
                        <a:buNone/>
                      </a:pPr>
                      <a:r>
                        <a:rPr lang="en-US" sz="1400" b="0" dirty="0" smtClean="0"/>
                        <a:t>Involved brain structures (examples)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4241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Controlling attention</a:t>
                      </a:r>
                      <a:endParaRPr lang="en-US" sz="1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="0" dirty="0" smtClean="0"/>
                        <a:t>Drawing conclusions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b="0" dirty="0" smtClean="0"/>
                        <a:t>Imagination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="0" dirty="0" smtClean="0"/>
                        <a:t>Planning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="0" dirty="0" smtClean="0"/>
                        <a:t>Decision-making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="0" dirty="0" smtClean="0"/>
                        <a:t>Problem</a:t>
                      </a:r>
                      <a:r>
                        <a:rPr lang="en-US" sz="1400" b="0" baseline="0" dirty="0" smtClean="0"/>
                        <a:t> solving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mr-IN" sz="1400" b="0" baseline="0" dirty="0" smtClean="0"/>
                        <a:t>…</a:t>
                      </a:r>
                      <a:endParaRPr lang="en-US" sz="1400" b="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Interplay of 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Working Memory (at the front of the brain = Pre-Frontal lobe)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Long-Term Memory (e.g., </a:t>
                      </a:r>
                      <a:r>
                        <a:rPr lang="en-US" sz="1400" baseline="0" dirty="0" smtClean="0"/>
                        <a:t>Hippocampus, temporal lobe)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443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Retrieving from memory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59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Mentally manipulating</a:t>
                      </a:r>
                      <a:r>
                        <a:rPr lang="en-US" sz="1400" baseline="0" dirty="0" smtClean="0"/>
                        <a:t> pieces of information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41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Integrating new thoughts into memory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5574" y="5144287"/>
            <a:ext cx="840422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393700">
              <a:spcAft>
                <a:spcPts val="600"/>
              </a:spcAft>
              <a:buFont typeface="Arial"/>
              <a:buChar char="•"/>
            </a:pPr>
            <a:r>
              <a:rPr lang="en-US" dirty="0"/>
              <a:t>Identifying regularities in how these components develop during childhood</a:t>
            </a:r>
          </a:p>
          <a:p>
            <a:pPr marL="571500" lvl="1" indent="-393700">
              <a:spcBef>
                <a:spcPts val="600"/>
              </a:spcBef>
              <a:buFont typeface="Arial"/>
              <a:buChar char="•"/>
            </a:pPr>
            <a:r>
              <a:rPr lang="en-US" dirty="0"/>
              <a:t>Deriving ways and strategies to support cognitive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1603987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 smtClean="0"/>
              <a:t>why we can influence cognitive development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371600"/>
            <a:ext cx="8089900" cy="41148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dirty="0" smtClean="0"/>
              <a:t>Bio-psychological facts on our learnability (neural plasticity)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en-US" sz="1600" dirty="0" smtClean="0"/>
              <a:t>Humans have large brains relative to their body size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600" b="1" dirty="0" smtClean="0"/>
              <a:t>Much of neural development postponed until after birth</a:t>
            </a:r>
            <a:endParaRPr lang="en-US" sz="1600" b="1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charset="2"/>
              <a:buChar char="à"/>
            </a:pPr>
            <a:endParaRPr lang="en-US" sz="1000" dirty="0" smtClean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684928" y="2540294"/>
            <a:ext cx="4375150" cy="3174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Though birth canal expanded to its limits, brain size can’t be larger than </a:t>
            </a:r>
            <a:r>
              <a:rPr lang="en-US" sz="1400" dirty="0"/>
              <a:t>350 </a:t>
            </a:r>
            <a:r>
              <a:rPr lang="en-US" sz="1400" dirty="0" smtClean="0"/>
              <a:t>cm</a:t>
            </a:r>
            <a:r>
              <a:rPr lang="en-US" sz="1400" baseline="30000" dirty="0" smtClean="0"/>
              <a:t>3 </a:t>
            </a:r>
            <a:r>
              <a:rPr lang="en-US" sz="1400" dirty="0" smtClean="0"/>
              <a:t>at birth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Doubles in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year of life: 700 </a:t>
            </a:r>
            <a:r>
              <a:rPr lang="en-US" sz="1400" dirty="0"/>
              <a:t>cm</a:t>
            </a:r>
            <a:r>
              <a:rPr lang="en-US" sz="1400" baseline="30000" dirty="0"/>
              <a:t>3</a:t>
            </a:r>
            <a:endParaRPr lang="en-US" sz="1400" dirty="0" smtClean="0"/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Soon after, growth rate slows down but the volume again doubles before reaching puberty: 1.400 cm</a:t>
            </a:r>
            <a:r>
              <a:rPr lang="en-US" sz="1400" baseline="30000" dirty="0" smtClean="0"/>
              <a:t>3</a:t>
            </a:r>
            <a:endParaRPr lang="en-US" sz="1400" dirty="0"/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b="1" dirty="0" smtClean="0"/>
              <a:t>Prolonged time of development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about 15 years ~ 1/5 of the human life span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b="1" dirty="0" smtClean="0"/>
              <a:t>needed to acquire complex cultural practices, such as language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540294"/>
            <a:ext cx="3922929" cy="3174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999" y="5715000"/>
            <a:ext cx="27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Picture taken from Anderson (2015)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28076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s-IS" sz="2400" b="1" dirty="0"/>
              <a:t>why we can influence cognitive development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8089900" cy="39751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dirty="0" smtClean="0"/>
              <a:t>Cognitive development (like learning your mother tongue) = </a:t>
            </a:r>
            <a:r>
              <a:rPr lang="en-US" sz="1800" dirty="0"/>
              <a:t>Development of </a:t>
            </a:r>
            <a:r>
              <a:rPr lang="en-US" sz="1800" dirty="0" smtClean="0"/>
              <a:t>neural “communication structure”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684928" y="2227051"/>
            <a:ext cx="4375150" cy="34879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/>
              <a:t>All </a:t>
            </a:r>
            <a:r>
              <a:rPr lang="en-US" sz="1600" b="1" dirty="0"/>
              <a:t>cognition</a:t>
            </a:r>
            <a:r>
              <a:rPr lang="en-US" sz="1600" dirty="0"/>
              <a:t> </a:t>
            </a:r>
            <a:r>
              <a:rPr lang="en-US" sz="1600" dirty="0" smtClean="0"/>
              <a:t>(e.g., understanding </a:t>
            </a:r>
            <a:r>
              <a:rPr lang="en-US" sz="1600" dirty="0"/>
              <a:t>and producing </a:t>
            </a:r>
            <a:r>
              <a:rPr lang="en-US" sz="1600" dirty="0" smtClean="0"/>
              <a:t>words) </a:t>
            </a:r>
            <a:r>
              <a:rPr lang="en-US" sz="1600" b="1" dirty="0"/>
              <a:t>is </a:t>
            </a:r>
            <a:r>
              <a:rPr lang="en-US" sz="1600" b="1" dirty="0" smtClean="0"/>
              <a:t>distributed </a:t>
            </a:r>
            <a:r>
              <a:rPr lang="en-US" sz="1600" dirty="0" smtClean="0"/>
              <a:t>across</a:t>
            </a:r>
            <a:r>
              <a:rPr lang="en-US" sz="1600" b="1" dirty="0" smtClean="0"/>
              <a:t> specialized areas </a:t>
            </a:r>
            <a:r>
              <a:rPr lang="en-US" sz="1600" dirty="0" smtClean="0"/>
              <a:t>that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b="1" dirty="0" smtClean="0"/>
              <a:t>play specific roles</a:t>
            </a:r>
            <a:r>
              <a:rPr lang="en-US" sz="1600" dirty="0" smtClean="0"/>
              <a:t>, such as</a:t>
            </a:r>
          </a:p>
          <a:p>
            <a:pPr marL="863600" lvl="2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comprehension of words (</a:t>
            </a:r>
            <a:r>
              <a:rPr lang="en-US" sz="1600" dirty="0"/>
              <a:t>Wernicke’s </a:t>
            </a:r>
            <a:r>
              <a:rPr lang="en-US" sz="1600" dirty="0" smtClean="0"/>
              <a:t>area</a:t>
            </a:r>
            <a:r>
              <a:rPr lang="en-US" sz="1600" dirty="0"/>
              <a:t>)</a:t>
            </a:r>
            <a:endParaRPr lang="en-US" sz="1600" dirty="0" smtClean="0"/>
          </a:p>
          <a:p>
            <a:pPr marL="863600" lvl="2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/>
              <a:t>production of words (</a:t>
            </a:r>
            <a:r>
              <a:rPr lang="en-US" sz="1600" dirty="0" err="1"/>
              <a:t>Broca’s</a:t>
            </a:r>
            <a:r>
              <a:rPr lang="en-US" sz="1600" dirty="0"/>
              <a:t> </a:t>
            </a:r>
            <a:r>
              <a:rPr lang="en-US" sz="1600" dirty="0" smtClean="0"/>
              <a:t>area</a:t>
            </a:r>
            <a:r>
              <a:rPr lang="en-US" sz="1600" dirty="0"/>
              <a:t>)</a:t>
            </a:r>
            <a:endParaRPr lang="en-US" sz="1600" dirty="0" smtClean="0"/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b="1" dirty="0" smtClean="0"/>
              <a:t>communicate</a:t>
            </a:r>
            <a:r>
              <a:rPr lang="en-US" sz="1600" dirty="0" smtClean="0"/>
              <a:t> to exchange their processing products (e.g., meaning and sound of a word)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999" y="5715000"/>
            <a:ext cx="27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Picture taken from Anderson (2015)</a:t>
            </a:r>
            <a:endParaRPr lang="en-US" sz="14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227051"/>
            <a:ext cx="4038600" cy="337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13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LU Esitlus">
  <a:themeElements>
    <a:clrScheme name="TL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F003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LY">
      <a:majorFont>
        <a:latin typeface="Minion Pro Med Cond Disp"/>
        <a:ea typeface=""/>
        <a:cs typeface=""/>
      </a:majorFont>
      <a:minorFont>
        <a:latin typeface="Minion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1461</Words>
  <Application>Microsoft Macintosh PowerPoint</Application>
  <PresentationFormat>On-screen Show (4:3)</PresentationFormat>
  <Paragraphs>170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.AppleSystemUIFont</vt:lpstr>
      <vt:lpstr>Calibri</vt:lpstr>
      <vt:lpstr>Lucida Grande</vt:lpstr>
      <vt:lpstr>Mangal</vt:lpstr>
      <vt:lpstr>Minion Pro</vt:lpstr>
      <vt:lpstr>ＭＳ Ｐゴシック</vt:lpstr>
      <vt:lpstr>Wingdings</vt:lpstr>
      <vt:lpstr>Arial</vt:lpstr>
      <vt:lpstr>TLU Esitlus</vt:lpstr>
      <vt:lpstr>Typical &amp; Atypical Cognitive Development  Unit 0. Introduction into course topics and course structure  15th February 2019  Paul Seitlinger, Kati Aus, Grete Arro   School of Educational Sciences Tallinn University </vt:lpstr>
      <vt:lpstr>Course structure and requirements</vt:lpstr>
      <vt:lpstr>Course topics</vt:lpstr>
      <vt:lpstr>Why cognition matters</vt:lpstr>
      <vt:lpstr>Why cognition matters</vt:lpstr>
      <vt:lpstr>Why cognition matters</vt:lpstr>
      <vt:lpstr>potential approach towards inclusive education</vt:lpstr>
      <vt:lpstr>why we can influence cognitive development</vt:lpstr>
      <vt:lpstr>why we can influence cognitive development</vt:lpstr>
      <vt:lpstr>why we can influence cognitive development</vt:lpstr>
      <vt:lpstr>why we can influence cognitive development</vt:lpstr>
      <vt:lpstr>Why does cognition matter for education?</vt:lpstr>
      <vt:lpstr>Assignment</vt:lpstr>
      <vt:lpstr>Literature of today’s Session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TLU esitlus</dc:title>
  <dc:creator/>
  <cp:lastModifiedBy/>
  <cp:revision>1</cp:revision>
  <cp:lastPrinted>2018-06-12T06:00:04Z</cp:lastPrinted>
  <dcterms:created xsi:type="dcterms:W3CDTF">2017-11-28T11:48:14Z</dcterms:created>
  <dcterms:modified xsi:type="dcterms:W3CDTF">2019-02-15T09:07:16Z</dcterms:modified>
</cp:coreProperties>
</file>