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59" r:id="rId13"/>
    <p:sldId id="260" r:id="rId14"/>
    <p:sldId id="261" r:id="rId15"/>
    <p:sldId id="262" r:id="rId16"/>
    <p:sldId id="263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79"/>
  </p:normalViewPr>
  <p:slideViewPr>
    <p:cSldViewPr snapToGrid="0" snapToObjects="1">
      <p:cViewPr varScale="1">
        <p:scale>
          <a:sx n="114" d="100"/>
          <a:sy n="114" d="100"/>
        </p:scale>
        <p:origin x="15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Much Beer Do I Need to Stock?</a:t>
            </a:r>
            <a:br>
              <a:rPr lang="en-US" sz="4400" dirty="0"/>
            </a:br>
            <a:r>
              <a:rPr lang="en-US" sz="2400" dirty="0"/>
              <a:t>An Automated Approach to Demand Forecasting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1154"/>
            <a:ext cx="6858000" cy="1655762"/>
          </a:xfrm>
        </p:spPr>
        <p:txBody>
          <a:bodyPr>
            <a:normAutofit/>
          </a:bodyPr>
          <a:lstStyle/>
          <a:p>
            <a:r>
              <a:rPr lang="en-US" sz="1400" dirty="0"/>
              <a:t>Jenna Ford</a:t>
            </a:r>
          </a:p>
          <a:p>
            <a:r>
              <a:rPr lang="en-US" sz="1400" dirty="0"/>
              <a:t>Christian Nava</a:t>
            </a:r>
          </a:p>
          <a:p>
            <a:r>
              <a:rPr lang="en-US" sz="1400" dirty="0"/>
              <a:t>Jonathan Tan</a:t>
            </a:r>
          </a:p>
          <a:p>
            <a:r>
              <a:rPr lang="en-US" sz="1400" dirty="0"/>
              <a:t>Advisor: Dr. </a:t>
            </a:r>
            <a:r>
              <a:rPr lang="en-US" sz="1400" dirty="0" err="1"/>
              <a:t>Bivin</a:t>
            </a:r>
            <a:r>
              <a:rPr lang="en-US" sz="1400" dirty="0"/>
              <a:t> Sadler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white noise: definition. No time in the past gives you any information about today or the future.</a:t>
            </a:r>
          </a:p>
          <a:p>
            <a:r>
              <a:rPr lang="en-US" dirty="0"/>
              <a:t>What is it important: if the time series is white noise it is a waste of time to attempt to model and forecast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time series models</a:t>
            </a:r>
          </a:p>
          <a:p>
            <a:r>
              <a:rPr lang="en-US" dirty="0"/>
              <a:t>Deep learning models</a:t>
            </a:r>
          </a:p>
          <a:p>
            <a:r>
              <a:rPr lang="en-US" dirty="0"/>
              <a:t>List of models with pictures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Rolling-Window ASE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457450" y="3285014"/>
          <a:ext cx="42291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780">
                  <a:extLst>
                    <a:ext uri="{9D8B030D-6E8A-4147-A177-3AD203B41FA5}">
                      <a16:colId xmlns:a16="http://schemas.microsoft.com/office/drawing/2014/main" val="475147808"/>
                    </a:ext>
                  </a:extLst>
                </a:gridCol>
                <a:gridCol w="118911">
                  <a:extLst>
                    <a:ext uri="{9D8B030D-6E8A-4147-A177-3AD203B41FA5}">
                      <a16:colId xmlns:a16="http://schemas.microsoft.com/office/drawing/2014/main" val="1244886408"/>
                    </a:ext>
                  </a:extLst>
                </a:gridCol>
                <a:gridCol w="129251">
                  <a:extLst>
                    <a:ext uri="{9D8B030D-6E8A-4147-A177-3AD203B41FA5}">
                      <a16:colId xmlns:a16="http://schemas.microsoft.com/office/drawing/2014/main" val="3300871035"/>
                    </a:ext>
                  </a:extLst>
                </a:gridCol>
                <a:gridCol w="129251">
                  <a:extLst>
                    <a:ext uri="{9D8B030D-6E8A-4147-A177-3AD203B41FA5}">
                      <a16:colId xmlns:a16="http://schemas.microsoft.com/office/drawing/2014/main" val="3083929161"/>
                    </a:ext>
                  </a:extLst>
                </a:gridCol>
                <a:gridCol w="129251">
                  <a:extLst>
                    <a:ext uri="{9D8B030D-6E8A-4147-A177-3AD203B41FA5}">
                      <a16:colId xmlns:a16="http://schemas.microsoft.com/office/drawing/2014/main" val="1460543145"/>
                    </a:ext>
                  </a:extLst>
                </a:gridCol>
                <a:gridCol w="129251">
                  <a:extLst>
                    <a:ext uri="{9D8B030D-6E8A-4147-A177-3AD203B41FA5}">
                      <a16:colId xmlns:a16="http://schemas.microsoft.com/office/drawing/2014/main" val="3284478138"/>
                    </a:ext>
                  </a:extLst>
                </a:gridCol>
                <a:gridCol w="129251">
                  <a:extLst>
                    <a:ext uri="{9D8B030D-6E8A-4147-A177-3AD203B41FA5}">
                      <a16:colId xmlns:a16="http://schemas.microsoft.com/office/drawing/2014/main" val="4239185801"/>
                    </a:ext>
                  </a:extLst>
                </a:gridCol>
                <a:gridCol w="129251">
                  <a:extLst>
                    <a:ext uri="{9D8B030D-6E8A-4147-A177-3AD203B41FA5}">
                      <a16:colId xmlns:a16="http://schemas.microsoft.com/office/drawing/2014/main" val="1555627630"/>
                    </a:ext>
                  </a:extLst>
                </a:gridCol>
                <a:gridCol w="129251">
                  <a:extLst>
                    <a:ext uri="{9D8B030D-6E8A-4147-A177-3AD203B41FA5}">
                      <a16:colId xmlns:a16="http://schemas.microsoft.com/office/drawing/2014/main" val="2160552783"/>
                    </a:ext>
                  </a:extLst>
                </a:gridCol>
                <a:gridCol w="129251">
                  <a:extLst>
                    <a:ext uri="{9D8B030D-6E8A-4147-A177-3AD203B41FA5}">
                      <a16:colId xmlns:a16="http://schemas.microsoft.com/office/drawing/2014/main" val="2816091856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2281359390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4164504478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1464994633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30565478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1419303677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3817673894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1581528567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83718638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2812808193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2561958624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2753428406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3005865646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186555614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Window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17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19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20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21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22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0074634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Window 1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gridSpan="1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Training Set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Forecast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87728818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Window 2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gridSpan="1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Training Set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Forecast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31515632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Window 3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Training Set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Forecast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62784964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Window 4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gridSpan="3"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Training Set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Forecast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344601955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Window 5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gridSpan="1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Training Set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Forecast</a:t>
                      </a:r>
                      <a:endParaRPr lang="en-US" sz="10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9126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5578" y="16906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slides</a:t>
            </a:r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0"/>
    </mc:Choice>
    <mc:Fallback>
      <p:transition advClick="0" advTm="3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1 (not white noise)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40319"/>
              </p:ext>
            </p:extLst>
          </p:nvPr>
        </p:nvGraphicFramePr>
        <p:xfrm>
          <a:off x="2602160" y="2054629"/>
          <a:ext cx="3771900" cy="8229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33668169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1891254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43076884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81044209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White Noise Results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0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Rolling-Window ASE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735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3-Month Forecast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12-Month Forecast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03345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Not white noise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Equal Means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7.49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9.07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9722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ARMA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6.44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6.87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566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ARIMA, d=1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9.90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9.31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7492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ARIMA, s=12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8.66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9.98</a:t>
                      </a:r>
                      <a:endParaRPr lang="en-US" sz="10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84878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(white noise)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686050" y="3589814"/>
          <a:ext cx="3771900" cy="8229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40236910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443862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42034063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17807277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White Noise Results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Rolling-Window ASE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257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3-Month Forecast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12-Month Forecast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74629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White noise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Equal Means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333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ARMA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9041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ARIMA, d=1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0.86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15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ARIMA, s=12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1.47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2.18</a:t>
                      </a:r>
                      <a:endParaRPr lang="en-US" sz="10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9518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  <a:p>
            <a:r>
              <a:rPr lang="en-US" dirty="0"/>
              <a:t>(2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0"/>
    </mc:Choice>
    <mc:Fallback>
      <p:transition advClick="0" advTm="3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quote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are wrong, but some are useful (we need to look this 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0"/>
    </mc:Choice>
    <mc:Fallback>
      <p:transition advClick="0" advTm="3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and Spirits are Perishable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stock will go bad: distributor will have to throw it out or send it back. Cost associated with inventory.</a:t>
            </a:r>
          </a:p>
          <a:p>
            <a:r>
              <a:rPr lang="en-US" dirty="0"/>
              <a:t>Too little stock then you sell out and leave revenue on the table. If you can order more, costs will increase.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overview</a:t>
            </a:r>
          </a:p>
          <a:p>
            <a:r>
              <a:rPr lang="en-US" dirty="0"/>
              <a:t>Data from one large wholesale beverage alcohol distributor</a:t>
            </a:r>
          </a:p>
          <a:p>
            <a:r>
              <a:rPr lang="en-US" dirty="0"/>
              <a:t>Data is one metropolitan area</a:t>
            </a:r>
          </a:p>
          <a:p>
            <a:r>
              <a:rPr lang="en-US" dirty="0"/>
              <a:t>There are 4017 different products</a:t>
            </a:r>
          </a:p>
          <a:p>
            <a:r>
              <a:rPr lang="en-US" dirty="0"/>
              <a:t>34 different customer</a:t>
            </a:r>
          </a:p>
          <a:p>
            <a:r>
              <a:rPr lang="en-US" dirty="0"/>
              <a:t>37391 different product/customer combinations to forecast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one person would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person could analyze every combination, but this is very time consuming and expensive to do.</a:t>
            </a:r>
          </a:p>
          <a:p>
            <a:r>
              <a:rPr lang="en-US" dirty="0"/>
              <a:t>Would require a team of 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 sales at a store/customer level to know how much product the distributor should carry in inventory.</a:t>
            </a:r>
          </a:p>
          <a:p>
            <a:r>
              <a:rPr lang="en-US" dirty="0"/>
              <a:t>Automated approach that will quickly identify the best model with little human intervention.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AutoML</a:t>
            </a:r>
            <a:r>
              <a:rPr lang="en-US" dirty="0"/>
              <a:t> has mostly been used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widespread for non time-series applications</a:t>
            </a:r>
          </a:p>
          <a:p>
            <a:r>
              <a:rPr lang="en-US" dirty="0"/>
              <a:t>Lit review stuff</a:t>
            </a:r>
          </a:p>
          <a:p>
            <a:r>
              <a:rPr lang="en-US" dirty="0"/>
              <a:t>(30 seconds)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0"/>
    </mc:Choice>
    <mc:Fallback>
      <p:transition advClick="0" advTm="3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can’t I just do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it more complicated to do time-series analysis</a:t>
            </a:r>
          </a:p>
          <a:p>
            <a:r>
              <a:rPr lang="en-US" dirty="0"/>
              <a:t>Serially correlated data</a:t>
            </a:r>
          </a:p>
          <a:p>
            <a:r>
              <a:rPr lang="en-US" dirty="0"/>
              <a:t>A time series is any data that is  influenced by its previous values; if yesterday rained, and humidity was high, today humidity will likely be high also. 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  <a:p>
            <a:r>
              <a:rPr lang="en-US" dirty="0"/>
              <a:t>Stationarity - flag</a:t>
            </a:r>
          </a:p>
          <a:p>
            <a:r>
              <a:rPr lang="en-US" dirty="0"/>
              <a:t>White noise - flag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Evaluation metric</a:t>
            </a:r>
          </a:p>
          <a:p>
            <a:r>
              <a:rPr lang="en-US" dirty="0"/>
              <a:t>Pick winning model based on evaluation metric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Constant mean</a:t>
            </a:r>
          </a:p>
          <a:p>
            <a:r>
              <a:rPr lang="en-US" dirty="0"/>
              <a:t>Constant variance</a:t>
            </a:r>
          </a:p>
          <a:p>
            <a:r>
              <a:rPr lang="en-US" dirty="0"/>
              <a:t>Constant autocorrelations</a:t>
            </a:r>
          </a:p>
          <a:p>
            <a:r>
              <a:rPr lang="en-US" dirty="0"/>
              <a:t>Important because it’s an assumption for some models</a:t>
            </a:r>
          </a:p>
          <a:p>
            <a:r>
              <a:rPr lang="en-US" dirty="0"/>
              <a:t>Transformations on the data can correct for this</a:t>
            </a:r>
          </a:p>
          <a:p>
            <a:r>
              <a:rPr lang="en-US" dirty="0"/>
              <a:t>One reason why time-series analysis is different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523</Words>
  <Application>Microsoft Office PowerPoint</Application>
  <PresentationFormat>On-screen Show (4:3)</PresentationFormat>
  <Paragraphs>153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MS PGothic</vt:lpstr>
      <vt:lpstr>PMingLiU</vt:lpstr>
      <vt:lpstr>Arial</vt:lpstr>
      <vt:lpstr>Calibri</vt:lpstr>
      <vt:lpstr>Calibri Light</vt:lpstr>
      <vt:lpstr>Times</vt:lpstr>
      <vt:lpstr>Times New Roman</vt:lpstr>
      <vt:lpstr>Office Theme</vt:lpstr>
      <vt:lpstr>How Much Beer Do I Need to Stock? An Automated Approach to Demand Forecasting </vt:lpstr>
      <vt:lpstr>Beer and Spirits are Perishable</vt:lpstr>
      <vt:lpstr>Dataset</vt:lpstr>
      <vt:lpstr>What one person would do</vt:lpstr>
      <vt:lpstr>What we are going to do</vt:lpstr>
      <vt:lpstr>What AutoML has mostly been used for</vt:lpstr>
      <vt:lpstr>Why can’t I just do regression?</vt:lpstr>
      <vt:lpstr>AutoML Framework</vt:lpstr>
      <vt:lpstr>Stationarity</vt:lpstr>
      <vt:lpstr>White Noise</vt:lpstr>
      <vt:lpstr>Models</vt:lpstr>
      <vt:lpstr>Rolling-Window ASE</vt:lpstr>
      <vt:lpstr>Results 1 (not white noise)</vt:lpstr>
      <vt:lpstr>Results (white noise)</vt:lpstr>
      <vt:lpstr>Aggregation</vt:lpstr>
      <vt:lpstr>Box quote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Ford, Jenna A</cp:lastModifiedBy>
  <cp:revision>15</cp:revision>
  <dcterms:created xsi:type="dcterms:W3CDTF">2017-03-18T16:30:52Z</dcterms:created>
  <dcterms:modified xsi:type="dcterms:W3CDTF">2020-07-25T02:05:19Z</dcterms:modified>
</cp:coreProperties>
</file>