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0" r:id="rId16"/>
    <p:sldId id="269" r:id="rId17"/>
    <p:sldId id="271" r:id="rId18"/>
    <p:sldId id="270" r:id="rId19"/>
    <p:sldId id="272" r:id="rId20"/>
    <p:sldId id="274" r:id="rId21"/>
    <p:sldId id="275" r:id="rId22"/>
    <p:sldId id="276" r:id="rId23"/>
    <p:sldId id="286" r:id="rId24"/>
    <p:sldId id="277" r:id="rId25"/>
    <p:sldId id="278" r:id="rId26"/>
    <p:sldId id="279" r:id="rId27"/>
    <p:sldId id="288" r:id="rId28"/>
    <p:sldId id="289" r:id="rId29"/>
    <p:sldId id="280" r:id="rId30"/>
    <p:sldId id="283" r:id="rId31"/>
    <p:sldId id="287" r:id="rId32"/>
    <p:sldId id="284" r:id="rId33"/>
    <p:sldId id="285" r:id="rId34"/>
  </p:sldIdLst>
  <p:sldSz cx="9144000" cy="5143500" type="screen16x9"/>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5" name="Group 1"/>
          <p:cNvGrpSpPr/>
          <p:nvPr/>
        </p:nvGrpSpPr>
        <p:grpSpPr>
          <a:xfrm>
            <a:off x="633240" y="-648360"/>
            <a:ext cx="731160" cy="2365200"/>
            <a:chOff x="633240" y="-648360"/>
            <a:chExt cx="731160" cy="2365200"/>
          </a:xfrm>
        </p:grpSpPr>
        <p:sp>
          <p:nvSpPr>
            <p:cNvPr id="6" name="CustomShape 2"/>
            <p:cNvSpPr/>
            <p:nvPr/>
          </p:nvSpPr>
          <p:spPr>
            <a:xfrm>
              <a:off x="633240" y="-648360"/>
              <a:ext cx="731160" cy="236520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2" name="Google Shape;15;p2"/>
            <p:cNvPicPr/>
            <p:nvPr/>
          </p:nvPicPr>
          <p:blipFill>
            <a:blip r:embed="rId14"/>
            <a:stretch/>
          </p:blipFill>
          <p:spPr>
            <a:xfrm>
              <a:off x="755640" y="978480"/>
              <a:ext cx="487080" cy="618480"/>
            </a:xfrm>
            <a:prstGeom prst="rect">
              <a:avLst/>
            </a:prstGeom>
            <a:ln>
              <a:noFill/>
            </a:ln>
          </p:spPr>
        </p:pic>
      </p:grpSp>
      <p:sp>
        <p:nvSpPr>
          <p:cNvPr id="3"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957960"/>
            <a:ext cx="80640" cy="385200"/>
          </a:xfrm>
          <a:prstGeom prst="rect">
            <a:avLst/>
          </a:prstGeom>
          <a:solidFill>
            <a:srgbClr val="990000"/>
          </a:solidFill>
          <a:ln>
            <a:noFill/>
          </a:ln>
        </p:spPr>
        <p:style>
          <a:lnRef idx="0">
            <a:scrgbClr r="0" g="0" b="0"/>
          </a:lnRef>
          <a:fillRef idx="0">
            <a:scrgbClr r="0" g="0" b="0"/>
          </a:fillRef>
          <a:effectRef idx="0">
            <a:scrgbClr r="0" g="0" b="0"/>
          </a:effectRef>
          <a:fontRef idx="minor"/>
        </p:style>
      </p:sp>
      <p:sp>
        <p:nvSpPr>
          <p:cNvPr id="42" name="CustomShape 2"/>
          <p:cNvSpPr/>
          <p:nvPr/>
        </p:nvSpPr>
        <p:spPr>
          <a:xfrm>
            <a:off x="3556080" y="3540960"/>
            <a:ext cx="182520" cy="367200"/>
          </a:xfrm>
          <a:prstGeom prst="rect">
            <a:avLst/>
          </a:prstGeom>
          <a:noFill/>
          <a:ln>
            <a:noFill/>
          </a:ln>
        </p:spPr>
        <p:style>
          <a:lnRef idx="0">
            <a:scrgbClr r="0" g="0" b="0"/>
          </a:lnRef>
          <a:fillRef idx="0">
            <a:scrgbClr r="0" g="0" b="0"/>
          </a:fillRef>
          <a:effectRef idx="0">
            <a:scrgbClr r="0" g="0" b="0"/>
          </a:effectRef>
          <a:fontRef idx="minor"/>
        </p:style>
      </p:sp>
      <p:grpSp>
        <p:nvGrpSpPr>
          <p:cNvPr id="43" name="Group 3"/>
          <p:cNvGrpSpPr/>
          <p:nvPr/>
        </p:nvGrpSpPr>
        <p:grpSpPr>
          <a:xfrm>
            <a:off x="-30960" y="4661640"/>
            <a:ext cx="9226440" cy="526680"/>
            <a:chOff x="-30960" y="4661640"/>
            <a:chExt cx="9226440" cy="526680"/>
          </a:xfrm>
        </p:grpSpPr>
        <p:sp>
          <p:nvSpPr>
            <p:cNvPr id="44" name="CustomShape 4"/>
            <p:cNvSpPr/>
            <p:nvPr/>
          </p:nvSpPr>
          <p:spPr>
            <a:xfrm>
              <a:off x="-30960" y="4734720"/>
              <a:ext cx="9226440" cy="453600"/>
            </a:xfrm>
            <a:prstGeom prst="rect">
              <a:avLst/>
            </a:prstGeom>
            <a:solidFill>
              <a:srgbClr val="690304"/>
            </a:solidFill>
            <a:ln>
              <a:noFill/>
            </a:ln>
          </p:spPr>
          <p:style>
            <a:lnRef idx="0">
              <a:scrgbClr r="0" g="0" b="0"/>
            </a:lnRef>
            <a:fillRef idx="0">
              <a:scrgbClr r="0" g="0" b="0"/>
            </a:fillRef>
            <a:effectRef idx="0">
              <a:scrgbClr r="0" g="0" b="0"/>
            </a:effectRef>
            <a:fontRef idx="minor"/>
          </p:style>
        </p:sp>
        <p:sp>
          <p:nvSpPr>
            <p:cNvPr id="45" name="CustomShape 5"/>
            <p:cNvSpPr/>
            <p:nvPr/>
          </p:nvSpPr>
          <p:spPr>
            <a:xfrm>
              <a:off x="635400" y="4661640"/>
              <a:ext cx="385200" cy="52668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46" name="Google Shape;35;p4"/>
            <p:cNvPicPr/>
            <p:nvPr/>
          </p:nvPicPr>
          <p:blipFill>
            <a:blip r:embed="rId14"/>
            <a:stretch/>
          </p:blipFill>
          <p:spPr>
            <a:xfrm>
              <a:off x="699840" y="4726800"/>
              <a:ext cx="255960" cy="325440"/>
            </a:xfrm>
            <a:prstGeom prst="rect">
              <a:avLst/>
            </a:prstGeom>
            <a:ln>
              <a:noFill/>
            </a:ln>
          </p:spPr>
        </p:pic>
        <p:sp>
          <p:nvSpPr>
            <p:cNvPr id="47" name="CustomShape 6"/>
            <p:cNvSpPr/>
            <p:nvPr/>
          </p:nvSpPr>
          <p:spPr>
            <a:xfrm>
              <a:off x="1031040" y="4823640"/>
              <a:ext cx="3611520" cy="22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900" b="0" strike="noStrike" spc="-1">
                  <a:solidFill>
                    <a:srgbClr val="FFFFFF"/>
                  </a:solidFill>
                  <a:latin typeface="Arial"/>
                  <a:ea typeface="Arial"/>
                </a:rPr>
                <a:t>INDIANA UNIVERSITY BLOOMINGTON</a:t>
              </a:r>
              <a:endParaRPr lang="en-US" sz="900" b="0" strike="noStrike" spc="-1">
                <a:latin typeface="Arial"/>
              </a:endParaRPr>
            </a:p>
          </p:txBody>
        </p:sp>
      </p:grpSp>
      <p:sp>
        <p:nvSpPr>
          <p:cNvPr id="48"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9"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seashiva94.github.io/data_viz_projec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ichef.bbci.co.uk/news/624/media/images/80127000/jpg/_80127035_0b2b0a90-e3b4-4c0a-b1b3-06569f774e57.jp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2920" y="2766600"/>
            <a:ext cx="7732080" cy="69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FFFFFF"/>
                </a:solidFill>
                <a:latin typeface="Calibri"/>
                <a:ea typeface="Arial"/>
              </a:rPr>
              <a:t>Data Visualization </a:t>
            </a:r>
            <a:endParaRPr lang="en-US" sz="3600" b="0" strike="noStrike" spc="-1">
              <a:latin typeface="Arial"/>
            </a:endParaRPr>
          </a:p>
          <a:p>
            <a:pPr algn="ctr">
              <a:lnSpc>
                <a:spcPct val="90000"/>
              </a:lnSpc>
            </a:pPr>
            <a:endParaRPr lang="en-US" sz="3600" b="0" strike="noStrike" spc="-1">
              <a:latin typeface="Arial"/>
            </a:endParaRPr>
          </a:p>
          <a:p>
            <a:pPr algn="ctr">
              <a:lnSpc>
                <a:spcPct val="90000"/>
              </a:lnSpc>
            </a:pPr>
            <a:r>
              <a:rPr lang="en-US" sz="3600" b="1" strike="noStrike" spc="-1">
                <a:solidFill>
                  <a:srgbClr val="FFFFFF"/>
                </a:solidFill>
                <a:latin typeface="Calibri"/>
                <a:ea typeface="Arial"/>
              </a:rPr>
              <a:t>Journalists Killed Since 1992</a:t>
            </a:r>
            <a:endParaRPr lang="en-US" sz="3600" b="0" strike="noStrike" spc="-1">
              <a:latin typeface="Arial"/>
            </a:endParaRPr>
          </a:p>
        </p:txBody>
      </p:sp>
      <p:sp>
        <p:nvSpPr>
          <p:cNvPr id="87" name="CustomShape 2"/>
          <p:cNvSpPr/>
          <p:nvPr/>
        </p:nvSpPr>
        <p:spPr>
          <a:xfrm>
            <a:off x="530640" y="3461040"/>
            <a:ext cx="7732080" cy="250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29920" y="47520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4" name="TextShape 2"/>
          <p:cNvSpPr txBox="1"/>
          <p:nvPr/>
        </p:nvSpPr>
        <p:spPr>
          <a:xfrm>
            <a:off x="457200" y="11361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RSF data map for Worldwide Press Freedom Index</a:t>
            </a:r>
          </a:p>
        </p:txBody>
      </p:sp>
      <p:pic>
        <p:nvPicPr>
          <p:cNvPr id="115" name="Imagen 114"/>
          <p:cNvPicPr/>
          <p:nvPr/>
        </p:nvPicPr>
        <p:blipFill>
          <a:blip r:embed="rId2"/>
          <a:stretch/>
        </p:blipFill>
        <p:spPr>
          <a:xfrm>
            <a:off x="2103120" y="1587600"/>
            <a:ext cx="4833360" cy="3171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29920" y="47520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17" name="Imagen 116"/>
          <p:cNvPicPr/>
          <p:nvPr/>
        </p:nvPicPr>
        <p:blipFill>
          <a:blip r:embed="rId2"/>
          <a:stretch/>
        </p:blipFill>
        <p:spPr>
          <a:xfrm>
            <a:off x="2286000" y="1628640"/>
            <a:ext cx="4832640" cy="3034800"/>
          </a:xfrm>
          <a:prstGeom prst="rect">
            <a:avLst/>
          </a:prstGeom>
          <a:ln>
            <a:noFill/>
          </a:ln>
        </p:spPr>
      </p:pic>
      <p:sp>
        <p:nvSpPr>
          <p:cNvPr id="118" name="TextShape 2"/>
          <p:cNvSpPr txBox="1"/>
          <p:nvPr/>
        </p:nvSpPr>
        <p:spPr>
          <a:xfrm>
            <a:off x="457200" y="104940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Congressional Research Services compares homicides of media workers in Mexico for different years in 3 different databases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29920" y="47520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20" name="TextShape 2"/>
          <p:cNvSpPr txBox="1"/>
          <p:nvPr/>
        </p:nvSpPr>
        <p:spPr>
          <a:xfrm>
            <a:off x="457200" y="104940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National Coalition Against Censorship visualizes book censorship in different states in the U.S.</a:t>
            </a:r>
          </a:p>
        </p:txBody>
      </p:sp>
      <p:pic>
        <p:nvPicPr>
          <p:cNvPr id="121" name="Imagen 120"/>
          <p:cNvPicPr/>
          <p:nvPr/>
        </p:nvPicPr>
        <p:blipFill>
          <a:blip r:embed="rId2"/>
          <a:stretch/>
        </p:blipFill>
        <p:spPr>
          <a:xfrm>
            <a:off x="2103120" y="1624680"/>
            <a:ext cx="4754880" cy="3130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1840" y="640885"/>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pc="-1" dirty="0" smtClean="0">
                <a:solidFill>
                  <a:srgbClr val="404041"/>
                </a:solidFill>
                <a:latin typeface="Arial"/>
              </a:rPr>
              <a:t>Objectives</a:t>
            </a:r>
            <a:endParaRPr lang="en-US" sz="3000" b="0" strike="noStrike" spc="-1" dirty="0">
              <a:latin typeface="Arial"/>
            </a:endParaRPr>
          </a:p>
        </p:txBody>
      </p:sp>
      <p:sp>
        <p:nvSpPr>
          <p:cNvPr id="123" name="TextShape 2"/>
          <p:cNvSpPr txBox="1"/>
          <p:nvPr/>
        </p:nvSpPr>
        <p:spPr>
          <a:xfrm>
            <a:off x="457200" y="1445760"/>
            <a:ext cx="8046720" cy="27050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pc="-1" dirty="0" smtClean="0">
                <a:latin typeface="Times New Roman"/>
              </a:rPr>
              <a:t>Visualize the </a:t>
            </a:r>
            <a:r>
              <a:rPr lang="en-US" spc="-1" dirty="0">
                <a:latin typeface="Times New Roman"/>
              </a:rPr>
              <a:t>information about the journalists who gave their life for the </a:t>
            </a:r>
            <a:r>
              <a:rPr lang="en-US" spc="-1" dirty="0" smtClean="0">
                <a:latin typeface="Times New Roman"/>
              </a:rPr>
              <a:t>job:</a:t>
            </a:r>
          </a:p>
          <a:p>
            <a:pPr marL="673200" lvl="1" indent="-216000">
              <a:buClr>
                <a:srgbClr val="000000"/>
              </a:buClr>
              <a:buSzPct val="45000"/>
              <a:buFont typeface="Wingdings" charset="2"/>
              <a:buChar char=""/>
            </a:pPr>
            <a:r>
              <a:rPr lang="en-US" spc="-1" dirty="0" smtClean="0">
                <a:latin typeface="Times New Roman"/>
              </a:rPr>
              <a:t>Through exploratory analysis, data maps and network diagrams</a:t>
            </a:r>
          </a:p>
          <a:p>
            <a:pPr marL="673200" lvl="1" indent="-216000">
              <a:buClr>
                <a:srgbClr val="000000"/>
              </a:buClr>
              <a:buSzPct val="45000"/>
              <a:buFont typeface="Wingdings" charset="2"/>
              <a:buChar char=""/>
            </a:pPr>
            <a:r>
              <a:rPr lang="en-US" spc="-1" dirty="0" smtClean="0">
                <a:latin typeface="Times New Roman"/>
              </a:rPr>
              <a:t>Use interactive visualizations</a:t>
            </a:r>
          </a:p>
          <a:p>
            <a:pPr marL="216000" indent="-216000">
              <a:buClr>
                <a:srgbClr val="000000"/>
              </a:buClr>
              <a:buSzPct val="45000"/>
              <a:buFont typeface="Wingdings" charset="2"/>
              <a:buChar char=""/>
            </a:pPr>
            <a:endParaRPr lang="en-US" spc="-1" dirty="0" smtClean="0">
              <a:latin typeface="Times New Roman"/>
            </a:endParaRPr>
          </a:p>
          <a:p>
            <a:pPr marL="216000" indent="-216000">
              <a:buClr>
                <a:srgbClr val="000000"/>
              </a:buClr>
              <a:buSzPct val="45000"/>
              <a:buFont typeface="Wingdings" charset="2"/>
              <a:buChar char=""/>
            </a:pPr>
            <a:r>
              <a:rPr lang="en-US" spc="-1" dirty="0" smtClean="0">
                <a:latin typeface="Times New Roman"/>
              </a:rPr>
              <a:t>Improve upon previous visualizations for the same problem</a:t>
            </a:r>
          </a:p>
          <a:p>
            <a:pPr marL="216000" indent="-216000">
              <a:buClr>
                <a:srgbClr val="000000"/>
              </a:buClr>
              <a:buSzPct val="45000"/>
              <a:buFont typeface="Wingdings" charset="2"/>
              <a:buChar char=""/>
            </a:pPr>
            <a:endParaRPr lang="en-US" spc="-1" dirty="0">
              <a:latin typeface="Times New Roman"/>
            </a:endParaRPr>
          </a:p>
          <a:p>
            <a:pPr marL="216000" indent="-216000">
              <a:buClr>
                <a:srgbClr val="000000"/>
              </a:buClr>
              <a:buSzPct val="45000"/>
              <a:buFont typeface="Wingdings" charset="2"/>
              <a:buChar char=""/>
            </a:pPr>
            <a:r>
              <a:rPr lang="en-US" spc="-1" dirty="0" smtClean="0">
                <a:latin typeface="Times New Roman"/>
              </a:rPr>
              <a:t>Discover interesting insights in the data</a:t>
            </a:r>
            <a:endParaRPr lang="en-US"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29920" y="57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Description</a:t>
            </a:r>
            <a:endParaRPr lang="en-US" sz="3000" b="0" strike="noStrike" spc="-1" dirty="0">
              <a:latin typeface="Arial"/>
            </a:endParaRPr>
          </a:p>
        </p:txBody>
      </p:sp>
      <p:sp>
        <p:nvSpPr>
          <p:cNvPr id="123" name="TextShape 2"/>
          <p:cNvSpPr txBox="1"/>
          <p:nvPr/>
        </p:nvSpPr>
        <p:spPr>
          <a:xfrm>
            <a:off x="457200" y="1445760"/>
            <a:ext cx="8046720" cy="236808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a:latin typeface="Times New Roman"/>
              </a:rPr>
              <a:t>This project uses the data from the CPJ provided on </a:t>
            </a:r>
            <a:r>
              <a:rPr lang="en-US" sz="1800" b="0" strike="noStrike" spc="-1" dirty="0" err="1">
                <a:latin typeface="Times New Roman"/>
              </a:rPr>
              <a:t>Kaggle</a:t>
            </a:r>
            <a:endParaRPr lang="en-US" sz="1800" b="0" strike="noStrike" spc="-1" dirty="0">
              <a:latin typeface="Times New Roman"/>
            </a:endParaRPr>
          </a:p>
          <a:p>
            <a:pPr marL="216000" indent="-216000">
              <a:buClr>
                <a:srgbClr val="000000"/>
              </a:buClr>
              <a:buSzPct val="45000"/>
              <a:buFont typeface="Wingdings" charset="2"/>
              <a:buChar char=""/>
            </a:pPr>
            <a:r>
              <a:rPr lang="en-US" sz="1800" b="0" strike="noStrike" spc="-1" dirty="0">
                <a:latin typeface="Times New Roman"/>
              </a:rPr>
              <a:t>The data contains information about 1782 journalist deaths between 1992 and 2018</a:t>
            </a:r>
          </a:p>
          <a:p>
            <a:pPr marL="216000" indent="-216000">
              <a:buClr>
                <a:srgbClr val="000000"/>
              </a:buClr>
              <a:buSzPct val="45000"/>
              <a:buFont typeface="Wingdings" charset="2"/>
              <a:buChar char=""/>
            </a:pPr>
            <a:endParaRPr lang="en-US" sz="1800" b="0" strike="noStrike" spc="-1" dirty="0">
              <a:latin typeface="Times New Roman"/>
            </a:endParaRPr>
          </a:p>
          <a:p>
            <a:pPr marL="216000" indent="-216000">
              <a:buClr>
                <a:srgbClr val="000000"/>
              </a:buClr>
              <a:buSzPct val="45000"/>
              <a:buFont typeface="Wingdings" charset="2"/>
              <a:buChar char=""/>
            </a:pPr>
            <a:r>
              <a:rPr lang="en-US" sz="1800" b="0" strike="noStrike" spc="-1" dirty="0">
                <a:latin typeface="Times New Roman"/>
              </a:rPr>
              <a:t>The data contains some interesting </a:t>
            </a:r>
            <a:r>
              <a:rPr lang="en-US" sz="1800" b="0" strike="noStrike" spc="-1" dirty="0" smtClean="0">
                <a:latin typeface="Times New Roman"/>
              </a:rPr>
              <a:t>features such as:</a:t>
            </a:r>
            <a:endParaRPr lang="en-US" sz="1800" b="0" strike="noStrike" spc="-1" dirty="0">
              <a:latin typeface="Times New Roman"/>
            </a:endParaRPr>
          </a:p>
          <a:p>
            <a:pPr marL="432000" lvl="1" indent="-216000">
              <a:buClr>
                <a:srgbClr val="000000"/>
              </a:buClr>
              <a:buSzPct val="45000"/>
              <a:buFont typeface="Wingdings" charset="2"/>
              <a:buChar char=""/>
            </a:pPr>
            <a:r>
              <a:rPr lang="en-US" sz="1800" b="0" strike="noStrike" spc="-1" dirty="0">
                <a:latin typeface="Times New Roman"/>
              </a:rPr>
              <a:t>date of death</a:t>
            </a:r>
          </a:p>
          <a:p>
            <a:pPr marL="432000" lvl="1" indent="-216000">
              <a:buClr>
                <a:srgbClr val="000000"/>
              </a:buClr>
              <a:buSzPct val="45000"/>
              <a:buFont typeface="Wingdings" charset="2"/>
              <a:buChar char=""/>
            </a:pPr>
            <a:r>
              <a:rPr lang="en-US" sz="1800" b="0" strike="noStrike" spc="-1" dirty="0">
                <a:latin typeface="Times New Roman"/>
              </a:rPr>
              <a:t>coverage (topics being reported at the time of death)</a:t>
            </a:r>
          </a:p>
          <a:p>
            <a:pPr marL="432000" lvl="1" indent="-216000">
              <a:buClr>
                <a:srgbClr val="000000"/>
              </a:buClr>
              <a:buSzPct val="45000"/>
              <a:buFont typeface="Wingdings" charset="2"/>
              <a:buChar char=""/>
            </a:pPr>
            <a:r>
              <a:rPr lang="en-US" sz="1800" b="0" strike="noStrike" spc="-1" dirty="0">
                <a:latin typeface="Times New Roman"/>
              </a:rPr>
              <a:t>Gender</a:t>
            </a:r>
          </a:p>
          <a:p>
            <a:pPr marL="432000" lvl="1" indent="-216000">
              <a:buClr>
                <a:srgbClr val="000000"/>
              </a:buClr>
              <a:buSzPct val="45000"/>
              <a:buFont typeface="Wingdings" charset="2"/>
              <a:buChar char=""/>
            </a:pPr>
            <a:r>
              <a:rPr lang="en-US" sz="1800" b="0" strike="noStrike" spc="-1" dirty="0">
                <a:latin typeface="Times New Roman"/>
              </a:rPr>
              <a:t>Country killed</a:t>
            </a:r>
          </a:p>
          <a:p>
            <a:pPr marL="432000" lvl="1" indent="-216000">
              <a:buClr>
                <a:srgbClr val="000000"/>
              </a:buClr>
              <a:buSzPct val="45000"/>
              <a:buFont typeface="Wingdings" charset="2"/>
              <a:buChar char=""/>
            </a:pPr>
            <a:r>
              <a:rPr lang="en-US" sz="1800" b="0" strike="noStrike" spc="-1" dirty="0">
                <a:latin typeface="Times New Roman"/>
              </a:rPr>
              <a:t>Organization</a:t>
            </a:r>
          </a:p>
        </p:txBody>
      </p:sp>
    </p:spTree>
    <p:extLst>
      <p:ext uri="{BB962C8B-B14F-4D97-AF65-F5344CB8AC3E}">
        <p14:creationId xmlns:p14="http://schemas.microsoft.com/office/powerpoint/2010/main" val="34390367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29920" y="39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Time series</a:t>
            </a:r>
            <a:endParaRPr lang="en-US" sz="3000" b="0" strike="noStrike" spc="-1">
              <a:latin typeface="Arial"/>
            </a:endParaRPr>
          </a:p>
        </p:txBody>
      </p:sp>
      <p:pic>
        <p:nvPicPr>
          <p:cNvPr id="125" name="Imagen 124"/>
          <p:cNvPicPr/>
          <p:nvPr/>
        </p:nvPicPr>
        <p:blipFill>
          <a:blip r:embed="rId2"/>
          <a:stretch/>
        </p:blipFill>
        <p:spPr>
          <a:xfrm>
            <a:off x="1097280" y="1828800"/>
            <a:ext cx="7040880" cy="2784960"/>
          </a:xfrm>
          <a:prstGeom prst="rect">
            <a:avLst/>
          </a:prstGeom>
          <a:ln>
            <a:noFill/>
          </a:ln>
        </p:spPr>
      </p:pic>
      <p:sp>
        <p:nvSpPr>
          <p:cNvPr id="126" name="TextShape 2"/>
          <p:cNvSpPr txBox="1"/>
          <p:nvPr/>
        </p:nvSpPr>
        <p:spPr>
          <a:xfrm>
            <a:off x="457200" y="104976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Interactive Time series plot of for the number of deaths in each month between 1992 and 2016</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29920" y="173614"/>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Countries</a:t>
            </a:r>
            <a:endParaRPr lang="en-US" sz="3000" b="0" strike="noStrike" spc="-1">
              <a:latin typeface="Arial"/>
            </a:endParaRPr>
          </a:p>
        </p:txBody>
      </p:sp>
      <p:pic>
        <p:nvPicPr>
          <p:cNvPr id="3" name="Imagen 2"/>
          <p:cNvPicPr>
            <a:picLocks noChangeAspect="1"/>
          </p:cNvPicPr>
          <p:nvPr/>
        </p:nvPicPr>
        <p:blipFill>
          <a:blip r:embed="rId2"/>
          <a:stretch>
            <a:fillRect/>
          </a:stretch>
        </p:blipFill>
        <p:spPr>
          <a:xfrm>
            <a:off x="1160978" y="1775812"/>
            <a:ext cx="6544639" cy="2845209"/>
          </a:xfrm>
          <a:prstGeom prst="rect">
            <a:avLst/>
          </a:prstGeom>
        </p:spPr>
      </p:pic>
      <p:sp>
        <p:nvSpPr>
          <p:cNvPr id="5" name="TextShape 2"/>
          <p:cNvSpPr txBox="1"/>
          <p:nvPr/>
        </p:nvSpPr>
        <p:spPr>
          <a:xfrm>
            <a:off x="457200" y="10497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pc="-1" dirty="0" smtClean="0">
                <a:latin typeface="Times New Roman"/>
              </a:rPr>
              <a:t>Number of deaths by each country between 1992 and 2016</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29920" y="39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Time series</a:t>
            </a:r>
            <a:endParaRPr lang="en-US" sz="3000" b="0" strike="noStrike" spc="-1">
              <a:latin typeface="Arial"/>
            </a:endParaRPr>
          </a:p>
        </p:txBody>
      </p:sp>
      <p:sp>
        <p:nvSpPr>
          <p:cNvPr id="128" name="TextShape 2"/>
          <p:cNvSpPr txBox="1"/>
          <p:nvPr/>
        </p:nvSpPr>
        <p:spPr>
          <a:xfrm>
            <a:off x="457200" y="10497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a:latin typeface="Times New Roman"/>
              </a:rPr>
              <a:t>Number of deaths by year in top 5 countries with most </a:t>
            </a:r>
            <a:r>
              <a:rPr lang="en-US" sz="1800" b="0" strike="noStrike" spc="-1" dirty="0" smtClean="0">
                <a:latin typeface="Times New Roman"/>
              </a:rPr>
              <a:t>deaths</a:t>
            </a:r>
            <a:endParaRPr lang="en-US" sz="1800" b="0" strike="noStrike" spc="-1" dirty="0">
              <a:latin typeface="Times New Roman"/>
            </a:endParaRPr>
          </a:p>
        </p:txBody>
      </p:sp>
      <p:pic>
        <p:nvPicPr>
          <p:cNvPr id="129" name="Imagen 128"/>
          <p:cNvPicPr/>
          <p:nvPr/>
        </p:nvPicPr>
        <p:blipFill>
          <a:blip r:embed="rId2"/>
          <a:stretch/>
        </p:blipFill>
        <p:spPr>
          <a:xfrm>
            <a:off x="2124720" y="1290960"/>
            <a:ext cx="5686200" cy="3342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29920" y="389376"/>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 Gender ratios </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1626474" y="1807858"/>
            <a:ext cx="5175018" cy="2892621"/>
          </a:xfrm>
          <a:prstGeom prst="rect">
            <a:avLst/>
          </a:prstGeom>
        </p:spPr>
      </p:pic>
      <p:sp>
        <p:nvSpPr>
          <p:cNvPr id="5" name="TextShape 2"/>
          <p:cNvSpPr txBox="1"/>
          <p:nvPr/>
        </p:nvSpPr>
        <p:spPr>
          <a:xfrm>
            <a:off x="457200" y="10497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a:latin typeface="Times New Roman"/>
              </a:rPr>
              <a:t>Number </a:t>
            </a:r>
            <a:r>
              <a:rPr lang="en-US" sz="1800" b="0" strike="noStrike" spc="-1" dirty="0" smtClean="0">
                <a:latin typeface="Times New Roman"/>
              </a:rPr>
              <a:t>of male and female journalists killed by year</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t>
            </a:r>
            <a:r>
              <a:rPr lang="en-US" sz="3000" b="1" strike="noStrike" spc="-1" dirty="0" smtClean="0">
                <a:solidFill>
                  <a:srgbClr val="404041"/>
                </a:solidFill>
                <a:latin typeface="Arial"/>
                <a:ea typeface="Arial"/>
              </a:rPr>
              <a:t>Analysis: Type of Death</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332910" y="2361804"/>
            <a:ext cx="5286375" cy="1428750"/>
          </a:xfrm>
          <a:prstGeom prst="rect">
            <a:avLst/>
          </a:prstGeom>
        </p:spPr>
      </p:pic>
      <p:sp>
        <p:nvSpPr>
          <p:cNvPr id="5" name="TextShape 2"/>
          <p:cNvSpPr txBox="1"/>
          <p:nvPr/>
        </p:nvSpPr>
        <p:spPr>
          <a:xfrm>
            <a:off x="457200" y="1388802"/>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smtClean="0">
                <a:latin typeface="Times New Roman"/>
              </a:rPr>
              <a:t>Type of deaths by year</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People</a:t>
            </a:r>
            <a:endParaRPr lang="en-US" sz="3000" b="0" strike="noStrike" spc="-1">
              <a:latin typeface="Arial"/>
            </a:endParaRPr>
          </a:p>
        </p:txBody>
      </p:sp>
      <p:sp>
        <p:nvSpPr>
          <p:cNvPr id="89" name="CustomShape 2"/>
          <p:cNvSpPr/>
          <p:nvPr/>
        </p:nvSpPr>
        <p:spPr>
          <a:xfrm>
            <a:off x="518760" y="1458000"/>
            <a:ext cx="8489520" cy="306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n-US" sz="1800" b="0" strike="noStrike" spc="-1">
              <a:latin typeface="Arial"/>
            </a:endParaRPr>
          </a:p>
          <a:p>
            <a:pPr marL="228600" indent="-22644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Arnav – Online Section [aarnav@iu.edu]</a:t>
            </a:r>
            <a:endParaRPr lang="en-US" sz="1400" b="0" strike="noStrike" spc="-1">
              <a:latin typeface="Arial"/>
            </a:endParaRPr>
          </a:p>
          <a:p>
            <a:pPr marL="228600" indent="-22644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Karen Sanchez Trejo – Residential Section [karsanc@iu.edu]</a:t>
            </a:r>
            <a:endParaRPr lang="en-US" sz="1400" b="0" strike="noStrike" spc="-1">
              <a:latin typeface="Arial"/>
            </a:endParaRPr>
          </a:p>
          <a:p>
            <a:pPr>
              <a:lnSpc>
                <a:spcPct val="90000"/>
              </a:lnSpc>
              <a:spcBef>
                <a:spcPts val="1001"/>
              </a:spcBef>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29920" y="478683"/>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t>
            </a:r>
            <a:r>
              <a:rPr lang="en-US" sz="3000" b="1" strike="noStrike" spc="-1" dirty="0" smtClean="0">
                <a:solidFill>
                  <a:srgbClr val="404041"/>
                </a:solidFill>
                <a:latin typeface="Arial"/>
                <a:ea typeface="Arial"/>
              </a:rPr>
              <a:t>Analysis: Freelance</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411523" y="1490355"/>
            <a:ext cx="5768596" cy="321456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a:t>
            </a:r>
            <a:r>
              <a:rPr lang="en-US" sz="3000" b="1" strike="noStrike" spc="-1" dirty="0" smtClean="0">
                <a:solidFill>
                  <a:srgbClr val="404041"/>
                </a:solidFill>
                <a:latin typeface="Arial"/>
                <a:ea typeface="Arial"/>
              </a:rPr>
              <a:t>: Local</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1824572" y="2306783"/>
            <a:ext cx="5412775" cy="134172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29919" y="270863"/>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a:t>
            </a:r>
            <a:r>
              <a:rPr lang="en-US" sz="3000" b="1" strike="noStrike" spc="-1" dirty="0" smtClean="0">
                <a:solidFill>
                  <a:srgbClr val="404041"/>
                </a:solidFill>
                <a:latin typeface="Arial"/>
                <a:ea typeface="Arial"/>
              </a:rPr>
              <a:t>: Impunity of Murder</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431915" y="1402597"/>
            <a:ext cx="6198088" cy="3146456"/>
          </a:xfrm>
          <a:prstGeom prst="rect">
            <a:avLst/>
          </a:prstGeom>
        </p:spPr>
      </p:pic>
    </p:spTree>
    <p:extLst>
      <p:ext uri="{BB962C8B-B14F-4D97-AF65-F5344CB8AC3E}">
        <p14:creationId xmlns:p14="http://schemas.microsoft.com/office/powerpoint/2010/main" val="40728887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 Country Codes</a:t>
            </a:r>
            <a:endParaRPr lang="en-US" sz="3000" b="0" strike="noStrike" spc="-1">
              <a:latin typeface="Arial"/>
            </a:endParaRPr>
          </a:p>
        </p:txBody>
      </p:sp>
      <p:pic>
        <p:nvPicPr>
          <p:cNvPr id="2" name="Imagen 1"/>
          <p:cNvPicPr>
            <a:picLocks noChangeAspect="1"/>
          </p:cNvPicPr>
          <p:nvPr/>
        </p:nvPicPr>
        <p:blipFill>
          <a:blip r:embed="rId2"/>
          <a:stretch>
            <a:fillRect/>
          </a:stretch>
        </p:blipFill>
        <p:spPr>
          <a:xfrm>
            <a:off x="1053812" y="1456200"/>
            <a:ext cx="5581650" cy="29622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29920" y="73434"/>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Map: 1992 - 2016</a:t>
            </a:r>
            <a:endParaRPr lang="en-US" sz="3000" b="0" strike="noStrike" spc="-1" dirty="0">
              <a:latin typeface="Arial"/>
            </a:endParaRPr>
          </a:p>
        </p:txBody>
      </p:sp>
      <p:pic>
        <p:nvPicPr>
          <p:cNvPr id="5" name="Imagen 4"/>
          <p:cNvPicPr>
            <a:picLocks noChangeAspect="1"/>
          </p:cNvPicPr>
          <p:nvPr/>
        </p:nvPicPr>
        <p:blipFill>
          <a:blip r:embed="rId2"/>
          <a:stretch>
            <a:fillRect/>
          </a:stretch>
        </p:blipFill>
        <p:spPr>
          <a:xfrm>
            <a:off x="961548" y="976045"/>
            <a:ext cx="7162514" cy="368313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260472"/>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a:t>
            </a:r>
            <a:r>
              <a:rPr lang="en-US" sz="3000" b="1" strike="noStrike" spc="-1" dirty="0" smtClean="0">
                <a:solidFill>
                  <a:srgbClr val="404041"/>
                </a:solidFill>
                <a:latin typeface="Arial"/>
                <a:ea typeface="Arial"/>
              </a:rPr>
              <a:t>Map:2006 Philippines massacre</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062471" y="882311"/>
            <a:ext cx="7229475" cy="382736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260472"/>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a:t>
            </a:r>
            <a:r>
              <a:rPr lang="en-US" sz="3000" b="1" strike="noStrike" spc="-1" dirty="0" smtClean="0">
                <a:solidFill>
                  <a:srgbClr val="404041"/>
                </a:solidFill>
                <a:latin typeface="Arial"/>
                <a:ea typeface="Arial"/>
              </a:rPr>
              <a:t>Map:2012 rise of deaths in </a:t>
            </a:r>
            <a:r>
              <a:rPr lang="en-US" sz="3000" b="1" spc="-1" dirty="0">
                <a:solidFill>
                  <a:srgbClr val="404041"/>
                </a:solidFill>
                <a:latin typeface="Arial"/>
                <a:ea typeface="Arial"/>
              </a:rPr>
              <a:t>S</a:t>
            </a:r>
            <a:r>
              <a:rPr lang="en-US" sz="3000" b="1" strike="noStrike" spc="-1" dirty="0" smtClean="0">
                <a:solidFill>
                  <a:srgbClr val="404041"/>
                </a:solidFill>
                <a:latin typeface="Arial"/>
                <a:ea typeface="Arial"/>
              </a:rPr>
              <a:t>yria</a:t>
            </a:r>
            <a:endParaRPr lang="en-US" sz="3000" b="0" strike="noStrike" spc="-1" dirty="0">
              <a:latin typeface="Arial"/>
            </a:endParaRPr>
          </a:p>
        </p:txBody>
      </p:sp>
      <p:pic>
        <p:nvPicPr>
          <p:cNvPr id="4" name="Imagen 3"/>
          <p:cNvPicPr>
            <a:picLocks noChangeAspect="1"/>
          </p:cNvPicPr>
          <p:nvPr/>
        </p:nvPicPr>
        <p:blipFill>
          <a:blip r:embed="rId2"/>
          <a:stretch>
            <a:fillRect/>
          </a:stretch>
        </p:blipFill>
        <p:spPr>
          <a:xfrm>
            <a:off x="1048923" y="1060613"/>
            <a:ext cx="6964074" cy="3591916"/>
          </a:xfrm>
          <a:prstGeom prst="rect">
            <a:avLst/>
          </a:prstGeom>
        </p:spPr>
      </p:pic>
    </p:spTree>
    <p:extLst>
      <p:ext uri="{BB962C8B-B14F-4D97-AF65-F5344CB8AC3E}">
        <p14:creationId xmlns:p14="http://schemas.microsoft.com/office/powerpoint/2010/main" val="28786315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146171"/>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a:t>
            </a:r>
            <a:r>
              <a:rPr lang="en-US" sz="3000" b="1" strike="noStrike" spc="-1" dirty="0" smtClean="0">
                <a:solidFill>
                  <a:srgbClr val="404041"/>
                </a:solidFill>
                <a:latin typeface="Arial"/>
                <a:ea typeface="Arial"/>
              </a:rPr>
              <a:t>Map:1995 Algerian Civi</a:t>
            </a:r>
            <a:r>
              <a:rPr lang="en-US" sz="3000" b="1" spc="-1" dirty="0" smtClean="0">
                <a:solidFill>
                  <a:srgbClr val="404041"/>
                </a:solidFill>
                <a:latin typeface="Arial"/>
                <a:ea typeface="Arial"/>
              </a:rPr>
              <a:t>l War</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998393" y="947041"/>
            <a:ext cx="7366289" cy="3755679"/>
          </a:xfrm>
          <a:prstGeom prst="rect">
            <a:avLst/>
          </a:prstGeom>
        </p:spPr>
      </p:pic>
    </p:spTree>
    <p:extLst>
      <p:ext uri="{BB962C8B-B14F-4D97-AF65-F5344CB8AC3E}">
        <p14:creationId xmlns:p14="http://schemas.microsoft.com/office/powerpoint/2010/main" val="21169963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529920" y="142797"/>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Network Graph: 1992-2016</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1664277" y="1528118"/>
            <a:ext cx="4518314" cy="3180838"/>
          </a:xfrm>
          <a:prstGeom prst="rect">
            <a:avLst/>
          </a:prstGeom>
        </p:spPr>
      </p:pic>
      <p:sp>
        <p:nvSpPr>
          <p:cNvPr id="3" name="CuadroTexto 2"/>
          <p:cNvSpPr txBox="1"/>
          <p:nvPr/>
        </p:nvSpPr>
        <p:spPr>
          <a:xfrm>
            <a:off x="1664277" y="878130"/>
            <a:ext cx="5768138" cy="369332"/>
          </a:xfrm>
          <a:prstGeom prst="rect">
            <a:avLst/>
          </a:prstGeom>
          <a:noFill/>
        </p:spPr>
        <p:txBody>
          <a:bodyPr wrap="square" rtlCol="0">
            <a:spAutoFit/>
          </a:bodyPr>
          <a:lstStyle/>
          <a:p>
            <a:r>
              <a:rPr lang="en-US" dirty="0" smtClean="0"/>
              <a:t>Network of Journalists and coverage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smtClean="0">
                <a:solidFill>
                  <a:srgbClr val="404041"/>
                </a:solidFill>
                <a:latin typeface="Arial"/>
                <a:ea typeface="Arial"/>
              </a:rPr>
              <a:t>Demo</a:t>
            </a:r>
            <a:endParaRPr lang="en-US" sz="3000" b="0" strike="noStrike" spc="-1" dirty="0">
              <a:latin typeface="Arial"/>
            </a:endParaRPr>
          </a:p>
        </p:txBody>
      </p:sp>
      <p:sp>
        <p:nvSpPr>
          <p:cNvPr id="3" name="CuadroTexto 2"/>
          <p:cNvSpPr txBox="1"/>
          <p:nvPr/>
        </p:nvSpPr>
        <p:spPr>
          <a:xfrm>
            <a:off x="519645" y="1628144"/>
            <a:ext cx="6353765" cy="369332"/>
          </a:xfrm>
          <a:prstGeom prst="rect">
            <a:avLst/>
          </a:prstGeom>
          <a:noFill/>
        </p:spPr>
        <p:txBody>
          <a:bodyPr wrap="square" rtlCol="0">
            <a:spAutoFit/>
          </a:bodyPr>
          <a:lstStyle/>
          <a:p>
            <a:r>
              <a:rPr lang="en-US" dirty="0" smtClean="0">
                <a:hlinkClick r:id="rId2"/>
              </a:rPr>
              <a:t>Webpage</a:t>
            </a:r>
            <a:r>
              <a:rPr lang="en-US" dirty="0" smtClean="0"/>
              <a:t>: https://seashiva94.github.io/data_viz_project/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Introduction</a:t>
            </a:r>
            <a:endParaRPr lang="en-US" sz="3000" b="0" strike="noStrike" spc="-1">
              <a:latin typeface="Arial"/>
            </a:endParaRPr>
          </a:p>
        </p:txBody>
      </p:sp>
      <p:sp>
        <p:nvSpPr>
          <p:cNvPr id="91" name="TextShape 2"/>
          <p:cNvSpPr txBox="1"/>
          <p:nvPr/>
        </p:nvSpPr>
        <p:spPr>
          <a:xfrm>
            <a:off x="731520" y="1561834"/>
            <a:ext cx="8046720" cy="135576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pc="-1" dirty="0">
                <a:latin typeface="Times New Roman"/>
              </a:rPr>
              <a:t>In this project, we aim to visualize the deaths of journalists across the world from 1992 to March 2016, and hope to shine some light on these deaths, provided by the </a:t>
            </a:r>
            <a:r>
              <a:rPr lang="en-US" spc="-1" dirty="0" smtClean="0">
                <a:latin typeface="Times New Roman"/>
              </a:rPr>
              <a:t>CPJ.</a:t>
            </a:r>
          </a:p>
          <a:p>
            <a:pPr marL="216000" indent="-216000">
              <a:buClr>
                <a:srgbClr val="000000"/>
              </a:buClr>
              <a:buSzPct val="45000"/>
              <a:buFont typeface="Wingdings" charset="2"/>
              <a:buChar char=""/>
            </a:pPr>
            <a:endParaRPr lang="en-US" sz="1800" b="0" strike="noStrike" spc="-1" dirty="0">
              <a:latin typeface="Times New Roman"/>
            </a:endParaRPr>
          </a:p>
          <a:p>
            <a:pPr marL="216000" indent="-216000">
              <a:buClr>
                <a:srgbClr val="000000"/>
              </a:buClr>
              <a:buSzPct val="45000"/>
              <a:buFont typeface="Wingdings" charset="2"/>
              <a:buChar char=""/>
            </a:pPr>
            <a:r>
              <a:rPr lang="en-US" sz="1800" b="0" strike="noStrike" spc="-1" dirty="0" smtClean="0">
                <a:latin typeface="Times New Roman"/>
              </a:rPr>
              <a:t>Over </a:t>
            </a:r>
            <a:r>
              <a:rPr lang="en-US" sz="1800" b="0" strike="noStrike" spc="-1" dirty="0">
                <a:latin typeface="Times New Roman"/>
              </a:rPr>
              <a:t>the years journalists have had to face various perilous situations and many of them have been fatal</a:t>
            </a:r>
            <a:r>
              <a:rPr lang="en-US" sz="1800" b="0" strike="noStrike" spc="-1" dirty="0" smtClean="0">
                <a:latin typeface="Times New Roman"/>
              </a:rPr>
              <a:t>.</a:t>
            </a:r>
          </a:p>
          <a:p>
            <a:pPr>
              <a:buClr>
                <a:srgbClr val="000000"/>
              </a:buClr>
              <a:buSzPct val="45000"/>
            </a:pPr>
            <a:endParaRPr lang="en-US" sz="1800" b="0" strike="noStrike" spc="-1" dirty="0">
              <a:latin typeface="Times New Roman"/>
            </a:endParaRPr>
          </a:p>
          <a:p>
            <a:pPr marL="216000" indent="-216000">
              <a:buClr>
                <a:srgbClr val="000000"/>
              </a:buClr>
              <a:buSzPct val="45000"/>
              <a:buFont typeface="Wingdings" charset="2"/>
              <a:buChar char=""/>
            </a:pPr>
            <a:r>
              <a:rPr lang="en-US" spc="-1" dirty="0">
                <a:latin typeface="Times New Roman"/>
              </a:rPr>
              <a:t>A good visualization would help understand the importance of the issue and aid in further analysis of the problem</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Challenges</a:t>
            </a:r>
            <a:endParaRPr lang="en-US" sz="3000" b="0" strike="noStrike" spc="-1">
              <a:latin typeface="Arial"/>
            </a:endParaRPr>
          </a:p>
        </p:txBody>
      </p:sp>
      <p:sp>
        <p:nvSpPr>
          <p:cNvPr id="4" name="CuadroTexto 3"/>
          <p:cNvSpPr txBox="1"/>
          <p:nvPr/>
        </p:nvSpPr>
        <p:spPr>
          <a:xfrm>
            <a:off x="519645" y="1628144"/>
            <a:ext cx="702158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Learning to make interactive maps in </a:t>
            </a:r>
            <a:r>
              <a:rPr lang="en-US" dirty="0" err="1" smtClean="0"/>
              <a:t>altair</a:t>
            </a:r>
            <a:endParaRPr lang="en-US" dirty="0"/>
          </a:p>
          <a:p>
            <a:pPr marL="742950" lvl="1" indent="-285750">
              <a:buFont typeface="Arial" panose="020B0604020202020204" pitchFamily="34" charset="0"/>
              <a:buChar char="•"/>
            </a:pPr>
            <a:r>
              <a:rPr lang="en-US" dirty="0" smtClean="0"/>
              <a:t>Maps do not support some common functionality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Slider for year selection in python did not work</a:t>
            </a:r>
          </a:p>
          <a:p>
            <a:pPr marL="742950" lvl="1" indent="-285750">
              <a:buFont typeface="Arial" panose="020B0604020202020204" pitchFamily="34" charset="0"/>
              <a:buChar char="•"/>
            </a:pPr>
            <a:r>
              <a:rPr lang="en-US" dirty="0" smtClean="0"/>
              <a:t>Used </a:t>
            </a:r>
            <a:r>
              <a:rPr lang="en-US" dirty="0" err="1" smtClean="0"/>
              <a:t>jquery</a:t>
            </a:r>
            <a:r>
              <a:rPr lang="en-US" dirty="0" smtClean="0"/>
              <a:t> in the end</a:t>
            </a:r>
            <a:endParaRPr lang="en-US" dirty="0"/>
          </a:p>
        </p:txBody>
      </p:sp>
    </p:spTree>
    <p:extLst>
      <p:ext uri="{BB962C8B-B14F-4D97-AF65-F5344CB8AC3E}">
        <p14:creationId xmlns:p14="http://schemas.microsoft.com/office/powerpoint/2010/main" val="30957117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Future Work</a:t>
            </a:r>
            <a:endParaRPr lang="en-US" sz="3000" b="0" strike="noStrike" spc="-1">
              <a:latin typeface="Arial"/>
            </a:endParaRPr>
          </a:p>
        </p:txBody>
      </p:sp>
      <p:sp>
        <p:nvSpPr>
          <p:cNvPr id="3" name="CuadroTexto 2"/>
          <p:cNvSpPr txBox="1"/>
          <p:nvPr/>
        </p:nvSpPr>
        <p:spPr>
          <a:xfrm>
            <a:off x="519645" y="1628144"/>
            <a:ext cx="702158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Get information about the deaths of various journalists from twitter and news articles to better describe each of the d</a:t>
            </a:r>
            <a:r>
              <a:rPr lang="en-US" dirty="0" smtClean="0"/>
              <a:t>eaths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Use this information to perform detailed analysis on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Perform deeper network analysis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References</a:t>
            </a:r>
            <a:endParaRPr lang="en-US" sz="3000" b="0" strike="noStrike" spc="-1">
              <a:latin typeface="Arial"/>
            </a:endParaRPr>
          </a:p>
        </p:txBody>
      </p:sp>
      <p:sp>
        <p:nvSpPr>
          <p:cNvPr id="145" name="TextShape 2"/>
          <p:cNvSpPr txBox="1"/>
          <p:nvPr/>
        </p:nvSpPr>
        <p:spPr>
          <a:xfrm>
            <a:off x="548640" y="1492200"/>
            <a:ext cx="6583680" cy="376920"/>
          </a:xfrm>
          <a:prstGeom prst="rect">
            <a:avLst/>
          </a:prstGeom>
          <a:noFill/>
          <a:ln>
            <a:noFill/>
          </a:ln>
        </p:spPr>
        <p:txBody>
          <a:bodyPr lIns="90000" tIns="45000" rIns="90000" bIns="45000"/>
          <a:lstStyle/>
          <a:p>
            <a:pPr marL="216000" indent="-216000">
              <a:buClr>
                <a:srgbClr val="000000"/>
              </a:buClr>
              <a:buSzPct val="45000"/>
              <a:buFont typeface="Symbol" charset="2"/>
              <a:buChar char=""/>
            </a:pPr>
            <a:r>
              <a:rPr lang="en-US" sz="1200" b="0" strike="noStrike" spc="-1">
                <a:latin typeface="Arial"/>
                <a:hlinkClick r:id="rId2"/>
              </a:rPr>
              <a:t>https://ichef.bbci.co.uk/news/624/media/images/80127000/jpg/_80127035_0b2b0a90-e3b4-4c0a-b1b3-06569f774e57.jpg</a:t>
            </a:r>
            <a:endParaRPr lang="en-US" sz="1200" b="0" strike="noStrike" spc="-1">
              <a:latin typeface="Arial"/>
            </a:endParaRPr>
          </a:p>
          <a:p>
            <a:pPr marL="216000" indent="-216000">
              <a:buClr>
                <a:srgbClr val="000000"/>
              </a:buClr>
              <a:buSzPct val="45000"/>
              <a:buFont typeface="Symbol" charset="2"/>
              <a:buChar char=""/>
            </a:pPr>
            <a:r>
              <a:rPr lang="en-US" sz="1200" b="0" strike="noStrike" spc="-1">
                <a:latin typeface="Arial"/>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Attacks on Journalists</a:t>
            </a:r>
            <a:endParaRPr lang="en-US" sz="3000" b="0" strike="noStrike" spc="-1">
              <a:latin typeface="Arial"/>
            </a:endParaRPr>
          </a:p>
        </p:txBody>
      </p:sp>
      <p:sp>
        <p:nvSpPr>
          <p:cNvPr id="93" name="TextShape 2"/>
          <p:cNvSpPr txBox="1"/>
          <p:nvPr/>
        </p:nvSpPr>
        <p:spPr>
          <a:xfrm>
            <a:off x="640080" y="1687680"/>
            <a:ext cx="8046720" cy="8496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One of the most noticeable attacks on the freedom of press in the recent past has been the attack on the office of the French satirical newspaper Charlie Hebdo in Paris in 2015.</a:t>
            </a:r>
          </a:p>
        </p:txBody>
      </p:sp>
      <p:pic>
        <p:nvPicPr>
          <p:cNvPr id="94" name="Imagen 93"/>
          <p:cNvPicPr/>
          <p:nvPr/>
        </p:nvPicPr>
        <p:blipFill>
          <a:blip r:embed="rId2"/>
          <a:stretch/>
        </p:blipFill>
        <p:spPr>
          <a:xfrm>
            <a:off x="3474720" y="2286000"/>
            <a:ext cx="4389120" cy="2468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Missing Journalists</a:t>
            </a:r>
            <a:endParaRPr lang="en-US" sz="3000" b="0" strike="noStrike" spc="-1">
              <a:latin typeface="Arial"/>
            </a:endParaRPr>
          </a:p>
        </p:txBody>
      </p:sp>
      <p:sp>
        <p:nvSpPr>
          <p:cNvPr id="96" name="TextShape 2"/>
          <p:cNvSpPr txBox="1"/>
          <p:nvPr/>
        </p:nvSpPr>
        <p:spPr>
          <a:xfrm>
            <a:off x="640080" y="159804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 Reports from Reporters Without Borders (RSF) about the two journalists who are missing since 2017 emphasize the need for protection of freedom of speech.</a:t>
            </a:r>
          </a:p>
        </p:txBody>
      </p:sp>
      <p:pic>
        <p:nvPicPr>
          <p:cNvPr id="97" name="Imagen 96"/>
          <p:cNvPicPr/>
          <p:nvPr/>
        </p:nvPicPr>
        <p:blipFill>
          <a:blip r:embed="rId2"/>
          <a:stretch/>
        </p:blipFill>
        <p:spPr>
          <a:xfrm rot="7200">
            <a:off x="1281960" y="2195640"/>
            <a:ext cx="1370160" cy="1753200"/>
          </a:xfrm>
          <a:prstGeom prst="rect">
            <a:avLst/>
          </a:prstGeom>
          <a:ln>
            <a:noFill/>
          </a:ln>
        </p:spPr>
      </p:pic>
      <p:pic>
        <p:nvPicPr>
          <p:cNvPr id="98" name="Imagen 97"/>
          <p:cNvPicPr/>
          <p:nvPr/>
        </p:nvPicPr>
        <p:blipFill>
          <a:blip r:embed="rId3"/>
          <a:stretch/>
        </p:blipFill>
        <p:spPr>
          <a:xfrm>
            <a:off x="5212080" y="2194560"/>
            <a:ext cx="1280160" cy="1669680"/>
          </a:xfrm>
          <a:prstGeom prst="rect">
            <a:avLst/>
          </a:prstGeom>
          <a:ln>
            <a:noFill/>
          </a:ln>
        </p:spPr>
      </p:pic>
      <p:sp>
        <p:nvSpPr>
          <p:cNvPr id="99" name="TextShape 3"/>
          <p:cNvSpPr txBox="1"/>
          <p:nvPr/>
        </p:nvSpPr>
        <p:spPr>
          <a:xfrm>
            <a:off x="1056184" y="3864240"/>
            <a:ext cx="2942280" cy="520200"/>
          </a:xfrm>
          <a:prstGeom prst="rect">
            <a:avLst/>
          </a:prstGeom>
          <a:noFill/>
          <a:ln>
            <a:noFill/>
          </a:ln>
        </p:spPr>
        <p:txBody>
          <a:bodyPr lIns="90000" tIns="45000" rIns="90000" bIns="45000"/>
          <a:lstStyle/>
          <a:p>
            <a:r>
              <a:rPr lang="en-US" sz="1800" b="0" strike="noStrike" spc="-1" dirty="0">
                <a:latin typeface="Arial"/>
              </a:rPr>
              <a:t>38 year old Pakistani </a:t>
            </a:r>
          </a:p>
          <a:p>
            <a:r>
              <a:rPr lang="en-US" sz="1800" b="0" strike="noStrike" spc="-1" dirty="0">
                <a:latin typeface="Arial"/>
              </a:rPr>
              <a:t>blogger missing since 2017</a:t>
            </a:r>
          </a:p>
        </p:txBody>
      </p:sp>
      <p:sp>
        <p:nvSpPr>
          <p:cNvPr id="100" name="TextShape 4"/>
          <p:cNvSpPr txBox="1"/>
          <p:nvPr/>
        </p:nvSpPr>
        <p:spPr>
          <a:xfrm>
            <a:off x="4748400" y="3864240"/>
            <a:ext cx="3487680" cy="520200"/>
          </a:xfrm>
          <a:prstGeom prst="rect">
            <a:avLst/>
          </a:prstGeom>
          <a:noFill/>
          <a:ln>
            <a:noFill/>
          </a:ln>
        </p:spPr>
        <p:txBody>
          <a:bodyPr lIns="90000" tIns="45000" rIns="90000" bIns="45000"/>
          <a:lstStyle/>
          <a:p>
            <a:r>
              <a:rPr lang="en-US" sz="1800" b="0" strike="noStrike" spc="-1" dirty="0">
                <a:latin typeface="Arial"/>
              </a:rPr>
              <a:t>29 year old Bangladeshi reporter</a:t>
            </a:r>
          </a:p>
          <a:p>
            <a:r>
              <a:rPr lang="en-US" sz="1800" b="0" strike="noStrike" spc="-1" dirty="0">
                <a:latin typeface="Arial"/>
              </a:rPr>
              <a:t>missing 2017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2" name="TextShape 2"/>
          <p:cNvSpPr txBox="1"/>
          <p:nvPr/>
        </p:nvSpPr>
        <p:spPr>
          <a:xfrm>
            <a:off x="640080" y="1598040"/>
            <a:ext cx="8046720" cy="135576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The Committee to Protect Journalists (CPJ) is an American non-profit organization that was founded in 1981</a:t>
            </a:r>
          </a:p>
          <a:p>
            <a:pPr marL="216000" indent="-216000">
              <a:buClr>
                <a:srgbClr val="000000"/>
              </a:buClr>
              <a:buSzPct val="45000"/>
              <a:buFont typeface="Wingdings" charset="2"/>
              <a:buChar char=""/>
            </a:pPr>
            <a:r>
              <a:rPr lang="en-US" sz="1800" b="0" strike="noStrike" spc="-1">
                <a:latin typeface="Times New Roman"/>
              </a:rPr>
              <a:t>Advocates press freedom and honor the journalists who face attacks, intimidation and even prison in order to report the world events.</a:t>
            </a:r>
          </a:p>
          <a:p>
            <a:pPr marL="216000" indent="-216000">
              <a:buClr>
                <a:srgbClr val="000000"/>
              </a:buClr>
              <a:buSzPct val="45000"/>
              <a:buFont typeface="Wingdings" charset="2"/>
              <a:buChar char=""/>
            </a:pPr>
            <a:r>
              <a:rPr lang="en-US" sz="1800" b="0" strike="noStrike" spc="-1">
                <a:latin typeface="Times New Roman"/>
              </a:rPr>
              <a:t>The CPJ maintains a running list of the journalists killed across the globe</a:t>
            </a:r>
          </a:p>
        </p:txBody>
      </p:sp>
      <p:pic>
        <p:nvPicPr>
          <p:cNvPr id="103" name="Imagen 102"/>
          <p:cNvPicPr/>
          <p:nvPr/>
        </p:nvPicPr>
        <p:blipFill>
          <a:blip r:embed="rId2"/>
          <a:stretch/>
        </p:blipFill>
        <p:spPr>
          <a:xfrm>
            <a:off x="3568320" y="3108960"/>
            <a:ext cx="1460880" cy="1094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5" name="TextShape 2"/>
          <p:cNvSpPr txBox="1"/>
          <p:nvPr/>
        </p:nvSpPr>
        <p:spPr>
          <a:xfrm>
            <a:off x="640080" y="159804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Reporters without Borders (RSF) is a non profit organization based in Paris,  advocating freedom of press and information, since its foundation in 1981 </a:t>
            </a:r>
          </a:p>
        </p:txBody>
      </p:sp>
      <p:pic>
        <p:nvPicPr>
          <p:cNvPr id="106" name="Imagen 105"/>
          <p:cNvPicPr/>
          <p:nvPr/>
        </p:nvPicPr>
        <p:blipFill>
          <a:blip r:embed="rId2"/>
          <a:stretch/>
        </p:blipFill>
        <p:spPr>
          <a:xfrm>
            <a:off x="3182760" y="3018240"/>
            <a:ext cx="1755000" cy="50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29920" y="615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08" name="Imagen 107"/>
          <p:cNvPicPr/>
          <p:nvPr/>
        </p:nvPicPr>
        <p:blipFill>
          <a:blip r:embed="rId2"/>
          <a:stretch/>
        </p:blipFill>
        <p:spPr>
          <a:xfrm>
            <a:off x="1005840" y="1822320"/>
            <a:ext cx="6949440" cy="2932560"/>
          </a:xfrm>
          <a:prstGeom prst="rect">
            <a:avLst/>
          </a:prstGeom>
          <a:ln>
            <a:noFill/>
          </a:ln>
        </p:spPr>
      </p:pic>
      <p:sp>
        <p:nvSpPr>
          <p:cNvPr id="109" name="TextShape 2"/>
          <p:cNvSpPr txBox="1"/>
          <p:nvPr/>
        </p:nvSpPr>
        <p:spPr>
          <a:xfrm>
            <a:off x="485280" y="132372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CPJ Visualization for journalists killed between 1992 and 2018 by year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29920" y="615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1" name="TextShape 2"/>
          <p:cNvSpPr txBox="1"/>
          <p:nvPr/>
        </p:nvSpPr>
        <p:spPr>
          <a:xfrm>
            <a:off x="457200" y="12801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CPJ data map for journalists killed in the year 2018  </a:t>
            </a:r>
          </a:p>
        </p:txBody>
      </p:sp>
      <p:pic>
        <p:nvPicPr>
          <p:cNvPr id="112" name="Imagen 111"/>
          <p:cNvPicPr/>
          <p:nvPr/>
        </p:nvPicPr>
        <p:blipFill>
          <a:blip r:embed="rId2"/>
          <a:stretch/>
        </p:blipFill>
        <p:spPr>
          <a:xfrm>
            <a:off x="1097280" y="1757520"/>
            <a:ext cx="7132320" cy="2905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TotalTime>
  <Words>641</Words>
  <Application>Microsoft Office PowerPoint</Application>
  <PresentationFormat>Presentación en pantalla (16:9)</PresentationFormat>
  <Paragraphs>92</Paragraphs>
  <Slides>32</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32</vt:i4>
      </vt:variant>
    </vt:vector>
  </HeadingPairs>
  <TitlesOfParts>
    <vt:vector size="40" baseType="lpstr">
      <vt:lpstr>Arial</vt:lpstr>
      <vt:lpstr>Calibri</vt:lpstr>
      <vt:lpstr>DejaVu Sans</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Summer Projects</dc:title>
  <dc:subject/>
  <dc:creator/>
  <dc:description/>
  <cp:lastModifiedBy>HS</cp:lastModifiedBy>
  <cp:revision>61</cp:revision>
  <dcterms:modified xsi:type="dcterms:W3CDTF">2018-12-03T06:05:04Z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