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grpSp>
        <p:nvGrpSpPr>
          <p:cNvPr id="0" name="Group 1"/>
          <p:cNvGrpSpPr/>
          <p:nvPr/>
        </p:nvGrpSpPr>
        <p:grpSpPr>
          <a:xfrm>
            <a:off x="633240" y="-648360"/>
            <a:ext cx="731160" cy="2365200"/>
            <a:chOff x="633240" y="-648360"/>
            <a:chExt cx="731160" cy="2365200"/>
          </a:xfrm>
        </p:grpSpPr>
        <p:sp>
          <p:nvSpPr>
            <p:cNvPr id="1" name="CustomShape 2"/>
            <p:cNvSpPr/>
            <p:nvPr/>
          </p:nvSpPr>
          <p:spPr>
            <a:xfrm>
              <a:off x="633240" y="-648360"/>
              <a:ext cx="731160" cy="2365200"/>
            </a:xfrm>
            <a:prstGeom prst="rect">
              <a:avLst/>
            </a:prstGeom>
            <a:solidFill>
              <a:srgbClr val="990000"/>
            </a:solidFill>
            <a:ln>
              <a:noFill/>
            </a:ln>
          </p:spPr>
          <p:style>
            <a:lnRef idx="0"/>
            <a:fillRef idx="0"/>
            <a:effectRef idx="0"/>
            <a:fontRef idx="minor"/>
          </p:style>
        </p:sp>
        <p:pic>
          <p:nvPicPr>
            <p:cNvPr id="2" name="Google Shape;15;p2" descr=""/>
            <p:cNvPicPr/>
            <p:nvPr/>
          </p:nvPicPr>
          <p:blipFill>
            <a:blip r:embed="rId2"/>
            <a:stretch/>
          </p:blipFill>
          <p:spPr>
            <a:xfrm>
              <a:off x="755640" y="978480"/>
              <a:ext cx="487080" cy="618480"/>
            </a:xfrm>
            <a:prstGeom prst="rect">
              <a:avLst/>
            </a:prstGeom>
            <a:ln>
              <a:noFill/>
            </a:ln>
          </p:spPr>
        </p:pic>
      </p:grpSp>
      <p:sp>
        <p:nvSpPr>
          <p:cNvPr id="3"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957960"/>
            <a:ext cx="80640" cy="385200"/>
          </a:xfrm>
          <a:prstGeom prst="rect">
            <a:avLst/>
          </a:prstGeom>
          <a:solidFill>
            <a:srgbClr val="990000"/>
          </a:solidFill>
          <a:ln>
            <a:noFill/>
          </a:ln>
        </p:spPr>
        <p:style>
          <a:lnRef idx="0"/>
          <a:fillRef idx="0"/>
          <a:effectRef idx="0"/>
          <a:fontRef idx="minor"/>
        </p:style>
      </p:sp>
      <p:sp>
        <p:nvSpPr>
          <p:cNvPr id="42" name="CustomShape 2"/>
          <p:cNvSpPr/>
          <p:nvPr/>
        </p:nvSpPr>
        <p:spPr>
          <a:xfrm>
            <a:off x="3556080" y="3540960"/>
            <a:ext cx="182520" cy="367200"/>
          </a:xfrm>
          <a:prstGeom prst="rect">
            <a:avLst/>
          </a:prstGeom>
          <a:noFill/>
          <a:ln>
            <a:noFill/>
          </a:ln>
        </p:spPr>
        <p:style>
          <a:lnRef idx="0"/>
          <a:fillRef idx="0"/>
          <a:effectRef idx="0"/>
          <a:fontRef idx="minor"/>
        </p:style>
      </p:sp>
      <p:grpSp>
        <p:nvGrpSpPr>
          <p:cNvPr id="43" name="Group 3"/>
          <p:cNvGrpSpPr/>
          <p:nvPr/>
        </p:nvGrpSpPr>
        <p:grpSpPr>
          <a:xfrm>
            <a:off x="-30960" y="4661640"/>
            <a:ext cx="9226440" cy="526680"/>
            <a:chOff x="-30960" y="4661640"/>
            <a:chExt cx="9226440" cy="526680"/>
          </a:xfrm>
        </p:grpSpPr>
        <p:sp>
          <p:nvSpPr>
            <p:cNvPr id="44" name="CustomShape 4"/>
            <p:cNvSpPr/>
            <p:nvPr/>
          </p:nvSpPr>
          <p:spPr>
            <a:xfrm>
              <a:off x="-30960" y="4734720"/>
              <a:ext cx="9226440" cy="453600"/>
            </a:xfrm>
            <a:prstGeom prst="rect">
              <a:avLst/>
            </a:prstGeom>
            <a:solidFill>
              <a:srgbClr val="690304"/>
            </a:solidFill>
            <a:ln>
              <a:noFill/>
            </a:ln>
          </p:spPr>
          <p:style>
            <a:lnRef idx="0"/>
            <a:fillRef idx="0"/>
            <a:effectRef idx="0"/>
            <a:fontRef idx="minor"/>
          </p:style>
        </p:sp>
        <p:sp>
          <p:nvSpPr>
            <p:cNvPr id="45" name="CustomShape 5"/>
            <p:cNvSpPr/>
            <p:nvPr/>
          </p:nvSpPr>
          <p:spPr>
            <a:xfrm>
              <a:off x="635400" y="4661640"/>
              <a:ext cx="385200" cy="526680"/>
            </a:xfrm>
            <a:prstGeom prst="rect">
              <a:avLst/>
            </a:prstGeom>
            <a:solidFill>
              <a:srgbClr val="990000"/>
            </a:solidFill>
            <a:ln>
              <a:noFill/>
            </a:ln>
          </p:spPr>
          <p:style>
            <a:lnRef idx="0"/>
            <a:fillRef idx="0"/>
            <a:effectRef idx="0"/>
            <a:fontRef idx="minor"/>
          </p:style>
        </p:sp>
        <p:pic>
          <p:nvPicPr>
            <p:cNvPr id="46" name="Google Shape;35;p4" descr=""/>
            <p:cNvPicPr/>
            <p:nvPr/>
          </p:nvPicPr>
          <p:blipFill>
            <a:blip r:embed="rId2"/>
            <a:stretch/>
          </p:blipFill>
          <p:spPr>
            <a:xfrm>
              <a:off x="699840" y="4726800"/>
              <a:ext cx="255960" cy="325440"/>
            </a:xfrm>
            <a:prstGeom prst="rect">
              <a:avLst/>
            </a:prstGeom>
            <a:ln>
              <a:noFill/>
            </a:ln>
          </p:spPr>
        </p:pic>
        <p:sp>
          <p:nvSpPr>
            <p:cNvPr id="47" name="CustomShape 6"/>
            <p:cNvSpPr/>
            <p:nvPr/>
          </p:nvSpPr>
          <p:spPr>
            <a:xfrm>
              <a:off x="1031040" y="4823640"/>
              <a:ext cx="3611520" cy="228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00" spc="-1" strike="noStrike">
                  <a:solidFill>
                    <a:srgbClr val="ffffff"/>
                  </a:solidFill>
                  <a:latin typeface="Arial"/>
                  <a:ea typeface="Arial"/>
                </a:rPr>
                <a:t>INDIANA UNIVERSITY BLOOMINGTON</a:t>
              </a:r>
              <a:endParaRPr b="0" lang="en-US" sz="900" spc="-1" strike="noStrike">
                <a:latin typeface="Arial"/>
              </a:endParaRPr>
            </a:p>
          </p:txBody>
        </p:sp>
      </p:grpSp>
      <p:sp>
        <p:nvSpPr>
          <p:cNvPr id="48" name="PlaceHolder 7"/>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9"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ichef.bbci.co.uk/news/624/media/images/80127000/jpg/_80127035_0b2b0a90-e3b4-4c0a-b1b3-06569f774e57.jpg"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2920" y="2766600"/>
            <a:ext cx="7732080" cy="69228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latin typeface="Calibri"/>
                <a:ea typeface="Arial"/>
              </a:rPr>
              <a:t>Data Visualization </a:t>
            </a:r>
            <a:endParaRPr b="0" lang="en-US" sz="3600" spc="-1" strike="noStrike">
              <a:latin typeface="Arial"/>
            </a:endParaRPr>
          </a:p>
          <a:p>
            <a:pPr algn="ctr">
              <a:lnSpc>
                <a:spcPct val="90000"/>
              </a:lnSpc>
            </a:pPr>
            <a:endParaRPr b="0" lang="en-US" sz="3600" spc="-1" strike="noStrike">
              <a:latin typeface="Arial"/>
            </a:endParaRPr>
          </a:p>
          <a:p>
            <a:pPr algn="ctr">
              <a:lnSpc>
                <a:spcPct val="90000"/>
              </a:lnSpc>
            </a:pPr>
            <a:r>
              <a:rPr b="1" lang="en-US" sz="3600" spc="-1" strike="noStrike">
                <a:solidFill>
                  <a:srgbClr val="ffffff"/>
                </a:solidFill>
                <a:latin typeface="Calibri"/>
                <a:ea typeface="Arial"/>
              </a:rPr>
              <a:t>Journalists Killed Since 1992</a:t>
            </a:r>
            <a:endParaRPr b="0" lang="en-US" sz="3600" spc="-1" strike="noStrike">
              <a:latin typeface="Arial"/>
            </a:endParaRPr>
          </a:p>
        </p:txBody>
      </p:sp>
      <p:sp>
        <p:nvSpPr>
          <p:cNvPr id="87" name="CustomShape 2"/>
          <p:cNvSpPr/>
          <p:nvPr/>
        </p:nvSpPr>
        <p:spPr>
          <a:xfrm>
            <a:off x="530640" y="3461040"/>
            <a:ext cx="7732080" cy="2502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29920" y="47520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sp>
        <p:nvSpPr>
          <p:cNvPr id="114" name="TextShape 2"/>
          <p:cNvSpPr txBox="1"/>
          <p:nvPr/>
        </p:nvSpPr>
        <p:spPr>
          <a:xfrm>
            <a:off x="457200" y="1136160"/>
            <a:ext cx="8046720" cy="3434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RSF data map for Worldwide Press Freedom Index</a:t>
            </a:r>
            <a:endParaRPr b="0" lang="en-US" sz="1800" spc="-1" strike="noStrike">
              <a:latin typeface="Times New Roman"/>
            </a:endParaRPr>
          </a:p>
        </p:txBody>
      </p:sp>
      <p:pic>
        <p:nvPicPr>
          <p:cNvPr id="115" name="" descr=""/>
          <p:cNvPicPr/>
          <p:nvPr/>
        </p:nvPicPr>
        <p:blipFill>
          <a:blip r:embed="rId1"/>
          <a:stretch/>
        </p:blipFill>
        <p:spPr>
          <a:xfrm>
            <a:off x="2103120" y="1587600"/>
            <a:ext cx="4833360" cy="31716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29920" y="47520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pic>
        <p:nvPicPr>
          <p:cNvPr id="117" name="" descr=""/>
          <p:cNvPicPr/>
          <p:nvPr/>
        </p:nvPicPr>
        <p:blipFill>
          <a:blip r:embed="rId1"/>
          <a:stretch/>
        </p:blipFill>
        <p:spPr>
          <a:xfrm>
            <a:off x="2286000" y="1628640"/>
            <a:ext cx="4832640" cy="3034800"/>
          </a:xfrm>
          <a:prstGeom prst="rect">
            <a:avLst/>
          </a:prstGeom>
          <a:ln>
            <a:noFill/>
          </a:ln>
        </p:spPr>
      </p:pic>
      <p:sp>
        <p:nvSpPr>
          <p:cNvPr id="118" name="TextShape 2"/>
          <p:cNvSpPr txBox="1"/>
          <p:nvPr/>
        </p:nvSpPr>
        <p:spPr>
          <a:xfrm>
            <a:off x="457200" y="1049400"/>
            <a:ext cx="8046720" cy="5965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Congressional Research Services compares homicides of media workers in Mexico for different years in 3 different databases</a:t>
            </a:r>
            <a:endParaRPr b="0" lang="en-US" sz="18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29920" y="47520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sp>
        <p:nvSpPr>
          <p:cNvPr id="120" name="TextShape 2"/>
          <p:cNvSpPr txBox="1"/>
          <p:nvPr/>
        </p:nvSpPr>
        <p:spPr>
          <a:xfrm>
            <a:off x="457200" y="1049400"/>
            <a:ext cx="8046720" cy="5965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National Coalition Against Censorship visualizes book censorship in different states in the U.S.</a:t>
            </a:r>
            <a:endParaRPr b="0" lang="en-US" sz="1800" spc="-1" strike="noStrike">
              <a:latin typeface="Times New Roman"/>
            </a:endParaRPr>
          </a:p>
        </p:txBody>
      </p:sp>
      <p:pic>
        <p:nvPicPr>
          <p:cNvPr id="121" name="" descr=""/>
          <p:cNvPicPr/>
          <p:nvPr/>
        </p:nvPicPr>
        <p:blipFill>
          <a:blip r:embed="rId1"/>
          <a:stretch/>
        </p:blipFill>
        <p:spPr>
          <a:xfrm>
            <a:off x="2103120" y="1624680"/>
            <a:ext cx="4754880" cy="31302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29920" y="57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Description</a:t>
            </a:r>
            <a:endParaRPr b="0" lang="en-US" sz="3000" spc="-1" strike="noStrike">
              <a:latin typeface="Arial"/>
            </a:endParaRPr>
          </a:p>
        </p:txBody>
      </p:sp>
      <p:sp>
        <p:nvSpPr>
          <p:cNvPr id="123" name="TextShape 2"/>
          <p:cNvSpPr txBox="1"/>
          <p:nvPr/>
        </p:nvSpPr>
        <p:spPr>
          <a:xfrm>
            <a:off x="457200" y="1445760"/>
            <a:ext cx="8046720" cy="236808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This project uses the data from the CPJ provided on Kaggle</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The data contains information about 1782 journalist deaths between 1992 and 2018</a:t>
            </a:r>
            <a:endParaRPr b="0" lang="en-US" sz="1800" spc="-1" strike="noStrike">
              <a:latin typeface="Times New Roman"/>
            </a:endParaRPr>
          </a:p>
          <a:p>
            <a:pPr marL="216000" indent="-216000">
              <a:buClr>
                <a:srgbClr val="000000"/>
              </a:buClr>
              <a:buSzPct val="45000"/>
              <a:buFont typeface="Wingdings" charset="2"/>
              <a:buChar char=""/>
            </a:pP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The data contains some interesting features:</a:t>
            </a:r>
            <a:endParaRPr b="0" lang="en-US" sz="1800" spc="-1" strike="noStrike">
              <a:latin typeface="Times New Roman"/>
            </a:endParaRPr>
          </a:p>
          <a:p>
            <a:pPr lvl="1" marL="432000" indent="-216000">
              <a:buClr>
                <a:srgbClr val="000000"/>
              </a:buClr>
              <a:buSzPct val="45000"/>
              <a:buFont typeface="Wingdings" charset="2"/>
              <a:buChar char=""/>
            </a:pPr>
            <a:r>
              <a:rPr b="0" lang="en-US" sz="1800" spc="-1" strike="noStrike">
                <a:latin typeface="Times New Roman"/>
              </a:rPr>
              <a:t>date of death</a:t>
            </a:r>
            <a:endParaRPr b="0" lang="en-US" sz="1800" spc="-1" strike="noStrike">
              <a:latin typeface="Times New Roman"/>
            </a:endParaRPr>
          </a:p>
          <a:p>
            <a:pPr lvl="1" marL="432000" indent="-216000">
              <a:buClr>
                <a:srgbClr val="000000"/>
              </a:buClr>
              <a:buSzPct val="45000"/>
              <a:buFont typeface="Wingdings" charset="2"/>
              <a:buChar char=""/>
            </a:pPr>
            <a:r>
              <a:rPr b="0" lang="en-US" sz="1800" spc="-1" strike="noStrike">
                <a:latin typeface="Times New Roman"/>
              </a:rPr>
              <a:t>coverage (topics being reported at the time of death)</a:t>
            </a:r>
            <a:endParaRPr b="0" lang="en-US" sz="1800" spc="-1" strike="noStrike">
              <a:latin typeface="Times New Roman"/>
            </a:endParaRPr>
          </a:p>
          <a:p>
            <a:pPr lvl="1" marL="432000" indent="-216000">
              <a:buClr>
                <a:srgbClr val="000000"/>
              </a:buClr>
              <a:buSzPct val="45000"/>
              <a:buFont typeface="Wingdings" charset="2"/>
              <a:buChar char=""/>
            </a:pPr>
            <a:r>
              <a:rPr b="0" lang="en-US" sz="1800" spc="-1" strike="noStrike">
                <a:latin typeface="Times New Roman"/>
              </a:rPr>
              <a:t>Gender</a:t>
            </a:r>
            <a:endParaRPr b="0" lang="en-US" sz="1800" spc="-1" strike="noStrike">
              <a:latin typeface="Times New Roman"/>
            </a:endParaRPr>
          </a:p>
          <a:p>
            <a:pPr lvl="1" marL="432000" indent="-216000">
              <a:buClr>
                <a:srgbClr val="000000"/>
              </a:buClr>
              <a:buSzPct val="45000"/>
              <a:buFont typeface="Wingdings" charset="2"/>
              <a:buChar char=""/>
            </a:pPr>
            <a:r>
              <a:rPr b="0" lang="en-US" sz="1800" spc="-1" strike="noStrike">
                <a:latin typeface="Times New Roman"/>
              </a:rPr>
              <a:t>Country killed</a:t>
            </a:r>
            <a:endParaRPr b="0" lang="en-US" sz="1800" spc="-1" strike="noStrike">
              <a:latin typeface="Times New Roman"/>
            </a:endParaRPr>
          </a:p>
          <a:p>
            <a:pPr lvl="1" marL="432000" indent="-216000">
              <a:buClr>
                <a:srgbClr val="000000"/>
              </a:buClr>
              <a:buSzPct val="45000"/>
              <a:buFont typeface="Wingdings" charset="2"/>
              <a:buChar char=""/>
            </a:pPr>
            <a:r>
              <a:rPr b="0" lang="en-US" sz="1800" spc="-1" strike="noStrike">
                <a:latin typeface="Times New Roman"/>
              </a:rPr>
              <a:t>Organization</a:t>
            </a:r>
            <a:endParaRPr b="0" lang="en-US" sz="18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29920" y="39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Time series</a:t>
            </a:r>
            <a:endParaRPr b="0" lang="en-US" sz="3000" spc="-1" strike="noStrike">
              <a:latin typeface="Arial"/>
            </a:endParaRPr>
          </a:p>
        </p:txBody>
      </p:sp>
      <p:pic>
        <p:nvPicPr>
          <p:cNvPr id="125" name="" descr=""/>
          <p:cNvPicPr/>
          <p:nvPr/>
        </p:nvPicPr>
        <p:blipFill>
          <a:blip r:embed="rId1"/>
          <a:stretch/>
        </p:blipFill>
        <p:spPr>
          <a:xfrm>
            <a:off x="1097280" y="1828800"/>
            <a:ext cx="7040880" cy="2784960"/>
          </a:xfrm>
          <a:prstGeom prst="rect">
            <a:avLst/>
          </a:prstGeom>
          <a:ln>
            <a:noFill/>
          </a:ln>
        </p:spPr>
      </p:pic>
      <p:sp>
        <p:nvSpPr>
          <p:cNvPr id="126" name="TextShape 2"/>
          <p:cNvSpPr txBox="1"/>
          <p:nvPr/>
        </p:nvSpPr>
        <p:spPr>
          <a:xfrm>
            <a:off x="457200" y="1049760"/>
            <a:ext cx="8046720" cy="5965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Interactive Time series plot of for the number of deaths in each month between 1992 and 2016</a:t>
            </a:r>
            <a:endParaRPr b="0" lang="en-US" sz="180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29920" y="39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Time series</a:t>
            </a:r>
            <a:endParaRPr b="0" lang="en-US" sz="3000" spc="-1" strike="noStrike">
              <a:latin typeface="Arial"/>
            </a:endParaRPr>
          </a:p>
        </p:txBody>
      </p:sp>
      <p:sp>
        <p:nvSpPr>
          <p:cNvPr id="128" name="TextShape 2"/>
          <p:cNvSpPr txBox="1"/>
          <p:nvPr/>
        </p:nvSpPr>
        <p:spPr>
          <a:xfrm>
            <a:off x="457200" y="1049760"/>
            <a:ext cx="8046720" cy="3434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Number of deaths by year in top 5 countries with most deaths</a:t>
            </a:r>
            <a:endParaRPr b="0" lang="en-US" sz="1800" spc="-1" strike="noStrike">
              <a:latin typeface="Times New Roman"/>
            </a:endParaRPr>
          </a:p>
        </p:txBody>
      </p:sp>
      <p:pic>
        <p:nvPicPr>
          <p:cNvPr id="129" name="" descr=""/>
          <p:cNvPicPr/>
          <p:nvPr/>
        </p:nvPicPr>
        <p:blipFill>
          <a:blip r:embed="rId1"/>
          <a:stretch/>
        </p:blipFill>
        <p:spPr>
          <a:xfrm>
            <a:off x="2124720" y="1290960"/>
            <a:ext cx="5686200" cy="33429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Countries</a:t>
            </a:r>
            <a:endParaRPr b="0" lang="en-US" sz="3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Gender ratios </a:t>
            </a:r>
            <a:endParaRPr b="0" lang="en-US" sz="3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Tortured?</a:t>
            </a:r>
            <a:endParaRPr b="0" lang="en-US" sz="3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Medium</a:t>
            </a:r>
            <a:endParaRPr b="0" lang="en-US" sz="3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People</a:t>
            </a:r>
            <a:endParaRPr b="0" lang="en-US" sz="3000" spc="-1" strike="noStrike">
              <a:latin typeface="Arial"/>
            </a:endParaRPr>
          </a:p>
        </p:txBody>
      </p:sp>
      <p:sp>
        <p:nvSpPr>
          <p:cNvPr id="89" name="CustomShape 2"/>
          <p:cNvSpPr/>
          <p:nvPr/>
        </p:nvSpPr>
        <p:spPr>
          <a:xfrm>
            <a:off x="518760" y="1458000"/>
            <a:ext cx="8489520" cy="30672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28600" indent="-226440">
              <a:lnSpc>
                <a:spcPct val="90000"/>
              </a:lnSpc>
              <a:spcBef>
                <a:spcPts val="1001"/>
              </a:spcBef>
              <a:buClr>
                <a:srgbClr val="7f7f7f"/>
              </a:buClr>
              <a:buFont typeface="Arial"/>
              <a:buChar char="•"/>
            </a:pPr>
            <a:r>
              <a:rPr b="0" lang="en-US" sz="1400" spc="-1" strike="noStrike">
                <a:solidFill>
                  <a:srgbClr val="000000"/>
                </a:solidFill>
                <a:latin typeface="Calibri"/>
                <a:ea typeface="DejaVu Sans"/>
              </a:rPr>
              <a:t>Arnav – Online Section [aarnav@iu.edu]</a:t>
            </a:r>
            <a:endParaRPr b="0" lang="en-US" sz="1400" spc="-1" strike="noStrike">
              <a:latin typeface="Arial"/>
            </a:endParaRPr>
          </a:p>
          <a:p>
            <a:pPr marL="228600" indent="-226440">
              <a:lnSpc>
                <a:spcPct val="90000"/>
              </a:lnSpc>
              <a:spcBef>
                <a:spcPts val="1001"/>
              </a:spcBef>
              <a:buClr>
                <a:srgbClr val="7f7f7f"/>
              </a:buClr>
              <a:buFont typeface="Arial"/>
              <a:buChar char="•"/>
            </a:pPr>
            <a:r>
              <a:rPr b="0" lang="en-US" sz="1400" spc="-1" strike="noStrike">
                <a:solidFill>
                  <a:srgbClr val="000000"/>
                </a:solidFill>
                <a:latin typeface="Calibri"/>
                <a:ea typeface="DejaVu Sans"/>
              </a:rPr>
              <a:t>Karen Sanchez Trejo – Residential Section [karsanc@iu.edu]</a:t>
            </a:r>
            <a:endParaRPr b="0" lang="en-US" sz="1400" spc="-1" strike="noStrike">
              <a:latin typeface="Arial"/>
            </a:endParaRPr>
          </a:p>
          <a:p>
            <a:pPr>
              <a:lnSpc>
                <a:spcPct val="90000"/>
              </a:lnSpc>
              <a:spcBef>
                <a:spcPts val="1001"/>
              </a:spcBef>
            </a:pPr>
            <a:endParaRPr b="0" lang="en-US"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Source of Fire</a:t>
            </a:r>
            <a:endParaRPr b="0" lang="en-US" sz="3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Coverage</a:t>
            </a:r>
            <a:endParaRPr b="0" lang="en-US" sz="3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 Country Codes</a:t>
            </a:r>
            <a:endParaRPr b="0" lang="en-US" sz="3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 1992 - 2016</a:t>
            </a:r>
            <a:endParaRPr b="0" lang="en-US" sz="3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 # some interesting years</a:t>
            </a:r>
            <a:endParaRPr b="0" lang="en-US" sz="3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Network Graph: 1992-2016</a:t>
            </a:r>
            <a:endParaRPr b="0" lang="en-US" sz="3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Network Graph: #some interesting years</a:t>
            </a:r>
            <a:endParaRPr b="0" lang="en-US" sz="30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Interesting Observations</a:t>
            </a:r>
            <a:endParaRPr b="0" lang="en-US" sz="30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Challenges</a:t>
            </a:r>
            <a:endParaRPr b="0" lang="en-US" sz="3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Future Work</a:t>
            </a:r>
            <a:endParaRPr b="0" lang="en-US" sz="3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Introduction</a:t>
            </a:r>
            <a:endParaRPr b="0" lang="en-US" sz="3000" spc="-1" strike="noStrike">
              <a:latin typeface="Arial"/>
            </a:endParaRPr>
          </a:p>
        </p:txBody>
      </p:sp>
      <p:sp>
        <p:nvSpPr>
          <p:cNvPr id="91" name="TextShape 2"/>
          <p:cNvSpPr txBox="1"/>
          <p:nvPr/>
        </p:nvSpPr>
        <p:spPr>
          <a:xfrm>
            <a:off x="731520" y="1972800"/>
            <a:ext cx="8046720" cy="13557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Over the years journalists have had to face various perilous situations and many of them have been fatal.</a:t>
            </a:r>
            <a:endParaRPr b="0" lang="en-US" sz="1800" spc="-1" strike="noStrike">
              <a:latin typeface="Times New Roman"/>
            </a:endParaRPr>
          </a:p>
          <a:p>
            <a:pPr marL="216000" indent="-216000">
              <a:buClr>
                <a:srgbClr val="000000"/>
              </a:buClr>
              <a:buSzPct val="45000"/>
              <a:buFont typeface="Wingdings" charset="2"/>
              <a:buChar char=""/>
            </a:pP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In this project, we aim to visualize the information about the journalists who gave their life for the job</a:t>
            </a:r>
            <a:endParaRPr b="0" lang="en-US" sz="18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References</a:t>
            </a:r>
            <a:endParaRPr b="0" lang="en-US" sz="3000" spc="-1" strike="noStrike">
              <a:latin typeface="Arial"/>
            </a:endParaRPr>
          </a:p>
        </p:txBody>
      </p:sp>
      <p:sp>
        <p:nvSpPr>
          <p:cNvPr id="145" name="TextShape 2"/>
          <p:cNvSpPr txBox="1"/>
          <p:nvPr/>
        </p:nvSpPr>
        <p:spPr>
          <a:xfrm>
            <a:off x="548640" y="1492200"/>
            <a:ext cx="6583680" cy="376920"/>
          </a:xfrm>
          <a:prstGeom prst="rect">
            <a:avLst/>
          </a:prstGeom>
          <a:noFill/>
          <a:ln>
            <a:noFill/>
          </a:ln>
        </p:spPr>
        <p:txBody>
          <a:bodyPr lIns="90000" rIns="90000" tIns="45000" bIns="45000"/>
          <a:p>
            <a:pPr marL="216000" indent="-216000">
              <a:buClr>
                <a:srgbClr val="000000"/>
              </a:buClr>
              <a:buSzPct val="45000"/>
              <a:buFont typeface="Symbol" charset="2"/>
              <a:buChar char=""/>
            </a:pPr>
            <a:r>
              <a:rPr b="0" lang="en-US" sz="1200" spc="-1" strike="noStrike">
                <a:latin typeface="Arial"/>
                <a:hlinkClick r:id="rId1"/>
              </a:rPr>
              <a:t>https://ichef.bbci.co.uk/news/624/media/images/80127000/jpg/_80127035_0b2b0a90-e3b4-4c0a-b1b3-06569f774e57.jpg</a:t>
            </a:r>
            <a:endParaRPr b="0" lang="en-US" sz="1200" spc="-1" strike="noStrike">
              <a:latin typeface="Arial"/>
            </a:endParaRPr>
          </a:p>
          <a:p>
            <a:pPr marL="216000" indent="-216000">
              <a:buClr>
                <a:srgbClr val="000000"/>
              </a:buClr>
              <a:buSzPct val="45000"/>
              <a:buFont typeface="Symbol" charset="2"/>
              <a:buChar char=""/>
            </a:pPr>
            <a:r>
              <a:rPr b="0" lang="en-US" sz="1200" spc="-1" strike="noStrike">
                <a:latin typeface="Arial"/>
              </a:rPr>
              <a:t> </a:t>
            </a:r>
            <a:endParaRPr b="0" lang="en-US" sz="1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197640" y="0"/>
            <a:ext cx="8748360" cy="51436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Motivation: Attacks on Journalists</a:t>
            </a:r>
            <a:endParaRPr b="0" lang="en-US" sz="3000" spc="-1" strike="noStrike">
              <a:latin typeface="Arial"/>
            </a:endParaRPr>
          </a:p>
        </p:txBody>
      </p:sp>
      <p:sp>
        <p:nvSpPr>
          <p:cNvPr id="93" name="TextShape 2"/>
          <p:cNvSpPr txBox="1"/>
          <p:nvPr/>
        </p:nvSpPr>
        <p:spPr>
          <a:xfrm>
            <a:off x="640080" y="1687680"/>
            <a:ext cx="8046720" cy="8496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One of the most noticeable attacks on the freedom of press in the recent past has been the attack on the office of the French satirical newspaper Charlie Hebdo in Paris in 2015.</a:t>
            </a:r>
            <a:endParaRPr b="0" lang="en-US" sz="1800" spc="-1" strike="noStrike">
              <a:latin typeface="Times New Roman"/>
            </a:endParaRPr>
          </a:p>
        </p:txBody>
      </p:sp>
      <p:pic>
        <p:nvPicPr>
          <p:cNvPr id="94" name="" descr=""/>
          <p:cNvPicPr/>
          <p:nvPr/>
        </p:nvPicPr>
        <p:blipFill>
          <a:blip r:embed="rId1"/>
          <a:stretch/>
        </p:blipFill>
        <p:spPr>
          <a:xfrm>
            <a:off x="3474720" y="2286000"/>
            <a:ext cx="4389120" cy="2468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a:t>
            </a:r>
            <a:r>
              <a:rPr b="1" lang="en-US" sz="3000" spc="-1" strike="noStrike">
                <a:solidFill>
                  <a:srgbClr val="404041"/>
                </a:solidFill>
                <a:latin typeface="Arial"/>
                <a:ea typeface="Arial"/>
              </a:rPr>
              <a:t>tion: </a:t>
            </a:r>
            <a:r>
              <a:rPr b="1" lang="en-US" sz="3000" spc="-1" strike="noStrike">
                <a:solidFill>
                  <a:srgbClr val="404041"/>
                </a:solidFill>
                <a:latin typeface="Arial"/>
                <a:ea typeface="Arial"/>
              </a:rPr>
              <a:t>Missin</a:t>
            </a:r>
            <a:r>
              <a:rPr b="1" lang="en-US" sz="3000" spc="-1" strike="noStrike">
                <a:solidFill>
                  <a:srgbClr val="404041"/>
                </a:solidFill>
                <a:latin typeface="Arial"/>
                <a:ea typeface="Arial"/>
              </a:rPr>
              <a:t>g </a:t>
            </a:r>
            <a:r>
              <a:rPr b="1" lang="en-US" sz="3000" spc="-1" strike="noStrike">
                <a:solidFill>
                  <a:srgbClr val="404041"/>
                </a:solidFill>
                <a:latin typeface="Arial"/>
                <a:ea typeface="Arial"/>
              </a:rPr>
              <a:t>Journ</a:t>
            </a:r>
            <a:r>
              <a:rPr b="1" lang="en-US" sz="3000" spc="-1" strike="noStrike">
                <a:solidFill>
                  <a:srgbClr val="404041"/>
                </a:solidFill>
                <a:latin typeface="Arial"/>
                <a:ea typeface="Arial"/>
              </a:rPr>
              <a:t>alists</a:t>
            </a:r>
            <a:endParaRPr b="0" lang="en-US" sz="3000" spc="-1" strike="noStrike">
              <a:latin typeface="Arial"/>
            </a:endParaRPr>
          </a:p>
        </p:txBody>
      </p:sp>
      <p:sp>
        <p:nvSpPr>
          <p:cNvPr id="96" name="TextShape 2"/>
          <p:cNvSpPr txBox="1"/>
          <p:nvPr/>
        </p:nvSpPr>
        <p:spPr>
          <a:xfrm>
            <a:off x="640080" y="1598040"/>
            <a:ext cx="8046720" cy="5965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 </a:t>
            </a:r>
            <a:r>
              <a:rPr b="0" lang="en-US" sz="1800" spc="-1" strike="noStrike">
                <a:latin typeface="Times New Roman"/>
              </a:rPr>
              <a:t>Reports from Reporters Without Borders (RSF) about the two journalists who are missing since 2017 emphasize the need for protection of freedom of speech.</a:t>
            </a:r>
            <a:endParaRPr b="0" lang="en-US" sz="1800" spc="-1" strike="noStrike">
              <a:latin typeface="Times New Roman"/>
            </a:endParaRPr>
          </a:p>
        </p:txBody>
      </p:sp>
      <p:pic>
        <p:nvPicPr>
          <p:cNvPr id="97" name="" descr=""/>
          <p:cNvPicPr/>
          <p:nvPr/>
        </p:nvPicPr>
        <p:blipFill>
          <a:blip r:embed="rId1"/>
          <a:stretch/>
        </p:blipFill>
        <p:spPr>
          <a:xfrm rot="7200">
            <a:off x="1281960" y="2195640"/>
            <a:ext cx="1370160" cy="1753200"/>
          </a:xfrm>
          <a:prstGeom prst="rect">
            <a:avLst/>
          </a:prstGeom>
          <a:ln>
            <a:noFill/>
          </a:ln>
        </p:spPr>
      </p:pic>
      <p:pic>
        <p:nvPicPr>
          <p:cNvPr id="98" name="" descr=""/>
          <p:cNvPicPr/>
          <p:nvPr/>
        </p:nvPicPr>
        <p:blipFill>
          <a:blip r:embed="rId2"/>
          <a:stretch/>
        </p:blipFill>
        <p:spPr>
          <a:xfrm>
            <a:off x="5212080" y="2194560"/>
            <a:ext cx="1280160" cy="1669680"/>
          </a:xfrm>
          <a:prstGeom prst="rect">
            <a:avLst/>
          </a:prstGeom>
          <a:ln>
            <a:noFill/>
          </a:ln>
        </p:spPr>
      </p:pic>
      <p:sp>
        <p:nvSpPr>
          <p:cNvPr id="99" name="TextShape 3"/>
          <p:cNvSpPr txBox="1"/>
          <p:nvPr/>
        </p:nvSpPr>
        <p:spPr>
          <a:xfrm>
            <a:off x="1097280" y="4114800"/>
            <a:ext cx="2942280" cy="520200"/>
          </a:xfrm>
          <a:prstGeom prst="rect">
            <a:avLst/>
          </a:prstGeom>
          <a:noFill/>
          <a:ln>
            <a:noFill/>
          </a:ln>
        </p:spPr>
        <p:txBody>
          <a:bodyPr lIns="90000" rIns="90000" tIns="45000" bIns="45000"/>
          <a:p>
            <a:r>
              <a:rPr b="0" lang="en-US" sz="1800" spc="-1" strike="noStrike">
                <a:latin typeface="Arial"/>
              </a:rPr>
              <a:t>38 year old Pakistani </a:t>
            </a:r>
            <a:endParaRPr b="0" lang="en-US" sz="1800" spc="-1" strike="noStrike">
              <a:latin typeface="Arial"/>
            </a:endParaRPr>
          </a:p>
          <a:p>
            <a:r>
              <a:rPr b="0" lang="en-US" sz="1800" spc="-1" strike="noStrike">
                <a:latin typeface="Arial"/>
              </a:rPr>
              <a:t>blogger missing since 2017</a:t>
            </a:r>
            <a:endParaRPr b="0" lang="en-US" sz="1800" spc="-1" strike="noStrike">
              <a:latin typeface="Arial"/>
            </a:endParaRPr>
          </a:p>
        </p:txBody>
      </p:sp>
      <p:sp>
        <p:nvSpPr>
          <p:cNvPr id="100" name="TextShape 4"/>
          <p:cNvSpPr txBox="1"/>
          <p:nvPr/>
        </p:nvSpPr>
        <p:spPr>
          <a:xfrm>
            <a:off x="4754880" y="4051800"/>
            <a:ext cx="3487680" cy="520200"/>
          </a:xfrm>
          <a:prstGeom prst="rect">
            <a:avLst/>
          </a:prstGeom>
          <a:noFill/>
          <a:ln>
            <a:noFill/>
          </a:ln>
        </p:spPr>
        <p:txBody>
          <a:bodyPr lIns="90000" rIns="90000" tIns="45000" bIns="45000"/>
          <a:p>
            <a:r>
              <a:rPr b="0" lang="en-US" sz="1800" spc="-1" strike="noStrike">
                <a:latin typeface="Arial"/>
              </a:rPr>
              <a:t>29 year old Bangladeshi reporter</a:t>
            </a:r>
            <a:endParaRPr b="0" lang="en-US" sz="1800" spc="-1" strike="noStrike">
              <a:latin typeface="Arial"/>
            </a:endParaRPr>
          </a:p>
          <a:p>
            <a:r>
              <a:rPr b="0" lang="en-US" sz="1800" spc="-1" strike="noStrike">
                <a:latin typeface="Arial"/>
              </a:rPr>
              <a:t>missing 2017</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Motivation: Organizations</a:t>
            </a:r>
            <a:endParaRPr b="0" lang="en-US" sz="3000" spc="-1" strike="noStrike">
              <a:latin typeface="Arial"/>
            </a:endParaRPr>
          </a:p>
        </p:txBody>
      </p:sp>
      <p:sp>
        <p:nvSpPr>
          <p:cNvPr id="102" name="TextShape 2"/>
          <p:cNvSpPr txBox="1"/>
          <p:nvPr/>
        </p:nvSpPr>
        <p:spPr>
          <a:xfrm>
            <a:off x="640080" y="1598040"/>
            <a:ext cx="8046720" cy="13557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The Committee to Protect Journalists (CPJ) is an American non-profit organization that was founded in 1981</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Advocates press freedom and honor the journalists who face attacks, intimidation and even prison in order to report the world events.</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The CPJ maintains a running list of the journalists killed across the globe</a:t>
            </a:r>
            <a:endParaRPr b="0" lang="en-US" sz="1800" spc="-1" strike="noStrike">
              <a:latin typeface="Times New Roman"/>
            </a:endParaRPr>
          </a:p>
        </p:txBody>
      </p:sp>
      <p:pic>
        <p:nvPicPr>
          <p:cNvPr id="103" name="" descr=""/>
          <p:cNvPicPr/>
          <p:nvPr/>
        </p:nvPicPr>
        <p:blipFill>
          <a:blip r:embed="rId1"/>
          <a:stretch/>
        </p:blipFill>
        <p:spPr>
          <a:xfrm>
            <a:off x="3568320" y="3108960"/>
            <a:ext cx="1460880" cy="10940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29920" y="759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Motivation: Organizations</a:t>
            </a:r>
            <a:endParaRPr b="0" lang="en-US" sz="3000" spc="-1" strike="noStrike">
              <a:latin typeface="Arial"/>
            </a:endParaRPr>
          </a:p>
        </p:txBody>
      </p:sp>
      <p:sp>
        <p:nvSpPr>
          <p:cNvPr id="105" name="TextShape 2"/>
          <p:cNvSpPr txBox="1"/>
          <p:nvPr/>
        </p:nvSpPr>
        <p:spPr>
          <a:xfrm>
            <a:off x="640080" y="1598040"/>
            <a:ext cx="8046720" cy="5965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Reporters without Borders (RSF) is a non profit organization based in Paris,  advocating freedom of press and information, since its foundation in 1981 </a:t>
            </a:r>
            <a:endParaRPr b="0" lang="en-US" sz="1800" spc="-1" strike="noStrike">
              <a:latin typeface="Times New Roman"/>
            </a:endParaRPr>
          </a:p>
        </p:txBody>
      </p:sp>
      <p:pic>
        <p:nvPicPr>
          <p:cNvPr id="106" name="" descr=""/>
          <p:cNvPicPr/>
          <p:nvPr/>
        </p:nvPicPr>
        <p:blipFill>
          <a:blip r:embed="rId1"/>
          <a:stretch/>
        </p:blipFill>
        <p:spPr>
          <a:xfrm>
            <a:off x="3182760" y="3018240"/>
            <a:ext cx="1755000" cy="5025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29920" y="615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pic>
        <p:nvPicPr>
          <p:cNvPr id="108" name="" descr=""/>
          <p:cNvPicPr/>
          <p:nvPr/>
        </p:nvPicPr>
        <p:blipFill>
          <a:blip r:embed="rId1"/>
          <a:stretch/>
        </p:blipFill>
        <p:spPr>
          <a:xfrm>
            <a:off x="1005840" y="1822320"/>
            <a:ext cx="6949440" cy="2932560"/>
          </a:xfrm>
          <a:prstGeom prst="rect">
            <a:avLst/>
          </a:prstGeom>
          <a:ln>
            <a:noFill/>
          </a:ln>
        </p:spPr>
      </p:pic>
      <p:sp>
        <p:nvSpPr>
          <p:cNvPr id="109" name="TextShape 2"/>
          <p:cNvSpPr txBox="1"/>
          <p:nvPr/>
        </p:nvSpPr>
        <p:spPr>
          <a:xfrm>
            <a:off x="485280" y="1323720"/>
            <a:ext cx="8046720" cy="3434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CPJ Visualization for journalists killed between 1992 and 2018 by year  </a:t>
            </a:r>
            <a:endParaRPr b="0" lang="en-US" sz="18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29920" y="615240"/>
            <a:ext cx="8002080" cy="69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sp>
        <p:nvSpPr>
          <p:cNvPr id="111" name="TextShape 2"/>
          <p:cNvSpPr txBox="1"/>
          <p:nvPr/>
        </p:nvSpPr>
        <p:spPr>
          <a:xfrm>
            <a:off x="457200" y="1280160"/>
            <a:ext cx="8046720" cy="3434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latin typeface="Times New Roman"/>
              </a:rPr>
              <a:t>CPJ data map for journalists killed in the year 2018  </a:t>
            </a:r>
            <a:endParaRPr b="0" lang="en-US" sz="1800" spc="-1" strike="noStrike">
              <a:latin typeface="Times New Roman"/>
            </a:endParaRPr>
          </a:p>
        </p:txBody>
      </p:sp>
      <p:pic>
        <p:nvPicPr>
          <p:cNvPr id="112" name="" descr=""/>
          <p:cNvPicPr/>
          <p:nvPr/>
        </p:nvPicPr>
        <p:blipFill>
          <a:blip r:embed="rId1"/>
          <a:stretch/>
        </p:blipFill>
        <p:spPr>
          <a:xfrm>
            <a:off x="1097280" y="1757520"/>
            <a:ext cx="7132320" cy="29059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426</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2018-12-02T22:04:02Z</dcterms:modified>
  <cp:revision>49</cp:revision>
  <dc:subject/>
  <dc:title>NLP Summer Projects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