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MX" sz="28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p>
            <a:endParaRPr b="0" lang="es-MX" sz="18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MX" sz="28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s-MX"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grpSp>
        <p:nvGrpSpPr>
          <p:cNvPr id="0" name="Group 1"/>
          <p:cNvGrpSpPr/>
          <p:nvPr/>
        </p:nvGrpSpPr>
        <p:grpSpPr>
          <a:xfrm>
            <a:off x="633240" y="-648360"/>
            <a:ext cx="730800" cy="2364840"/>
            <a:chOff x="633240" y="-648360"/>
            <a:chExt cx="730800" cy="2364840"/>
          </a:xfrm>
        </p:grpSpPr>
        <p:sp>
          <p:nvSpPr>
            <p:cNvPr id="1" name="CustomShape 2"/>
            <p:cNvSpPr/>
            <p:nvPr/>
          </p:nvSpPr>
          <p:spPr>
            <a:xfrm>
              <a:off x="633240" y="-648360"/>
              <a:ext cx="730800" cy="2364840"/>
            </a:xfrm>
            <a:prstGeom prst="rect">
              <a:avLst/>
            </a:prstGeom>
            <a:solidFill>
              <a:srgbClr val="990000"/>
            </a:solidFill>
            <a:ln>
              <a:noFill/>
            </a:ln>
          </p:spPr>
          <p:style>
            <a:lnRef idx="0"/>
            <a:fillRef idx="0"/>
            <a:effectRef idx="0"/>
            <a:fontRef idx="minor"/>
          </p:style>
        </p:sp>
        <p:pic>
          <p:nvPicPr>
            <p:cNvPr id="2" name="Google Shape;15;p2" descr=""/>
            <p:cNvPicPr/>
            <p:nvPr/>
          </p:nvPicPr>
          <p:blipFill>
            <a:blip r:embed="rId2"/>
            <a:stretch/>
          </p:blipFill>
          <p:spPr>
            <a:xfrm>
              <a:off x="755640" y="978480"/>
              <a:ext cx="486720" cy="618120"/>
            </a:xfrm>
            <a:prstGeom prst="rect">
              <a:avLst/>
            </a:prstGeom>
            <a:ln>
              <a:noFill/>
            </a:ln>
          </p:spPr>
        </p:pic>
      </p:grpSp>
      <p:sp>
        <p:nvSpPr>
          <p:cNvPr id="3" name="PlaceHolder 3"/>
          <p:cNvSpPr>
            <a:spLocks noGrp="1"/>
          </p:cNvSpPr>
          <p:nvPr>
            <p:ph type="title"/>
          </p:nvPr>
        </p:nvSpPr>
        <p:spPr>
          <a:xfrm>
            <a:off x="457200" y="205200"/>
            <a:ext cx="8229240" cy="858600"/>
          </a:xfrm>
          <a:prstGeom prst="rect">
            <a:avLst/>
          </a:prstGeom>
        </p:spPr>
        <p:txBody>
          <a:bodyPr lIns="0" rIns="0" tIns="0" bIns="0" anchor="ctr"/>
          <a:p>
            <a:r>
              <a:rPr b="0" lang="es-MX" sz="1800" spc="-1" strike="noStrike">
                <a:solidFill>
                  <a:srgbClr val="000000"/>
                </a:solidFill>
                <a:latin typeface="Arial"/>
              </a:rPr>
              <a:t>Click to edit the title text format</a:t>
            </a:r>
            <a:endParaRPr b="0" lang="es-MX" sz="1800" spc="-1" strike="noStrike">
              <a:solidFill>
                <a:srgbClr val="000000"/>
              </a:solidFill>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MX" sz="2800" spc="-1" strike="noStrike">
                <a:solidFill>
                  <a:srgbClr val="000000"/>
                </a:solidFill>
                <a:latin typeface="Arial"/>
              </a:rPr>
              <a:t>Click to edit the outline text format</a:t>
            </a:r>
            <a:endParaRPr b="0" lang="es-MX"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MX" sz="2000" spc="-1" strike="noStrike">
                <a:solidFill>
                  <a:srgbClr val="000000"/>
                </a:solidFill>
                <a:latin typeface="Arial"/>
              </a:rPr>
              <a:t>Second Outline Level</a:t>
            </a:r>
            <a:endParaRPr b="0" lang="es-MX"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MX" sz="1800" spc="-1" strike="noStrike">
                <a:solidFill>
                  <a:srgbClr val="000000"/>
                </a:solidFill>
                <a:latin typeface="Arial"/>
              </a:rPr>
              <a:t>Third Outline Level</a:t>
            </a:r>
            <a:endParaRPr b="0" lang="es-MX"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MX" sz="1800" spc="-1" strike="noStrike">
                <a:solidFill>
                  <a:srgbClr val="000000"/>
                </a:solidFill>
                <a:latin typeface="Arial"/>
              </a:rPr>
              <a:t>Fourth Outline Level</a:t>
            </a:r>
            <a:endParaRPr b="0" lang="es-MX"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MX" sz="2000" spc="-1" strike="noStrike">
                <a:solidFill>
                  <a:srgbClr val="000000"/>
                </a:solidFill>
                <a:latin typeface="Arial"/>
              </a:rPr>
              <a:t>Fifth Outline Level</a:t>
            </a:r>
            <a:endParaRPr b="0" lang="es-MX"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MX" sz="2000" spc="-1" strike="noStrike">
                <a:solidFill>
                  <a:srgbClr val="000000"/>
                </a:solidFill>
                <a:latin typeface="Arial"/>
              </a:rPr>
              <a:t>Sixth Outline Level</a:t>
            </a:r>
            <a:endParaRPr b="0" lang="es-MX"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MX" sz="2000" spc="-1" strike="noStrike">
                <a:solidFill>
                  <a:srgbClr val="000000"/>
                </a:solidFill>
                <a:latin typeface="Arial"/>
              </a:rPr>
              <a:t>Seventh Outline Level</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957960"/>
            <a:ext cx="80280" cy="384840"/>
          </a:xfrm>
          <a:prstGeom prst="rect">
            <a:avLst/>
          </a:prstGeom>
          <a:solidFill>
            <a:srgbClr val="990000"/>
          </a:solidFill>
          <a:ln>
            <a:noFill/>
          </a:ln>
        </p:spPr>
        <p:style>
          <a:lnRef idx="0"/>
          <a:fillRef idx="0"/>
          <a:effectRef idx="0"/>
          <a:fontRef idx="minor"/>
        </p:style>
      </p:sp>
      <p:sp>
        <p:nvSpPr>
          <p:cNvPr id="42" name="CustomShape 2"/>
          <p:cNvSpPr/>
          <p:nvPr/>
        </p:nvSpPr>
        <p:spPr>
          <a:xfrm>
            <a:off x="3556080" y="3540960"/>
            <a:ext cx="182160" cy="366840"/>
          </a:xfrm>
          <a:prstGeom prst="rect">
            <a:avLst/>
          </a:prstGeom>
          <a:noFill/>
          <a:ln>
            <a:noFill/>
          </a:ln>
        </p:spPr>
        <p:style>
          <a:lnRef idx="0"/>
          <a:fillRef idx="0"/>
          <a:effectRef idx="0"/>
          <a:fontRef idx="minor"/>
        </p:style>
      </p:sp>
      <p:grpSp>
        <p:nvGrpSpPr>
          <p:cNvPr id="43" name="Group 3"/>
          <p:cNvGrpSpPr/>
          <p:nvPr/>
        </p:nvGrpSpPr>
        <p:grpSpPr>
          <a:xfrm>
            <a:off x="-30960" y="4661640"/>
            <a:ext cx="9226080" cy="526320"/>
            <a:chOff x="-30960" y="4661640"/>
            <a:chExt cx="9226080" cy="526320"/>
          </a:xfrm>
        </p:grpSpPr>
        <p:sp>
          <p:nvSpPr>
            <p:cNvPr id="44" name="CustomShape 4"/>
            <p:cNvSpPr/>
            <p:nvPr/>
          </p:nvSpPr>
          <p:spPr>
            <a:xfrm>
              <a:off x="-30960" y="4734720"/>
              <a:ext cx="9226080" cy="453240"/>
            </a:xfrm>
            <a:prstGeom prst="rect">
              <a:avLst/>
            </a:prstGeom>
            <a:solidFill>
              <a:srgbClr val="690304"/>
            </a:solidFill>
            <a:ln>
              <a:noFill/>
            </a:ln>
          </p:spPr>
          <p:style>
            <a:lnRef idx="0"/>
            <a:fillRef idx="0"/>
            <a:effectRef idx="0"/>
            <a:fontRef idx="minor"/>
          </p:style>
        </p:sp>
        <p:sp>
          <p:nvSpPr>
            <p:cNvPr id="45" name="CustomShape 5"/>
            <p:cNvSpPr/>
            <p:nvPr/>
          </p:nvSpPr>
          <p:spPr>
            <a:xfrm>
              <a:off x="635400" y="4661640"/>
              <a:ext cx="384840" cy="526320"/>
            </a:xfrm>
            <a:prstGeom prst="rect">
              <a:avLst/>
            </a:prstGeom>
            <a:solidFill>
              <a:srgbClr val="990000"/>
            </a:solidFill>
            <a:ln>
              <a:noFill/>
            </a:ln>
          </p:spPr>
          <p:style>
            <a:lnRef idx="0"/>
            <a:fillRef idx="0"/>
            <a:effectRef idx="0"/>
            <a:fontRef idx="minor"/>
          </p:style>
        </p:sp>
        <p:pic>
          <p:nvPicPr>
            <p:cNvPr id="46" name="Google Shape;35;p4" descr=""/>
            <p:cNvPicPr/>
            <p:nvPr/>
          </p:nvPicPr>
          <p:blipFill>
            <a:blip r:embed="rId2"/>
            <a:stretch/>
          </p:blipFill>
          <p:spPr>
            <a:xfrm>
              <a:off x="699840" y="4726800"/>
              <a:ext cx="255600" cy="325080"/>
            </a:xfrm>
            <a:prstGeom prst="rect">
              <a:avLst/>
            </a:prstGeom>
            <a:ln>
              <a:noFill/>
            </a:ln>
          </p:spPr>
        </p:pic>
        <p:sp>
          <p:nvSpPr>
            <p:cNvPr id="47" name="CustomShape 6"/>
            <p:cNvSpPr/>
            <p:nvPr/>
          </p:nvSpPr>
          <p:spPr>
            <a:xfrm>
              <a:off x="1031040" y="4823640"/>
              <a:ext cx="3611160" cy="228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00" spc="-1" strike="noStrike">
                  <a:solidFill>
                    <a:srgbClr val="ffffff"/>
                  </a:solidFill>
                  <a:latin typeface="Arial"/>
                  <a:ea typeface="Arial"/>
                </a:rPr>
                <a:t>INDIANA UNIVERSITY BLOOMINGTON</a:t>
              </a:r>
              <a:endParaRPr b="0" lang="en-US" sz="900" spc="-1" strike="noStrike">
                <a:latin typeface="Arial"/>
              </a:endParaRPr>
            </a:p>
          </p:txBody>
        </p:sp>
      </p:grpSp>
      <p:sp>
        <p:nvSpPr>
          <p:cNvPr id="48" name="PlaceHolder 7"/>
          <p:cNvSpPr>
            <a:spLocks noGrp="1"/>
          </p:cNvSpPr>
          <p:nvPr>
            <p:ph type="title"/>
          </p:nvPr>
        </p:nvSpPr>
        <p:spPr>
          <a:xfrm>
            <a:off x="457200" y="205200"/>
            <a:ext cx="8229240" cy="858600"/>
          </a:xfrm>
          <a:prstGeom prst="rect">
            <a:avLst/>
          </a:prstGeom>
        </p:spPr>
        <p:txBody>
          <a:bodyPr lIns="0" rIns="0" tIns="0" bIns="0" anchor="ctr"/>
          <a:p>
            <a:r>
              <a:rPr b="0" lang="es-MX" sz="1800" spc="-1" strike="noStrike">
                <a:solidFill>
                  <a:srgbClr val="000000"/>
                </a:solidFill>
                <a:latin typeface="Arial"/>
              </a:rPr>
              <a:t>Click to edit the title text format</a:t>
            </a:r>
            <a:endParaRPr b="0" lang="es-MX" sz="1800" spc="-1" strike="noStrike">
              <a:solidFill>
                <a:srgbClr val="000000"/>
              </a:solidFill>
              <a:latin typeface="Arial"/>
            </a:endParaRPr>
          </a:p>
        </p:txBody>
      </p:sp>
      <p:sp>
        <p:nvSpPr>
          <p:cNvPr id="49"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2800" spc="-1" strike="noStrike">
                <a:solidFill>
                  <a:srgbClr val="000000"/>
                </a:solidFill>
                <a:latin typeface="Arial"/>
              </a:rPr>
              <a:t>Click to edit the outline text format</a:t>
            </a:r>
            <a:endParaRPr b="0" lang="es-MX"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2000" spc="-1" strike="noStrike">
                <a:solidFill>
                  <a:srgbClr val="000000"/>
                </a:solidFill>
                <a:latin typeface="Arial"/>
              </a:rPr>
              <a:t>Second Outline Level</a:t>
            </a:r>
            <a:endParaRPr b="0" lang="es-MX"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Arial"/>
              </a:rPr>
              <a:t>Third Outline Level</a:t>
            </a:r>
            <a:endParaRPr b="0" lang="es-MX"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Arial"/>
              </a:rPr>
              <a:t>Fourth Outline Level</a:t>
            </a:r>
            <a:endParaRPr b="0" lang="es-MX"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Fifth Outline Level</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Sixth Outline Level</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Seventh Outline Level</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seashiva94.github.io/data_viz_project/"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ichef.bbci.co.uk/news/624/media/images/80127000/jpg/_80127035_0b2b0a90-e3b4-4c0a-b1b3-06569f774e57.jpg"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2920" y="2766600"/>
            <a:ext cx="7731720" cy="69192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3600" spc="-1" strike="noStrike">
                <a:solidFill>
                  <a:srgbClr val="ffffff"/>
                </a:solidFill>
                <a:latin typeface="Calibri"/>
                <a:ea typeface="Arial"/>
              </a:rPr>
              <a:t>Data Visualization </a:t>
            </a:r>
            <a:endParaRPr b="0" lang="en-US" sz="3600" spc="-1" strike="noStrike">
              <a:latin typeface="Arial"/>
            </a:endParaRPr>
          </a:p>
          <a:p>
            <a:pPr algn="ctr">
              <a:lnSpc>
                <a:spcPct val="90000"/>
              </a:lnSpc>
            </a:pPr>
            <a:endParaRPr b="0" lang="en-US" sz="3600" spc="-1" strike="noStrike">
              <a:latin typeface="Arial"/>
            </a:endParaRPr>
          </a:p>
          <a:p>
            <a:pPr algn="ctr">
              <a:lnSpc>
                <a:spcPct val="90000"/>
              </a:lnSpc>
            </a:pPr>
            <a:r>
              <a:rPr b="1" lang="en-US" sz="3600" spc="-1" strike="noStrike">
                <a:solidFill>
                  <a:srgbClr val="ffffff"/>
                </a:solidFill>
                <a:latin typeface="Calibri"/>
                <a:ea typeface="Arial"/>
              </a:rPr>
              <a:t>Journalists Killed Since 1992</a:t>
            </a:r>
            <a:endParaRPr b="0" lang="en-US" sz="3600" spc="-1" strike="noStrike">
              <a:latin typeface="Arial"/>
            </a:endParaRPr>
          </a:p>
        </p:txBody>
      </p:sp>
      <p:sp>
        <p:nvSpPr>
          <p:cNvPr id="87" name="CustomShape 2"/>
          <p:cNvSpPr/>
          <p:nvPr/>
        </p:nvSpPr>
        <p:spPr>
          <a:xfrm>
            <a:off x="530640" y="3461040"/>
            <a:ext cx="7731720" cy="2498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29920" y="47520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sp>
        <p:nvSpPr>
          <p:cNvPr id="114" name="CustomShape 2"/>
          <p:cNvSpPr/>
          <p:nvPr/>
        </p:nvSpPr>
        <p:spPr>
          <a:xfrm>
            <a:off x="457200" y="113616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RSF data map for Worldwide Press Freedom Index</a:t>
            </a:r>
            <a:endParaRPr b="0" lang="en-US" sz="1800" spc="-1" strike="noStrike">
              <a:latin typeface="Arial"/>
            </a:endParaRPr>
          </a:p>
        </p:txBody>
      </p:sp>
      <p:pic>
        <p:nvPicPr>
          <p:cNvPr id="115" name="Imagen 114" descr=""/>
          <p:cNvPicPr/>
          <p:nvPr/>
        </p:nvPicPr>
        <p:blipFill>
          <a:blip r:embed="rId1"/>
          <a:stretch/>
        </p:blipFill>
        <p:spPr>
          <a:xfrm>
            <a:off x="2103120" y="1587600"/>
            <a:ext cx="4833000" cy="31712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29920" y="47520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pic>
        <p:nvPicPr>
          <p:cNvPr id="117" name="Imagen 116" descr=""/>
          <p:cNvPicPr/>
          <p:nvPr/>
        </p:nvPicPr>
        <p:blipFill>
          <a:blip r:embed="rId1"/>
          <a:stretch/>
        </p:blipFill>
        <p:spPr>
          <a:xfrm>
            <a:off x="2286000" y="1628640"/>
            <a:ext cx="4832280" cy="3034440"/>
          </a:xfrm>
          <a:prstGeom prst="rect">
            <a:avLst/>
          </a:prstGeom>
          <a:ln>
            <a:noFill/>
          </a:ln>
        </p:spPr>
      </p:pic>
      <p:sp>
        <p:nvSpPr>
          <p:cNvPr id="118" name="CustomShape 2"/>
          <p:cNvSpPr/>
          <p:nvPr/>
        </p:nvSpPr>
        <p:spPr>
          <a:xfrm>
            <a:off x="457200" y="1049400"/>
            <a:ext cx="8046360" cy="5961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Congressional Research Services compares homicides of media workers in Mexico for different years in 3 different databases</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29920" y="47520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sp>
        <p:nvSpPr>
          <p:cNvPr id="120" name="CustomShape 2"/>
          <p:cNvSpPr/>
          <p:nvPr/>
        </p:nvSpPr>
        <p:spPr>
          <a:xfrm>
            <a:off x="457200" y="1049400"/>
            <a:ext cx="8046360" cy="5961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National Coalition Against Censorship visualizes book censorship in different states in the U.S.</a:t>
            </a:r>
            <a:endParaRPr b="0" lang="en-US" sz="1800" spc="-1" strike="noStrike">
              <a:latin typeface="Arial"/>
            </a:endParaRPr>
          </a:p>
        </p:txBody>
      </p:sp>
      <p:pic>
        <p:nvPicPr>
          <p:cNvPr id="121" name="Imagen 120" descr=""/>
          <p:cNvPicPr/>
          <p:nvPr/>
        </p:nvPicPr>
        <p:blipFill>
          <a:blip r:embed="rId1"/>
          <a:stretch/>
        </p:blipFill>
        <p:spPr>
          <a:xfrm>
            <a:off x="2103120" y="1624680"/>
            <a:ext cx="4754520" cy="31298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1840" y="64080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DejaVu Sans"/>
              </a:rPr>
              <a:t>Objectives</a:t>
            </a:r>
            <a:endParaRPr b="0" lang="en-US" sz="3000" spc="-1" strike="noStrike">
              <a:latin typeface="Arial"/>
            </a:endParaRPr>
          </a:p>
        </p:txBody>
      </p:sp>
      <p:sp>
        <p:nvSpPr>
          <p:cNvPr id="123" name="CustomShape 2"/>
          <p:cNvSpPr/>
          <p:nvPr/>
        </p:nvSpPr>
        <p:spPr>
          <a:xfrm>
            <a:off x="457200" y="1445760"/>
            <a:ext cx="8046360" cy="27046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Visualize the information about the journalists who gave their life for the job:</a:t>
            </a:r>
            <a:endParaRPr b="0" lang="en-US" sz="1800" spc="-1" strike="noStrike">
              <a:latin typeface="Arial"/>
            </a:endParaRPr>
          </a:p>
          <a:p>
            <a:pPr lvl="1" marL="6732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Through exploratory analysis, data maps and network diagrams</a:t>
            </a:r>
            <a:endParaRPr b="0" lang="en-US" sz="1800" spc="-1" strike="noStrike">
              <a:latin typeface="Arial"/>
            </a:endParaRPr>
          </a:p>
          <a:p>
            <a:pPr lvl="1" marL="6732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Use interactive visualizations</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Improve upon previous visualizations for the same problem</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Discover interesting insights in the data</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29920" y="57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Description</a:t>
            </a:r>
            <a:endParaRPr b="0" lang="en-US" sz="3000" spc="-1" strike="noStrike">
              <a:latin typeface="Arial"/>
            </a:endParaRPr>
          </a:p>
        </p:txBody>
      </p:sp>
      <p:sp>
        <p:nvSpPr>
          <p:cNvPr id="125" name="CustomShape 2"/>
          <p:cNvSpPr/>
          <p:nvPr/>
        </p:nvSpPr>
        <p:spPr>
          <a:xfrm>
            <a:off x="457200" y="1445760"/>
            <a:ext cx="8046360" cy="23677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This project uses the data from the CPJ provided on Kaggle</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The data contains information about 1782 journalist deaths between 1992 and 2018</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The data contains some interesting features such as: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date of death</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coverage (topics being reported at the time of death)</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Gender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Country killed</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Organization</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29920" y="39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Time series</a:t>
            </a:r>
            <a:endParaRPr b="0" lang="en-US" sz="3000" spc="-1" strike="noStrike">
              <a:latin typeface="Arial"/>
            </a:endParaRPr>
          </a:p>
        </p:txBody>
      </p:sp>
      <p:pic>
        <p:nvPicPr>
          <p:cNvPr id="127" name="Imagen 124" descr=""/>
          <p:cNvPicPr/>
          <p:nvPr/>
        </p:nvPicPr>
        <p:blipFill>
          <a:blip r:embed="rId1"/>
          <a:stretch/>
        </p:blipFill>
        <p:spPr>
          <a:xfrm>
            <a:off x="1097280" y="1828800"/>
            <a:ext cx="7040520" cy="2784600"/>
          </a:xfrm>
          <a:prstGeom prst="rect">
            <a:avLst/>
          </a:prstGeom>
          <a:ln>
            <a:noFill/>
          </a:ln>
        </p:spPr>
      </p:pic>
      <p:sp>
        <p:nvSpPr>
          <p:cNvPr id="128" name="CustomShape 2"/>
          <p:cNvSpPr/>
          <p:nvPr/>
        </p:nvSpPr>
        <p:spPr>
          <a:xfrm>
            <a:off x="457200" y="1049760"/>
            <a:ext cx="8046360" cy="5961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Interactive Time series plot of for the number of deaths in each month between 1992 and 2016</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29920" y="17352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Countries</a:t>
            </a:r>
            <a:endParaRPr b="0" lang="en-US" sz="3000" spc="-1" strike="noStrike">
              <a:latin typeface="Arial"/>
            </a:endParaRPr>
          </a:p>
        </p:txBody>
      </p:sp>
      <p:pic>
        <p:nvPicPr>
          <p:cNvPr id="130" name="Imagen 2" descr=""/>
          <p:cNvPicPr/>
          <p:nvPr/>
        </p:nvPicPr>
        <p:blipFill>
          <a:blip r:embed="rId1"/>
          <a:stretch/>
        </p:blipFill>
        <p:spPr>
          <a:xfrm>
            <a:off x="1161000" y="1775880"/>
            <a:ext cx="6544440" cy="2844720"/>
          </a:xfrm>
          <a:prstGeom prst="rect">
            <a:avLst/>
          </a:prstGeom>
          <a:ln>
            <a:noFill/>
          </a:ln>
        </p:spPr>
      </p:pic>
      <p:sp>
        <p:nvSpPr>
          <p:cNvPr id="131" name="CustomShape 2"/>
          <p:cNvSpPr/>
          <p:nvPr/>
        </p:nvSpPr>
        <p:spPr>
          <a:xfrm>
            <a:off x="457200" y="104976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Number of deaths by each country between 1992 and 2016</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29920" y="39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Time series</a:t>
            </a:r>
            <a:endParaRPr b="0" lang="en-US" sz="3000" spc="-1" strike="noStrike">
              <a:latin typeface="Arial"/>
            </a:endParaRPr>
          </a:p>
        </p:txBody>
      </p:sp>
      <p:sp>
        <p:nvSpPr>
          <p:cNvPr id="133" name="CustomShape 2"/>
          <p:cNvSpPr/>
          <p:nvPr/>
        </p:nvSpPr>
        <p:spPr>
          <a:xfrm>
            <a:off x="457200" y="104976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Number of deaths by year in top 5 countries with most deaths</a:t>
            </a:r>
            <a:endParaRPr b="0" lang="en-US" sz="1800" spc="-1" strike="noStrike">
              <a:latin typeface="Arial"/>
            </a:endParaRPr>
          </a:p>
        </p:txBody>
      </p:sp>
      <p:pic>
        <p:nvPicPr>
          <p:cNvPr id="134" name="Imagen 128" descr=""/>
          <p:cNvPicPr/>
          <p:nvPr/>
        </p:nvPicPr>
        <p:blipFill>
          <a:blip r:embed="rId1"/>
          <a:stretch/>
        </p:blipFill>
        <p:spPr>
          <a:xfrm>
            <a:off x="2124720" y="1290960"/>
            <a:ext cx="5685840" cy="33426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29920" y="38952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Gender ratios </a:t>
            </a:r>
            <a:endParaRPr b="0" lang="en-US" sz="3000" spc="-1" strike="noStrike">
              <a:latin typeface="Arial"/>
            </a:endParaRPr>
          </a:p>
        </p:txBody>
      </p:sp>
      <p:pic>
        <p:nvPicPr>
          <p:cNvPr id="136" name="Imagen 1" descr=""/>
          <p:cNvPicPr/>
          <p:nvPr/>
        </p:nvPicPr>
        <p:blipFill>
          <a:blip r:embed="rId1"/>
          <a:stretch/>
        </p:blipFill>
        <p:spPr>
          <a:xfrm>
            <a:off x="1626480" y="1807920"/>
            <a:ext cx="5174640" cy="2892240"/>
          </a:xfrm>
          <a:prstGeom prst="rect">
            <a:avLst/>
          </a:prstGeom>
          <a:ln>
            <a:noFill/>
          </a:ln>
        </p:spPr>
      </p:pic>
      <p:sp>
        <p:nvSpPr>
          <p:cNvPr id="137" name="CustomShape 2"/>
          <p:cNvSpPr/>
          <p:nvPr/>
        </p:nvSpPr>
        <p:spPr>
          <a:xfrm>
            <a:off x="457200" y="104976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Number of male and female journalists killed by year</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Type of Death</a:t>
            </a:r>
            <a:endParaRPr b="0" lang="en-US" sz="3000" spc="-1" strike="noStrike">
              <a:latin typeface="Arial"/>
            </a:endParaRPr>
          </a:p>
        </p:txBody>
      </p:sp>
      <p:pic>
        <p:nvPicPr>
          <p:cNvPr id="139" name="Imagen 2" descr=""/>
          <p:cNvPicPr/>
          <p:nvPr/>
        </p:nvPicPr>
        <p:blipFill>
          <a:blip r:embed="rId1"/>
          <a:stretch/>
        </p:blipFill>
        <p:spPr>
          <a:xfrm>
            <a:off x="1333080" y="2361960"/>
            <a:ext cx="5285880" cy="1428480"/>
          </a:xfrm>
          <a:prstGeom prst="rect">
            <a:avLst/>
          </a:prstGeom>
          <a:ln>
            <a:noFill/>
          </a:ln>
        </p:spPr>
      </p:pic>
      <p:sp>
        <p:nvSpPr>
          <p:cNvPr id="140" name="CustomShape 2"/>
          <p:cNvSpPr/>
          <p:nvPr/>
        </p:nvSpPr>
        <p:spPr>
          <a:xfrm>
            <a:off x="457200" y="138888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Type of deaths by year</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People</a:t>
            </a:r>
            <a:endParaRPr b="0" lang="en-US" sz="3000" spc="-1" strike="noStrike">
              <a:latin typeface="Arial"/>
            </a:endParaRPr>
          </a:p>
        </p:txBody>
      </p:sp>
      <p:sp>
        <p:nvSpPr>
          <p:cNvPr id="89" name="CustomShape 2"/>
          <p:cNvSpPr/>
          <p:nvPr/>
        </p:nvSpPr>
        <p:spPr>
          <a:xfrm>
            <a:off x="518760" y="1458000"/>
            <a:ext cx="8489160" cy="30668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28600" indent="-226080">
              <a:lnSpc>
                <a:spcPct val="90000"/>
              </a:lnSpc>
              <a:spcBef>
                <a:spcPts val="1001"/>
              </a:spcBef>
              <a:buClr>
                <a:srgbClr val="7f7f7f"/>
              </a:buClr>
              <a:buFont typeface="Arial"/>
              <a:buChar char="•"/>
            </a:pPr>
            <a:r>
              <a:rPr b="0" lang="en-US" sz="1400" spc="-1" strike="noStrike">
                <a:solidFill>
                  <a:srgbClr val="000000"/>
                </a:solidFill>
                <a:latin typeface="Calibri"/>
                <a:ea typeface="DejaVu Sans"/>
              </a:rPr>
              <a:t>Arnav – Online Section [aarnav@iu.edu]</a:t>
            </a:r>
            <a:endParaRPr b="0" lang="en-US" sz="1400" spc="-1" strike="noStrike">
              <a:latin typeface="Arial"/>
            </a:endParaRPr>
          </a:p>
          <a:p>
            <a:pPr marL="228600" indent="-226080">
              <a:lnSpc>
                <a:spcPct val="90000"/>
              </a:lnSpc>
              <a:spcBef>
                <a:spcPts val="1001"/>
              </a:spcBef>
              <a:buClr>
                <a:srgbClr val="7f7f7f"/>
              </a:buClr>
              <a:buFont typeface="Arial"/>
              <a:buChar char="•"/>
            </a:pPr>
            <a:r>
              <a:rPr b="0" lang="en-US" sz="1400" spc="-1" strike="noStrike">
                <a:solidFill>
                  <a:srgbClr val="000000"/>
                </a:solidFill>
                <a:latin typeface="Calibri"/>
                <a:ea typeface="DejaVu Sans"/>
              </a:rPr>
              <a:t>Karen Sanchez Trejo – Residential Section [karsanc@iu.edu]</a:t>
            </a:r>
            <a:endParaRPr b="0" lang="en-US" sz="1400" spc="-1" strike="noStrike">
              <a:latin typeface="Arial"/>
            </a:endParaRPr>
          </a:p>
          <a:p>
            <a:pPr>
              <a:lnSpc>
                <a:spcPct val="90000"/>
              </a:lnSpc>
              <a:spcBef>
                <a:spcPts val="1001"/>
              </a:spcBef>
            </a:pPr>
            <a:endParaRPr b="0" lang="en-US"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29920" y="47880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Freelance</a:t>
            </a:r>
            <a:endParaRPr b="0" lang="en-US" sz="3000" spc="-1" strike="noStrike">
              <a:latin typeface="Arial"/>
            </a:endParaRPr>
          </a:p>
        </p:txBody>
      </p:sp>
      <p:pic>
        <p:nvPicPr>
          <p:cNvPr id="142" name="Imagen 2" descr=""/>
          <p:cNvPicPr/>
          <p:nvPr/>
        </p:nvPicPr>
        <p:blipFill>
          <a:blip r:embed="rId1"/>
          <a:stretch/>
        </p:blipFill>
        <p:spPr>
          <a:xfrm>
            <a:off x="1411560" y="1490400"/>
            <a:ext cx="5768280" cy="32140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Local</a:t>
            </a:r>
            <a:endParaRPr b="0" lang="en-US" sz="3000" spc="-1" strike="noStrike">
              <a:latin typeface="Arial"/>
            </a:endParaRPr>
          </a:p>
        </p:txBody>
      </p:sp>
      <p:pic>
        <p:nvPicPr>
          <p:cNvPr id="144" name="Imagen 1" descr=""/>
          <p:cNvPicPr/>
          <p:nvPr/>
        </p:nvPicPr>
        <p:blipFill>
          <a:blip r:embed="rId1"/>
          <a:stretch/>
        </p:blipFill>
        <p:spPr>
          <a:xfrm>
            <a:off x="1824480" y="2306880"/>
            <a:ext cx="5412240" cy="134136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29920" y="27072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Exploratory Analysis: Impunity of Murder</a:t>
            </a:r>
            <a:endParaRPr b="0" lang="en-US" sz="3000" spc="-1" strike="noStrike">
              <a:latin typeface="Arial"/>
            </a:endParaRPr>
          </a:p>
        </p:txBody>
      </p:sp>
      <p:pic>
        <p:nvPicPr>
          <p:cNvPr id="146" name="Imagen 2" descr=""/>
          <p:cNvPicPr/>
          <p:nvPr/>
        </p:nvPicPr>
        <p:blipFill>
          <a:blip r:embed="rId1"/>
          <a:stretch/>
        </p:blipFill>
        <p:spPr>
          <a:xfrm>
            <a:off x="1432080" y="1402560"/>
            <a:ext cx="6197760" cy="31460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 Country Codes</a:t>
            </a:r>
            <a:endParaRPr b="0" lang="en-US" sz="3000" spc="-1" strike="noStrike">
              <a:latin typeface="Arial"/>
            </a:endParaRPr>
          </a:p>
        </p:txBody>
      </p:sp>
      <p:pic>
        <p:nvPicPr>
          <p:cNvPr id="148" name="Imagen 1" descr=""/>
          <p:cNvPicPr/>
          <p:nvPr/>
        </p:nvPicPr>
        <p:blipFill>
          <a:blip r:embed="rId1"/>
          <a:stretch/>
        </p:blipFill>
        <p:spPr>
          <a:xfrm>
            <a:off x="1053720" y="1456200"/>
            <a:ext cx="5581440" cy="29620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29920" y="734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 1992 - 2016</a:t>
            </a:r>
            <a:endParaRPr b="0" lang="en-US" sz="3000" spc="-1" strike="noStrike">
              <a:latin typeface="Arial"/>
            </a:endParaRPr>
          </a:p>
        </p:txBody>
      </p:sp>
      <p:pic>
        <p:nvPicPr>
          <p:cNvPr id="150" name="Imagen 4" descr=""/>
          <p:cNvPicPr/>
          <p:nvPr/>
        </p:nvPicPr>
        <p:blipFill>
          <a:blip r:embed="rId1"/>
          <a:stretch/>
        </p:blipFill>
        <p:spPr>
          <a:xfrm>
            <a:off x="961560" y="975960"/>
            <a:ext cx="7162200" cy="36828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29920" y="2606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Map:2006 Philippines massacre</a:t>
            </a:r>
            <a:endParaRPr b="0" lang="en-US" sz="3000" spc="-1" strike="noStrike">
              <a:latin typeface="Arial"/>
            </a:endParaRPr>
          </a:p>
        </p:txBody>
      </p:sp>
      <p:pic>
        <p:nvPicPr>
          <p:cNvPr id="152" name="Imagen 2" descr=""/>
          <p:cNvPicPr/>
          <p:nvPr/>
        </p:nvPicPr>
        <p:blipFill>
          <a:blip r:embed="rId1"/>
          <a:stretch/>
        </p:blipFill>
        <p:spPr>
          <a:xfrm>
            <a:off x="1062360" y="882360"/>
            <a:ext cx="7229160" cy="38271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29920" y="2606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Map:2012 rise of deaths in Syria</a:t>
            </a:r>
            <a:endParaRPr b="0" lang="en-US" sz="3000" spc="-1" strike="noStrike">
              <a:latin typeface="Arial"/>
            </a:endParaRPr>
          </a:p>
        </p:txBody>
      </p:sp>
      <p:pic>
        <p:nvPicPr>
          <p:cNvPr id="154" name="Imagen 3" descr=""/>
          <p:cNvPicPr/>
          <p:nvPr/>
        </p:nvPicPr>
        <p:blipFill>
          <a:blip r:embed="rId1"/>
          <a:stretch/>
        </p:blipFill>
        <p:spPr>
          <a:xfrm>
            <a:off x="1049040" y="1060560"/>
            <a:ext cx="6963840" cy="35917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29920" y="14616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Data Map:1995 Algerian Civil War</a:t>
            </a:r>
            <a:endParaRPr b="0" lang="en-US" sz="3000" spc="-1" strike="noStrike">
              <a:latin typeface="Arial"/>
            </a:endParaRPr>
          </a:p>
        </p:txBody>
      </p:sp>
      <p:pic>
        <p:nvPicPr>
          <p:cNvPr id="156" name="Imagen 1" descr=""/>
          <p:cNvPicPr/>
          <p:nvPr/>
        </p:nvPicPr>
        <p:blipFill>
          <a:blip r:embed="rId1"/>
          <a:stretch/>
        </p:blipFill>
        <p:spPr>
          <a:xfrm>
            <a:off x="998280" y="947160"/>
            <a:ext cx="7365960" cy="375516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29920" y="14292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Network Graph: 1992-2016</a:t>
            </a:r>
            <a:endParaRPr b="0" lang="en-US" sz="3000" spc="-1" strike="noStrike">
              <a:latin typeface="Arial"/>
            </a:endParaRPr>
          </a:p>
        </p:txBody>
      </p:sp>
      <p:pic>
        <p:nvPicPr>
          <p:cNvPr id="158" name="Imagen 1" descr=""/>
          <p:cNvPicPr/>
          <p:nvPr/>
        </p:nvPicPr>
        <p:blipFill>
          <a:blip r:embed="rId1"/>
          <a:stretch/>
        </p:blipFill>
        <p:spPr>
          <a:xfrm>
            <a:off x="1664280" y="1528200"/>
            <a:ext cx="4518000" cy="3180600"/>
          </a:xfrm>
          <a:prstGeom prst="rect">
            <a:avLst/>
          </a:prstGeom>
          <a:ln>
            <a:noFill/>
          </a:ln>
        </p:spPr>
      </p:pic>
      <p:sp>
        <p:nvSpPr>
          <p:cNvPr id="159" name="CustomShape 2"/>
          <p:cNvSpPr/>
          <p:nvPr/>
        </p:nvSpPr>
        <p:spPr>
          <a:xfrm>
            <a:off x="1664280" y="878040"/>
            <a:ext cx="57679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Network of Journalists and coverage</a:t>
            </a:r>
            <a:endParaRPr b="0" lang="en-US"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Demo</a:t>
            </a:r>
            <a:endParaRPr b="0" lang="en-US" sz="3000" spc="-1" strike="noStrike">
              <a:latin typeface="Arial"/>
            </a:endParaRPr>
          </a:p>
        </p:txBody>
      </p:sp>
      <p:sp>
        <p:nvSpPr>
          <p:cNvPr id="161" name="CustomShape 2"/>
          <p:cNvSpPr/>
          <p:nvPr/>
        </p:nvSpPr>
        <p:spPr>
          <a:xfrm>
            <a:off x="519480" y="1628280"/>
            <a:ext cx="63532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Arial"/>
                <a:ea typeface="DejaVu Sans"/>
                <a:hlinkClick r:id="rId1"/>
              </a:rPr>
              <a:t>Webpage</a:t>
            </a:r>
            <a:r>
              <a:rPr b="0" lang="en-US" sz="1800" spc="-1" strike="noStrike">
                <a:solidFill>
                  <a:srgbClr val="000000"/>
                </a:solidFill>
                <a:latin typeface="Arial"/>
                <a:ea typeface="DejaVu Sans"/>
              </a:rPr>
              <a:t>: https://seashiva94.github.io/data_viz_project/</a:t>
            </a:r>
            <a:endParaRPr b="0" lang="en-US"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Introduction</a:t>
            </a:r>
            <a:endParaRPr b="0" lang="en-US" sz="3000" spc="-1" strike="noStrike">
              <a:latin typeface="Arial"/>
            </a:endParaRPr>
          </a:p>
        </p:txBody>
      </p:sp>
      <p:sp>
        <p:nvSpPr>
          <p:cNvPr id="91" name="CustomShape 2"/>
          <p:cNvSpPr/>
          <p:nvPr/>
        </p:nvSpPr>
        <p:spPr>
          <a:xfrm>
            <a:off x="731520" y="1561680"/>
            <a:ext cx="8046360" cy="1355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In this project, we aim to visualize the deaths of journalists across the world from 1992 to March 2016, and hope to shine some light on these deaths, provided by the CPJ.</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Over the years journalists have had to face various perilous situations and many of them have been fatal.</a:t>
            </a: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A good visualization would help understand the importance of the issue and aid in further analysis of the problem</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Challenges</a:t>
            </a:r>
            <a:endParaRPr b="0" lang="en-US" sz="3000" spc="-1" strike="noStrike">
              <a:latin typeface="Arial"/>
            </a:endParaRPr>
          </a:p>
        </p:txBody>
      </p:sp>
      <p:sp>
        <p:nvSpPr>
          <p:cNvPr id="163" name="CustomShape 2"/>
          <p:cNvSpPr/>
          <p:nvPr/>
        </p:nvSpPr>
        <p:spPr>
          <a:xfrm>
            <a:off x="519480" y="1628280"/>
            <a:ext cx="7021080" cy="14619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Arial"/>
                <a:ea typeface="DejaVu Sans"/>
              </a:rPr>
              <a:t>Learning to make interactive maps in altair</a:t>
            </a:r>
            <a:endParaRPr b="0" lang="en-US"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Arial"/>
                <a:ea typeface="DejaVu Sans"/>
              </a:rPr>
              <a:t>Maps do not support some common functionality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Slider for year selection in python did not work</a:t>
            </a:r>
            <a:endParaRPr b="0" lang="en-US" sz="1800" spc="-1" strike="noStrike">
              <a:latin typeface="Arial"/>
            </a:endParaRPr>
          </a:p>
          <a:p>
            <a:pPr lvl="1" marL="743040" indent="-285480">
              <a:lnSpc>
                <a:spcPct val="100000"/>
              </a:lnSpc>
              <a:buClr>
                <a:srgbClr val="000000"/>
              </a:buClr>
              <a:buFont typeface="Arial"/>
              <a:buChar char="•"/>
            </a:pPr>
            <a:r>
              <a:rPr b="0" lang="en-US" sz="1800" spc="-1" strike="noStrike">
                <a:solidFill>
                  <a:srgbClr val="000000"/>
                </a:solidFill>
                <a:latin typeface="Arial"/>
                <a:ea typeface="DejaVu Sans"/>
              </a:rPr>
              <a:t>Used jquery in the end</a:t>
            </a: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Future Work</a:t>
            </a:r>
            <a:endParaRPr b="0" lang="en-US" sz="3000" spc="-1" strike="noStrike">
              <a:latin typeface="Arial"/>
            </a:endParaRPr>
          </a:p>
        </p:txBody>
      </p:sp>
      <p:sp>
        <p:nvSpPr>
          <p:cNvPr id="165" name="CustomShape 2"/>
          <p:cNvSpPr/>
          <p:nvPr/>
        </p:nvSpPr>
        <p:spPr>
          <a:xfrm>
            <a:off x="519480" y="1628280"/>
            <a:ext cx="7021080" cy="17362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Arial"/>
                <a:ea typeface="DejaVu Sans"/>
              </a:rPr>
              <a:t>Get information about the deaths of various journalists from twitter and news articles to better describe each of the deaths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Use this information to perform detailed analysis on the data</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Perform deeper network analysis</a:t>
            </a:r>
            <a:endParaRPr b="0" lang="en-US"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References</a:t>
            </a:r>
            <a:endParaRPr b="0" lang="en-US" sz="3000" spc="-1" strike="noStrike">
              <a:latin typeface="Arial"/>
            </a:endParaRPr>
          </a:p>
        </p:txBody>
      </p:sp>
      <p:sp>
        <p:nvSpPr>
          <p:cNvPr id="167" name="CustomShape 2"/>
          <p:cNvSpPr/>
          <p:nvPr/>
        </p:nvSpPr>
        <p:spPr>
          <a:xfrm>
            <a:off x="594720" y="1635120"/>
            <a:ext cx="7954920" cy="3765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Symbol"/>
              <a:buChar char=""/>
            </a:pPr>
            <a:r>
              <a:rPr b="0" lang="en-US" sz="1200" spc="-1" strike="noStrike" u="sng">
                <a:solidFill>
                  <a:srgbClr val="0000ff"/>
                </a:solidFill>
                <a:uFillTx/>
                <a:latin typeface="Arial"/>
                <a:ea typeface="DejaVu Sans"/>
                <a:hlinkClick r:id="rId1"/>
              </a:rPr>
              <a:t>https://ichef.bbci.co.uk/news/624/media/images/80127000/jpg/_80127035_0b2b0a90-e3b4-4c0a-b1b3-06569f774e57.jpg</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[Reporters Without Borders 2018c]  Reporters  Without  Borders. 2018c. Missing journalists. Reporters Without BordersWebsite.</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[Reporters Without Borders 2018c]  Reporters  Without  Borders. 2018c. Missing journalists. Reporters Without Borders Website.</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[Committee to Protect Journalists 2018c]  Committee to Protect Journalists.   2018c.   Committee to protect journalists. CPJ website. </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[Reporters Without Borders 2018a]  Reporters  Without  Borders.   2018a.   2018 world press freedom index.   Reporters Without Borders website</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[Seelke 2018]  Seelke, C. R.  2018.  Violence against journalists and media workers in Mexico and u. s. policy</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[National Coalition Against Censorship 2018]  National Coalition Against Censorship.   2018.   Visualizing  censorship. National Coalition Against Censorship website.</a:t>
            </a:r>
            <a:endParaRPr b="0" lang="en-US" sz="1200" spc="-1" strike="noStrike">
              <a:latin typeface="Arial"/>
            </a:endParaRPr>
          </a:p>
          <a:p>
            <a:pPr marL="216000" indent="-215640">
              <a:lnSpc>
                <a:spcPct val="100000"/>
              </a:lnSpc>
              <a:buClr>
                <a:srgbClr val="000000"/>
              </a:buClr>
              <a:buSzPct val="45000"/>
              <a:buFont typeface="Symbol"/>
              <a:buChar char=""/>
            </a:pPr>
            <a:r>
              <a:rPr b="0" lang="en-US" sz="1200" spc="-1" strike="noStrike">
                <a:solidFill>
                  <a:srgbClr val="000000"/>
                </a:solidFill>
                <a:latin typeface="Arial"/>
                <a:ea typeface="DejaVu Sans"/>
              </a:rPr>
              <a:t>[Committee to Protect Journalists 2016]  Committee  to  Protect Journalists.   2016.   Journalists killed worldwide since1992. Kaggle.</a:t>
            </a:r>
            <a:endParaRPr b="0" lang="en-US" sz="1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Attacks on Journalists</a:t>
            </a:r>
            <a:endParaRPr b="0" lang="en-US" sz="3000" spc="-1" strike="noStrike">
              <a:latin typeface="Arial"/>
            </a:endParaRPr>
          </a:p>
        </p:txBody>
      </p:sp>
      <p:sp>
        <p:nvSpPr>
          <p:cNvPr id="93" name="CustomShape 2"/>
          <p:cNvSpPr/>
          <p:nvPr/>
        </p:nvSpPr>
        <p:spPr>
          <a:xfrm>
            <a:off x="640080" y="1687680"/>
            <a:ext cx="8046360" cy="8492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One of the most noticeable attacks on the freedom of press in the recent past has been the attack on the office of the French satirical newspaper Charlie Hebdo in Paris in 2015.</a:t>
            </a:r>
            <a:endParaRPr b="0" lang="en-US" sz="1800" spc="-1" strike="noStrike">
              <a:latin typeface="Arial"/>
            </a:endParaRPr>
          </a:p>
        </p:txBody>
      </p:sp>
      <p:pic>
        <p:nvPicPr>
          <p:cNvPr id="94" name="Imagen 93" descr=""/>
          <p:cNvPicPr/>
          <p:nvPr/>
        </p:nvPicPr>
        <p:blipFill>
          <a:blip r:embed="rId1"/>
          <a:stretch/>
        </p:blipFill>
        <p:spPr>
          <a:xfrm>
            <a:off x="3474720" y="2286000"/>
            <a:ext cx="4388760" cy="24685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Missing Journalists</a:t>
            </a:r>
            <a:endParaRPr b="0" lang="en-US" sz="3000" spc="-1" strike="noStrike">
              <a:latin typeface="Arial"/>
            </a:endParaRPr>
          </a:p>
        </p:txBody>
      </p:sp>
      <p:sp>
        <p:nvSpPr>
          <p:cNvPr id="96" name="CustomShape 2"/>
          <p:cNvSpPr/>
          <p:nvPr/>
        </p:nvSpPr>
        <p:spPr>
          <a:xfrm>
            <a:off x="640080" y="1598040"/>
            <a:ext cx="8046360" cy="5961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Reports from Reporters Without Borders (RSF) about the two journalists who are missing since 2017 emphasize the need for protection of freedom of speech.</a:t>
            </a:r>
            <a:endParaRPr b="0" lang="en-US" sz="1800" spc="-1" strike="noStrike">
              <a:latin typeface="Arial"/>
            </a:endParaRPr>
          </a:p>
        </p:txBody>
      </p:sp>
      <p:pic>
        <p:nvPicPr>
          <p:cNvPr id="97" name="Imagen 96" descr=""/>
          <p:cNvPicPr/>
          <p:nvPr/>
        </p:nvPicPr>
        <p:blipFill>
          <a:blip r:embed="rId1"/>
          <a:stretch/>
        </p:blipFill>
        <p:spPr>
          <a:xfrm rot="7200">
            <a:off x="1281600" y="2195280"/>
            <a:ext cx="1369800" cy="1752840"/>
          </a:xfrm>
          <a:prstGeom prst="rect">
            <a:avLst/>
          </a:prstGeom>
          <a:ln>
            <a:noFill/>
          </a:ln>
        </p:spPr>
      </p:pic>
      <p:pic>
        <p:nvPicPr>
          <p:cNvPr id="98" name="Imagen 97" descr=""/>
          <p:cNvPicPr/>
          <p:nvPr/>
        </p:nvPicPr>
        <p:blipFill>
          <a:blip r:embed="rId2"/>
          <a:stretch/>
        </p:blipFill>
        <p:spPr>
          <a:xfrm>
            <a:off x="5212080" y="2194560"/>
            <a:ext cx="1279800" cy="1669320"/>
          </a:xfrm>
          <a:prstGeom prst="rect">
            <a:avLst/>
          </a:prstGeom>
          <a:ln>
            <a:noFill/>
          </a:ln>
        </p:spPr>
      </p:pic>
      <p:sp>
        <p:nvSpPr>
          <p:cNvPr id="99" name="CustomShape 3"/>
          <p:cNvSpPr/>
          <p:nvPr/>
        </p:nvSpPr>
        <p:spPr>
          <a:xfrm>
            <a:off x="1056240" y="3864240"/>
            <a:ext cx="2941920" cy="519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38 year old Pakistani </a:t>
            </a:r>
            <a:endParaRPr b="0" lang="en-US" sz="1800" spc="-1" strike="noStrike">
              <a:latin typeface="Arial"/>
            </a:endParaRPr>
          </a:p>
          <a:p>
            <a:pPr>
              <a:lnSpc>
                <a:spcPct val="100000"/>
              </a:lnSpc>
            </a:pPr>
            <a:r>
              <a:rPr b="0" lang="en-US" sz="1800" spc="-1" strike="noStrike">
                <a:solidFill>
                  <a:srgbClr val="000000"/>
                </a:solidFill>
                <a:latin typeface="Arial"/>
                <a:ea typeface="DejaVu Sans"/>
              </a:rPr>
              <a:t>blogger missing since 2017</a:t>
            </a:r>
            <a:endParaRPr b="0" lang="en-US" sz="1800" spc="-1" strike="noStrike">
              <a:latin typeface="Arial"/>
            </a:endParaRPr>
          </a:p>
        </p:txBody>
      </p:sp>
      <p:sp>
        <p:nvSpPr>
          <p:cNvPr id="100" name="CustomShape 4"/>
          <p:cNvSpPr/>
          <p:nvPr/>
        </p:nvSpPr>
        <p:spPr>
          <a:xfrm>
            <a:off x="4748400" y="3864240"/>
            <a:ext cx="3487320" cy="519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29 year old Bangladeshi reporter</a:t>
            </a:r>
            <a:endParaRPr b="0" lang="en-US" sz="1800" spc="-1" strike="noStrike">
              <a:latin typeface="Arial"/>
            </a:endParaRPr>
          </a:p>
          <a:p>
            <a:pPr>
              <a:lnSpc>
                <a:spcPct val="100000"/>
              </a:lnSpc>
            </a:pPr>
            <a:r>
              <a:rPr b="0" lang="en-US" sz="1800" spc="-1" strike="noStrike">
                <a:solidFill>
                  <a:srgbClr val="000000"/>
                </a:solidFill>
                <a:latin typeface="Arial"/>
                <a:ea typeface="DejaVu Sans"/>
              </a:rPr>
              <a:t>missing 2017</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Organizations</a:t>
            </a:r>
            <a:endParaRPr b="0" lang="en-US" sz="3000" spc="-1" strike="noStrike">
              <a:latin typeface="Arial"/>
            </a:endParaRPr>
          </a:p>
        </p:txBody>
      </p:sp>
      <p:sp>
        <p:nvSpPr>
          <p:cNvPr id="102" name="CustomShape 2"/>
          <p:cNvSpPr/>
          <p:nvPr/>
        </p:nvSpPr>
        <p:spPr>
          <a:xfrm>
            <a:off x="640080" y="1598040"/>
            <a:ext cx="8046360" cy="1355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The Committee to Protect Journalists (CPJ) is an American non-profit organization that was founded in 1981</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Advocates press freedom and honor the journalists who face attacks, intimidation and even prison in order to report the world events.</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The CPJ maintains a running list of the journalists killed across the globe</a:t>
            </a:r>
            <a:endParaRPr b="0" lang="en-US" sz="1800" spc="-1" strike="noStrike">
              <a:latin typeface="Arial"/>
            </a:endParaRPr>
          </a:p>
        </p:txBody>
      </p:sp>
      <p:pic>
        <p:nvPicPr>
          <p:cNvPr id="103" name="Imagen 102" descr=""/>
          <p:cNvPicPr/>
          <p:nvPr/>
        </p:nvPicPr>
        <p:blipFill>
          <a:blip r:embed="rId1"/>
          <a:stretch/>
        </p:blipFill>
        <p:spPr>
          <a:xfrm>
            <a:off x="3568320" y="3108960"/>
            <a:ext cx="1460520" cy="10936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29920" y="759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Motivation: Organizations</a:t>
            </a:r>
            <a:endParaRPr b="0" lang="en-US" sz="3000" spc="-1" strike="noStrike">
              <a:latin typeface="Arial"/>
            </a:endParaRPr>
          </a:p>
        </p:txBody>
      </p:sp>
      <p:sp>
        <p:nvSpPr>
          <p:cNvPr id="105" name="CustomShape 2"/>
          <p:cNvSpPr/>
          <p:nvPr/>
        </p:nvSpPr>
        <p:spPr>
          <a:xfrm>
            <a:off x="640080" y="1598040"/>
            <a:ext cx="8046360" cy="5961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Reporters without Borders (RSF) is a non profit organization based in Paris,  advocating freedom of press and information, since its foundation in 1981 </a:t>
            </a:r>
            <a:endParaRPr b="0" lang="en-US" sz="1800" spc="-1" strike="noStrike">
              <a:latin typeface="Arial"/>
            </a:endParaRPr>
          </a:p>
        </p:txBody>
      </p:sp>
      <p:pic>
        <p:nvPicPr>
          <p:cNvPr id="106" name="Imagen 105" descr=""/>
          <p:cNvPicPr/>
          <p:nvPr/>
        </p:nvPicPr>
        <p:blipFill>
          <a:blip r:embed="rId1"/>
          <a:stretch/>
        </p:blipFill>
        <p:spPr>
          <a:xfrm>
            <a:off x="3182760" y="3018240"/>
            <a:ext cx="1754640" cy="5022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29920" y="615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pic>
        <p:nvPicPr>
          <p:cNvPr id="108" name="Imagen 107" descr=""/>
          <p:cNvPicPr/>
          <p:nvPr/>
        </p:nvPicPr>
        <p:blipFill>
          <a:blip r:embed="rId1"/>
          <a:stretch/>
        </p:blipFill>
        <p:spPr>
          <a:xfrm>
            <a:off x="1005840" y="1822320"/>
            <a:ext cx="6949080" cy="2932200"/>
          </a:xfrm>
          <a:prstGeom prst="rect">
            <a:avLst/>
          </a:prstGeom>
          <a:ln>
            <a:noFill/>
          </a:ln>
        </p:spPr>
      </p:pic>
      <p:sp>
        <p:nvSpPr>
          <p:cNvPr id="109" name="CustomShape 2"/>
          <p:cNvSpPr/>
          <p:nvPr/>
        </p:nvSpPr>
        <p:spPr>
          <a:xfrm>
            <a:off x="485280" y="132372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CPJ Visualization for journalists killed between 1992 and 2018 by year  </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29920" y="615240"/>
            <a:ext cx="8001720" cy="6966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000" spc="-1" strike="noStrike">
                <a:solidFill>
                  <a:srgbClr val="404041"/>
                </a:solidFill>
                <a:latin typeface="Arial"/>
                <a:ea typeface="Arial"/>
              </a:rPr>
              <a:t>Related Work</a:t>
            </a:r>
            <a:endParaRPr b="0" lang="en-US" sz="3000" spc="-1" strike="noStrike">
              <a:latin typeface="Arial"/>
            </a:endParaRPr>
          </a:p>
        </p:txBody>
      </p:sp>
      <p:sp>
        <p:nvSpPr>
          <p:cNvPr id="111" name="CustomShape 2"/>
          <p:cNvSpPr/>
          <p:nvPr/>
        </p:nvSpPr>
        <p:spPr>
          <a:xfrm>
            <a:off x="457200" y="1280160"/>
            <a:ext cx="8046360" cy="343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Times New Roman"/>
                <a:ea typeface="DejaVu Sans"/>
              </a:rPr>
              <a:t>CPJ data map for journalists killed in the year 2018  </a:t>
            </a:r>
            <a:endParaRPr b="0" lang="en-US" sz="1800" spc="-1" strike="noStrike">
              <a:latin typeface="Arial"/>
            </a:endParaRPr>
          </a:p>
        </p:txBody>
      </p:sp>
      <p:pic>
        <p:nvPicPr>
          <p:cNvPr id="112" name="Imagen 111" descr=""/>
          <p:cNvPicPr/>
          <p:nvPr/>
        </p:nvPicPr>
        <p:blipFill>
          <a:blip r:embed="rId1"/>
          <a:stretch/>
        </p:blipFill>
        <p:spPr>
          <a:xfrm>
            <a:off x="1097280" y="1757520"/>
            <a:ext cx="7131960" cy="29055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615</TotalTime>
  <Application>LibreOffice/6.0.3.2$Linux_X86_64 LibreOffice_project/00m0$Build-2</Application>
  <Words>641</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2018-12-03T11:20:03Z</dcterms:modified>
  <cp:revision>64</cp:revision>
  <dc:subject/>
  <dc:title>NLP Summer Projects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(16:9)</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