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endParaRPr lang="es-MX" sz="18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MX" sz="28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MX" sz="28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5" name="Group 1"/>
          <p:cNvGrpSpPr/>
          <p:nvPr/>
        </p:nvGrpSpPr>
        <p:grpSpPr>
          <a:xfrm>
            <a:off x="633240" y="-648360"/>
            <a:ext cx="730800" cy="2364840"/>
            <a:chOff x="633240" y="-648360"/>
            <a:chExt cx="730800" cy="2364840"/>
          </a:xfrm>
        </p:grpSpPr>
        <p:sp>
          <p:nvSpPr>
            <p:cNvPr id="6" name="CustomShape 2"/>
            <p:cNvSpPr/>
            <p:nvPr/>
          </p:nvSpPr>
          <p:spPr>
            <a:xfrm>
              <a:off x="633240" y="-648360"/>
              <a:ext cx="730800" cy="2364840"/>
            </a:xfrm>
            <a:prstGeom prst="rect">
              <a:avLst/>
            </a:prstGeom>
            <a:solidFill>
              <a:srgbClr val="990000"/>
            </a:solidFill>
            <a:ln>
              <a:noFill/>
            </a:ln>
          </p:spPr>
          <p:style>
            <a:lnRef idx="0">
              <a:scrgbClr r="0" g="0" b="0"/>
            </a:lnRef>
            <a:fillRef idx="0">
              <a:scrgbClr r="0" g="0" b="0"/>
            </a:fillRef>
            <a:effectRef idx="0">
              <a:scrgbClr r="0" g="0" b="0"/>
            </a:effectRef>
            <a:fontRef idx="minor"/>
          </p:style>
        </p:sp>
        <p:pic>
          <p:nvPicPr>
            <p:cNvPr id="2" name="Google Shape;15;p2"/>
            <p:cNvPicPr/>
            <p:nvPr/>
          </p:nvPicPr>
          <p:blipFill>
            <a:blip r:embed="rId14"/>
            <a:stretch/>
          </p:blipFill>
          <p:spPr>
            <a:xfrm>
              <a:off x="755640" y="978480"/>
              <a:ext cx="486720" cy="618120"/>
            </a:xfrm>
            <a:prstGeom prst="rect">
              <a:avLst/>
            </a:prstGeom>
            <a:ln>
              <a:noFill/>
            </a:ln>
          </p:spPr>
        </p:pic>
      </p:grpSp>
      <p:sp>
        <p:nvSpPr>
          <p:cNvPr id="3" name="PlaceHolder 3"/>
          <p:cNvSpPr>
            <a:spLocks noGrp="1"/>
          </p:cNvSpPr>
          <p:nvPr>
            <p:ph type="title"/>
          </p:nvPr>
        </p:nvSpPr>
        <p:spPr>
          <a:xfrm>
            <a:off x="457200" y="205200"/>
            <a:ext cx="8229240" cy="858600"/>
          </a:xfrm>
          <a:prstGeom prst="rect">
            <a:avLst/>
          </a:prstGeom>
        </p:spPr>
        <p:txBody>
          <a:bodyPr lIns="0" tIns="0" rIns="0" bIns="0" anchor="ctr"/>
          <a:lstStyle/>
          <a:p>
            <a:r>
              <a:rPr lang="es-MX" sz="1800" b="0" strike="noStrike" spc="-1">
                <a:solidFill>
                  <a:srgbClr val="000000"/>
                </a:solidFill>
                <a:latin typeface="Arial"/>
              </a:rPr>
              <a:t>Click to edit the title text format</a:t>
            </a: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s-MX"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s-MX"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s-MX"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s-MX"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s-MX"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s-MX"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s-MX"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957960"/>
            <a:ext cx="80280" cy="384840"/>
          </a:xfrm>
          <a:prstGeom prst="rect">
            <a:avLst/>
          </a:prstGeom>
          <a:solidFill>
            <a:srgbClr val="990000"/>
          </a:solidFill>
          <a:ln>
            <a:noFill/>
          </a:ln>
        </p:spPr>
        <p:style>
          <a:lnRef idx="0">
            <a:scrgbClr r="0" g="0" b="0"/>
          </a:lnRef>
          <a:fillRef idx="0">
            <a:scrgbClr r="0" g="0" b="0"/>
          </a:fillRef>
          <a:effectRef idx="0">
            <a:scrgbClr r="0" g="0" b="0"/>
          </a:effectRef>
          <a:fontRef idx="minor"/>
        </p:style>
      </p:sp>
      <p:sp>
        <p:nvSpPr>
          <p:cNvPr id="42" name="CustomShape 2"/>
          <p:cNvSpPr/>
          <p:nvPr/>
        </p:nvSpPr>
        <p:spPr>
          <a:xfrm>
            <a:off x="3556080" y="3540960"/>
            <a:ext cx="182160" cy="366840"/>
          </a:xfrm>
          <a:prstGeom prst="rect">
            <a:avLst/>
          </a:prstGeom>
          <a:noFill/>
          <a:ln>
            <a:noFill/>
          </a:ln>
        </p:spPr>
        <p:style>
          <a:lnRef idx="0">
            <a:scrgbClr r="0" g="0" b="0"/>
          </a:lnRef>
          <a:fillRef idx="0">
            <a:scrgbClr r="0" g="0" b="0"/>
          </a:fillRef>
          <a:effectRef idx="0">
            <a:scrgbClr r="0" g="0" b="0"/>
          </a:effectRef>
          <a:fontRef idx="minor"/>
        </p:style>
      </p:sp>
      <p:grpSp>
        <p:nvGrpSpPr>
          <p:cNvPr id="43" name="Group 3"/>
          <p:cNvGrpSpPr/>
          <p:nvPr/>
        </p:nvGrpSpPr>
        <p:grpSpPr>
          <a:xfrm>
            <a:off x="-30960" y="4661640"/>
            <a:ext cx="9226080" cy="526320"/>
            <a:chOff x="-30960" y="4661640"/>
            <a:chExt cx="9226080" cy="526320"/>
          </a:xfrm>
        </p:grpSpPr>
        <p:sp>
          <p:nvSpPr>
            <p:cNvPr id="44" name="CustomShape 4"/>
            <p:cNvSpPr/>
            <p:nvPr/>
          </p:nvSpPr>
          <p:spPr>
            <a:xfrm>
              <a:off x="-30960" y="4734720"/>
              <a:ext cx="9226080" cy="453240"/>
            </a:xfrm>
            <a:prstGeom prst="rect">
              <a:avLst/>
            </a:prstGeom>
            <a:solidFill>
              <a:srgbClr val="690304"/>
            </a:solidFill>
            <a:ln>
              <a:noFill/>
            </a:ln>
          </p:spPr>
          <p:style>
            <a:lnRef idx="0">
              <a:scrgbClr r="0" g="0" b="0"/>
            </a:lnRef>
            <a:fillRef idx="0">
              <a:scrgbClr r="0" g="0" b="0"/>
            </a:fillRef>
            <a:effectRef idx="0">
              <a:scrgbClr r="0" g="0" b="0"/>
            </a:effectRef>
            <a:fontRef idx="minor"/>
          </p:style>
        </p:sp>
        <p:sp>
          <p:nvSpPr>
            <p:cNvPr id="45" name="CustomShape 5"/>
            <p:cNvSpPr/>
            <p:nvPr/>
          </p:nvSpPr>
          <p:spPr>
            <a:xfrm>
              <a:off x="635400" y="4661640"/>
              <a:ext cx="384840" cy="526320"/>
            </a:xfrm>
            <a:prstGeom prst="rect">
              <a:avLst/>
            </a:prstGeom>
            <a:solidFill>
              <a:srgbClr val="990000"/>
            </a:solidFill>
            <a:ln>
              <a:noFill/>
            </a:ln>
          </p:spPr>
          <p:style>
            <a:lnRef idx="0">
              <a:scrgbClr r="0" g="0" b="0"/>
            </a:lnRef>
            <a:fillRef idx="0">
              <a:scrgbClr r="0" g="0" b="0"/>
            </a:fillRef>
            <a:effectRef idx="0">
              <a:scrgbClr r="0" g="0" b="0"/>
            </a:effectRef>
            <a:fontRef idx="minor"/>
          </p:style>
        </p:sp>
        <p:pic>
          <p:nvPicPr>
            <p:cNvPr id="46" name="Google Shape;35;p4"/>
            <p:cNvPicPr/>
            <p:nvPr/>
          </p:nvPicPr>
          <p:blipFill>
            <a:blip r:embed="rId14"/>
            <a:stretch/>
          </p:blipFill>
          <p:spPr>
            <a:xfrm>
              <a:off x="699840" y="4726800"/>
              <a:ext cx="255600" cy="325080"/>
            </a:xfrm>
            <a:prstGeom prst="rect">
              <a:avLst/>
            </a:prstGeom>
            <a:ln>
              <a:noFill/>
            </a:ln>
          </p:spPr>
        </p:pic>
        <p:sp>
          <p:nvSpPr>
            <p:cNvPr id="47" name="CustomShape 6"/>
            <p:cNvSpPr/>
            <p:nvPr/>
          </p:nvSpPr>
          <p:spPr>
            <a:xfrm>
              <a:off x="1031040" y="4823640"/>
              <a:ext cx="3611160" cy="2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900" b="0" strike="noStrike" spc="-1">
                  <a:solidFill>
                    <a:srgbClr val="FFFFFF"/>
                  </a:solidFill>
                  <a:latin typeface="Arial"/>
                  <a:ea typeface="Arial"/>
                </a:rPr>
                <a:t>INDIANA UNIVERSITY BLOOMINGTON</a:t>
              </a:r>
              <a:endParaRPr lang="en-US" sz="900" b="0" strike="noStrike" spc="-1">
                <a:latin typeface="Arial"/>
              </a:endParaRPr>
            </a:p>
          </p:txBody>
        </p:sp>
      </p:grpSp>
      <p:sp>
        <p:nvSpPr>
          <p:cNvPr id="48" name="PlaceHolder 7"/>
          <p:cNvSpPr>
            <a:spLocks noGrp="1"/>
          </p:cNvSpPr>
          <p:nvPr>
            <p:ph type="title"/>
          </p:nvPr>
        </p:nvSpPr>
        <p:spPr>
          <a:xfrm>
            <a:off x="457200" y="205200"/>
            <a:ext cx="8229240" cy="858600"/>
          </a:xfrm>
          <a:prstGeom prst="rect">
            <a:avLst/>
          </a:prstGeom>
        </p:spPr>
        <p:txBody>
          <a:bodyPr lIns="0" tIns="0" rIns="0" bIns="0" anchor="ctr"/>
          <a:lstStyle/>
          <a:p>
            <a:r>
              <a:rPr lang="es-MX" sz="1800" b="0" strike="noStrike" spc="-1">
                <a:solidFill>
                  <a:srgbClr val="000000"/>
                </a:solidFill>
                <a:latin typeface="Arial"/>
              </a:rPr>
              <a:t>Click to edit the title text format</a:t>
            </a:r>
          </a:p>
        </p:txBody>
      </p:sp>
      <p:sp>
        <p:nvSpPr>
          <p:cNvPr id="49" name="PlaceHolder 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s-MX"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s-MX"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s-MX"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seashiva94.github.io/data_viz_projec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ichef.bbci.co.uk/news/624/media/images/80127000/jpg/_80127035_0b2b0a90-e3b4-4c0a-b1b3-06569f774e57.jp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2920" y="2766600"/>
            <a:ext cx="7731720" cy="69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600" b="1" strike="noStrike" spc="-1">
                <a:solidFill>
                  <a:srgbClr val="FFFFFF"/>
                </a:solidFill>
                <a:latin typeface="Calibri"/>
                <a:ea typeface="Arial"/>
              </a:rPr>
              <a:t>Data Visualization </a:t>
            </a:r>
            <a:endParaRPr lang="en-US" sz="3600" b="0" strike="noStrike" spc="-1">
              <a:latin typeface="Arial"/>
            </a:endParaRPr>
          </a:p>
          <a:p>
            <a:pPr algn="ctr">
              <a:lnSpc>
                <a:spcPct val="90000"/>
              </a:lnSpc>
            </a:pPr>
            <a:endParaRPr lang="en-US" sz="3600" b="0" strike="noStrike" spc="-1">
              <a:latin typeface="Arial"/>
            </a:endParaRPr>
          </a:p>
          <a:p>
            <a:pPr algn="ctr">
              <a:lnSpc>
                <a:spcPct val="90000"/>
              </a:lnSpc>
            </a:pPr>
            <a:r>
              <a:rPr lang="en-US" sz="3600" b="1" strike="noStrike" spc="-1">
                <a:solidFill>
                  <a:srgbClr val="FFFFFF"/>
                </a:solidFill>
                <a:latin typeface="Calibri"/>
                <a:ea typeface="Arial"/>
              </a:rPr>
              <a:t>Journalists Killed Since 1992</a:t>
            </a:r>
            <a:endParaRPr lang="en-US" sz="3600" b="0" strike="noStrike" spc="-1">
              <a:latin typeface="Arial"/>
            </a:endParaRPr>
          </a:p>
        </p:txBody>
      </p:sp>
      <p:sp>
        <p:nvSpPr>
          <p:cNvPr id="87" name="CustomShape 2"/>
          <p:cNvSpPr/>
          <p:nvPr/>
        </p:nvSpPr>
        <p:spPr>
          <a:xfrm>
            <a:off x="530640" y="3461040"/>
            <a:ext cx="7731720" cy="2498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29920" y="4752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14" name="CustomShape 2"/>
          <p:cNvSpPr/>
          <p:nvPr/>
        </p:nvSpPr>
        <p:spPr>
          <a:xfrm>
            <a:off x="457200" y="11361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RSF data map for Worldwide Press Freedom Index</a:t>
            </a:r>
            <a:endParaRPr lang="en-US" sz="1800" b="0" strike="noStrike" spc="-1">
              <a:latin typeface="Arial"/>
            </a:endParaRPr>
          </a:p>
        </p:txBody>
      </p:sp>
      <p:pic>
        <p:nvPicPr>
          <p:cNvPr id="115" name="Imagen 114"/>
          <p:cNvPicPr/>
          <p:nvPr/>
        </p:nvPicPr>
        <p:blipFill>
          <a:blip r:embed="rId2"/>
          <a:stretch/>
        </p:blipFill>
        <p:spPr>
          <a:xfrm>
            <a:off x="2103120" y="1587600"/>
            <a:ext cx="4833000" cy="3171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29920" y="4752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pic>
        <p:nvPicPr>
          <p:cNvPr id="117" name="Imagen 116"/>
          <p:cNvPicPr/>
          <p:nvPr/>
        </p:nvPicPr>
        <p:blipFill>
          <a:blip r:embed="rId2"/>
          <a:stretch/>
        </p:blipFill>
        <p:spPr>
          <a:xfrm>
            <a:off x="2286000" y="1628640"/>
            <a:ext cx="4832280" cy="3034440"/>
          </a:xfrm>
          <a:prstGeom prst="rect">
            <a:avLst/>
          </a:prstGeom>
          <a:ln>
            <a:noFill/>
          </a:ln>
        </p:spPr>
      </p:pic>
      <p:sp>
        <p:nvSpPr>
          <p:cNvPr id="118" name="CustomShape 2"/>
          <p:cNvSpPr/>
          <p:nvPr/>
        </p:nvSpPr>
        <p:spPr>
          <a:xfrm>
            <a:off x="457200" y="104940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Congressional Research Services compares homicides of media workers in Mexico for different years in 3 different databases</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29920" y="4752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20" name="CustomShape 2"/>
          <p:cNvSpPr/>
          <p:nvPr/>
        </p:nvSpPr>
        <p:spPr>
          <a:xfrm>
            <a:off x="457200" y="104940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National Coalition Against Censorship visualizes book censorship in different states in the U.S.</a:t>
            </a:r>
            <a:endParaRPr lang="en-US" sz="1800" b="0" strike="noStrike" spc="-1">
              <a:latin typeface="Arial"/>
            </a:endParaRPr>
          </a:p>
        </p:txBody>
      </p:sp>
      <p:pic>
        <p:nvPicPr>
          <p:cNvPr id="121" name="Imagen 120"/>
          <p:cNvPicPr/>
          <p:nvPr/>
        </p:nvPicPr>
        <p:blipFill>
          <a:blip r:embed="rId2"/>
          <a:stretch/>
        </p:blipFill>
        <p:spPr>
          <a:xfrm>
            <a:off x="2103120" y="1624680"/>
            <a:ext cx="4754520" cy="31298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1840" y="6408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DejaVu Sans"/>
              </a:rPr>
              <a:t>Objectives</a:t>
            </a:r>
            <a:endParaRPr lang="en-US" sz="3000" b="0" strike="noStrike" spc="-1">
              <a:latin typeface="Arial"/>
            </a:endParaRPr>
          </a:p>
        </p:txBody>
      </p:sp>
      <p:sp>
        <p:nvSpPr>
          <p:cNvPr id="123" name="CustomShape 2"/>
          <p:cNvSpPr/>
          <p:nvPr/>
        </p:nvSpPr>
        <p:spPr>
          <a:xfrm>
            <a:off x="457200" y="1445760"/>
            <a:ext cx="8046360" cy="270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Visualize the information about the journalists who gave their life for the job:</a:t>
            </a:r>
            <a:endParaRPr lang="en-US" sz="1800" b="0" strike="noStrike" spc="-1">
              <a:latin typeface="Arial"/>
            </a:endParaRPr>
          </a:p>
          <a:p>
            <a:pPr marL="6732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Through exploratory analysis, data maps and network diagrams</a:t>
            </a:r>
            <a:endParaRPr lang="en-US" sz="1800" b="0" strike="noStrike" spc="-1">
              <a:latin typeface="Arial"/>
            </a:endParaRPr>
          </a:p>
          <a:p>
            <a:pPr marL="6732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Use interactive visualizations</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Improve upon previous visualizations for the same problem</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Discover interesting insights in the data</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29920" y="57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Description</a:t>
            </a:r>
            <a:endParaRPr lang="en-US" sz="3000" b="0" strike="noStrike" spc="-1">
              <a:latin typeface="Arial"/>
            </a:endParaRPr>
          </a:p>
        </p:txBody>
      </p:sp>
      <p:sp>
        <p:nvSpPr>
          <p:cNvPr id="125" name="CustomShape 2"/>
          <p:cNvSpPr/>
          <p:nvPr/>
        </p:nvSpPr>
        <p:spPr>
          <a:xfrm>
            <a:off x="457200" y="1445760"/>
            <a:ext cx="8046360" cy="236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This project uses the data from the CPJ provided on Kaggle</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The data contains information about 1782 journalist deaths between 1992 and 2018</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The data contains some interesting features such as:</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date of death</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coverage (topics being reported at the time of death)</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Gender</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Country killed</a:t>
            </a:r>
            <a:endParaRPr lang="en-US" sz="1800" b="0" strike="noStrike" spc="-1">
              <a:latin typeface="Arial"/>
            </a:endParaRPr>
          </a:p>
          <a:p>
            <a:pPr marL="432000" lvl="1"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Organization</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29920" y="39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Time series</a:t>
            </a:r>
            <a:endParaRPr lang="en-US" sz="3000" b="0" strike="noStrike" spc="-1">
              <a:latin typeface="Arial"/>
            </a:endParaRPr>
          </a:p>
        </p:txBody>
      </p:sp>
      <p:pic>
        <p:nvPicPr>
          <p:cNvPr id="127" name="Imagen 124"/>
          <p:cNvPicPr/>
          <p:nvPr/>
        </p:nvPicPr>
        <p:blipFill>
          <a:blip r:embed="rId2"/>
          <a:stretch/>
        </p:blipFill>
        <p:spPr>
          <a:xfrm>
            <a:off x="1097280" y="1828800"/>
            <a:ext cx="7040520" cy="2784600"/>
          </a:xfrm>
          <a:prstGeom prst="rect">
            <a:avLst/>
          </a:prstGeom>
          <a:ln>
            <a:noFill/>
          </a:ln>
        </p:spPr>
      </p:pic>
      <p:sp>
        <p:nvSpPr>
          <p:cNvPr id="128" name="CustomShape 2"/>
          <p:cNvSpPr/>
          <p:nvPr/>
        </p:nvSpPr>
        <p:spPr>
          <a:xfrm>
            <a:off x="457200" y="104976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Interactive Time series plot of for the number of deaths in each month between 1992 and 2016</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529920" y="17352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Countries</a:t>
            </a:r>
            <a:endParaRPr lang="en-US" sz="3000" b="0" strike="noStrike" spc="-1">
              <a:latin typeface="Arial"/>
            </a:endParaRPr>
          </a:p>
        </p:txBody>
      </p:sp>
      <p:pic>
        <p:nvPicPr>
          <p:cNvPr id="130" name="Imagen 2"/>
          <p:cNvPicPr/>
          <p:nvPr/>
        </p:nvPicPr>
        <p:blipFill>
          <a:blip r:embed="rId2"/>
          <a:stretch/>
        </p:blipFill>
        <p:spPr>
          <a:xfrm>
            <a:off x="1161000" y="1775880"/>
            <a:ext cx="6544440" cy="2844720"/>
          </a:xfrm>
          <a:prstGeom prst="rect">
            <a:avLst/>
          </a:prstGeom>
          <a:ln>
            <a:noFill/>
          </a:ln>
        </p:spPr>
      </p:pic>
      <p:sp>
        <p:nvSpPr>
          <p:cNvPr id="131" name="CustomShape 2"/>
          <p:cNvSpPr/>
          <p:nvPr/>
        </p:nvSpPr>
        <p:spPr>
          <a:xfrm>
            <a:off x="457200" y="10497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Number of deaths by each country between 1992 and 2016</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29920" y="39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Time series</a:t>
            </a:r>
            <a:endParaRPr lang="en-US" sz="3000" b="0" strike="noStrike" spc="-1">
              <a:latin typeface="Arial"/>
            </a:endParaRPr>
          </a:p>
        </p:txBody>
      </p:sp>
      <p:sp>
        <p:nvSpPr>
          <p:cNvPr id="133" name="CustomShape 2"/>
          <p:cNvSpPr/>
          <p:nvPr/>
        </p:nvSpPr>
        <p:spPr>
          <a:xfrm>
            <a:off x="457200" y="10497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Number of deaths by year in top 5 countries with most deaths</a:t>
            </a:r>
            <a:endParaRPr lang="en-US" sz="1800" b="0" strike="noStrike" spc="-1">
              <a:latin typeface="Arial"/>
            </a:endParaRPr>
          </a:p>
        </p:txBody>
      </p:sp>
      <p:pic>
        <p:nvPicPr>
          <p:cNvPr id="134" name="Imagen 128"/>
          <p:cNvPicPr/>
          <p:nvPr/>
        </p:nvPicPr>
        <p:blipFill>
          <a:blip r:embed="rId2"/>
          <a:stretch/>
        </p:blipFill>
        <p:spPr>
          <a:xfrm>
            <a:off x="2124720" y="1290960"/>
            <a:ext cx="5685840" cy="33426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29920" y="38952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Gender ratios </a:t>
            </a:r>
            <a:endParaRPr lang="en-US" sz="3000" b="0" strike="noStrike" spc="-1">
              <a:latin typeface="Arial"/>
            </a:endParaRPr>
          </a:p>
        </p:txBody>
      </p:sp>
      <p:pic>
        <p:nvPicPr>
          <p:cNvPr id="136" name="Imagen 1"/>
          <p:cNvPicPr/>
          <p:nvPr/>
        </p:nvPicPr>
        <p:blipFill>
          <a:blip r:embed="rId2"/>
          <a:stretch/>
        </p:blipFill>
        <p:spPr>
          <a:xfrm>
            <a:off x="1626480" y="1807920"/>
            <a:ext cx="5174640" cy="2892240"/>
          </a:xfrm>
          <a:prstGeom prst="rect">
            <a:avLst/>
          </a:prstGeom>
          <a:ln>
            <a:noFill/>
          </a:ln>
        </p:spPr>
      </p:pic>
      <p:sp>
        <p:nvSpPr>
          <p:cNvPr id="137" name="CustomShape 2"/>
          <p:cNvSpPr/>
          <p:nvPr/>
        </p:nvSpPr>
        <p:spPr>
          <a:xfrm>
            <a:off x="457200" y="10497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Number of male and female journalists killed by year</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Type of Death</a:t>
            </a:r>
            <a:endParaRPr lang="en-US" sz="3000" b="0" strike="noStrike" spc="-1">
              <a:latin typeface="Arial"/>
            </a:endParaRPr>
          </a:p>
        </p:txBody>
      </p:sp>
      <p:pic>
        <p:nvPicPr>
          <p:cNvPr id="139" name="Imagen 2"/>
          <p:cNvPicPr/>
          <p:nvPr/>
        </p:nvPicPr>
        <p:blipFill>
          <a:blip r:embed="rId2"/>
          <a:stretch/>
        </p:blipFill>
        <p:spPr>
          <a:xfrm>
            <a:off x="1333080" y="2361960"/>
            <a:ext cx="5285880" cy="1428480"/>
          </a:xfrm>
          <a:prstGeom prst="rect">
            <a:avLst/>
          </a:prstGeom>
          <a:ln>
            <a:noFill/>
          </a:ln>
        </p:spPr>
      </p:pic>
      <p:sp>
        <p:nvSpPr>
          <p:cNvPr id="140" name="CustomShape 2"/>
          <p:cNvSpPr/>
          <p:nvPr/>
        </p:nvSpPr>
        <p:spPr>
          <a:xfrm>
            <a:off x="457200" y="138888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Type of deaths by year</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People</a:t>
            </a:r>
            <a:endParaRPr lang="en-US" sz="3000" b="0" strike="noStrike" spc="-1">
              <a:latin typeface="Arial"/>
            </a:endParaRPr>
          </a:p>
        </p:txBody>
      </p:sp>
      <p:sp>
        <p:nvSpPr>
          <p:cNvPr id="89" name="CustomShape 2"/>
          <p:cNvSpPr/>
          <p:nvPr/>
        </p:nvSpPr>
        <p:spPr>
          <a:xfrm>
            <a:off x="518760" y="1458000"/>
            <a:ext cx="8489160" cy="306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n-US" sz="1800" b="0" strike="noStrike" spc="-1">
              <a:latin typeface="Arial"/>
            </a:endParaRPr>
          </a:p>
          <a:p>
            <a:pPr marL="228600" indent="-226080">
              <a:lnSpc>
                <a:spcPct val="90000"/>
              </a:lnSpc>
              <a:spcBef>
                <a:spcPts val="1001"/>
              </a:spcBef>
              <a:buClr>
                <a:srgbClr val="7F7F7F"/>
              </a:buClr>
              <a:buFont typeface="Arial"/>
              <a:buChar char="•"/>
            </a:pPr>
            <a:r>
              <a:rPr lang="en-US" sz="1400" b="0" strike="noStrike" spc="-1">
                <a:solidFill>
                  <a:srgbClr val="000000"/>
                </a:solidFill>
                <a:latin typeface="Calibri"/>
                <a:ea typeface="DejaVu Sans"/>
              </a:rPr>
              <a:t>Arnav – Online Section [aarnav@iu.edu]</a:t>
            </a:r>
            <a:endParaRPr lang="en-US" sz="1400" b="0" strike="noStrike" spc="-1">
              <a:latin typeface="Arial"/>
            </a:endParaRPr>
          </a:p>
          <a:p>
            <a:pPr marL="228600" indent="-226080">
              <a:lnSpc>
                <a:spcPct val="90000"/>
              </a:lnSpc>
              <a:spcBef>
                <a:spcPts val="1001"/>
              </a:spcBef>
              <a:buClr>
                <a:srgbClr val="7F7F7F"/>
              </a:buClr>
              <a:buFont typeface="Arial"/>
              <a:buChar char="•"/>
            </a:pPr>
            <a:r>
              <a:rPr lang="en-US" sz="1400" b="0" strike="noStrike" spc="-1">
                <a:solidFill>
                  <a:srgbClr val="000000"/>
                </a:solidFill>
                <a:latin typeface="Calibri"/>
                <a:ea typeface="DejaVu Sans"/>
              </a:rPr>
              <a:t>Karen Sanchez Trejo – Residential Section [karsanc@iu.edu]</a:t>
            </a:r>
            <a:endParaRPr lang="en-US" sz="1400" b="0" strike="noStrike" spc="-1">
              <a:latin typeface="Arial"/>
            </a:endParaRPr>
          </a:p>
          <a:p>
            <a:pPr>
              <a:lnSpc>
                <a:spcPct val="90000"/>
              </a:lnSpc>
              <a:spcBef>
                <a:spcPts val="1001"/>
              </a:spcBef>
            </a:pPr>
            <a:endParaRPr lang="en-US"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29920" y="47880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Freelance</a:t>
            </a:r>
            <a:endParaRPr lang="en-US" sz="3000" b="0" strike="noStrike" spc="-1">
              <a:latin typeface="Arial"/>
            </a:endParaRPr>
          </a:p>
        </p:txBody>
      </p:sp>
      <p:pic>
        <p:nvPicPr>
          <p:cNvPr id="142" name="Imagen 2"/>
          <p:cNvPicPr/>
          <p:nvPr/>
        </p:nvPicPr>
        <p:blipFill>
          <a:blip r:embed="rId2"/>
          <a:stretch/>
        </p:blipFill>
        <p:spPr>
          <a:xfrm>
            <a:off x="1411560" y="1490400"/>
            <a:ext cx="5768280" cy="3214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Local</a:t>
            </a:r>
            <a:endParaRPr lang="en-US" sz="3000" b="0" strike="noStrike" spc="-1">
              <a:latin typeface="Arial"/>
            </a:endParaRPr>
          </a:p>
        </p:txBody>
      </p:sp>
      <p:pic>
        <p:nvPicPr>
          <p:cNvPr id="144" name="Imagen 1"/>
          <p:cNvPicPr/>
          <p:nvPr/>
        </p:nvPicPr>
        <p:blipFill>
          <a:blip r:embed="rId2"/>
          <a:stretch/>
        </p:blipFill>
        <p:spPr>
          <a:xfrm>
            <a:off x="1824480" y="2306880"/>
            <a:ext cx="5412240" cy="1341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29920" y="27072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Exploratory Analysis: Impunity of Murder</a:t>
            </a:r>
            <a:endParaRPr lang="en-US" sz="3000" b="0" strike="noStrike" spc="-1">
              <a:latin typeface="Arial"/>
            </a:endParaRPr>
          </a:p>
        </p:txBody>
      </p:sp>
      <p:pic>
        <p:nvPicPr>
          <p:cNvPr id="146" name="Imagen 2"/>
          <p:cNvPicPr/>
          <p:nvPr/>
        </p:nvPicPr>
        <p:blipFill>
          <a:blip r:embed="rId2"/>
          <a:stretch/>
        </p:blipFill>
        <p:spPr>
          <a:xfrm>
            <a:off x="1432080" y="1402560"/>
            <a:ext cx="6197760" cy="3146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 Country Codes</a:t>
            </a:r>
            <a:endParaRPr lang="en-US" sz="3000" b="0" strike="noStrike" spc="-1">
              <a:latin typeface="Arial"/>
            </a:endParaRPr>
          </a:p>
        </p:txBody>
      </p:sp>
      <p:pic>
        <p:nvPicPr>
          <p:cNvPr id="148" name="Imagen 1"/>
          <p:cNvPicPr/>
          <p:nvPr/>
        </p:nvPicPr>
        <p:blipFill>
          <a:blip r:embed="rId2"/>
          <a:stretch/>
        </p:blipFill>
        <p:spPr>
          <a:xfrm>
            <a:off x="1053720" y="1456200"/>
            <a:ext cx="5581440" cy="2962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29920" y="734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 1992 - 2016</a:t>
            </a:r>
            <a:endParaRPr lang="en-US" sz="3000" b="0" strike="noStrike" spc="-1">
              <a:latin typeface="Arial"/>
            </a:endParaRPr>
          </a:p>
        </p:txBody>
      </p:sp>
      <p:pic>
        <p:nvPicPr>
          <p:cNvPr id="150" name="Imagen 4"/>
          <p:cNvPicPr/>
          <p:nvPr/>
        </p:nvPicPr>
        <p:blipFill>
          <a:blip r:embed="rId2"/>
          <a:stretch/>
        </p:blipFill>
        <p:spPr>
          <a:xfrm>
            <a:off x="961560" y="975960"/>
            <a:ext cx="7162200" cy="3682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29920" y="2606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Map:2006 Philippines massacre</a:t>
            </a:r>
            <a:endParaRPr lang="en-US" sz="3000" b="0" strike="noStrike" spc="-1">
              <a:latin typeface="Arial"/>
            </a:endParaRPr>
          </a:p>
        </p:txBody>
      </p:sp>
      <p:pic>
        <p:nvPicPr>
          <p:cNvPr id="152" name="Imagen 2"/>
          <p:cNvPicPr/>
          <p:nvPr/>
        </p:nvPicPr>
        <p:blipFill>
          <a:blip r:embed="rId2"/>
          <a:stretch/>
        </p:blipFill>
        <p:spPr>
          <a:xfrm>
            <a:off x="1062360" y="882360"/>
            <a:ext cx="7229160" cy="3827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29920" y="2606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Map:2012 rise of deaths in Syria</a:t>
            </a:r>
            <a:endParaRPr lang="en-US" sz="3000" b="0" strike="noStrike" spc="-1">
              <a:latin typeface="Arial"/>
            </a:endParaRPr>
          </a:p>
        </p:txBody>
      </p:sp>
      <p:pic>
        <p:nvPicPr>
          <p:cNvPr id="154" name="Imagen 3"/>
          <p:cNvPicPr/>
          <p:nvPr/>
        </p:nvPicPr>
        <p:blipFill>
          <a:blip r:embed="rId2"/>
          <a:stretch/>
        </p:blipFill>
        <p:spPr>
          <a:xfrm>
            <a:off x="1049040" y="1060560"/>
            <a:ext cx="6963840" cy="35917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29920" y="14616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Data Map:1995 Algerian Civil War</a:t>
            </a:r>
            <a:endParaRPr lang="en-US" sz="3000" b="0" strike="noStrike" spc="-1">
              <a:latin typeface="Arial"/>
            </a:endParaRPr>
          </a:p>
        </p:txBody>
      </p:sp>
      <p:pic>
        <p:nvPicPr>
          <p:cNvPr id="156" name="Imagen 1"/>
          <p:cNvPicPr/>
          <p:nvPr/>
        </p:nvPicPr>
        <p:blipFill>
          <a:blip r:embed="rId2"/>
          <a:stretch/>
        </p:blipFill>
        <p:spPr>
          <a:xfrm>
            <a:off x="998280" y="947160"/>
            <a:ext cx="7365960" cy="3755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29920" y="14292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Network Graph: 1992-2016</a:t>
            </a:r>
            <a:endParaRPr lang="en-US" sz="3000" b="0" strike="noStrike" spc="-1">
              <a:latin typeface="Arial"/>
            </a:endParaRPr>
          </a:p>
        </p:txBody>
      </p:sp>
      <p:pic>
        <p:nvPicPr>
          <p:cNvPr id="158" name="Imagen 1"/>
          <p:cNvPicPr/>
          <p:nvPr/>
        </p:nvPicPr>
        <p:blipFill>
          <a:blip r:embed="rId2"/>
          <a:stretch/>
        </p:blipFill>
        <p:spPr>
          <a:xfrm>
            <a:off x="1664280" y="1528200"/>
            <a:ext cx="4518000" cy="3180600"/>
          </a:xfrm>
          <a:prstGeom prst="rect">
            <a:avLst/>
          </a:prstGeom>
          <a:ln>
            <a:noFill/>
          </a:ln>
        </p:spPr>
      </p:pic>
      <p:sp>
        <p:nvSpPr>
          <p:cNvPr id="159" name="CustomShape 2"/>
          <p:cNvSpPr/>
          <p:nvPr/>
        </p:nvSpPr>
        <p:spPr>
          <a:xfrm>
            <a:off x="1664280" y="878040"/>
            <a:ext cx="5767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Network of Journalists and coverage</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Demo</a:t>
            </a:r>
            <a:endParaRPr lang="en-US" sz="3000" b="0" strike="noStrike" spc="-1">
              <a:latin typeface="Arial"/>
            </a:endParaRPr>
          </a:p>
        </p:txBody>
      </p:sp>
      <p:sp>
        <p:nvSpPr>
          <p:cNvPr id="161" name="CustomShape 2"/>
          <p:cNvSpPr/>
          <p:nvPr/>
        </p:nvSpPr>
        <p:spPr>
          <a:xfrm>
            <a:off x="519480" y="1628280"/>
            <a:ext cx="6353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u="sng" strike="noStrike" spc="-1">
                <a:solidFill>
                  <a:srgbClr val="0000FF"/>
                </a:solidFill>
                <a:uFillTx/>
                <a:latin typeface="Arial"/>
                <a:ea typeface="DejaVu Sans"/>
                <a:hlinkClick r:id="rId2"/>
              </a:rPr>
              <a:t>Webpage</a:t>
            </a:r>
            <a:r>
              <a:rPr lang="en-US" sz="1800" b="0" strike="noStrike" spc="-1">
                <a:solidFill>
                  <a:srgbClr val="000000"/>
                </a:solidFill>
                <a:latin typeface="Arial"/>
                <a:ea typeface="DejaVu Sans"/>
              </a:rPr>
              <a:t>: https://seashiva94.github.io/data_viz_project/</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Introduction</a:t>
            </a:r>
            <a:endParaRPr lang="en-US" sz="3000" b="0" strike="noStrike" spc="-1">
              <a:latin typeface="Arial"/>
            </a:endParaRPr>
          </a:p>
        </p:txBody>
      </p:sp>
      <p:sp>
        <p:nvSpPr>
          <p:cNvPr id="91" name="CustomShape 2"/>
          <p:cNvSpPr/>
          <p:nvPr/>
        </p:nvSpPr>
        <p:spPr>
          <a:xfrm>
            <a:off x="731520" y="1561680"/>
            <a:ext cx="804636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In this project, we aim to visualize the deaths of journalists across the world from 1992 to March 2016, and hope to shine some light on these deaths, provided by the CPJ.</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Over the years journalists have had to face various perilous situations and many of them have been fatal.</a:t>
            </a:r>
            <a:endParaRPr lang="en-US" sz="1800" b="0" strike="noStrike" spc="-1">
              <a:latin typeface="Arial"/>
            </a:endParaRPr>
          </a:p>
          <a:p>
            <a:pPr>
              <a:lnSpc>
                <a:spcPct val="100000"/>
              </a:lnSpc>
            </a:pP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A good visualization would help understand the importance of the issue and aid in further analysis of the problem</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Challenges</a:t>
            </a:r>
            <a:endParaRPr lang="en-US" sz="3000" b="0" strike="noStrike" spc="-1">
              <a:latin typeface="Arial"/>
            </a:endParaRPr>
          </a:p>
        </p:txBody>
      </p:sp>
      <p:sp>
        <p:nvSpPr>
          <p:cNvPr id="163" name="CustomShape 2"/>
          <p:cNvSpPr/>
          <p:nvPr/>
        </p:nvSpPr>
        <p:spPr>
          <a:xfrm>
            <a:off x="519480" y="1628280"/>
            <a:ext cx="702108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US" sz="1800" b="0" strike="noStrike" spc="-1">
                <a:solidFill>
                  <a:srgbClr val="000000"/>
                </a:solidFill>
                <a:latin typeface="Arial"/>
                <a:ea typeface="DejaVu Sans"/>
              </a:rPr>
              <a:t>Learning to make interactive maps in altair</a:t>
            </a:r>
            <a:endParaRPr lang="en-US" sz="1800" b="0" strike="noStrike" spc="-1">
              <a:latin typeface="Arial"/>
            </a:endParaRPr>
          </a:p>
          <a:p>
            <a:pPr marL="743040" lvl="1" indent="-285480">
              <a:lnSpc>
                <a:spcPct val="100000"/>
              </a:lnSpc>
              <a:buClr>
                <a:srgbClr val="000000"/>
              </a:buClr>
              <a:buFont typeface="Arial"/>
              <a:buChar char="•"/>
            </a:pPr>
            <a:r>
              <a:rPr lang="en-US" sz="1800" b="0" strike="noStrike" spc="-1">
                <a:solidFill>
                  <a:srgbClr val="000000"/>
                </a:solidFill>
                <a:latin typeface="Arial"/>
                <a:ea typeface="DejaVu Sans"/>
              </a:rPr>
              <a:t>Maps do not support some common functionality</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Slider for year selection in python did not work</a:t>
            </a:r>
            <a:endParaRPr lang="en-US" sz="1800" b="0" strike="noStrike" spc="-1">
              <a:latin typeface="Arial"/>
            </a:endParaRPr>
          </a:p>
          <a:p>
            <a:pPr marL="743040" lvl="1" indent="-285480">
              <a:lnSpc>
                <a:spcPct val="100000"/>
              </a:lnSpc>
              <a:buClr>
                <a:srgbClr val="000000"/>
              </a:buClr>
              <a:buFont typeface="Arial"/>
              <a:buChar char="•"/>
            </a:pPr>
            <a:r>
              <a:rPr lang="en-US" sz="1800" b="0" strike="noStrike" spc="-1">
                <a:solidFill>
                  <a:srgbClr val="000000"/>
                </a:solidFill>
                <a:latin typeface="Arial"/>
                <a:ea typeface="DejaVu Sans"/>
              </a:rPr>
              <a:t>Used jquery in the end</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Future Work</a:t>
            </a:r>
            <a:endParaRPr lang="en-US" sz="3000" b="0" strike="noStrike" spc="-1">
              <a:latin typeface="Arial"/>
            </a:endParaRPr>
          </a:p>
        </p:txBody>
      </p:sp>
      <p:sp>
        <p:nvSpPr>
          <p:cNvPr id="165" name="CustomShape 2"/>
          <p:cNvSpPr/>
          <p:nvPr/>
        </p:nvSpPr>
        <p:spPr>
          <a:xfrm>
            <a:off x="519480" y="1628280"/>
            <a:ext cx="702108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US" sz="1800" b="0" strike="noStrike" spc="-1">
                <a:solidFill>
                  <a:srgbClr val="000000"/>
                </a:solidFill>
                <a:latin typeface="Arial"/>
                <a:ea typeface="DejaVu Sans"/>
              </a:rPr>
              <a:t>Get information about the deaths of various journalists from twitter and news articles to better describe each of the deaths</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Use this information to perform detailed analysis on the data</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Perform deeper network analysis</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References</a:t>
            </a:r>
            <a:endParaRPr lang="en-US" sz="3000" b="0" strike="noStrike" spc="-1">
              <a:latin typeface="Arial"/>
            </a:endParaRPr>
          </a:p>
        </p:txBody>
      </p:sp>
      <p:sp>
        <p:nvSpPr>
          <p:cNvPr id="167" name="CustomShape 2"/>
          <p:cNvSpPr/>
          <p:nvPr/>
        </p:nvSpPr>
        <p:spPr>
          <a:xfrm>
            <a:off x="594720" y="1635120"/>
            <a:ext cx="7954920" cy="3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Symbol"/>
              <a:buChar char=""/>
            </a:pPr>
            <a:r>
              <a:rPr lang="en-US" sz="1200" b="0" u="sng" strike="noStrike" spc="-1">
                <a:solidFill>
                  <a:srgbClr val="0000FF"/>
                </a:solidFill>
                <a:uFillTx/>
                <a:latin typeface="Arial"/>
                <a:ea typeface="DejaVu Sans"/>
                <a:hlinkClick r:id="rId2"/>
              </a:rPr>
              <a:t>https://ichef.bbci.co.uk/news/624/media/images/80127000/jpg/_80127035_0b2b0a90-e3b4-4c0a-b1b3-06569f774e57.jpg</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[Reporters Without Borders 2018c]  Reporters  Without  Borders. 2018c. Missing journalists. Reporters Without BordersWebsite.</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[Reporters Without Borders 2018c]  Reporters  Without  Borders. 2018c. Missing journalists. Reporters Without Borders Website.</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[Committee to Protect Journalists 2018c]  Committee to Protect Journalists.   2018c.   Committee to protect journalists. CPJ website. </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[Reporters Without Borders 2018a]  Reporters  Without  Borders.   2018a.   2018 world press freedom index.   Reporters Without Borders website</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[Seelke 2018]  Seelke, C. R.  2018.  Violence against journalists and media workers in Mexico and u. s. policy</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[National Coalition Against Censorship 2018]  National Coalition Against Censorship.   2018.   Visualizing  censorship. National Coalition Against Censorship website.</a:t>
            </a:r>
            <a:endParaRPr lang="en-US" sz="1200" b="0" strike="noStrike" spc="-1">
              <a:latin typeface="Arial"/>
            </a:endParaRPr>
          </a:p>
          <a:p>
            <a:pPr marL="216000" indent="-215640">
              <a:lnSpc>
                <a:spcPct val="100000"/>
              </a:lnSpc>
              <a:buClr>
                <a:srgbClr val="000000"/>
              </a:buClr>
              <a:buSzPct val="45000"/>
              <a:buFont typeface="Symbol"/>
              <a:buChar char=""/>
            </a:pPr>
            <a:r>
              <a:rPr lang="en-US" sz="1200" b="0" strike="noStrike" spc="-1">
                <a:solidFill>
                  <a:srgbClr val="000000"/>
                </a:solidFill>
                <a:latin typeface="Arial"/>
                <a:ea typeface="DejaVu Sans"/>
              </a:rPr>
              <a:t>[Committee to Protect Journalists 2016]  Committee  to  Protect Journalists.   2016.   Journalists killed worldwide since1992. Kaggle.</a:t>
            </a:r>
            <a:endParaRPr lang="en-US"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Attacks on Journalists</a:t>
            </a:r>
            <a:endParaRPr lang="en-US" sz="3000" b="0" strike="noStrike" spc="-1">
              <a:latin typeface="Arial"/>
            </a:endParaRPr>
          </a:p>
        </p:txBody>
      </p:sp>
      <p:sp>
        <p:nvSpPr>
          <p:cNvPr id="93" name="CustomShape 2"/>
          <p:cNvSpPr/>
          <p:nvPr/>
        </p:nvSpPr>
        <p:spPr>
          <a:xfrm>
            <a:off x="640080" y="1687680"/>
            <a:ext cx="8046360" cy="8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One of the most noticeable attacks on the freedom of press in the recent past has been the attack on the office of the French satirical newspaper Charlie Hebdo in Paris in 2015.</a:t>
            </a:r>
            <a:endParaRPr lang="en-US" sz="1800" b="0" strike="noStrike" spc="-1">
              <a:latin typeface="Arial"/>
            </a:endParaRPr>
          </a:p>
        </p:txBody>
      </p:sp>
      <p:pic>
        <p:nvPicPr>
          <p:cNvPr id="94" name="Imagen 93"/>
          <p:cNvPicPr/>
          <p:nvPr/>
        </p:nvPicPr>
        <p:blipFill>
          <a:blip r:embed="rId2"/>
          <a:stretch/>
        </p:blipFill>
        <p:spPr>
          <a:xfrm>
            <a:off x="3474720" y="2286000"/>
            <a:ext cx="4388760" cy="2468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Missing Journalists</a:t>
            </a:r>
            <a:endParaRPr lang="en-US" sz="3000" b="0" strike="noStrike" spc="-1">
              <a:latin typeface="Arial"/>
            </a:endParaRPr>
          </a:p>
        </p:txBody>
      </p:sp>
      <p:sp>
        <p:nvSpPr>
          <p:cNvPr id="96" name="CustomShape 2"/>
          <p:cNvSpPr/>
          <p:nvPr/>
        </p:nvSpPr>
        <p:spPr>
          <a:xfrm>
            <a:off x="640080" y="159804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 Reports from Reporters Without Borders (RSF) about the two journalists who are missing since 2017 emphasize the need for protection of freedom of speech.</a:t>
            </a:r>
            <a:endParaRPr lang="en-US" sz="1800" b="0" strike="noStrike" spc="-1">
              <a:latin typeface="Arial"/>
            </a:endParaRPr>
          </a:p>
        </p:txBody>
      </p:sp>
      <p:pic>
        <p:nvPicPr>
          <p:cNvPr id="97" name="Imagen 96"/>
          <p:cNvPicPr/>
          <p:nvPr/>
        </p:nvPicPr>
        <p:blipFill>
          <a:blip r:embed="rId2"/>
          <a:stretch/>
        </p:blipFill>
        <p:spPr>
          <a:xfrm rot="7200">
            <a:off x="1281600" y="2195280"/>
            <a:ext cx="1369800" cy="1752840"/>
          </a:xfrm>
          <a:prstGeom prst="rect">
            <a:avLst/>
          </a:prstGeom>
          <a:ln>
            <a:noFill/>
          </a:ln>
        </p:spPr>
      </p:pic>
      <p:pic>
        <p:nvPicPr>
          <p:cNvPr id="98" name="Imagen 97"/>
          <p:cNvPicPr/>
          <p:nvPr/>
        </p:nvPicPr>
        <p:blipFill>
          <a:blip r:embed="rId3"/>
          <a:stretch/>
        </p:blipFill>
        <p:spPr>
          <a:xfrm>
            <a:off x="5212080" y="2194560"/>
            <a:ext cx="1279800" cy="1669320"/>
          </a:xfrm>
          <a:prstGeom prst="rect">
            <a:avLst/>
          </a:prstGeom>
          <a:ln>
            <a:noFill/>
          </a:ln>
        </p:spPr>
      </p:pic>
      <p:sp>
        <p:nvSpPr>
          <p:cNvPr id="99" name="CustomShape 3"/>
          <p:cNvSpPr/>
          <p:nvPr/>
        </p:nvSpPr>
        <p:spPr>
          <a:xfrm>
            <a:off x="1056240" y="3864240"/>
            <a:ext cx="2941920" cy="51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38 year old Pakistani </a:t>
            </a:r>
            <a:endParaRPr lang="en-US" sz="1800" b="0" strike="noStrike" spc="-1">
              <a:latin typeface="Arial"/>
            </a:endParaRPr>
          </a:p>
          <a:p>
            <a:pPr>
              <a:lnSpc>
                <a:spcPct val="100000"/>
              </a:lnSpc>
            </a:pPr>
            <a:r>
              <a:rPr lang="en-US" sz="1800" b="0" strike="noStrike" spc="-1">
                <a:solidFill>
                  <a:srgbClr val="000000"/>
                </a:solidFill>
                <a:latin typeface="Arial"/>
                <a:ea typeface="DejaVu Sans"/>
              </a:rPr>
              <a:t>blogger missing since 2017</a:t>
            </a:r>
            <a:endParaRPr lang="en-US" sz="1800" b="0" strike="noStrike" spc="-1">
              <a:latin typeface="Arial"/>
            </a:endParaRPr>
          </a:p>
        </p:txBody>
      </p:sp>
      <p:sp>
        <p:nvSpPr>
          <p:cNvPr id="100" name="CustomShape 4"/>
          <p:cNvSpPr/>
          <p:nvPr/>
        </p:nvSpPr>
        <p:spPr>
          <a:xfrm>
            <a:off x="4748400" y="3864240"/>
            <a:ext cx="3487320" cy="51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29 year old Bangladeshi reporter</a:t>
            </a:r>
            <a:endParaRPr lang="en-US" sz="1800" b="0" strike="noStrike" spc="-1">
              <a:latin typeface="Arial"/>
            </a:endParaRPr>
          </a:p>
          <a:p>
            <a:pPr>
              <a:lnSpc>
                <a:spcPct val="100000"/>
              </a:lnSpc>
            </a:pPr>
            <a:r>
              <a:rPr lang="en-US" sz="1800" b="0" strike="noStrike" spc="-1">
                <a:solidFill>
                  <a:srgbClr val="000000"/>
                </a:solidFill>
                <a:latin typeface="Arial"/>
                <a:ea typeface="DejaVu Sans"/>
              </a:rPr>
              <a:t>missing 2017</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Organizations</a:t>
            </a:r>
            <a:endParaRPr lang="en-US" sz="3000" b="0" strike="noStrike" spc="-1">
              <a:latin typeface="Arial"/>
            </a:endParaRPr>
          </a:p>
        </p:txBody>
      </p:sp>
      <p:sp>
        <p:nvSpPr>
          <p:cNvPr id="102" name="CustomShape 2"/>
          <p:cNvSpPr/>
          <p:nvPr/>
        </p:nvSpPr>
        <p:spPr>
          <a:xfrm>
            <a:off x="640080" y="1598040"/>
            <a:ext cx="804636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The Committee to Protect Journalists (CPJ) is an American non-profit organization that was founded in 1981</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Advocates press freedom and honor the journalists who face attacks, intimidation and even prison in order to report the world events.</a:t>
            </a:r>
            <a:endParaRPr lang="en-US" sz="1800" b="0" strike="noStrike" spc="-1">
              <a:latin typeface="Arial"/>
            </a:endParaRPr>
          </a:p>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The CPJ maintains a running list of the journalists killed across the globe</a:t>
            </a:r>
            <a:endParaRPr lang="en-US" sz="1800" b="0" strike="noStrike" spc="-1">
              <a:latin typeface="Arial"/>
            </a:endParaRPr>
          </a:p>
        </p:txBody>
      </p:sp>
      <p:pic>
        <p:nvPicPr>
          <p:cNvPr id="103" name="Imagen 102"/>
          <p:cNvPicPr/>
          <p:nvPr/>
        </p:nvPicPr>
        <p:blipFill>
          <a:blip r:embed="rId2"/>
          <a:stretch/>
        </p:blipFill>
        <p:spPr>
          <a:xfrm>
            <a:off x="3568320" y="3108960"/>
            <a:ext cx="1460520" cy="10936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29920" y="759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Motivation: Organizations</a:t>
            </a:r>
            <a:endParaRPr lang="en-US" sz="3000" b="0" strike="noStrike" spc="-1">
              <a:latin typeface="Arial"/>
            </a:endParaRPr>
          </a:p>
        </p:txBody>
      </p:sp>
      <p:sp>
        <p:nvSpPr>
          <p:cNvPr id="105" name="CustomShape 2"/>
          <p:cNvSpPr/>
          <p:nvPr/>
        </p:nvSpPr>
        <p:spPr>
          <a:xfrm>
            <a:off x="640080" y="1598040"/>
            <a:ext cx="804636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Reporters without Borders (RSF) is a non profit organization based in Paris,  advocating freedom of press and information, since its foundation in 1981 </a:t>
            </a:r>
            <a:endParaRPr lang="en-US" sz="1800" b="0" strike="noStrike" spc="-1">
              <a:latin typeface="Arial"/>
            </a:endParaRPr>
          </a:p>
        </p:txBody>
      </p:sp>
      <p:pic>
        <p:nvPicPr>
          <p:cNvPr id="106" name="Imagen 105"/>
          <p:cNvPicPr/>
          <p:nvPr/>
        </p:nvPicPr>
        <p:blipFill>
          <a:blip r:embed="rId2"/>
          <a:stretch/>
        </p:blipFill>
        <p:spPr>
          <a:xfrm>
            <a:off x="3182760" y="3018240"/>
            <a:ext cx="1754640" cy="502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529920" y="615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pic>
        <p:nvPicPr>
          <p:cNvPr id="108" name="Imagen 107"/>
          <p:cNvPicPr/>
          <p:nvPr/>
        </p:nvPicPr>
        <p:blipFill>
          <a:blip r:embed="rId2"/>
          <a:stretch/>
        </p:blipFill>
        <p:spPr>
          <a:xfrm>
            <a:off x="1005840" y="1822320"/>
            <a:ext cx="6949080" cy="2932200"/>
          </a:xfrm>
          <a:prstGeom prst="rect">
            <a:avLst/>
          </a:prstGeom>
          <a:ln>
            <a:noFill/>
          </a:ln>
        </p:spPr>
      </p:pic>
      <p:sp>
        <p:nvSpPr>
          <p:cNvPr id="109" name="CustomShape 2"/>
          <p:cNvSpPr/>
          <p:nvPr/>
        </p:nvSpPr>
        <p:spPr>
          <a:xfrm>
            <a:off x="485280" y="132372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CPJ Visualization for journalists killed between 1992 and 2018 by year  </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29920" y="615240"/>
            <a:ext cx="800172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000" b="1" strike="noStrike" spc="-1">
                <a:solidFill>
                  <a:srgbClr val="404041"/>
                </a:solidFill>
                <a:latin typeface="Arial"/>
                <a:ea typeface="Arial"/>
              </a:rPr>
              <a:t>Related Work</a:t>
            </a:r>
            <a:endParaRPr lang="en-US" sz="3000" b="0" strike="noStrike" spc="-1">
              <a:latin typeface="Arial"/>
            </a:endParaRPr>
          </a:p>
        </p:txBody>
      </p:sp>
      <p:sp>
        <p:nvSpPr>
          <p:cNvPr id="111" name="CustomShape 2"/>
          <p:cNvSpPr/>
          <p:nvPr/>
        </p:nvSpPr>
        <p:spPr>
          <a:xfrm>
            <a:off x="457200" y="1280160"/>
            <a:ext cx="8046360" cy="34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800" b="0" strike="noStrike" spc="-1">
                <a:solidFill>
                  <a:srgbClr val="000000"/>
                </a:solidFill>
                <a:latin typeface="Times New Roman"/>
                <a:ea typeface="DejaVu Sans"/>
              </a:rPr>
              <a:t>CPJ data map for journalists killed in the year 2018  </a:t>
            </a:r>
            <a:endParaRPr lang="en-US" sz="1800" b="0" strike="noStrike" spc="-1">
              <a:latin typeface="Arial"/>
            </a:endParaRPr>
          </a:p>
        </p:txBody>
      </p:sp>
      <p:pic>
        <p:nvPicPr>
          <p:cNvPr id="112" name="Imagen 111"/>
          <p:cNvPicPr/>
          <p:nvPr/>
        </p:nvPicPr>
        <p:blipFill>
          <a:blip r:embed="rId2"/>
          <a:stretch/>
        </p:blipFill>
        <p:spPr>
          <a:xfrm>
            <a:off x="1097280" y="1757520"/>
            <a:ext cx="7131960" cy="29055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TotalTime>
  <Words>793</Words>
  <Application>Microsoft Office PowerPoint</Application>
  <PresentationFormat>Presentación en pantalla (16:9)</PresentationFormat>
  <Paragraphs>98</Paragraphs>
  <Slides>32</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32</vt:i4>
      </vt:variant>
    </vt:vector>
  </HeadingPairs>
  <TitlesOfParts>
    <vt:vector size="40" baseType="lpstr">
      <vt:lpstr>Arial</vt:lpstr>
      <vt:lpstr>Calibri</vt:lpstr>
      <vt:lpstr>DejaVu Sans</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Summer Projects</dc:title>
  <dc:subject/>
  <dc:creator/>
  <dc:description/>
  <cp:lastModifiedBy>HS</cp:lastModifiedBy>
  <cp:revision>65</cp:revision>
  <dcterms:modified xsi:type="dcterms:W3CDTF">2018-12-03T16:31:08Z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(16:9)</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