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02456FE-04AD-4B2B-B4EC-68DD676CD5CE}" type="datetimeFigureOut">
              <a:rPr lang="en-US" smtClean="0"/>
              <a:t>1/2/2021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B333FA7-0C6F-4F8F-A495-71087A25F751}" type="slidenum">
              <a:rPr lang="en-US" smtClean="0"/>
              <a:t>‹#›</a:t>
            </a:fld>
            <a:endParaRPr lang="en-US"/>
          </a:p>
        </p:txBody>
      </p:sp>
    </p:spTree>
    <p:extLst>
      <p:ext uri="{BB962C8B-B14F-4D97-AF65-F5344CB8AC3E}">
        <p14:creationId xmlns:p14="http://schemas.microsoft.com/office/powerpoint/2010/main" val="233976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2456FE-04AD-4B2B-B4EC-68DD676CD5CE}"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33FA7-0C6F-4F8F-A495-71087A25F751}" type="slidenum">
              <a:rPr lang="en-US" smtClean="0"/>
              <a:t>‹#›</a:t>
            </a:fld>
            <a:endParaRPr lang="en-US"/>
          </a:p>
        </p:txBody>
      </p:sp>
    </p:spTree>
    <p:extLst>
      <p:ext uri="{BB962C8B-B14F-4D97-AF65-F5344CB8AC3E}">
        <p14:creationId xmlns:p14="http://schemas.microsoft.com/office/powerpoint/2010/main" val="224398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2456FE-04AD-4B2B-B4EC-68DD676CD5CE}"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33FA7-0C6F-4F8F-A495-71087A25F751}" type="slidenum">
              <a:rPr lang="en-US" smtClean="0"/>
              <a:t>‹#›</a:t>
            </a:fld>
            <a:endParaRPr lang="en-US"/>
          </a:p>
        </p:txBody>
      </p:sp>
    </p:spTree>
    <p:extLst>
      <p:ext uri="{BB962C8B-B14F-4D97-AF65-F5344CB8AC3E}">
        <p14:creationId xmlns:p14="http://schemas.microsoft.com/office/powerpoint/2010/main" val="225279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2456FE-04AD-4B2B-B4EC-68DD676CD5CE}"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33FA7-0C6F-4F8F-A495-71087A25F751}"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57941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2456FE-04AD-4B2B-B4EC-68DD676CD5CE}"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33FA7-0C6F-4F8F-A495-71087A25F751}" type="slidenum">
              <a:rPr lang="en-US" smtClean="0"/>
              <a:t>‹#›</a:t>
            </a:fld>
            <a:endParaRPr lang="en-US"/>
          </a:p>
        </p:txBody>
      </p:sp>
    </p:spTree>
    <p:extLst>
      <p:ext uri="{BB962C8B-B14F-4D97-AF65-F5344CB8AC3E}">
        <p14:creationId xmlns:p14="http://schemas.microsoft.com/office/powerpoint/2010/main" val="2054882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2456FE-04AD-4B2B-B4EC-68DD676CD5CE}"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333FA7-0C6F-4F8F-A495-71087A25F751}" type="slidenum">
              <a:rPr lang="en-US" smtClean="0"/>
              <a:t>‹#›</a:t>
            </a:fld>
            <a:endParaRPr lang="en-US"/>
          </a:p>
        </p:txBody>
      </p:sp>
    </p:spTree>
    <p:extLst>
      <p:ext uri="{BB962C8B-B14F-4D97-AF65-F5344CB8AC3E}">
        <p14:creationId xmlns:p14="http://schemas.microsoft.com/office/powerpoint/2010/main" val="1447799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2456FE-04AD-4B2B-B4EC-68DD676CD5CE}"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333FA7-0C6F-4F8F-A495-71087A25F751}" type="slidenum">
              <a:rPr lang="en-US" smtClean="0"/>
              <a:t>‹#›</a:t>
            </a:fld>
            <a:endParaRPr lang="en-US"/>
          </a:p>
        </p:txBody>
      </p:sp>
    </p:spTree>
    <p:extLst>
      <p:ext uri="{BB962C8B-B14F-4D97-AF65-F5344CB8AC3E}">
        <p14:creationId xmlns:p14="http://schemas.microsoft.com/office/powerpoint/2010/main" val="2959810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456FE-04AD-4B2B-B4EC-68DD676CD5CE}"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33FA7-0C6F-4F8F-A495-71087A25F751}" type="slidenum">
              <a:rPr lang="en-US" smtClean="0"/>
              <a:t>‹#›</a:t>
            </a:fld>
            <a:endParaRPr lang="en-US"/>
          </a:p>
        </p:txBody>
      </p:sp>
    </p:spTree>
    <p:extLst>
      <p:ext uri="{BB962C8B-B14F-4D97-AF65-F5344CB8AC3E}">
        <p14:creationId xmlns:p14="http://schemas.microsoft.com/office/powerpoint/2010/main" val="46383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456FE-04AD-4B2B-B4EC-68DD676CD5CE}"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33FA7-0C6F-4F8F-A495-71087A25F751}" type="slidenum">
              <a:rPr lang="en-US" smtClean="0"/>
              <a:t>‹#›</a:t>
            </a:fld>
            <a:endParaRPr lang="en-US"/>
          </a:p>
        </p:txBody>
      </p:sp>
    </p:spTree>
    <p:extLst>
      <p:ext uri="{BB962C8B-B14F-4D97-AF65-F5344CB8AC3E}">
        <p14:creationId xmlns:p14="http://schemas.microsoft.com/office/powerpoint/2010/main" val="420543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2456FE-04AD-4B2B-B4EC-68DD676CD5CE}"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33FA7-0C6F-4F8F-A495-71087A25F751}" type="slidenum">
              <a:rPr lang="en-US" smtClean="0"/>
              <a:t>‹#›</a:t>
            </a:fld>
            <a:endParaRPr lang="en-US"/>
          </a:p>
        </p:txBody>
      </p:sp>
    </p:spTree>
    <p:extLst>
      <p:ext uri="{BB962C8B-B14F-4D97-AF65-F5344CB8AC3E}">
        <p14:creationId xmlns:p14="http://schemas.microsoft.com/office/powerpoint/2010/main" val="94924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2456FE-04AD-4B2B-B4EC-68DD676CD5CE}"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33FA7-0C6F-4F8F-A495-71087A25F751}" type="slidenum">
              <a:rPr lang="en-US" smtClean="0"/>
              <a:t>‹#›</a:t>
            </a:fld>
            <a:endParaRPr lang="en-US"/>
          </a:p>
        </p:txBody>
      </p:sp>
    </p:spTree>
    <p:extLst>
      <p:ext uri="{BB962C8B-B14F-4D97-AF65-F5344CB8AC3E}">
        <p14:creationId xmlns:p14="http://schemas.microsoft.com/office/powerpoint/2010/main" val="275290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2456FE-04AD-4B2B-B4EC-68DD676CD5CE}"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33FA7-0C6F-4F8F-A495-71087A25F751}" type="slidenum">
              <a:rPr lang="en-US" smtClean="0"/>
              <a:t>‹#›</a:t>
            </a:fld>
            <a:endParaRPr lang="en-US"/>
          </a:p>
        </p:txBody>
      </p:sp>
    </p:spTree>
    <p:extLst>
      <p:ext uri="{BB962C8B-B14F-4D97-AF65-F5344CB8AC3E}">
        <p14:creationId xmlns:p14="http://schemas.microsoft.com/office/powerpoint/2010/main" val="102783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2456FE-04AD-4B2B-B4EC-68DD676CD5CE}" type="datetimeFigureOut">
              <a:rPr lang="en-US" smtClean="0"/>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333FA7-0C6F-4F8F-A495-71087A25F751}" type="slidenum">
              <a:rPr lang="en-US" smtClean="0"/>
              <a:t>‹#›</a:t>
            </a:fld>
            <a:endParaRPr lang="en-US"/>
          </a:p>
        </p:txBody>
      </p:sp>
    </p:spTree>
    <p:extLst>
      <p:ext uri="{BB962C8B-B14F-4D97-AF65-F5344CB8AC3E}">
        <p14:creationId xmlns:p14="http://schemas.microsoft.com/office/powerpoint/2010/main" val="3279146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2456FE-04AD-4B2B-B4EC-68DD676CD5CE}"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333FA7-0C6F-4F8F-A495-71087A25F751}" type="slidenum">
              <a:rPr lang="en-US" smtClean="0"/>
              <a:t>‹#›</a:t>
            </a:fld>
            <a:endParaRPr lang="en-US"/>
          </a:p>
        </p:txBody>
      </p:sp>
    </p:spTree>
    <p:extLst>
      <p:ext uri="{BB962C8B-B14F-4D97-AF65-F5344CB8AC3E}">
        <p14:creationId xmlns:p14="http://schemas.microsoft.com/office/powerpoint/2010/main" val="1931296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456FE-04AD-4B2B-B4EC-68DD676CD5CE}"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333FA7-0C6F-4F8F-A495-71087A25F751}" type="slidenum">
              <a:rPr lang="en-US" smtClean="0"/>
              <a:t>‹#›</a:t>
            </a:fld>
            <a:endParaRPr lang="en-US"/>
          </a:p>
        </p:txBody>
      </p:sp>
    </p:spTree>
    <p:extLst>
      <p:ext uri="{BB962C8B-B14F-4D97-AF65-F5344CB8AC3E}">
        <p14:creationId xmlns:p14="http://schemas.microsoft.com/office/powerpoint/2010/main" val="2190036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2456FE-04AD-4B2B-B4EC-68DD676CD5CE}"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33FA7-0C6F-4F8F-A495-71087A25F751}" type="slidenum">
              <a:rPr lang="en-US" smtClean="0"/>
              <a:t>‹#›</a:t>
            </a:fld>
            <a:endParaRPr lang="en-US"/>
          </a:p>
        </p:txBody>
      </p:sp>
    </p:spTree>
    <p:extLst>
      <p:ext uri="{BB962C8B-B14F-4D97-AF65-F5344CB8AC3E}">
        <p14:creationId xmlns:p14="http://schemas.microsoft.com/office/powerpoint/2010/main" val="18982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2456FE-04AD-4B2B-B4EC-68DD676CD5CE}"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33FA7-0C6F-4F8F-A495-71087A25F751}" type="slidenum">
              <a:rPr lang="en-US" smtClean="0"/>
              <a:t>‹#›</a:t>
            </a:fld>
            <a:endParaRPr lang="en-US"/>
          </a:p>
        </p:txBody>
      </p:sp>
    </p:spTree>
    <p:extLst>
      <p:ext uri="{BB962C8B-B14F-4D97-AF65-F5344CB8AC3E}">
        <p14:creationId xmlns:p14="http://schemas.microsoft.com/office/powerpoint/2010/main" val="3452031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2456FE-04AD-4B2B-B4EC-68DD676CD5CE}" type="datetimeFigureOut">
              <a:rPr lang="en-US" smtClean="0"/>
              <a:t>1/2/2021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333FA7-0C6F-4F8F-A495-71087A25F751}" type="slidenum">
              <a:rPr lang="en-US" smtClean="0"/>
              <a:t>‹#›</a:t>
            </a:fld>
            <a:endParaRPr lang="en-US"/>
          </a:p>
        </p:txBody>
      </p:sp>
    </p:spTree>
    <p:extLst>
      <p:ext uri="{BB962C8B-B14F-4D97-AF65-F5344CB8AC3E}">
        <p14:creationId xmlns:p14="http://schemas.microsoft.com/office/powerpoint/2010/main" val="1546281772"/>
      </p:ext>
    </p:extLst>
  </p:cSld>
  <p:clrMap bg1="dk1" tx1="lt1" bg2="dk2" tx2="lt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 id="214748392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A2099C-EDAE-4E14-B2A5-59D07E0FCA48}"/>
              </a:ext>
            </a:extLst>
          </p:cNvPr>
          <p:cNvSpPr txBox="1"/>
          <p:nvPr/>
        </p:nvSpPr>
        <p:spPr>
          <a:xfrm>
            <a:off x="6391701" y="281441"/>
            <a:ext cx="5800299" cy="1446550"/>
          </a:xfrm>
          <a:prstGeom prst="rect">
            <a:avLst/>
          </a:prstGeom>
          <a:noFill/>
        </p:spPr>
        <p:txBody>
          <a:bodyPr wrap="square" rtlCol="0">
            <a:spAutoFit/>
          </a:bodyPr>
          <a:lstStyle/>
          <a:p>
            <a:r>
              <a:rPr lang="en-US" sz="8800" dirty="0">
                <a:solidFill>
                  <a:schemeClr val="bg2">
                    <a:lumMod val="50000"/>
                  </a:schemeClr>
                </a:solidFill>
                <a:effectLst>
                  <a:outerShdw blurRad="38100" dist="38100" dir="2700000" algn="tl">
                    <a:srgbClr val="000000">
                      <a:alpha val="43137"/>
                    </a:srgbClr>
                  </a:outerShdw>
                </a:effectLst>
              </a:rPr>
              <a:t>SYNOPSIS</a:t>
            </a:r>
          </a:p>
        </p:txBody>
      </p:sp>
      <p:sp>
        <p:nvSpPr>
          <p:cNvPr id="3" name="TextBox 2">
            <a:extLst>
              <a:ext uri="{FF2B5EF4-FFF2-40B4-BE49-F238E27FC236}">
                <a16:creationId xmlns:a16="http://schemas.microsoft.com/office/drawing/2014/main" id="{43F28111-777B-40AE-8764-4B61DF029F47}"/>
              </a:ext>
            </a:extLst>
          </p:cNvPr>
          <p:cNvSpPr txBox="1"/>
          <p:nvPr/>
        </p:nvSpPr>
        <p:spPr>
          <a:xfrm>
            <a:off x="152399" y="2339670"/>
            <a:ext cx="11887201" cy="769441"/>
          </a:xfrm>
          <a:prstGeom prst="rect">
            <a:avLst/>
          </a:prstGeom>
          <a:noFill/>
        </p:spPr>
        <p:txBody>
          <a:bodyPr wrap="square" rtlCol="0">
            <a:spAutoFit/>
          </a:bodyPr>
          <a:lstStyle/>
          <a:p>
            <a:r>
              <a:rPr lang="en-US" sz="4400" u="sng" dirty="0">
                <a:effectLst>
                  <a:outerShdw blurRad="38100" dist="38100" dir="2700000" algn="tl">
                    <a:srgbClr val="000000">
                      <a:alpha val="43137"/>
                    </a:srgbClr>
                  </a:outerShdw>
                </a:effectLst>
              </a:rPr>
              <a:t>SMART FACIAL ATTENDANCE MONTORING SYSTEM</a:t>
            </a:r>
          </a:p>
        </p:txBody>
      </p:sp>
      <p:sp>
        <p:nvSpPr>
          <p:cNvPr id="4" name="Text Placeholder 2">
            <a:extLst>
              <a:ext uri="{FF2B5EF4-FFF2-40B4-BE49-F238E27FC236}">
                <a16:creationId xmlns:a16="http://schemas.microsoft.com/office/drawing/2014/main" id="{405CB1FA-80F2-4F28-BF76-25C484EE4B39}"/>
              </a:ext>
            </a:extLst>
          </p:cNvPr>
          <p:cNvSpPr txBox="1">
            <a:spLocks/>
          </p:cNvSpPr>
          <p:nvPr/>
        </p:nvSpPr>
        <p:spPr>
          <a:xfrm>
            <a:off x="9434468" y="4133609"/>
            <a:ext cx="2995657" cy="2442950"/>
          </a:xfrm>
          <a:prstGeom prst="rect">
            <a:avLst/>
          </a:prstGeom>
        </p:spPr>
        <p:txBody>
          <a:bodyPr>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                                                                                                       Presented by : </a:t>
            </a:r>
          </a:p>
          <a:p>
            <a:r>
              <a:rPr lang="en-US" dirty="0"/>
              <a:t>Mayank Verma                      </a:t>
            </a:r>
          </a:p>
          <a:p>
            <a:r>
              <a:rPr lang="en-US" dirty="0"/>
              <a:t>Rahul Raj </a:t>
            </a:r>
          </a:p>
          <a:p>
            <a:r>
              <a:rPr lang="en-US" dirty="0"/>
              <a:t>Vivek Kumar                                                                                                                                                              </a:t>
            </a:r>
          </a:p>
        </p:txBody>
      </p:sp>
    </p:spTree>
    <p:extLst>
      <p:ext uri="{BB962C8B-B14F-4D97-AF65-F5344CB8AC3E}">
        <p14:creationId xmlns:p14="http://schemas.microsoft.com/office/powerpoint/2010/main" val="375352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3A6CC-4CA8-4CB5-8917-E52477896612}"/>
              </a:ext>
            </a:extLst>
          </p:cNvPr>
          <p:cNvSpPr txBox="1"/>
          <p:nvPr/>
        </p:nvSpPr>
        <p:spPr>
          <a:xfrm>
            <a:off x="3659875" y="941696"/>
            <a:ext cx="5281684" cy="923330"/>
          </a:xfrm>
          <a:prstGeom prst="rect">
            <a:avLst/>
          </a:prstGeom>
          <a:noFill/>
        </p:spPr>
        <p:txBody>
          <a:bodyPr wrap="square" rtlCol="0">
            <a:spAutoFit/>
          </a:bodyPr>
          <a:lstStyle/>
          <a:p>
            <a:r>
              <a:rPr lang="en-US" sz="5400" u="sng" dirty="0">
                <a:solidFill>
                  <a:schemeClr val="bg2">
                    <a:lumMod val="50000"/>
                  </a:schemeClr>
                </a:solidFill>
                <a:effectLst>
                  <a:outerShdw blurRad="38100" dist="38100" dir="2700000" algn="tl">
                    <a:srgbClr val="000000">
                      <a:alpha val="43137"/>
                    </a:srgbClr>
                  </a:outerShdw>
                </a:effectLst>
              </a:rPr>
              <a:t>INTRODUCTION</a:t>
            </a:r>
          </a:p>
        </p:txBody>
      </p:sp>
      <p:sp>
        <p:nvSpPr>
          <p:cNvPr id="3" name="TextBox 2">
            <a:extLst>
              <a:ext uri="{FF2B5EF4-FFF2-40B4-BE49-F238E27FC236}">
                <a16:creationId xmlns:a16="http://schemas.microsoft.com/office/drawing/2014/main" id="{7288FC26-99BF-4E52-B575-73845D115A35}"/>
              </a:ext>
            </a:extLst>
          </p:cNvPr>
          <p:cNvSpPr txBox="1"/>
          <p:nvPr/>
        </p:nvSpPr>
        <p:spPr>
          <a:xfrm>
            <a:off x="1228299" y="2934269"/>
            <a:ext cx="10399594" cy="2246769"/>
          </a:xfrm>
          <a:prstGeom prst="rect">
            <a:avLst/>
          </a:prstGeom>
          <a:noFill/>
        </p:spPr>
        <p:txBody>
          <a:bodyPr wrap="square" rtlCol="0">
            <a:spAutoFit/>
          </a:bodyPr>
          <a:lstStyle/>
          <a:p>
            <a:r>
              <a:rPr lang="en-US" sz="2800" dirty="0">
                <a:effectLst/>
                <a:latin typeface="Times New Roman" panose="02020603050405020304" pitchFamily="18" charset="0"/>
                <a:ea typeface="Times New Roman" panose="02020603050405020304" pitchFamily="18" charset="0"/>
              </a:rPr>
              <a:t>This project is developed to automatically capture the attendance of students present in a class by recognizing their faces by using an installed camera.</a:t>
            </a:r>
          </a:p>
          <a:p>
            <a:endParaRPr lang="en-US" sz="2800" dirty="0">
              <a:latin typeface="Times New Roman" panose="02020603050405020304" pitchFamily="18" charset="0"/>
              <a:ea typeface="Times New Roman" panose="02020603050405020304" pitchFamily="18" charset="0"/>
            </a:endParaRPr>
          </a:p>
          <a:p>
            <a:r>
              <a:rPr lang="en-US" sz="2800" dirty="0">
                <a:effectLst/>
                <a:latin typeface="Times New Roman" panose="02020603050405020304" pitchFamily="18" charset="0"/>
                <a:ea typeface="Times New Roman" panose="02020603050405020304" pitchFamily="18" charset="0"/>
              </a:rPr>
              <a:t>This Application uses image processing technique to take attendance.</a:t>
            </a:r>
            <a:endParaRPr lang="en-US" sz="2800" dirty="0"/>
          </a:p>
        </p:txBody>
      </p:sp>
    </p:spTree>
    <p:extLst>
      <p:ext uri="{BB962C8B-B14F-4D97-AF65-F5344CB8AC3E}">
        <p14:creationId xmlns:p14="http://schemas.microsoft.com/office/powerpoint/2010/main" val="3248595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EE0884-E7F4-41A0-B217-3D427D7E57F3}"/>
              </a:ext>
            </a:extLst>
          </p:cNvPr>
          <p:cNvSpPr txBox="1"/>
          <p:nvPr/>
        </p:nvSpPr>
        <p:spPr>
          <a:xfrm>
            <a:off x="2852382" y="777922"/>
            <a:ext cx="7629098" cy="888000"/>
          </a:xfrm>
          <a:prstGeom prst="rect">
            <a:avLst/>
          </a:prstGeom>
          <a:noFill/>
        </p:spPr>
        <p:txBody>
          <a:bodyPr wrap="square" rtlCol="0">
            <a:spAutoFit/>
          </a:bodyPr>
          <a:lstStyle/>
          <a:p>
            <a:pPr marL="0" marR="0">
              <a:lnSpc>
                <a:spcPct val="115000"/>
              </a:lnSpc>
              <a:spcBef>
                <a:spcPts val="0"/>
              </a:spcBef>
              <a:spcAft>
                <a:spcPts val="1000"/>
              </a:spcAft>
            </a:pPr>
            <a:r>
              <a:rPr lang="en-US" sz="4800" u="sng"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Mangal" panose="02040503050203030202" pitchFamily="18" charset="0"/>
              </a:rPr>
              <a:t>PROBLEM DEFINITION</a:t>
            </a:r>
            <a:endParaRPr lang="en-US" sz="4800" dirty="0">
              <a:solidFill>
                <a:schemeClr val="bg2">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 name="TextBox 2">
            <a:extLst>
              <a:ext uri="{FF2B5EF4-FFF2-40B4-BE49-F238E27FC236}">
                <a16:creationId xmlns:a16="http://schemas.microsoft.com/office/drawing/2014/main" id="{E74E8DA6-9FD8-41FD-B554-D82057D0DAF1}"/>
              </a:ext>
            </a:extLst>
          </p:cNvPr>
          <p:cNvSpPr txBox="1"/>
          <p:nvPr/>
        </p:nvSpPr>
        <p:spPr>
          <a:xfrm>
            <a:off x="600501" y="2442949"/>
            <a:ext cx="11150221" cy="3385542"/>
          </a:xfrm>
          <a:prstGeom prst="rect">
            <a:avLst/>
          </a:prstGeom>
          <a:noFill/>
        </p:spPr>
        <p:txBody>
          <a:bodyPr wrap="square" rtlCol="0">
            <a:spAutoFit/>
          </a:bodyPr>
          <a:lstStyle/>
          <a:p>
            <a:r>
              <a:rPr lang="en-US" sz="2800" dirty="0">
                <a:effectLst/>
                <a:latin typeface="Times New Roman" panose="02020603050405020304" pitchFamily="18" charset="0"/>
                <a:ea typeface="Times New Roman" panose="02020603050405020304" pitchFamily="18" charset="0"/>
                <a:cs typeface="Mangal" panose="02040503050203030202" pitchFamily="18" charset="0"/>
              </a:rPr>
              <a:t>Currently to keep track of students attending the classes, the attendance records are taken manually, this process is not only tedious and also very time consuming , this manual method is easily prone to proxies, it is very difficult to manage and analyze the student data manually, also if some analyzed information is required urgently then to obtain that ,is very difficult. To solve this problem we are providing a better alternative solution through our Smart Facial Attendance Monitoring System</a:t>
            </a:r>
            <a:endParaRPr lang="en-US" sz="2800" dirty="0">
              <a:effectLst/>
              <a:latin typeface="Calibri" panose="020F0502020204030204" pitchFamily="34" charset="0"/>
              <a:ea typeface="Times New Roman" panose="02020603050405020304" pitchFamily="18" charset="0"/>
              <a:cs typeface="Mangal" panose="02040503050203030202" pitchFamily="18" charset="0"/>
            </a:endParaRPr>
          </a:p>
          <a:p>
            <a:endParaRPr lang="en-US" dirty="0"/>
          </a:p>
        </p:txBody>
      </p:sp>
    </p:spTree>
    <p:extLst>
      <p:ext uri="{BB962C8B-B14F-4D97-AF65-F5344CB8AC3E}">
        <p14:creationId xmlns:p14="http://schemas.microsoft.com/office/powerpoint/2010/main" val="131544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6B27FE-2624-4484-9361-C22D5B1D9211}"/>
              </a:ext>
            </a:extLst>
          </p:cNvPr>
          <p:cNvSpPr txBox="1"/>
          <p:nvPr/>
        </p:nvSpPr>
        <p:spPr>
          <a:xfrm>
            <a:off x="2720453" y="707885"/>
            <a:ext cx="7665493" cy="769441"/>
          </a:xfrm>
          <a:prstGeom prst="rect">
            <a:avLst/>
          </a:prstGeom>
          <a:noFill/>
        </p:spPr>
        <p:txBody>
          <a:bodyPr wrap="square" rtlCol="0">
            <a:spAutoFit/>
          </a:bodyPr>
          <a:lstStyle/>
          <a:p>
            <a:r>
              <a:rPr lang="en-US" sz="4400" u="sng" dirty="0">
                <a:solidFill>
                  <a:schemeClr val="bg2">
                    <a:lumMod val="50000"/>
                  </a:schemeClr>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Mangal" panose="02040503050203030202" pitchFamily="18" charset="0"/>
              </a:rPr>
              <a:t>PROJECT DESCRIPTION</a:t>
            </a:r>
            <a:endParaRPr lang="en-US" sz="4400" dirty="0">
              <a:solidFill>
                <a:schemeClr val="bg2">
                  <a:lumMod val="50000"/>
                </a:schemeClr>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3" name="TextBox 2">
            <a:extLst>
              <a:ext uri="{FF2B5EF4-FFF2-40B4-BE49-F238E27FC236}">
                <a16:creationId xmlns:a16="http://schemas.microsoft.com/office/drawing/2014/main" id="{776DA396-9A16-41C9-ADB8-6277407D750B}"/>
              </a:ext>
            </a:extLst>
          </p:cNvPr>
          <p:cNvSpPr txBox="1"/>
          <p:nvPr/>
        </p:nvSpPr>
        <p:spPr>
          <a:xfrm>
            <a:off x="341194" y="2620370"/>
            <a:ext cx="11614245" cy="3046988"/>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main aim of this project is to provide utility to take and maintain day to day attendance records in school/colleges. To the above problem definition, we proposed here with a software solution which will take care all the procedures from capturing faces for attendance to storing them in a system and producing an analyzed report. This Application help them to take the attendance with the help of camera installed in the classroom by matching it to the preset facial data-set of students ,the obtained attendance record is saved electronically in a system, that will be used for further analysis which in turn saves a lot of time, money and energy.</a:t>
            </a:r>
            <a:endParaRPr lang="en-US" sz="2400" dirty="0"/>
          </a:p>
        </p:txBody>
      </p:sp>
    </p:spTree>
    <p:extLst>
      <p:ext uri="{BB962C8B-B14F-4D97-AF65-F5344CB8AC3E}">
        <p14:creationId xmlns:p14="http://schemas.microsoft.com/office/powerpoint/2010/main" val="360703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73031-05EB-4B14-826D-75F210CC6CF8}"/>
              </a:ext>
            </a:extLst>
          </p:cNvPr>
          <p:cNvSpPr txBox="1"/>
          <p:nvPr/>
        </p:nvSpPr>
        <p:spPr>
          <a:xfrm>
            <a:off x="1760560" y="941696"/>
            <a:ext cx="9103057" cy="646331"/>
          </a:xfrm>
          <a:prstGeom prst="rect">
            <a:avLst/>
          </a:prstGeom>
          <a:noFill/>
        </p:spPr>
        <p:txBody>
          <a:bodyPr wrap="square" rtlCol="0">
            <a:spAutoFit/>
          </a:bodyPr>
          <a:lstStyle/>
          <a:p>
            <a:r>
              <a:rPr lang="en-US" sz="3600" u="sng" dirty="0">
                <a:solidFill>
                  <a:schemeClr val="bg2">
                    <a:lumMod val="50000"/>
                  </a:schemeClr>
                </a:solidFill>
                <a:effectLst>
                  <a:outerShdw blurRad="38100" dist="38100" dir="2700000" algn="tl">
                    <a:srgbClr val="000000">
                      <a:alpha val="43137"/>
                    </a:srgbClr>
                  </a:outerShdw>
                </a:effectLst>
              </a:rPr>
              <a:t>HARDWARE AND SOFTWARE REQUIREMENTS</a:t>
            </a:r>
          </a:p>
        </p:txBody>
      </p:sp>
      <p:sp>
        <p:nvSpPr>
          <p:cNvPr id="4" name="TextBox 3">
            <a:extLst>
              <a:ext uri="{FF2B5EF4-FFF2-40B4-BE49-F238E27FC236}">
                <a16:creationId xmlns:a16="http://schemas.microsoft.com/office/drawing/2014/main" id="{A69E5298-5EC7-4CDD-9A3C-12B749917E82}"/>
              </a:ext>
            </a:extLst>
          </p:cNvPr>
          <p:cNvSpPr txBox="1"/>
          <p:nvPr/>
        </p:nvSpPr>
        <p:spPr>
          <a:xfrm>
            <a:off x="832513" y="2233838"/>
            <a:ext cx="6660108" cy="584775"/>
          </a:xfrm>
          <a:prstGeom prst="rect">
            <a:avLst/>
          </a:prstGeom>
          <a:noFill/>
        </p:spPr>
        <p:txBody>
          <a:bodyPr wrap="square" rtlCol="0">
            <a:spAutoFit/>
          </a:bodyPr>
          <a:lstStyle/>
          <a:p>
            <a:r>
              <a:rPr lang="en-US" sz="3200" u="sng" dirty="0"/>
              <a:t>HARDWARE REQUIREMENTS :</a:t>
            </a:r>
          </a:p>
        </p:txBody>
      </p:sp>
      <p:sp>
        <p:nvSpPr>
          <p:cNvPr id="5" name="TextBox 4">
            <a:extLst>
              <a:ext uri="{FF2B5EF4-FFF2-40B4-BE49-F238E27FC236}">
                <a16:creationId xmlns:a16="http://schemas.microsoft.com/office/drawing/2014/main" id="{2024AA14-3F2F-4D03-B4D6-254F294F0A8D}"/>
              </a:ext>
            </a:extLst>
          </p:cNvPr>
          <p:cNvSpPr txBox="1"/>
          <p:nvPr/>
        </p:nvSpPr>
        <p:spPr>
          <a:xfrm>
            <a:off x="832513" y="3373562"/>
            <a:ext cx="7670042" cy="2624629"/>
          </a:xfrm>
          <a:prstGeom prst="rect">
            <a:avLst/>
          </a:prstGeom>
          <a:noFill/>
        </p:spPr>
        <p:txBody>
          <a:bodyPr wrap="square" rtlCol="0">
            <a:spAutoFit/>
          </a:bodyPr>
          <a:lstStyle/>
          <a:p>
            <a:pPr marL="0" marR="0">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Processor 		: 	Intel core Duo 2.0 GHz or more</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RAM		       :  	4 GB or more </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Hard disk 	</a:t>
            </a:r>
            <a:r>
              <a:rPr lang="en-US" dirty="0">
                <a:latin typeface="Times New Roman" panose="02020603050405020304" pitchFamily="18" charset="0"/>
                <a:ea typeface="Times New Roman" panose="02020603050405020304" pitchFamily="18" charset="0"/>
                <a:cs typeface="Mangal" panose="02040503050203030202" pitchFamily="18" charset="0"/>
              </a:rPr>
              <a:t>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256 GB or more</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Monitor 		       :   	15.6 inches CRT or LCD monitor </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Keyboard 	       :   	Normal keyboard</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15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Mouse 		</a:t>
            </a:r>
            <a:r>
              <a:rPr lang="en-US" dirty="0">
                <a:latin typeface="Times New Roman" panose="02020603050405020304" pitchFamily="18" charset="0"/>
                <a:ea typeface="Times New Roman" panose="02020603050405020304" pitchFamily="18" charset="0"/>
                <a:cs typeface="Mangal" panose="02040503050203030202" pitchFamily="18" charset="0"/>
              </a:rPr>
              <a:t>       </a:t>
            </a:r>
            <a:r>
              <a:rPr lang="en-US" sz="1800" dirty="0">
                <a:effectLst/>
                <a:latin typeface="Times New Roman" panose="02020603050405020304" pitchFamily="18" charset="0"/>
                <a:ea typeface="Times New Roman" panose="02020603050405020304" pitchFamily="18" charset="0"/>
                <a:cs typeface="Mangal" panose="02040503050203030202" pitchFamily="18" charset="0"/>
              </a:rPr>
              <a:t>:       Compatible Mouse</a:t>
            </a:r>
            <a:endParaRPr lang="en-US" sz="18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15142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F86D6-C1F4-4CE7-B934-0173104882B4}"/>
              </a:ext>
            </a:extLst>
          </p:cNvPr>
          <p:cNvSpPr txBox="1"/>
          <p:nvPr/>
        </p:nvSpPr>
        <p:spPr>
          <a:xfrm>
            <a:off x="2743200" y="1105469"/>
            <a:ext cx="8079475" cy="769441"/>
          </a:xfrm>
          <a:prstGeom prst="rect">
            <a:avLst/>
          </a:prstGeom>
          <a:noFill/>
        </p:spPr>
        <p:txBody>
          <a:bodyPr wrap="square" rtlCol="0">
            <a:spAutoFit/>
          </a:bodyPr>
          <a:lstStyle/>
          <a:p>
            <a:r>
              <a:rPr lang="en-US" sz="4400" u="sng" dirty="0">
                <a:solidFill>
                  <a:schemeClr val="bg2">
                    <a:lumMod val="50000"/>
                  </a:schemeClr>
                </a:solidFill>
                <a:effectLst>
                  <a:outerShdw blurRad="38100" dist="38100" dir="2700000" algn="tl">
                    <a:srgbClr val="000000">
                      <a:alpha val="43137"/>
                    </a:srgbClr>
                  </a:outerShdw>
                </a:effectLst>
              </a:rPr>
              <a:t>SOFTWARE REQUIREMENTS :</a:t>
            </a:r>
          </a:p>
        </p:txBody>
      </p:sp>
      <p:sp>
        <p:nvSpPr>
          <p:cNvPr id="3" name="TextBox 2">
            <a:extLst>
              <a:ext uri="{FF2B5EF4-FFF2-40B4-BE49-F238E27FC236}">
                <a16:creationId xmlns:a16="http://schemas.microsoft.com/office/drawing/2014/main" id="{863CFD8E-7D6D-4BC8-8511-8868A5DCF1A4}"/>
              </a:ext>
            </a:extLst>
          </p:cNvPr>
          <p:cNvSpPr txBox="1"/>
          <p:nvPr/>
        </p:nvSpPr>
        <p:spPr>
          <a:xfrm>
            <a:off x="1678675" y="3057099"/>
            <a:ext cx="9389659" cy="2394502"/>
          </a:xfrm>
          <a:prstGeom prst="rect">
            <a:avLst/>
          </a:prstGeom>
          <a:noFill/>
        </p:spPr>
        <p:txBody>
          <a:bodyPr wrap="square" rtlCol="0">
            <a:spAutoFit/>
          </a:bodyPr>
          <a:lstStyle/>
          <a:p>
            <a:pPr marL="0" marR="0">
              <a:lnSpc>
                <a:spcPct val="115000"/>
              </a:lnSpc>
              <a:spcBef>
                <a:spcPts val="0"/>
              </a:spcBef>
              <a:spcAft>
                <a:spcPts val="1000"/>
              </a:spcAft>
            </a:pPr>
            <a:r>
              <a:rPr lang="en-US" sz="2800" dirty="0">
                <a:effectLst/>
                <a:latin typeface="Times New Roman" panose="02020603050405020304" pitchFamily="18" charset="0"/>
                <a:ea typeface="Times New Roman" panose="02020603050405020304" pitchFamily="18" charset="0"/>
                <a:cs typeface="Mangal" panose="02040503050203030202" pitchFamily="18" charset="0"/>
              </a:rPr>
              <a:t>Programming Language used    : Python/C++</a:t>
            </a:r>
            <a:endParaRPr lang="en-US" sz="2800"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15000"/>
              </a:lnSpc>
              <a:spcBef>
                <a:spcPts val="0"/>
              </a:spcBef>
              <a:spcAft>
                <a:spcPts val="1000"/>
              </a:spcAft>
            </a:pPr>
            <a:r>
              <a:rPr lang="en-US" sz="2800" dirty="0">
                <a:effectLst/>
                <a:latin typeface="Times New Roman" panose="02020603050405020304" pitchFamily="18" charset="0"/>
                <a:ea typeface="Times New Roman" panose="02020603050405020304" pitchFamily="18" charset="0"/>
                <a:cs typeface="Mangal" panose="02040503050203030202" pitchFamily="18" charset="0"/>
              </a:rPr>
              <a:t>Software Tools                           : </a:t>
            </a:r>
            <a:r>
              <a:rPr lang="en-US" sz="2800" dirty="0" err="1">
                <a:effectLst/>
                <a:latin typeface="Times New Roman" panose="02020603050405020304" pitchFamily="18" charset="0"/>
                <a:ea typeface="Times New Roman" panose="02020603050405020304" pitchFamily="18" charset="0"/>
                <a:cs typeface="Mangal" panose="02040503050203030202" pitchFamily="18" charset="0"/>
              </a:rPr>
              <a:t>Pycharm</a:t>
            </a:r>
            <a:r>
              <a:rPr lang="en-US" sz="2800" dirty="0">
                <a:effectLst/>
                <a:latin typeface="Times New Roman" panose="02020603050405020304" pitchFamily="18" charset="0"/>
                <a:ea typeface="Times New Roman" panose="02020603050405020304" pitchFamily="18" charset="0"/>
                <a:cs typeface="Mangal" panose="02040503050203030202" pitchFamily="18" charset="0"/>
              </a:rPr>
              <a:t>/</a:t>
            </a:r>
            <a:r>
              <a:rPr lang="en-US" sz="2800" dirty="0" err="1">
                <a:effectLst/>
                <a:latin typeface="Times New Roman" panose="02020603050405020304" pitchFamily="18" charset="0"/>
                <a:ea typeface="Times New Roman" panose="02020603050405020304" pitchFamily="18" charset="0"/>
                <a:cs typeface="Mangal" panose="02040503050203030202" pitchFamily="18" charset="0"/>
              </a:rPr>
              <a:t>Jupyter</a:t>
            </a:r>
            <a:r>
              <a:rPr lang="en-US" sz="2800" dirty="0">
                <a:effectLst/>
                <a:latin typeface="Times New Roman" panose="02020603050405020304" pitchFamily="18" charset="0"/>
                <a:ea typeface="Times New Roman" panose="02020603050405020304" pitchFamily="18" charset="0"/>
                <a:cs typeface="Mangal" panose="02040503050203030202" pitchFamily="18" charset="0"/>
              </a:rPr>
              <a:t> IDE</a:t>
            </a:r>
            <a:endParaRPr lang="en-US" sz="2800" dirty="0">
              <a:effectLst/>
              <a:latin typeface="Calibri" panose="020F0502020204030204" pitchFamily="34" charset="0"/>
              <a:ea typeface="Times New Roman" panose="02020603050405020304" pitchFamily="18" charset="0"/>
              <a:cs typeface="Mangal" panose="02040503050203030202" pitchFamily="18" charset="0"/>
            </a:endParaRPr>
          </a:p>
          <a:p>
            <a:pPr marL="0" marR="0">
              <a:lnSpc>
                <a:spcPct val="115000"/>
              </a:lnSpc>
              <a:spcBef>
                <a:spcPts val="0"/>
              </a:spcBef>
              <a:spcAft>
                <a:spcPts val="1000"/>
              </a:spcAft>
            </a:pPr>
            <a:r>
              <a:rPr lang="en-US" sz="2800" dirty="0">
                <a:effectLst/>
                <a:latin typeface="Times New Roman" panose="02020603050405020304" pitchFamily="18" charset="0"/>
                <a:ea typeface="Times New Roman" panose="02020603050405020304" pitchFamily="18" charset="0"/>
                <a:cs typeface="Mangal" panose="02040503050203030202" pitchFamily="18" charset="0"/>
              </a:rPr>
              <a:t>Operating system	                    : windows 7,8,10</a:t>
            </a:r>
            <a:endParaRPr lang="en-US" sz="2800" dirty="0">
              <a:effectLst/>
              <a:latin typeface="Calibri" panose="020F0502020204030204" pitchFamily="34" charset="0"/>
              <a:ea typeface="Times New Roman" panose="02020603050405020304" pitchFamily="18" charset="0"/>
              <a:cs typeface="Mangal" panose="02040503050203030202" pitchFamily="18" charset="0"/>
            </a:endParaRPr>
          </a:p>
          <a:p>
            <a:endParaRPr lang="en-US" sz="2800" dirty="0"/>
          </a:p>
        </p:txBody>
      </p:sp>
    </p:spTree>
    <p:extLst>
      <p:ext uri="{BB962C8B-B14F-4D97-AF65-F5344CB8AC3E}">
        <p14:creationId xmlns:p14="http://schemas.microsoft.com/office/powerpoint/2010/main" val="1550419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630E6C-575B-474D-8D91-B617E4EB2610}"/>
              </a:ext>
            </a:extLst>
          </p:cNvPr>
          <p:cNvSpPr txBox="1"/>
          <p:nvPr/>
        </p:nvSpPr>
        <p:spPr>
          <a:xfrm>
            <a:off x="2879678" y="2644170"/>
            <a:ext cx="7724633" cy="1569660"/>
          </a:xfrm>
          <a:prstGeom prst="rect">
            <a:avLst/>
          </a:prstGeom>
          <a:noFill/>
        </p:spPr>
        <p:txBody>
          <a:bodyPr wrap="square" rtlCol="0">
            <a:spAutoFit/>
          </a:bodyPr>
          <a:lstStyle/>
          <a:p>
            <a:r>
              <a:rPr lang="en-US" sz="9600" dirty="0">
                <a:solidFill>
                  <a:schemeClr val="bg2">
                    <a:lumMod val="50000"/>
                  </a:schemeClr>
                </a:solidFill>
              </a:rPr>
              <a:t>THANK YOU</a:t>
            </a:r>
          </a:p>
        </p:txBody>
      </p:sp>
    </p:spTree>
    <p:extLst>
      <p:ext uri="{BB962C8B-B14F-4D97-AF65-F5344CB8AC3E}">
        <p14:creationId xmlns:p14="http://schemas.microsoft.com/office/powerpoint/2010/main" val="4275614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81</TotalTime>
  <Words>354</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 Verma</dc:creator>
  <cp:lastModifiedBy>Mayank Verma</cp:lastModifiedBy>
  <cp:revision>6</cp:revision>
  <dcterms:created xsi:type="dcterms:W3CDTF">2021-01-02T11:17:12Z</dcterms:created>
  <dcterms:modified xsi:type="dcterms:W3CDTF">2021-01-02T14:24:07Z</dcterms:modified>
</cp:coreProperties>
</file>