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21388388" cy="30275213"/>
  <p:notesSz cx="6858000" cy="9144000"/>
  <p:defaultTextStyle>
    <a:defPPr>
      <a:defRPr lang="ja-JP"/>
    </a:defPPr>
    <a:lvl1pPr marL="0" algn="l" defTabSz="2817724" rtl="0" eaLnBrk="1" latinLnBrk="0" hangingPunct="1">
      <a:defRPr kumimoji="1" sz="5547" kern="1200">
        <a:solidFill>
          <a:schemeClr val="tx1"/>
        </a:solidFill>
        <a:latin typeface="+mn-lt"/>
        <a:ea typeface="+mn-ea"/>
        <a:cs typeface="+mn-cs"/>
      </a:defRPr>
    </a:lvl1pPr>
    <a:lvl2pPr marL="1408862" algn="l" defTabSz="2817724" rtl="0" eaLnBrk="1" latinLnBrk="0" hangingPunct="1">
      <a:defRPr kumimoji="1" sz="5547" kern="1200">
        <a:solidFill>
          <a:schemeClr val="tx1"/>
        </a:solidFill>
        <a:latin typeface="+mn-lt"/>
        <a:ea typeface="+mn-ea"/>
        <a:cs typeface="+mn-cs"/>
      </a:defRPr>
    </a:lvl2pPr>
    <a:lvl3pPr marL="2817724" algn="l" defTabSz="2817724" rtl="0" eaLnBrk="1" latinLnBrk="0" hangingPunct="1">
      <a:defRPr kumimoji="1" sz="5547" kern="1200">
        <a:solidFill>
          <a:schemeClr val="tx1"/>
        </a:solidFill>
        <a:latin typeface="+mn-lt"/>
        <a:ea typeface="+mn-ea"/>
        <a:cs typeface="+mn-cs"/>
      </a:defRPr>
    </a:lvl3pPr>
    <a:lvl4pPr marL="4226585" algn="l" defTabSz="2817724" rtl="0" eaLnBrk="1" latinLnBrk="0" hangingPunct="1">
      <a:defRPr kumimoji="1" sz="5547" kern="1200">
        <a:solidFill>
          <a:schemeClr val="tx1"/>
        </a:solidFill>
        <a:latin typeface="+mn-lt"/>
        <a:ea typeface="+mn-ea"/>
        <a:cs typeface="+mn-cs"/>
      </a:defRPr>
    </a:lvl4pPr>
    <a:lvl5pPr marL="5635447" algn="l" defTabSz="2817724" rtl="0" eaLnBrk="1" latinLnBrk="0" hangingPunct="1">
      <a:defRPr kumimoji="1" sz="5547" kern="1200">
        <a:solidFill>
          <a:schemeClr val="tx1"/>
        </a:solidFill>
        <a:latin typeface="+mn-lt"/>
        <a:ea typeface="+mn-ea"/>
        <a:cs typeface="+mn-cs"/>
      </a:defRPr>
    </a:lvl5pPr>
    <a:lvl6pPr marL="7044309" algn="l" defTabSz="2817724" rtl="0" eaLnBrk="1" latinLnBrk="0" hangingPunct="1">
      <a:defRPr kumimoji="1" sz="5547" kern="1200">
        <a:solidFill>
          <a:schemeClr val="tx1"/>
        </a:solidFill>
        <a:latin typeface="+mn-lt"/>
        <a:ea typeface="+mn-ea"/>
        <a:cs typeface="+mn-cs"/>
      </a:defRPr>
    </a:lvl6pPr>
    <a:lvl7pPr marL="8453171" algn="l" defTabSz="2817724" rtl="0" eaLnBrk="1" latinLnBrk="0" hangingPunct="1">
      <a:defRPr kumimoji="1" sz="5547" kern="1200">
        <a:solidFill>
          <a:schemeClr val="tx1"/>
        </a:solidFill>
        <a:latin typeface="+mn-lt"/>
        <a:ea typeface="+mn-ea"/>
        <a:cs typeface="+mn-cs"/>
      </a:defRPr>
    </a:lvl7pPr>
    <a:lvl8pPr marL="9862033" algn="l" defTabSz="2817724" rtl="0" eaLnBrk="1" latinLnBrk="0" hangingPunct="1">
      <a:defRPr kumimoji="1" sz="5547" kern="1200">
        <a:solidFill>
          <a:schemeClr val="tx1"/>
        </a:solidFill>
        <a:latin typeface="+mn-lt"/>
        <a:ea typeface="+mn-ea"/>
        <a:cs typeface="+mn-cs"/>
      </a:defRPr>
    </a:lvl8pPr>
    <a:lvl9pPr marL="11270894" algn="l" defTabSz="2817724" rtl="0" eaLnBrk="1" latinLnBrk="0" hangingPunct="1">
      <a:defRPr kumimoji="1" sz="554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851"/>
  </p:normalViewPr>
  <p:slideViewPr>
    <p:cSldViewPr snapToGrid="0" snapToObjects="1">
      <p:cViewPr>
        <p:scale>
          <a:sx n="61" d="100"/>
          <a:sy n="61" d="100"/>
        </p:scale>
        <p:origin x="2000" y="-40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065F2-05C9-6146-9C5C-80C145B53F4D}" type="datetimeFigureOut">
              <a:rPr kumimoji="1" lang="ja-JP" altLang="en-US" smtClean="0"/>
              <a:t>2018/7/28</a:t>
            </a:fld>
            <a:endParaRPr kumimoji="1" lang="ja-JP" altLang="en-US"/>
          </a:p>
        </p:txBody>
      </p:sp>
      <p:sp>
        <p:nvSpPr>
          <p:cNvPr id="4" name="スライド イメージ プレースホルダー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EFFEF-DDB8-BF43-9483-A9AA07DB0344}" type="slidenum">
              <a:rPr kumimoji="1" lang="ja-JP" altLang="en-US" smtClean="0"/>
              <a:t>‹#›</a:t>
            </a:fld>
            <a:endParaRPr kumimoji="1" lang="ja-JP" altLang="en-US"/>
          </a:p>
        </p:txBody>
      </p:sp>
    </p:spTree>
    <p:extLst>
      <p:ext uri="{BB962C8B-B14F-4D97-AF65-F5344CB8AC3E}">
        <p14:creationId xmlns:p14="http://schemas.microsoft.com/office/powerpoint/2010/main" val="1977348814"/>
      </p:ext>
    </p:extLst>
  </p:cSld>
  <p:clrMap bg1="lt1" tx1="dk1" bg2="lt2" tx2="dk2" accent1="accent1" accent2="accent2" accent3="accent3" accent4="accent4" accent5="accent5" accent6="accent6" hlink="hlink" folHlink="folHlink"/>
  <p:notesStyle>
    <a:lvl1pPr marL="0" algn="l" defTabSz="2817724" rtl="0" eaLnBrk="1" latinLnBrk="0" hangingPunct="1">
      <a:defRPr kumimoji="1" sz="3698" kern="1200">
        <a:solidFill>
          <a:schemeClr val="tx1"/>
        </a:solidFill>
        <a:latin typeface="+mn-lt"/>
        <a:ea typeface="+mn-ea"/>
        <a:cs typeface="+mn-cs"/>
      </a:defRPr>
    </a:lvl1pPr>
    <a:lvl2pPr marL="1408862" algn="l" defTabSz="2817724" rtl="0" eaLnBrk="1" latinLnBrk="0" hangingPunct="1">
      <a:defRPr kumimoji="1" sz="3698" kern="1200">
        <a:solidFill>
          <a:schemeClr val="tx1"/>
        </a:solidFill>
        <a:latin typeface="+mn-lt"/>
        <a:ea typeface="+mn-ea"/>
        <a:cs typeface="+mn-cs"/>
      </a:defRPr>
    </a:lvl2pPr>
    <a:lvl3pPr marL="2817724" algn="l" defTabSz="2817724" rtl="0" eaLnBrk="1" latinLnBrk="0" hangingPunct="1">
      <a:defRPr kumimoji="1" sz="3698" kern="1200">
        <a:solidFill>
          <a:schemeClr val="tx1"/>
        </a:solidFill>
        <a:latin typeface="+mn-lt"/>
        <a:ea typeface="+mn-ea"/>
        <a:cs typeface="+mn-cs"/>
      </a:defRPr>
    </a:lvl3pPr>
    <a:lvl4pPr marL="4226585" algn="l" defTabSz="2817724" rtl="0" eaLnBrk="1" latinLnBrk="0" hangingPunct="1">
      <a:defRPr kumimoji="1" sz="3698" kern="1200">
        <a:solidFill>
          <a:schemeClr val="tx1"/>
        </a:solidFill>
        <a:latin typeface="+mn-lt"/>
        <a:ea typeface="+mn-ea"/>
        <a:cs typeface="+mn-cs"/>
      </a:defRPr>
    </a:lvl4pPr>
    <a:lvl5pPr marL="5635447" algn="l" defTabSz="2817724" rtl="0" eaLnBrk="1" latinLnBrk="0" hangingPunct="1">
      <a:defRPr kumimoji="1" sz="3698" kern="1200">
        <a:solidFill>
          <a:schemeClr val="tx1"/>
        </a:solidFill>
        <a:latin typeface="+mn-lt"/>
        <a:ea typeface="+mn-ea"/>
        <a:cs typeface="+mn-cs"/>
      </a:defRPr>
    </a:lvl5pPr>
    <a:lvl6pPr marL="7044309" algn="l" defTabSz="2817724" rtl="0" eaLnBrk="1" latinLnBrk="0" hangingPunct="1">
      <a:defRPr kumimoji="1" sz="3698" kern="1200">
        <a:solidFill>
          <a:schemeClr val="tx1"/>
        </a:solidFill>
        <a:latin typeface="+mn-lt"/>
        <a:ea typeface="+mn-ea"/>
        <a:cs typeface="+mn-cs"/>
      </a:defRPr>
    </a:lvl6pPr>
    <a:lvl7pPr marL="8453171" algn="l" defTabSz="2817724" rtl="0" eaLnBrk="1" latinLnBrk="0" hangingPunct="1">
      <a:defRPr kumimoji="1" sz="3698" kern="1200">
        <a:solidFill>
          <a:schemeClr val="tx1"/>
        </a:solidFill>
        <a:latin typeface="+mn-lt"/>
        <a:ea typeface="+mn-ea"/>
        <a:cs typeface="+mn-cs"/>
      </a:defRPr>
    </a:lvl7pPr>
    <a:lvl8pPr marL="9862033" algn="l" defTabSz="2817724" rtl="0" eaLnBrk="1" latinLnBrk="0" hangingPunct="1">
      <a:defRPr kumimoji="1" sz="3698" kern="1200">
        <a:solidFill>
          <a:schemeClr val="tx1"/>
        </a:solidFill>
        <a:latin typeface="+mn-lt"/>
        <a:ea typeface="+mn-ea"/>
        <a:cs typeface="+mn-cs"/>
      </a:defRPr>
    </a:lvl8pPr>
    <a:lvl9pPr marL="11270894" algn="l" defTabSz="2817724" rtl="0" eaLnBrk="1" latinLnBrk="0" hangingPunct="1">
      <a:defRPr kumimoji="1" sz="36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339975" y="1143000"/>
            <a:ext cx="217805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F5EFFEF-DDB8-BF43-9483-A9AA07DB0344}" type="slidenum">
              <a:rPr kumimoji="1" lang="ja-JP" altLang="en-US" smtClean="0"/>
              <a:t>1</a:t>
            </a:fld>
            <a:endParaRPr kumimoji="1" lang="ja-JP" altLang="en-US"/>
          </a:p>
        </p:txBody>
      </p:sp>
    </p:spTree>
    <p:extLst>
      <p:ext uri="{BB962C8B-B14F-4D97-AF65-F5344CB8AC3E}">
        <p14:creationId xmlns:p14="http://schemas.microsoft.com/office/powerpoint/2010/main" val="99207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4765"/>
            <a:ext cx="18180130" cy="10540259"/>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1497"/>
            <a:ext cx="16041291" cy="730949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2073923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158089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1875"/>
            <a:ext cx="461187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1875"/>
            <a:ext cx="13568259"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98224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96870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7788"/>
            <a:ext cx="18447485" cy="12593645"/>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0574"/>
            <a:ext cx="18447485" cy="6622701"/>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161341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871"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244336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82"/>
            <a:ext cx="18447485"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1634"/>
            <a:ext cx="9048289"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4" name="Content Placeholder 3"/>
          <p:cNvSpPr>
            <a:spLocks noGrp="1"/>
          </p:cNvSpPr>
          <p:nvPr>
            <p:ph sz="half" idx="2"/>
          </p:nvPr>
        </p:nvSpPr>
        <p:spPr>
          <a:xfrm>
            <a:off x="1473240" y="11058863"/>
            <a:ext cx="9048289"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7872" y="7421634"/>
            <a:ext cx="9092851"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6" name="Content Placeholder 5"/>
          <p:cNvSpPr>
            <a:spLocks noGrp="1"/>
          </p:cNvSpPr>
          <p:nvPr>
            <p:ph sz="quarter" idx="4"/>
          </p:nvPr>
        </p:nvSpPr>
        <p:spPr>
          <a:xfrm>
            <a:off x="10827872" y="11058863"/>
            <a:ext cx="9092851"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261260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337705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42440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077"/>
            <a:ext cx="10827871" cy="21515024"/>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258015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077"/>
            <a:ext cx="10827871" cy="21515024"/>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6C7B1CBF-9038-0440-BD83-462C5406051E}"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389573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82"/>
            <a:ext cx="18447485"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452" y="28060644"/>
            <a:ext cx="4812387" cy="1611875"/>
          </a:xfrm>
          <a:prstGeom prst="rect">
            <a:avLst/>
          </a:prstGeom>
        </p:spPr>
        <p:txBody>
          <a:bodyPr vert="horz" lIns="91440" tIns="45720" rIns="91440" bIns="45720" rtlCol="0" anchor="ctr"/>
          <a:lstStyle>
            <a:lvl1pPr algn="l">
              <a:defRPr sz="2807">
                <a:solidFill>
                  <a:schemeClr val="tx1">
                    <a:tint val="75000"/>
                  </a:schemeClr>
                </a:solidFill>
              </a:defRPr>
            </a:lvl1pPr>
          </a:lstStyle>
          <a:p>
            <a:fld id="{6C7B1CBF-9038-0440-BD83-462C5406051E}" type="datetimeFigureOut">
              <a:rPr kumimoji="1" lang="ja-JP" altLang="en-US" smtClean="0"/>
              <a:t>2018/7/28</a:t>
            </a:fld>
            <a:endParaRPr kumimoji="1" lang="ja-JP" altLang="en-US"/>
          </a:p>
        </p:txBody>
      </p:sp>
      <p:sp>
        <p:nvSpPr>
          <p:cNvPr id="5" name="Footer Placeholder 4"/>
          <p:cNvSpPr>
            <a:spLocks noGrp="1"/>
          </p:cNvSpPr>
          <p:nvPr>
            <p:ph type="ftr" sz="quarter" idx="3"/>
          </p:nvPr>
        </p:nvSpPr>
        <p:spPr>
          <a:xfrm>
            <a:off x="7084904" y="28060644"/>
            <a:ext cx="7218581" cy="1611875"/>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5105549" y="28060644"/>
            <a:ext cx="4812387" cy="1611875"/>
          </a:xfrm>
          <a:prstGeom prst="rect">
            <a:avLst/>
          </a:prstGeom>
        </p:spPr>
        <p:txBody>
          <a:bodyPr vert="horz" lIns="91440" tIns="45720" rIns="91440" bIns="45720" rtlCol="0" anchor="ctr"/>
          <a:lstStyle>
            <a:lvl1pPr algn="r">
              <a:defRPr sz="2807">
                <a:solidFill>
                  <a:schemeClr val="tx1">
                    <a:tint val="75000"/>
                  </a:schemeClr>
                </a:solidFill>
              </a:defRPr>
            </a:lvl1pPr>
          </a:lstStyle>
          <a:p>
            <a:fld id="{6F71B944-5B49-BE49-837F-7543BCD302FB}" type="slidenum">
              <a:rPr kumimoji="1" lang="ja-JP" altLang="en-US" smtClean="0"/>
              <a:t>‹#›</a:t>
            </a:fld>
            <a:endParaRPr kumimoji="1" lang="ja-JP" altLang="en-US"/>
          </a:p>
        </p:txBody>
      </p:sp>
    </p:spTree>
    <p:extLst>
      <p:ext uri="{BB962C8B-B14F-4D97-AF65-F5344CB8AC3E}">
        <p14:creationId xmlns:p14="http://schemas.microsoft.com/office/powerpoint/2010/main" val="5079877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JP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 name="正方形/長方形 21">
            <a:extLst>
              <a:ext uri="{FF2B5EF4-FFF2-40B4-BE49-F238E27FC236}">
                <a16:creationId xmlns:a16="http://schemas.microsoft.com/office/drawing/2014/main" id="{D6F4FB74-328C-1543-B446-2103C6A2545F}"/>
              </a:ext>
            </a:extLst>
          </p:cNvPr>
          <p:cNvSpPr/>
          <p:nvPr/>
        </p:nvSpPr>
        <p:spPr>
          <a:xfrm>
            <a:off x="13720555" y="7493044"/>
            <a:ext cx="7026273" cy="677852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4" name="正方形/長方形 3"/>
          <p:cNvSpPr/>
          <p:nvPr/>
        </p:nvSpPr>
        <p:spPr>
          <a:xfrm>
            <a:off x="215992" y="1436712"/>
            <a:ext cx="20939897" cy="1920133"/>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5" name="テキスト ボックス 4"/>
          <p:cNvSpPr txBox="1"/>
          <p:nvPr/>
        </p:nvSpPr>
        <p:spPr>
          <a:xfrm>
            <a:off x="4364245" y="195167"/>
            <a:ext cx="14444980" cy="515526"/>
          </a:xfrm>
          <a:prstGeom prst="rect">
            <a:avLst/>
          </a:prstGeom>
          <a:noFill/>
        </p:spPr>
        <p:txBody>
          <a:bodyPr wrap="none" rtlCol="0">
            <a:spAutoFit/>
          </a:bodyPr>
          <a:lstStyle/>
          <a:p>
            <a:r>
              <a:rPr lang="ja-JP" altLang="en-US" sz="2750" dirty="0"/>
              <a:t>システムデザイン研究科　機械システム工学域　博士前期課程　公開期末評価　</a:t>
            </a:r>
            <a:r>
              <a:rPr lang="en-US" altLang="ja-JP" sz="2750" dirty="0"/>
              <a:t>(2018/8/6)</a:t>
            </a:r>
            <a:endParaRPr lang="ja-JP" altLang="en-US" sz="2750" dirty="0"/>
          </a:p>
        </p:txBody>
      </p:sp>
      <p:sp>
        <p:nvSpPr>
          <p:cNvPr id="6" name="テキスト ボックス 5"/>
          <p:cNvSpPr txBox="1"/>
          <p:nvPr/>
        </p:nvSpPr>
        <p:spPr>
          <a:xfrm>
            <a:off x="2803306" y="1438516"/>
            <a:ext cx="15445830" cy="1973489"/>
          </a:xfrm>
          <a:prstGeom prst="rect">
            <a:avLst/>
          </a:prstGeom>
          <a:noFill/>
        </p:spPr>
        <p:txBody>
          <a:bodyPr wrap="none" rtlCol="0">
            <a:spAutoFit/>
          </a:bodyPr>
          <a:lstStyle/>
          <a:p>
            <a:pPr algn="ctr"/>
            <a:r>
              <a:rPr lang="en-US" altLang="ja-JP" sz="6112" b="1" dirty="0">
                <a:solidFill>
                  <a:schemeClr val="bg1"/>
                </a:solidFill>
              </a:rPr>
              <a:t>Evolutionary Robot Vision for Target Detection </a:t>
            </a:r>
          </a:p>
          <a:p>
            <a:pPr algn="ctr"/>
            <a:r>
              <a:rPr lang="en-US" altLang="ja-JP" sz="6112" b="1" dirty="0">
                <a:solidFill>
                  <a:schemeClr val="bg1"/>
                </a:solidFill>
              </a:rPr>
              <a:t>with Unclear Shape in Fiber Images</a:t>
            </a:r>
            <a:endParaRPr lang="ja-JP" altLang="en-US" sz="6112" b="1" dirty="0">
              <a:solidFill>
                <a:schemeClr val="bg1"/>
              </a:solidFill>
            </a:endParaRPr>
          </a:p>
        </p:txBody>
      </p:sp>
      <p:sp>
        <p:nvSpPr>
          <p:cNvPr id="10" name="正方形/長方形 9"/>
          <p:cNvSpPr/>
          <p:nvPr/>
        </p:nvSpPr>
        <p:spPr>
          <a:xfrm>
            <a:off x="14224664" y="4077845"/>
            <a:ext cx="6553035" cy="256474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11" name="正方形/長方形 10"/>
          <p:cNvSpPr/>
          <p:nvPr/>
        </p:nvSpPr>
        <p:spPr>
          <a:xfrm>
            <a:off x="7292421" y="4057809"/>
            <a:ext cx="6453243" cy="256474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15" name="テキスト ボックス 14"/>
          <p:cNvSpPr txBox="1"/>
          <p:nvPr/>
        </p:nvSpPr>
        <p:spPr>
          <a:xfrm>
            <a:off x="7357914" y="4296015"/>
            <a:ext cx="6676806" cy="2349874"/>
          </a:xfrm>
          <a:prstGeom prst="rect">
            <a:avLst/>
          </a:prstGeom>
          <a:noFill/>
        </p:spPr>
        <p:txBody>
          <a:bodyPr wrap="square" rtlCol="0">
            <a:spAutoFit/>
          </a:bodyPr>
          <a:lstStyle/>
          <a:p>
            <a:r>
              <a:rPr lang="en-US" sz="2445" dirty="0"/>
              <a:t>In practice, the fiber center is not at the center of alignment and the focus is not properly adjusted. Therefore, there are mainly two problem to be solved.</a:t>
            </a:r>
            <a:r>
              <a:rPr lang="zh-Hans" altLang="en-US" sz="2445" dirty="0"/>
              <a:t> </a:t>
            </a:r>
            <a:r>
              <a:rPr lang="en-US" altLang="zh-Hans" sz="2445" dirty="0"/>
              <a:t>(1) </a:t>
            </a:r>
            <a:r>
              <a:rPr lang="en-US" sz="2445" dirty="0"/>
              <a:t>detecting the target shape when in unclear state. (2) Computing the corresponding focus value.</a:t>
            </a:r>
          </a:p>
        </p:txBody>
      </p:sp>
      <p:sp>
        <p:nvSpPr>
          <p:cNvPr id="16" name="正方形/長方形 15"/>
          <p:cNvSpPr/>
          <p:nvPr/>
        </p:nvSpPr>
        <p:spPr>
          <a:xfrm>
            <a:off x="7545702" y="3607399"/>
            <a:ext cx="2098971" cy="64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18" name="正方形/長方形 17"/>
          <p:cNvSpPr/>
          <p:nvPr/>
        </p:nvSpPr>
        <p:spPr>
          <a:xfrm>
            <a:off x="14451769" y="3528759"/>
            <a:ext cx="2376517" cy="69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19" name="テキスト ボックス 18"/>
          <p:cNvSpPr txBox="1"/>
          <p:nvPr/>
        </p:nvSpPr>
        <p:spPr>
          <a:xfrm>
            <a:off x="14537530" y="3604672"/>
            <a:ext cx="2012667" cy="609526"/>
          </a:xfrm>
          <a:prstGeom prst="rect">
            <a:avLst/>
          </a:prstGeom>
          <a:noFill/>
        </p:spPr>
        <p:txBody>
          <a:bodyPr wrap="none" rtlCol="0">
            <a:spAutoFit/>
          </a:bodyPr>
          <a:lstStyle/>
          <a:p>
            <a:r>
              <a:rPr lang="en-US" altLang="zh-Hans" sz="3361" dirty="0">
                <a:solidFill>
                  <a:schemeClr val="bg1"/>
                </a:solidFill>
              </a:rPr>
              <a:t>O</a:t>
            </a:r>
            <a:r>
              <a:rPr lang="en-US" altLang="ja-JP" sz="3361" dirty="0">
                <a:solidFill>
                  <a:schemeClr val="bg1"/>
                </a:solidFill>
              </a:rPr>
              <a:t>bjectives</a:t>
            </a:r>
            <a:endParaRPr lang="ja-JP" altLang="en-US" sz="3361" dirty="0">
              <a:solidFill>
                <a:schemeClr val="bg1"/>
              </a:solidFill>
            </a:endParaRPr>
          </a:p>
        </p:txBody>
      </p:sp>
      <p:sp>
        <p:nvSpPr>
          <p:cNvPr id="20" name="テキスト ボックス 19"/>
          <p:cNvSpPr txBox="1"/>
          <p:nvPr/>
        </p:nvSpPr>
        <p:spPr>
          <a:xfrm>
            <a:off x="14288001" y="4223476"/>
            <a:ext cx="6564815" cy="2349874"/>
          </a:xfrm>
          <a:prstGeom prst="rect">
            <a:avLst/>
          </a:prstGeom>
          <a:noFill/>
        </p:spPr>
        <p:txBody>
          <a:bodyPr wrap="square" rtlCol="0">
            <a:spAutoFit/>
          </a:bodyPr>
          <a:lstStyle/>
          <a:p>
            <a:r>
              <a:rPr lang="en-US" sz="2445" dirty="0"/>
              <a:t>In order to complete the fiber connection work more efficiently, it can be automatedly processed by using Robot vision for the above two cases. Therefore, The camera automatically recognizes the fiber target in different situation and adjusts the focus value.</a:t>
            </a:r>
          </a:p>
        </p:txBody>
      </p:sp>
      <p:sp>
        <p:nvSpPr>
          <p:cNvPr id="22" name="正方形/長方形 21"/>
          <p:cNvSpPr/>
          <p:nvPr/>
        </p:nvSpPr>
        <p:spPr>
          <a:xfrm>
            <a:off x="611150" y="7489235"/>
            <a:ext cx="12797336" cy="677852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23" name="正方形/長方形 22"/>
          <p:cNvSpPr/>
          <p:nvPr/>
        </p:nvSpPr>
        <p:spPr>
          <a:xfrm>
            <a:off x="944543" y="6994743"/>
            <a:ext cx="2659633" cy="69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24" name="テキスト ボックス 23"/>
          <p:cNvSpPr txBox="1"/>
          <p:nvPr/>
        </p:nvSpPr>
        <p:spPr>
          <a:xfrm>
            <a:off x="1135971" y="7024307"/>
            <a:ext cx="3152695" cy="609526"/>
          </a:xfrm>
          <a:prstGeom prst="rect">
            <a:avLst/>
          </a:prstGeom>
          <a:noFill/>
        </p:spPr>
        <p:txBody>
          <a:bodyPr wrap="square" rtlCol="0">
            <a:spAutoFit/>
          </a:bodyPr>
          <a:lstStyle/>
          <a:p>
            <a:r>
              <a:rPr lang="en-US" altLang="ja-JP" sz="3361" dirty="0">
                <a:solidFill>
                  <a:schemeClr val="bg1"/>
                </a:solidFill>
              </a:rPr>
              <a:t>Contents</a:t>
            </a:r>
            <a:endParaRPr lang="ja-JP" altLang="en-US" sz="3361" dirty="0">
              <a:solidFill>
                <a:schemeClr val="bg1"/>
              </a:solidFill>
            </a:endParaRPr>
          </a:p>
        </p:txBody>
      </p:sp>
      <p:sp>
        <p:nvSpPr>
          <p:cNvPr id="46" name="正方形/長方形 45"/>
          <p:cNvSpPr/>
          <p:nvPr/>
        </p:nvSpPr>
        <p:spPr>
          <a:xfrm>
            <a:off x="611148" y="14921123"/>
            <a:ext cx="20178331" cy="10735586"/>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template</a:t>
            </a:r>
            <a:endParaRPr lang="en-US" sz="2400" dirty="0">
              <a:solidFill>
                <a:schemeClr val="tx1"/>
              </a:solidFill>
            </a:endParaRPr>
          </a:p>
        </p:txBody>
      </p:sp>
      <p:sp>
        <p:nvSpPr>
          <p:cNvPr id="50" name="正方形/長方形 49"/>
          <p:cNvSpPr/>
          <p:nvPr/>
        </p:nvSpPr>
        <p:spPr>
          <a:xfrm>
            <a:off x="985866" y="14424279"/>
            <a:ext cx="3986557" cy="69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51" name="テキスト ボックス 50"/>
          <p:cNvSpPr txBox="1"/>
          <p:nvPr/>
        </p:nvSpPr>
        <p:spPr>
          <a:xfrm>
            <a:off x="1026179" y="14559927"/>
            <a:ext cx="4168372" cy="515526"/>
          </a:xfrm>
          <a:prstGeom prst="rect">
            <a:avLst/>
          </a:prstGeom>
          <a:noFill/>
        </p:spPr>
        <p:txBody>
          <a:bodyPr wrap="square" rtlCol="0">
            <a:spAutoFit/>
          </a:bodyPr>
          <a:lstStyle/>
          <a:p>
            <a:r>
              <a:rPr lang="en-US" altLang="zh-Hans" sz="2750" dirty="0">
                <a:solidFill>
                  <a:schemeClr val="bg1"/>
                </a:solidFill>
              </a:rPr>
              <a:t>Unclear Shape  detection</a:t>
            </a:r>
            <a:r>
              <a:rPr lang="zh-Hans" altLang="en-US" sz="2750" dirty="0">
                <a:solidFill>
                  <a:schemeClr val="bg1"/>
                </a:solidFill>
              </a:rPr>
              <a:t> </a:t>
            </a:r>
            <a:endParaRPr lang="ja-JP" altLang="en-US" sz="2750" dirty="0">
              <a:solidFill>
                <a:schemeClr val="bg1"/>
              </a:solidFill>
            </a:endParaRPr>
          </a:p>
        </p:txBody>
      </p:sp>
      <p:sp>
        <p:nvSpPr>
          <p:cNvPr id="55" name="正方形/長方形 54"/>
          <p:cNvSpPr/>
          <p:nvPr/>
        </p:nvSpPr>
        <p:spPr>
          <a:xfrm>
            <a:off x="571245" y="26308812"/>
            <a:ext cx="8332334" cy="3895388"/>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56" name="正方形/長方形 55"/>
          <p:cNvSpPr/>
          <p:nvPr/>
        </p:nvSpPr>
        <p:spPr>
          <a:xfrm>
            <a:off x="933091" y="25902334"/>
            <a:ext cx="3558454" cy="682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57" name="テキスト ボックス 56"/>
          <p:cNvSpPr txBox="1"/>
          <p:nvPr/>
        </p:nvSpPr>
        <p:spPr>
          <a:xfrm>
            <a:off x="1068662" y="25913160"/>
            <a:ext cx="3681666" cy="656655"/>
          </a:xfrm>
          <a:prstGeom prst="rect">
            <a:avLst/>
          </a:prstGeom>
          <a:noFill/>
        </p:spPr>
        <p:txBody>
          <a:bodyPr wrap="square" rtlCol="0">
            <a:spAutoFit/>
          </a:bodyPr>
          <a:lstStyle/>
          <a:p>
            <a:r>
              <a:rPr lang="en-US" altLang="ja-JP" sz="3667" dirty="0">
                <a:solidFill>
                  <a:schemeClr val="bg1"/>
                </a:solidFill>
              </a:rPr>
              <a:t>Future work</a:t>
            </a:r>
            <a:endParaRPr lang="ja-JP" altLang="en-US" sz="3667" dirty="0">
              <a:solidFill>
                <a:schemeClr val="bg1"/>
              </a:solidFill>
            </a:endParaRPr>
          </a:p>
        </p:txBody>
      </p:sp>
      <p:sp>
        <p:nvSpPr>
          <p:cNvPr id="100" name="テキスト ボックス 99"/>
          <p:cNvSpPr txBox="1"/>
          <p:nvPr/>
        </p:nvSpPr>
        <p:spPr>
          <a:xfrm>
            <a:off x="529050" y="26864547"/>
            <a:ext cx="8252478" cy="2349874"/>
          </a:xfrm>
          <a:prstGeom prst="rect">
            <a:avLst/>
          </a:prstGeom>
          <a:noFill/>
        </p:spPr>
        <p:txBody>
          <a:bodyPr wrap="square" rtlCol="0">
            <a:spAutoFit/>
          </a:bodyPr>
          <a:lstStyle/>
          <a:p>
            <a:r>
              <a:rPr lang="ja-JP" altLang="en-US" sz="2445"/>
              <a:t>・</a:t>
            </a:r>
            <a:r>
              <a:rPr lang="en-US" altLang="ja-JP" sz="2445" dirty="0"/>
              <a:t>Object detection based on deep learning on iOS platform</a:t>
            </a:r>
            <a:r>
              <a:rPr lang="zh-Hans" altLang="en-US" sz="2445" dirty="0"/>
              <a:t> </a:t>
            </a:r>
            <a:r>
              <a:rPr lang="en-US" altLang="zh-Hans" sz="2445" dirty="0"/>
              <a:t>in</a:t>
            </a:r>
            <a:r>
              <a:rPr lang="zh-Hans" altLang="en-US" sz="2445" dirty="0"/>
              <a:t> </a:t>
            </a:r>
            <a:r>
              <a:rPr lang="en-US" altLang="zh-Hans" sz="2445" dirty="0"/>
              <a:t>next</a:t>
            </a:r>
            <a:r>
              <a:rPr lang="zh-Hans" altLang="en-US" sz="2445" dirty="0"/>
              <a:t> </a:t>
            </a:r>
            <a:r>
              <a:rPr lang="en-US" altLang="zh-Hans" sz="2445" dirty="0"/>
              <a:t>term.</a:t>
            </a:r>
            <a:endParaRPr lang="en-US" altLang="ja-JP" sz="2445" dirty="0"/>
          </a:p>
          <a:p>
            <a:r>
              <a:rPr lang="ja-JP" altLang="en-US" sz="2445"/>
              <a:t>・</a:t>
            </a:r>
            <a:r>
              <a:rPr lang="en-US" altLang="ja-JP" sz="2445" dirty="0"/>
              <a:t>Acquire object coordinates using its</a:t>
            </a:r>
            <a:r>
              <a:rPr lang="zh-Hans" altLang="en-US" sz="2445" dirty="0"/>
              <a:t> </a:t>
            </a:r>
            <a:r>
              <a:rPr lang="en-US" altLang="ja-JP" sz="2445" dirty="0"/>
              <a:t>3D information.</a:t>
            </a:r>
          </a:p>
          <a:p>
            <a:r>
              <a:rPr lang="ja-JP" altLang="en-US" sz="2445"/>
              <a:t>・</a:t>
            </a:r>
            <a:r>
              <a:rPr lang="en-US" altLang="ja-JP" sz="2445" dirty="0"/>
              <a:t> Using iPhone to remotely control robot</a:t>
            </a:r>
            <a:r>
              <a:rPr lang="zh-Hans" altLang="en-US" sz="2445" dirty="0"/>
              <a:t> </a:t>
            </a:r>
            <a:r>
              <a:rPr lang="en-US" altLang="zh-Hans" sz="2445" dirty="0"/>
              <a:t>to</a:t>
            </a:r>
            <a:r>
              <a:rPr lang="en-US" altLang="ja-JP" sz="2445" dirty="0"/>
              <a:t> grasp items.</a:t>
            </a:r>
          </a:p>
          <a:p>
            <a:r>
              <a:rPr lang="ja-JP" altLang="en-US" sz="2445"/>
              <a:t>・</a:t>
            </a:r>
            <a:r>
              <a:rPr lang="en-US" altLang="ja-JP" sz="2445" dirty="0"/>
              <a:t>Establishment of environment for actual machine experiment.</a:t>
            </a:r>
          </a:p>
          <a:p>
            <a:r>
              <a:rPr lang="ja-JP" altLang="en-US" sz="2445"/>
              <a:t>・</a:t>
            </a:r>
            <a:r>
              <a:rPr lang="en-US" altLang="ja-JP" sz="2445" dirty="0"/>
              <a:t>Experiment by actual machine.</a:t>
            </a:r>
          </a:p>
        </p:txBody>
      </p:sp>
      <p:sp>
        <p:nvSpPr>
          <p:cNvPr id="108" name="テキスト ボックス 107"/>
          <p:cNvSpPr txBox="1"/>
          <p:nvPr/>
        </p:nvSpPr>
        <p:spPr>
          <a:xfrm>
            <a:off x="-3894927" y="18839596"/>
            <a:ext cx="184731" cy="2700868"/>
          </a:xfrm>
          <a:prstGeom prst="rect">
            <a:avLst/>
          </a:prstGeom>
          <a:noFill/>
        </p:spPr>
        <p:txBody>
          <a:bodyPr wrap="none" rtlCol="0">
            <a:spAutoFit/>
          </a:bodyPr>
          <a:lstStyle/>
          <a:p>
            <a:endParaRPr lang="ja-JP" altLang="en-US" sz="16951" dirty="0"/>
          </a:p>
        </p:txBody>
      </p:sp>
      <p:grpSp>
        <p:nvGrpSpPr>
          <p:cNvPr id="1050" name="Group 1049">
            <a:extLst>
              <a:ext uri="{FF2B5EF4-FFF2-40B4-BE49-F238E27FC236}">
                <a16:creationId xmlns:a16="http://schemas.microsoft.com/office/drawing/2014/main" id="{0E5C852C-DC2E-F94D-BD18-7B3F9252BC93}"/>
              </a:ext>
            </a:extLst>
          </p:cNvPr>
          <p:cNvGrpSpPr/>
          <p:nvPr/>
        </p:nvGrpSpPr>
        <p:grpSpPr>
          <a:xfrm>
            <a:off x="9290665" y="25932877"/>
            <a:ext cx="11480846" cy="4272589"/>
            <a:chOff x="178590" y="8484675"/>
            <a:chExt cx="3757116" cy="1398208"/>
          </a:xfrm>
        </p:grpSpPr>
        <p:sp>
          <p:nvSpPr>
            <p:cNvPr id="29" name="テキスト ボックス 28"/>
            <p:cNvSpPr txBox="1"/>
            <p:nvPr/>
          </p:nvSpPr>
          <p:spPr>
            <a:xfrm>
              <a:off x="337579" y="8924784"/>
              <a:ext cx="773194" cy="153346"/>
            </a:xfrm>
            <a:prstGeom prst="rect">
              <a:avLst/>
            </a:prstGeom>
            <a:noFill/>
          </p:spPr>
          <p:txBody>
            <a:bodyPr wrap="square" rtlCol="0">
              <a:spAutoFit/>
            </a:bodyPr>
            <a:lstStyle/>
            <a:p>
              <a:r>
                <a:rPr lang="ja-JP" altLang="en-US" sz="2445" dirty="0"/>
                <a:t>修士</a:t>
              </a:r>
              <a:r>
                <a:rPr lang="en-US" altLang="ja-JP" sz="2445" dirty="0"/>
                <a:t>1</a:t>
              </a:r>
              <a:r>
                <a:rPr lang="ja-JP" altLang="en-US" sz="2445" dirty="0"/>
                <a:t>年前期</a:t>
              </a:r>
            </a:p>
          </p:txBody>
        </p:sp>
        <p:sp>
          <p:nvSpPr>
            <p:cNvPr id="52" name="正方形/長方形 51"/>
            <p:cNvSpPr/>
            <p:nvPr/>
          </p:nvSpPr>
          <p:spPr>
            <a:xfrm>
              <a:off x="178590" y="8608114"/>
              <a:ext cx="3757116" cy="127476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53" name="正方形/長方形 52"/>
            <p:cNvSpPr/>
            <p:nvPr/>
          </p:nvSpPr>
          <p:spPr>
            <a:xfrm>
              <a:off x="338882" y="8484675"/>
              <a:ext cx="1070908" cy="226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54" name="テキスト ボックス 53"/>
            <p:cNvSpPr txBox="1"/>
            <p:nvPr/>
          </p:nvSpPr>
          <p:spPr>
            <a:xfrm>
              <a:off x="395168" y="8487369"/>
              <a:ext cx="1196151" cy="214891"/>
            </a:xfrm>
            <a:prstGeom prst="rect">
              <a:avLst/>
            </a:prstGeom>
            <a:noFill/>
          </p:spPr>
          <p:txBody>
            <a:bodyPr wrap="square" rtlCol="0">
              <a:spAutoFit/>
            </a:bodyPr>
            <a:lstStyle/>
            <a:p>
              <a:r>
                <a:rPr lang="en-US" altLang="ja-JP" sz="3667" dirty="0">
                  <a:solidFill>
                    <a:schemeClr val="bg1"/>
                  </a:solidFill>
                </a:rPr>
                <a:t>Research Plan</a:t>
              </a:r>
              <a:endParaRPr lang="ja-JP" altLang="en-US" sz="3667" dirty="0">
                <a:solidFill>
                  <a:schemeClr val="bg1"/>
                </a:solidFill>
              </a:endParaRPr>
            </a:p>
          </p:txBody>
        </p:sp>
        <p:sp>
          <p:nvSpPr>
            <p:cNvPr id="9" name="正方形/長方形 8"/>
            <p:cNvSpPr/>
            <p:nvPr/>
          </p:nvSpPr>
          <p:spPr>
            <a:xfrm>
              <a:off x="285042" y="9005661"/>
              <a:ext cx="854375" cy="78138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58" name="正方形/長方形 57"/>
            <p:cNvSpPr/>
            <p:nvPr/>
          </p:nvSpPr>
          <p:spPr>
            <a:xfrm>
              <a:off x="1135677" y="9000608"/>
              <a:ext cx="927548" cy="7864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59" name="正方形/長方形 58"/>
            <p:cNvSpPr/>
            <p:nvPr/>
          </p:nvSpPr>
          <p:spPr>
            <a:xfrm>
              <a:off x="2065011" y="9005219"/>
              <a:ext cx="900442" cy="7818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60" name="正方形/長方形 59"/>
            <p:cNvSpPr/>
            <p:nvPr/>
          </p:nvSpPr>
          <p:spPr>
            <a:xfrm>
              <a:off x="2960306" y="9005436"/>
              <a:ext cx="945805" cy="7767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61" name="テキスト ボックス 60"/>
            <p:cNvSpPr txBox="1"/>
            <p:nvPr/>
          </p:nvSpPr>
          <p:spPr>
            <a:xfrm>
              <a:off x="1244521" y="8796673"/>
              <a:ext cx="773194" cy="153346"/>
            </a:xfrm>
            <a:prstGeom prst="rect">
              <a:avLst/>
            </a:prstGeom>
            <a:noFill/>
          </p:spPr>
          <p:txBody>
            <a:bodyPr wrap="square" rtlCol="0">
              <a:spAutoFit/>
            </a:bodyPr>
            <a:lstStyle/>
            <a:p>
              <a:r>
                <a:rPr lang="en-US" altLang="ja-JP" sz="2445" dirty="0"/>
                <a:t>2018.10~</a:t>
              </a:r>
              <a:endParaRPr lang="ja-JP" altLang="en-US" sz="2445" dirty="0"/>
            </a:p>
          </p:txBody>
        </p:sp>
        <p:sp>
          <p:nvSpPr>
            <p:cNvPr id="62" name="テキスト ボックス 61"/>
            <p:cNvSpPr txBox="1"/>
            <p:nvPr/>
          </p:nvSpPr>
          <p:spPr>
            <a:xfrm>
              <a:off x="3049652" y="8816796"/>
              <a:ext cx="773194" cy="153346"/>
            </a:xfrm>
            <a:prstGeom prst="rect">
              <a:avLst/>
            </a:prstGeom>
            <a:noFill/>
          </p:spPr>
          <p:txBody>
            <a:bodyPr wrap="square" rtlCol="0">
              <a:spAutoFit/>
            </a:bodyPr>
            <a:lstStyle/>
            <a:p>
              <a:r>
                <a:rPr lang="en-US" altLang="ja-JP" sz="2445" dirty="0"/>
                <a:t>2019.10~</a:t>
              </a:r>
              <a:endParaRPr lang="ja-JP" altLang="en-US" sz="2445" dirty="0"/>
            </a:p>
          </p:txBody>
        </p:sp>
        <p:sp>
          <p:nvSpPr>
            <p:cNvPr id="63" name="テキスト ボックス 62"/>
            <p:cNvSpPr txBox="1"/>
            <p:nvPr/>
          </p:nvSpPr>
          <p:spPr>
            <a:xfrm>
              <a:off x="2153166" y="8832093"/>
              <a:ext cx="773194" cy="153346"/>
            </a:xfrm>
            <a:prstGeom prst="rect">
              <a:avLst/>
            </a:prstGeom>
            <a:noFill/>
          </p:spPr>
          <p:txBody>
            <a:bodyPr wrap="square" rtlCol="0">
              <a:spAutoFit/>
            </a:bodyPr>
            <a:lstStyle/>
            <a:p>
              <a:r>
                <a:rPr lang="en-US" altLang="ja-JP" sz="2445" dirty="0"/>
                <a:t>2019.4~</a:t>
              </a:r>
              <a:endParaRPr lang="ja-JP" altLang="en-US" sz="2445" dirty="0"/>
            </a:p>
          </p:txBody>
        </p:sp>
        <p:sp>
          <p:nvSpPr>
            <p:cNvPr id="69" name="テキスト ボックス 68"/>
            <p:cNvSpPr txBox="1"/>
            <p:nvPr/>
          </p:nvSpPr>
          <p:spPr>
            <a:xfrm>
              <a:off x="315666" y="8790217"/>
              <a:ext cx="773194" cy="153346"/>
            </a:xfrm>
            <a:prstGeom prst="rect">
              <a:avLst/>
            </a:prstGeom>
            <a:noFill/>
          </p:spPr>
          <p:txBody>
            <a:bodyPr wrap="square" rtlCol="0">
              <a:spAutoFit/>
            </a:bodyPr>
            <a:lstStyle/>
            <a:p>
              <a:r>
                <a:rPr lang="en-US" altLang="ja-JP" sz="2445" dirty="0"/>
                <a:t>2018.4~</a:t>
              </a:r>
              <a:endParaRPr lang="ja-JP" altLang="en-US" sz="2445" dirty="0"/>
            </a:p>
          </p:txBody>
        </p:sp>
        <p:grpSp>
          <p:nvGrpSpPr>
            <p:cNvPr id="67" name="図形グループ 66"/>
            <p:cNvGrpSpPr/>
            <p:nvPr/>
          </p:nvGrpSpPr>
          <p:grpSpPr>
            <a:xfrm>
              <a:off x="2922815" y="9575011"/>
              <a:ext cx="978163" cy="158825"/>
              <a:chOff x="786479" y="7900262"/>
              <a:chExt cx="735771" cy="91614"/>
            </a:xfrm>
          </p:grpSpPr>
          <p:sp>
            <p:nvSpPr>
              <p:cNvPr id="49" name="ホームベース 48"/>
              <p:cNvSpPr/>
              <p:nvPr/>
            </p:nvSpPr>
            <p:spPr>
              <a:xfrm>
                <a:off x="834647" y="7911557"/>
                <a:ext cx="687603" cy="80319"/>
              </a:xfrm>
              <a:prstGeom prst="homePlat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65" name="テキスト ボックス 64"/>
              <p:cNvSpPr txBox="1"/>
              <p:nvPr/>
            </p:nvSpPr>
            <p:spPr>
              <a:xfrm>
                <a:off x="786479" y="7900262"/>
                <a:ext cx="722905" cy="79570"/>
              </a:xfrm>
              <a:prstGeom prst="rect">
                <a:avLst/>
              </a:prstGeom>
              <a:noFill/>
            </p:spPr>
            <p:txBody>
              <a:bodyPr wrap="square" rtlCol="0">
                <a:spAutoFit/>
              </a:bodyPr>
              <a:lstStyle/>
              <a:p>
                <a:pPr algn="ctr"/>
                <a:r>
                  <a:rPr lang="en-US" altLang="ja-JP" sz="2139" dirty="0"/>
                  <a:t>Start graduate thesis</a:t>
                </a:r>
                <a:endParaRPr lang="ja-JP" altLang="en-US" sz="2139"/>
              </a:p>
            </p:txBody>
          </p:sp>
        </p:grpSp>
        <p:grpSp>
          <p:nvGrpSpPr>
            <p:cNvPr id="85" name="図形グループ 84"/>
            <p:cNvGrpSpPr/>
            <p:nvPr/>
          </p:nvGrpSpPr>
          <p:grpSpPr>
            <a:xfrm>
              <a:off x="339384" y="9020552"/>
              <a:ext cx="1414085" cy="171543"/>
              <a:chOff x="675043" y="7894051"/>
              <a:chExt cx="981892" cy="97825"/>
            </a:xfrm>
          </p:grpSpPr>
          <p:sp>
            <p:nvSpPr>
              <p:cNvPr id="86" name="ホームベース 85"/>
              <p:cNvSpPr/>
              <p:nvPr/>
            </p:nvSpPr>
            <p:spPr>
              <a:xfrm>
                <a:off x="834647" y="7911557"/>
                <a:ext cx="687603" cy="80319"/>
              </a:xfrm>
              <a:prstGeom prst="homePlat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87" name="テキスト ボックス 86"/>
              <p:cNvSpPr txBox="1"/>
              <p:nvPr/>
            </p:nvSpPr>
            <p:spPr>
              <a:xfrm>
                <a:off x="675043" y="7894051"/>
                <a:ext cx="981892" cy="78665"/>
              </a:xfrm>
              <a:prstGeom prst="rect">
                <a:avLst/>
              </a:prstGeom>
              <a:noFill/>
            </p:spPr>
            <p:txBody>
              <a:bodyPr wrap="square" rtlCol="0">
                <a:spAutoFit/>
              </a:bodyPr>
              <a:lstStyle/>
              <a:p>
                <a:pPr algn="ctr"/>
                <a:r>
                  <a:rPr lang="en-US" altLang="ja-JP" sz="2139" dirty="0"/>
                  <a:t>Target detection(iOS)</a:t>
                </a:r>
                <a:endParaRPr lang="ja-JP" altLang="en-US" sz="2139" dirty="0"/>
              </a:p>
            </p:txBody>
          </p:sp>
        </p:grpSp>
        <p:grpSp>
          <p:nvGrpSpPr>
            <p:cNvPr id="91" name="図形グループ 90"/>
            <p:cNvGrpSpPr/>
            <p:nvPr/>
          </p:nvGrpSpPr>
          <p:grpSpPr>
            <a:xfrm>
              <a:off x="624358" y="9581822"/>
              <a:ext cx="2218575" cy="150160"/>
              <a:chOff x="778569" y="7888305"/>
              <a:chExt cx="743681" cy="103571"/>
            </a:xfrm>
          </p:grpSpPr>
          <p:sp>
            <p:nvSpPr>
              <p:cNvPr id="92" name="ホームベース 91"/>
              <p:cNvSpPr/>
              <p:nvPr/>
            </p:nvSpPr>
            <p:spPr>
              <a:xfrm>
                <a:off x="834647" y="7911557"/>
                <a:ext cx="687603" cy="80319"/>
              </a:xfrm>
              <a:prstGeom prst="homePlat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93" name="テキスト ボックス 92"/>
              <p:cNvSpPr txBox="1"/>
              <p:nvPr/>
            </p:nvSpPr>
            <p:spPr>
              <a:xfrm>
                <a:off x="778569" y="7888305"/>
                <a:ext cx="722905" cy="95145"/>
              </a:xfrm>
              <a:prstGeom prst="rect">
                <a:avLst/>
              </a:prstGeom>
              <a:noFill/>
            </p:spPr>
            <p:txBody>
              <a:bodyPr wrap="square" rtlCol="0">
                <a:spAutoFit/>
              </a:bodyPr>
              <a:lstStyle/>
              <a:p>
                <a:pPr algn="ctr"/>
                <a:r>
                  <a:rPr lang="en-US" altLang="ja-JP" sz="2139" dirty="0"/>
                  <a:t>Simulation experiment</a:t>
                </a:r>
                <a:endParaRPr lang="ja-JP" altLang="en-US" sz="2139" dirty="0"/>
              </a:p>
            </p:txBody>
          </p:sp>
        </p:grpSp>
        <p:grpSp>
          <p:nvGrpSpPr>
            <p:cNvPr id="113" name="図形グループ 84">
              <a:extLst>
                <a:ext uri="{FF2B5EF4-FFF2-40B4-BE49-F238E27FC236}">
                  <a16:creationId xmlns:a16="http://schemas.microsoft.com/office/drawing/2014/main" id="{3D464D7E-5AF2-284B-8BF3-ED1F807A617A}"/>
                </a:ext>
              </a:extLst>
            </p:cNvPr>
            <p:cNvGrpSpPr/>
            <p:nvPr/>
          </p:nvGrpSpPr>
          <p:grpSpPr>
            <a:xfrm>
              <a:off x="1008379" y="9198175"/>
              <a:ext cx="1414085" cy="171543"/>
              <a:chOff x="675043" y="7894051"/>
              <a:chExt cx="981892" cy="97825"/>
            </a:xfrm>
          </p:grpSpPr>
          <p:sp>
            <p:nvSpPr>
              <p:cNvPr id="114" name="ホームベース 85">
                <a:extLst>
                  <a:ext uri="{FF2B5EF4-FFF2-40B4-BE49-F238E27FC236}">
                    <a16:creationId xmlns:a16="http://schemas.microsoft.com/office/drawing/2014/main" id="{5CE54634-FBD4-5546-8B2D-E915887F33EC}"/>
                  </a:ext>
                </a:extLst>
              </p:cNvPr>
              <p:cNvSpPr/>
              <p:nvPr/>
            </p:nvSpPr>
            <p:spPr>
              <a:xfrm>
                <a:off x="834647" y="7911557"/>
                <a:ext cx="687603" cy="80319"/>
              </a:xfrm>
              <a:prstGeom prst="homePlat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115" name="テキスト ボックス 86">
                <a:extLst>
                  <a:ext uri="{FF2B5EF4-FFF2-40B4-BE49-F238E27FC236}">
                    <a16:creationId xmlns:a16="http://schemas.microsoft.com/office/drawing/2014/main" id="{D004ABAA-1F1F-DF49-9855-6D71079D5594}"/>
                  </a:ext>
                </a:extLst>
              </p:cNvPr>
              <p:cNvSpPr txBox="1"/>
              <p:nvPr/>
            </p:nvSpPr>
            <p:spPr>
              <a:xfrm>
                <a:off x="675043" y="7894051"/>
                <a:ext cx="981892" cy="78665"/>
              </a:xfrm>
              <a:prstGeom prst="rect">
                <a:avLst/>
              </a:prstGeom>
              <a:noFill/>
            </p:spPr>
            <p:txBody>
              <a:bodyPr wrap="square" rtlCol="0">
                <a:spAutoFit/>
              </a:bodyPr>
              <a:lstStyle/>
              <a:p>
                <a:pPr algn="ctr"/>
                <a:r>
                  <a:rPr lang="en-US" altLang="ja-JP" sz="2139" dirty="0"/>
                  <a:t>Remote control</a:t>
                </a:r>
                <a:endParaRPr lang="ja-JP" altLang="en-US" sz="2139" dirty="0"/>
              </a:p>
            </p:txBody>
          </p:sp>
        </p:grpSp>
        <p:grpSp>
          <p:nvGrpSpPr>
            <p:cNvPr id="116" name="図形グループ 84">
              <a:extLst>
                <a:ext uri="{FF2B5EF4-FFF2-40B4-BE49-F238E27FC236}">
                  <a16:creationId xmlns:a16="http://schemas.microsoft.com/office/drawing/2014/main" id="{E10DCDB4-E438-2F46-9431-44715C48946D}"/>
                </a:ext>
              </a:extLst>
            </p:cNvPr>
            <p:cNvGrpSpPr/>
            <p:nvPr/>
          </p:nvGrpSpPr>
          <p:grpSpPr>
            <a:xfrm>
              <a:off x="1895631" y="9387042"/>
              <a:ext cx="1644599" cy="164361"/>
              <a:chOff x="684591" y="7902813"/>
              <a:chExt cx="981892" cy="89063"/>
            </a:xfrm>
          </p:grpSpPr>
          <p:sp>
            <p:nvSpPr>
              <p:cNvPr id="117" name="ホームベース 85">
                <a:extLst>
                  <a:ext uri="{FF2B5EF4-FFF2-40B4-BE49-F238E27FC236}">
                    <a16:creationId xmlns:a16="http://schemas.microsoft.com/office/drawing/2014/main" id="{C491F270-D9E8-BC45-A4CF-CE8DB8A0DE8C}"/>
                  </a:ext>
                </a:extLst>
              </p:cNvPr>
              <p:cNvSpPr/>
              <p:nvPr/>
            </p:nvSpPr>
            <p:spPr>
              <a:xfrm>
                <a:off x="834647" y="7911557"/>
                <a:ext cx="687603" cy="80319"/>
              </a:xfrm>
              <a:prstGeom prst="homePlat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118" name="テキスト ボックス 86">
                <a:extLst>
                  <a:ext uri="{FF2B5EF4-FFF2-40B4-BE49-F238E27FC236}">
                    <a16:creationId xmlns:a16="http://schemas.microsoft.com/office/drawing/2014/main" id="{5F720D37-4BAA-094D-A353-3FD4577A57FA}"/>
                  </a:ext>
                </a:extLst>
              </p:cNvPr>
              <p:cNvSpPr txBox="1"/>
              <p:nvPr/>
            </p:nvSpPr>
            <p:spPr>
              <a:xfrm>
                <a:off x="684591" y="7902813"/>
                <a:ext cx="981892" cy="74749"/>
              </a:xfrm>
              <a:prstGeom prst="rect">
                <a:avLst/>
              </a:prstGeom>
              <a:noFill/>
            </p:spPr>
            <p:txBody>
              <a:bodyPr wrap="square" rtlCol="0">
                <a:spAutoFit/>
              </a:bodyPr>
              <a:lstStyle/>
              <a:p>
                <a:pPr algn="ctr"/>
                <a:r>
                  <a:rPr lang="en-US" altLang="ja-JP" sz="2139" dirty="0"/>
                  <a:t>Actual machine experiment</a:t>
                </a:r>
                <a:endParaRPr lang="ja-JP" altLang="en-US" sz="2139" dirty="0"/>
              </a:p>
            </p:txBody>
          </p:sp>
        </p:grpSp>
      </p:grpSp>
      <p:sp>
        <p:nvSpPr>
          <p:cNvPr id="81" name="Snip Single Corner Rectangle 80">
            <a:extLst>
              <a:ext uri="{FF2B5EF4-FFF2-40B4-BE49-F238E27FC236}">
                <a16:creationId xmlns:a16="http://schemas.microsoft.com/office/drawing/2014/main" id="{F9057714-5327-3E40-8B0C-9DF52ECAB8E3}"/>
              </a:ext>
            </a:extLst>
          </p:cNvPr>
          <p:cNvSpPr/>
          <p:nvPr/>
        </p:nvSpPr>
        <p:spPr>
          <a:xfrm>
            <a:off x="949639" y="15395148"/>
            <a:ext cx="3816938" cy="653043"/>
          </a:xfrm>
          <a:prstGeom prst="snip1Rect">
            <a:avLst/>
          </a:prstGeom>
          <a:solidFill>
            <a:schemeClr val="accent5">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9419" tIns="139709" rIns="279419" bIns="139709" numCol="1" spcCol="0" rtlCol="0" fromWordArt="0" anchor="ctr" anchorCtr="0" forceAA="0" compatLnSpc="1">
            <a:prstTxWarp prst="textNoShape">
              <a:avLst/>
            </a:prstTxWarp>
            <a:noAutofit/>
          </a:bodyPr>
          <a:lstStyle/>
          <a:p>
            <a:r>
              <a:rPr lang="en-US" sz="3600" dirty="0"/>
              <a:t>Hough transform </a:t>
            </a:r>
          </a:p>
        </p:txBody>
      </p:sp>
      <p:sp>
        <p:nvSpPr>
          <p:cNvPr id="135" name="Snip Single Corner Rectangle 134">
            <a:extLst>
              <a:ext uri="{FF2B5EF4-FFF2-40B4-BE49-F238E27FC236}">
                <a16:creationId xmlns:a16="http://schemas.microsoft.com/office/drawing/2014/main" id="{6A478934-41D9-7C41-B216-98AB70B51297}"/>
              </a:ext>
            </a:extLst>
          </p:cNvPr>
          <p:cNvSpPr/>
          <p:nvPr/>
        </p:nvSpPr>
        <p:spPr>
          <a:xfrm>
            <a:off x="944298" y="20658985"/>
            <a:ext cx="4534263" cy="590075"/>
          </a:xfrm>
          <a:prstGeom prst="snip1Rect">
            <a:avLst/>
          </a:prstGeom>
          <a:solidFill>
            <a:schemeClr val="accent5">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9419" tIns="139709" rIns="279419" bIns="139709" numCol="1" spcCol="0" rtlCol="0" fromWordArt="0" anchor="ctr" anchorCtr="0" forceAA="0" compatLnSpc="1">
            <a:prstTxWarp prst="textNoShape">
              <a:avLst/>
            </a:prstTxWarp>
            <a:noAutofit/>
          </a:bodyPr>
          <a:lstStyle/>
          <a:p>
            <a:pPr algn="ctr"/>
            <a:r>
              <a:rPr lang="en-US" sz="3361" dirty="0"/>
              <a:t>Shape based matching </a:t>
            </a:r>
          </a:p>
        </p:txBody>
      </p:sp>
      <p:pic>
        <p:nvPicPr>
          <p:cNvPr id="104" name="Picture 103">
            <a:extLst>
              <a:ext uri="{FF2B5EF4-FFF2-40B4-BE49-F238E27FC236}">
                <a16:creationId xmlns:a16="http://schemas.microsoft.com/office/drawing/2014/main" id="{12D45DD2-4A6D-BF4F-95A7-7E5B2524F681}"/>
              </a:ext>
            </a:extLst>
          </p:cNvPr>
          <p:cNvPicPr>
            <a:picLocks noChangeAspect="1"/>
          </p:cNvPicPr>
          <p:nvPr/>
        </p:nvPicPr>
        <p:blipFill>
          <a:blip r:embed="rId3"/>
          <a:stretch>
            <a:fillRect/>
          </a:stretch>
        </p:blipFill>
        <p:spPr>
          <a:xfrm>
            <a:off x="775932" y="10247817"/>
            <a:ext cx="1666340" cy="1249754"/>
          </a:xfrm>
          <a:prstGeom prst="rect">
            <a:avLst/>
          </a:prstGeom>
        </p:spPr>
      </p:pic>
      <p:pic>
        <p:nvPicPr>
          <p:cNvPr id="1029" name="Picture 1028">
            <a:extLst>
              <a:ext uri="{FF2B5EF4-FFF2-40B4-BE49-F238E27FC236}">
                <a16:creationId xmlns:a16="http://schemas.microsoft.com/office/drawing/2014/main" id="{C9340D6D-8C39-564D-BB90-AB8814AC728E}"/>
              </a:ext>
            </a:extLst>
          </p:cNvPr>
          <p:cNvPicPr>
            <a:picLocks noChangeAspect="1"/>
          </p:cNvPicPr>
          <p:nvPr/>
        </p:nvPicPr>
        <p:blipFill>
          <a:blip r:embed="rId4"/>
          <a:stretch>
            <a:fillRect/>
          </a:stretch>
        </p:blipFill>
        <p:spPr>
          <a:xfrm>
            <a:off x="2573473" y="10247817"/>
            <a:ext cx="1644668" cy="1233500"/>
          </a:xfrm>
          <a:prstGeom prst="rect">
            <a:avLst/>
          </a:prstGeom>
        </p:spPr>
      </p:pic>
      <p:sp>
        <p:nvSpPr>
          <p:cNvPr id="145" name="テキスト ボックス 13">
            <a:extLst>
              <a:ext uri="{FF2B5EF4-FFF2-40B4-BE49-F238E27FC236}">
                <a16:creationId xmlns:a16="http://schemas.microsoft.com/office/drawing/2014/main" id="{F5D8FF37-F555-E94F-8BD7-A58CEA9B9C7C}"/>
              </a:ext>
            </a:extLst>
          </p:cNvPr>
          <p:cNvSpPr txBox="1"/>
          <p:nvPr/>
        </p:nvSpPr>
        <p:spPr>
          <a:xfrm>
            <a:off x="7600140" y="3602858"/>
            <a:ext cx="1832040" cy="609526"/>
          </a:xfrm>
          <a:prstGeom prst="rect">
            <a:avLst/>
          </a:prstGeom>
          <a:noFill/>
        </p:spPr>
        <p:txBody>
          <a:bodyPr wrap="none" rtlCol="0">
            <a:spAutoFit/>
          </a:bodyPr>
          <a:lstStyle/>
          <a:p>
            <a:r>
              <a:rPr lang="en-US" altLang="ja-JP" sz="3361" dirty="0">
                <a:solidFill>
                  <a:schemeClr val="bg1"/>
                </a:solidFill>
              </a:rPr>
              <a:t>Problems</a:t>
            </a:r>
            <a:endParaRPr lang="ja-JP" altLang="en-US" sz="3361" dirty="0">
              <a:solidFill>
                <a:schemeClr val="bg1"/>
              </a:solidFill>
            </a:endParaRPr>
          </a:p>
        </p:txBody>
      </p:sp>
      <p:sp>
        <p:nvSpPr>
          <p:cNvPr id="7" name="正方形/長方形 6"/>
          <p:cNvSpPr/>
          <p:nvPr/>
        </p:nvSpPr>
        <p:spPr>
          <a:xfrm>
            <a:off x="611147" y="4094133"/>
            <a:ext cx="6266573" cy="256474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68" name="TextBox 67">
            <a:extLst>
              <a:ext uri="{FF2B5EF4-FFF2-40B4-BE49-F238E27FC236}">
                <a16:creationId xmlns:a16="http://schemas.microsoft.com/office/drawing/2014/main" id="{1B80BF01-DA1F-584C-90B5-CF39D83569C3}"/>
              </a:ext>
            </a:extLst>
          </p:cNvPr>
          <p:cNvSpPr txBox="1"/>
          <p:nvPr/>
        </p:nvSpPr>
        <p:spPr>
          <a:xfrm>
            <a:off x="651665" y="4219399"/>
            <a:ext cx="6255917" cy="2349874"/>
          </a:xfrm>
          <a:prstGeom prst="rect">
            <a:avLst/>
          </a:prstGeom>
          <a:noFill/>
        </p:spPr>
        <p:txBody>
          <a:bodyPr wrap="square" rtlCol="0">
            <a:spAutoFit/>
          </a:bodyPr>
          <a:lstStyle/>
          <a:p>
            <a:r>
              <a:rPr lang="en-US" sz="2445" dirty="0"/>
              <a:t>In the fiber connection process, the cross section of the two fibers can be observed by the camera. Robot vision can be used to perform target detection on the fiber cross-section to adjust the position and align the center of the two fibers.</a:t>
            </a:r>
          </a:p>
        </p:txBody>
      </p:sp>
      <p:sp>
        <p:nvSpPr>
          <p:cNvPr id="13" name="正方形/長方形 12"/>
          <p:cNvSpPr/>
          <p:nvPr/>
        </p:nvSpPr>
        <p:spPr>
          <a:xfrm>
            <a:off x="1015508" y="3585576"/>
            <a:ext cx="2283533" cy="652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951"/>
          </a:p>
        </p:txBody>
      </p:sp>
      <p:sp>
        <p:nvSpPr>
          <p:cNvPr id="1031" name="TextBox 1030">
            <a:extLst>
              <a:ext uri="{FF2B5EF4-FFF2-40B4-BE49-F238E27FC236}">
                <a16:creationId xmlns:a16="http://schemas.microsoft.com/office/drawing/2014/main" id="{00E3700C-77F0-B747-BB45-76672D04C43B}"/>
              </a:ext>
            </a:extLst>
          </p:cNvPr>
          <p:cNvSpPr txBox="1"/>
          <p:nvPr/>
        </p:nvSpPr>
        <p:spPr>
          <a:xfrm>
            <a:off x="15802342" y="815096"/>
            <a:ext cx="5226270" cy="468590"/>
          </a:xfrm>
          <a:prstGeom prst="rect">
            <a:avLst/>
          </a:prstGeom>
          <a:noFill/>
        </p:spPr>
        <p:txBody>
          <a:bodyPr wrap="square" rtlCol="0">
            <a:spAutoFit/>
          </a:bodyPr>
          <a:lstStyle/>
          <a:p>
            <a:r>
              <a:rPr lang="ja-JP" altLang="en-US" sz="2445"/>
              <a:t>久保田研究室　張海斌　</a:t>
            </a:r>
            <a:r>
              <a:rPr lang="en-US" altLang="ja-JP" sz="2445" dirty="0"/>
              <a:t>18862678</a:t>
            </a:r>
            <a:endParaRPr lang="zh-CN" altLang="en-US" sz="2445" dirty="0"/>
          </a:p>
        </p:txBody>
      </p:sp>
      <p:sp>
        <p:nvSpPr>
          <p:cNvPr id="14" name="テキスト ボックス 13"/>
          <p:cNvSpPr txBox="1"/>
          <p:nvPr/>
        </p:nvSpPr>
        <p:spPr>
          <a:xfrm>
            <a:off x="999854" y="3612817"/>
            <a:ext cx="2779770" cy="609526"/>
          </a:xfrm>
          <a:prstGeom prst="rect">
            <a:avLst/>
          </a:prstGeom>
          <a:noFill/>
        </p:spPr>
        <p:txBody>
          <a:bodyPr wrap="square" rtlCol="0">
            <a:spAutoFit/>
          </a:bodyPr>
          <a:lstStyle/>
          <a:p>
            <a:r>
              <a:rPr lang="en-US" altLang="ja-JP" sz="3361" dirty="0">
                <a:solidFill>
                  <a:schemeClr val="bg1"/>
                </a:solidFill>
              </a:rPr>
              <a:t>Background</a:t>
            </a:r>
            <a:endParaRPr lang="ja-JP" altLang="en-US" sz="3361" dirty="0">
              <a:solidFill>
                <a:schemeClr val="bg1"/>
              </a:solidFill>
            </a:endParaRPr>
          </a:p>
        </p:txBody>
      </p:sp>
      <p:sp>
        <p:nvSpPr>
          <p:cNvPr id="1044" name="TextBox 1043">
            <a:extLst>
              <a:ext uri="{FF2B5EF4-FFF2-40B4-BE49-F238E27FC236}">
                <a16:creationId xmlns:a16="http://schemas.microsoft.com/office/drawing/2014/main" id="{200B3D07-36DE-9A4C-B4A6-DDC262EC3FEB}"/>
              </a:ext>
            </a:extLst>
          </p:cNvPr>
          <p:cNvSpPr txBox="1"/>
          <p:nvPr/>
        </p:nvSpPr>
        <p:spPr>
          <a:xfrm>
            <a:off x="851835" y="23319497"/>
            <a:ext cx="3232093" cy="1973617"/>
          </a:xfrm>
          <a:prstGeom prst="rect">
            <a:avLst/>
          </a:prstGeom>
          <a:noFill/>
        </p:spPr>
        <p:txBody>
          <a:bodyPr wrap="square" rtlCol="0">
            <a:spAutoFit/>
          </a:bodyPr>
          <a:lstStyle/>
          <a:p>
            <a:r>
              <a:rPr lang="en-US" altLang="ja-JP" sz="2445" dirty="0"/>
              <a:t>Step:</a:t>
            </a:r>
          </a:p>
          <a:p>
            <a:r>
              <a:rPr lang="en-US" altLang="ja-JP" sz="2445" dirty="0"/>
              <a:t>1.Create template</a:t>
            </a:r>
          </a:p>
          <a:p>
            <a:r>
              <a:rPr lang="en-US" altLang="ja-JP" sz="2445" dirty="0"/>
              <a:t>2.Template matching</a:t>
            </a:r>
          </a:p>
          <a:p>
            <a:r>
              <a:rPr lang="en-US" altLang="ja-JP" sz="2445" dirty="0"/>
              <a:t>3.Non-maximum suppression(NMS)</a:t>
            </a:r>
          </a:p>
        </p:txBody>
      </p:sp>
      <p:pic>
        <p:nvPicPr>
          <p:cNvPr id="1057" name="Graphic 1056">
            <a:extLst>
              <a:ext uri="{FF2B5EF4-FFF2-40B4-BE49-F238E27FC236}">
                <a16:creationId xmlns:a16="http://schemas.microsoft.com/office/drawing/2014/main" id="{1BE46DEB-3040-C843-9AD2-FDCA213A0F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0208" y="8517412"/>
            <a:ext cx="8904490" cy="5649665"/>
          </a:xfrm>
          <a:prstGeom prst="rect">
            <a:avLst/>
          </a:prstGeom>
        </p:spPr>
      </p:pic>
      <p:sp>
        <p:nvSpPr>
          <p:cNvPr id="1058" name="TextBox 1057">
            <a:extLst>
              <a:ext uri="{FF2B5EF4-FFF2-40B4-BE49-F238E27FC236}">
                <a16:creationId xmlns:a16="http://schemas.microsoft.com/office/drawing/2014/main" id="{AFF25BD1-5CEF-014D-AA1E-13F6C26A51CB}"/>
              </a:ext>
            </a:extLst>
          </p:cNvPr>
          <p:cNvSpPr txBox="1"/>
          <p:nvPr/>
        </p:nvSpPr>
        <p:spPr>
          <a:xfrm>
            <a:off x="1068661" y="7811186"/>
            <a:ext cx="2230379" cy="646331"/>
          </a:xfrm>
          <a:prstGeom prst="rect">
            <a:avLst/>
          </a:prstGeom>
          <a:noFill/>
        </p:spPr>
        <p:txBody>
          <a:bodyPr wrap="square" rtlCol="0">
            <a:spAutoFit/>
          </a:bodyPr>
          <a:lstStyle/>
          <a:p>
            <a:r>
              <a:rPr lang="en-US" sz="3600" dirty="0"/>
              <a:t>target</a:t>
            </a:r>
          </a:p>
        </p:txBody>
      </p:sp>
      <p:cxnSp>
        <p:nvCxnSpPr>
          <p:cNvPr id="182" name="Straight Connector 181">
            <a:extLst>
              <a:ext uri="{FF2B5EF4-FFF2-40B4-BE49-F238E27FC236}">
                <a16:creationId xmlns:a16="http://schemas.microsoft.com/office/drawing/2014/main" id="{EAF0C1E2-4B4A-3946-A163-96356C440DF2}"/>
              </a:ext>
            </a:extLst>
          </p:cNvPr>
          <p:cNvCxnSpPr>
            <a:cxnSpLocks/>
          </p:cNvCxnSpPr>
          <p:nvPr/>
        </p:nvCxnSpPr>
        <p:spPr>
          <a:xfrm>
            <a:off x="955732" y="8415693"/>
            <a:ext cx="3513171" cy="0"/>
          </a:xfrm>
          <a:prstGeom prst="line">
            <a:avLst/>
          </a:prstGeom>
        </p:spPr>
        <p:style>
          <a:lnRef idx="1">
            <a:schemeClr val="accent1"/>
          </a:lnRef>
          <a:fillRef idx="0">
            <a:schemeClr val="accent1"/>
          </a:fillRef>
          <a:effectRef idx="0">
            <a:schemeClr val="accent1"/>
          </a:effectRef>
          <a:fontRef idx="minor">
            <a:schemeClr val="tx1"/>
          </a:fontRef>
        </p:style>
      </p:cxnSp>
      <p:pic>
        <p:nvPicPr>
          <p:cNvPr id="1069" name="Picture 1068">
            <a:extLst>
              <a:ext uri="{FF2B5EF4-FFF2-40B4-BE49-F238E27FC236}">
                <a16:creationId xmlns:a16="http://schemas.microsoft.com/office/drawing/2014/main" id="{540514AE-48F3-3F40-B02C-140E0C014C82}"/>
              </a:ext>
            </a:extLst>
          </p:cNvPr>
          <p:cNvPicPr>
            <a:picLocks noChangeAspect="1"/>
          </p:cNvPicPr>
          <p:nvPr/>
        </p:nvPicPr>
        <p:blipFill>
          <a:blip r:embed="rId7"/>
          <a:stretch>
            <a:fillRect/>
          </a:stretch>
        </p:blipFill>
        <p:spPr>
          <a:xfrm>
            <a:off x="4064139" y="23279726"/>
            <a:ext cx="954349" cy="954349"/>
          </a:xfrm>
          <a:prstGeom prst="rect">
            <a:avLst/>
          </a:prstGeom>
        </p:spPr>
      </p:pic>
      <p:pic>
        <p:nvPicPr>
          <p:cNvPr id="1071" name="Picture 1070">
            <a:extLst>
              <a:ext uri="{FF2B5EF4-FFF2-40B4-BE49-F238E27FC236}">
                <a16:creationId xmlns:a16="http://schemas.microsoft.com/office/drawing/2014/main" id="{25C2CB51-C998-274D-975A-19B5B3722919}"/>
              </a:ext>
            </a:extLst>
          </p:cNvPr>
          <p:cNvPicPr>
            <a:picLocks noChangeAspect="1"/>
          </p:cNvPicPr>
          <p:nvPr/>
        </p:nvPicPr>
        <p:blipFill>
          <a:blip r:embed="rId8"/>
          <a:stretch>
            <a:fillRect/>
          </a:stretch>
        </p:blipFill>
        <p:spPr>
          <a:xfrm>
            <a:off x="4005135" y="24169722"/>
            <a:ext cx="3560614" cy="1424986"/>
          </a:xfrm>
          <a:prstGeom prst="rect">
            <a:avLst/>
          </a:prstGeom>
        </p:spPr>
      </p:pic>
      <p:sp>
        <p:nvSpPr>
          <p:cNvPr id="1072" name="TextBox 1071">
            <a:extLst>
              <a:ext uri="{FF2B5EF4-FFF2-40B4-BE49-F238E27FC236}">
                <a16:creationId xmlns:a16="http://schemas.microsoft.com/office/drawing/2014/main" id="{ECA75BB2-4FAD-E342-ACC1-CB2036D4E905}"/>
              </a:ext>
            </a:extLst>
          </p:cNvPr>
          <p:cNvSpPr txBox="1"/>
          <p:nvPr/>
        </p:nvSpPr>
        <p:spPr>
          <a:xfrm>
            <a:off x="707695" y="16782825"/>
            <a:ext cx="6321892" cy="3046988"/>
          </a:xfrm>
          <a:prstGeom prst="rect">
            <a:avLst/>
          </a:prstGeom>
          <a:noFill/>
        </p:spPr>
        <p:txBody>
          <a:bodyPr wrap="square" rtlCol="0">
            <a:spAutoFit/>
          </a:bodyPr>
          <a:lstStyle/>
          <a:p>
            <a:r>
              <a:rPr lang="en-US" sz="2400" dirty="0"/>
              <a:t>algorithm:</a:t>
            </a:r>
          </a:p>
          <a:p>
            <a:r>
              <a:rPr lang="en-US" sz="2400" dirty="0"/>
              <a:t>1. Initialize each A[</a:t>
            </a:r>
            <a:r>
              <a:rPr lang="en-US" sz="2400" dirty="0" err="1"/>
              <a:t>a,b,r</a:t>
            </a:r>
            <a:r>
              <a:rPr lang="en-US" sz="2400" dirty="0"/>
              <a:t>] = 0;</a:t>
            </a:r>
          </a:p>
          <a:p>
            <a:r>
              <a:rPr lang="en-US" sz="2400" dirty="0"/>
              <a:t>2. Preprocessing</a:t>
            </a:r>
            <a:r>
              <a:rPr lang="zh-Hans" altLang="en-US" sz="2400" dirty="0"/>
              <a:t> </a:t>
            </a:r>
            <a:r>
              <a:rPr lang="en-US" altLang="zh-Hans" sz="2400" dirty="0"/>
              <a:t>images</a:t>
            </a:r>
            <a:r>
              <a:rPr lang="zh-Hans" altLang="en-US" sz="2400" dirty="0"/>
              <a:t> </a:t>
            </a:r>
            <a:r>
              <a:rPr lang="en-US" altLang="zh-Hans" sz="2400" dirty="0"/>
              <a:t>and</a:t>
            </a:r>
            <a:r>
              <a:rPr lang="zh-Hans" altLang="en-US" sz="2400" dirty="0"/>
              <a:t> </a:t>
            </a:r>
            <a:r>
              <a:rPr lang="en-US" altLang="zh-Hans" sz="2400" dirty="0"/>
              <a:t>get edge images;</a:t>
            </a:r>
          </a:p>
          <a:p>
            <a:r>
              <a:rPr lang="en-US" sz="2400" dirty="0"/>
              <a:t>3. Vote all possible circles in the accumulator.</a:t>
            </a:r>
          </a:p>
          <a:p>
            <a:r>
              <a:rPr lang="en-US" sz="2400" dirty="0"/>
              <a:t>4. The local maximum voting circle of accumulator A gives the round Hough space.</a:t>
            </a:r>
          </a:p>
          <a:p>
            <a:r>
              <a:rPr lang="en-US" sz="2400" dirty="0"/>
              <a:t>5. The maximum voting circle of the accumulator gives the circle.</a:t>
            </a:r>
          </a:p>
        </p:txBody>
      </p:sp>
      <p:graphicFrame>
        <p:nvGraphicFramePr>
          <p:cNvPr id="1075" name="Table 1074">
            <a:extLst>
              <a:ext uri="{FF2B5EF4-FFF2-40B4-BE49-F238E27FC236}">
                <a16:creationId xmlns:a16="http://schemas.microsoft.com/office/drawing/2014/main" id="{B5917007-9757-D345-B72C-2AD42D176D45}"/>
              </a:ext>
            </a:extLst>
          </p:cNvPr>
          <p:cNvGraphicFramePr>
            <a:graphicFrameLocks noGrp="1"/>
          </p:cNvGraphicFramePr>
          <p:nvPr>
            <p:extLst>
              <p:ext uri="{D42A27DB-BD31-4B8C-83A1-F6EECF244321}">
                <p14:modId xmlns:p14="http://schemas.microsoft.com/office/powerpoint/2010/main" val="2898882136"/>
              </p:ext>
            </p:extLst>
          </p:nvPr>
        </p:nvGraphicFramePr>
        <p:xfrm>
          <a:off x="13989547" y="21116241"/>
          <a:ext cx="6686362" cy="1795678"/>
        </p:xfrm>
        <a:graphic>
          <a:graphicData uri="http://schemas.openxmlformats.org/drawingml/2006/table">
            <a:tbl>
              <a:tblPr firstRow="1" bandRow="1">
                <a:tableStyleId>{5C22544A-7EE6-4342-B048-85BDC9FD1C3A}</a:tableStyleId>
              </a:tblPr>
              <a:tblGrid>
                <a:gridCol w="2906301">
                  <a:extLst>
                    <a:ext uri="{9D8B030D-6E8A-4147-A177-3AD203B41FA5}">
                      <a16:colId xmlns:a16="http://schemas.microsoft.com/office/drawing/2014/main" val="3985748550"/>
                    </a:ext>
                  </a:extLst>
                </a:gridCol>
                <a:gridCol w="1651115">
                  <a:extLst>
                    <a:ext uri="{9D8B030D-6E8A-4147-A177-3AD203B41FA5}">
                      <a16:colId xmlns:a16="http://schemas.microsoft.com/office/drawing/2014/main" val="1211607434"/>
                    </a:ext>
                  </a:extLst>
                </a:gridCol>
                <a:gridCol w="2128946">
                  <a:extLst>
                    <a:ext uri="{9D8B030D-6E8A-4147-A177-3AD203B41FA5}">
                      <a16:colId xmlns:a16="http://schemas.microsoft.com/office/drawing/2014/main" val="2949682532"/>
                    </a:ext>
                  </a:extLst>
                </a:gridCol>
              </a:tblGrid>
              <a:tr h="651977">
                <a:tc>
                  <a:txBody>
                    <a:bodyPr/>
                    <a:lstStyle/>
                    <a:p>
                      <a:r>
                        <a:rPr lang="en-US" altLang="ja-JP" sz="1800" dirty="0"/>
                        <a:t>Detection</a:t>
                      </a:r>
                      <a:r>
                        <a:rPr lang="zh-Hans" altLang="en-US" sz="1800" dirty="0"/>
                        <a:t> </a:t>
                      </a:r>
                      <a:r>
                        <a:rPr lang="en-US" altLang="zh-Hans" sz="1800" dirty="0"/>
                        <a:t>method</a:t>
                      </a:r>
                      <a:endParaRPr lang="en-US" sz="1800" dirty="0"/>
                    </a:p>
                  </a:txBody>
                  <a:tcPr marL="279419" marR="279419" marT="139709" marB="139709"/>
                </a:tc>
                <a:tc>
                  <a:txBody>
                    <a:bodyPr/>
                    <a:lstStyle/>
                    <a:p>
                      <a:r>
                        <a:rPr lang="en-US" sz="1800" dirty="0"/>
                        <a:t>Datasets</a:t>
                      </a:r>
                    </a:p>
                  </a:txBody>
                  <a:tcPr marL="279419" marR="279419" marT="139709" marB="139709"/>
                </a:tc>
                <a:tc>
                  <a:txBody>
                    <a:bodyPr/>
                    <a:lstStyle/>
                    <a:p>
                      <a:r>
                        <a:rPr lang="en-US" altLang="zh-Hans" sz="1600" dirty="0"/>
                        <a:t>Average</a:t>
                      </a:r>
                      <a:r>
                        <a:rPr lang="zh-Hans" altLang="en-US" sz="1600" dirty="0"/>
                        <a:t> </a:t>
                      </a:r>
                      <a:r>
                        <a:rPr lang="en-US" altLang="zh-Hans" sz="1600" dirty="0"/>
                        <a:t>Precision</a:t>
                      </a:r>
                      <a:endParaRPr lang="en-US" sz="1600" dirty="0"/>
                    </a:p>
                  </a:txBody>
                  <a:tcPr marL="279419" marR="279419" marT="139709" marB="139709"/>
                </a:tc>
                <a:extLst>
                  <a:ext uri="{0D108BD9-81ED-4DB2-BD59-A6C34878D82A}">
                    <a16:rowId xmlns:a16="http://schemas.microsoft.com/office/drawing/2014/main" val="4263501025"/>
                  </a:ext>
                </a:extLst>
              </a:tr>
              <a:tr h="0">
                <a:tc>
                  <a:txBody>
                    <a:bodyPr/>
                    <a:lstStyle/>
                    <a:p>
                      <a:pPr marL="0" marR="0" lvl="0" indent="0" algn="l" defTabSz="2138873" rtl="0" eaLnBrk="1" fontAlgn="auto" latinLnBrk="0" hangingPunct="1">
                        <a:lnSpc>
                          <a:spcPct val="100000"/>
                        </a:lnSpc>
                        <a:spcBef>
                          <a:spcPts val="0"/>
                        </a:spcBef>
                        <a:spcAft>
                          <a:spcPts val="0"/>
                        </a:spcAft>
                        <a:buClrTx/>
                        <a:buSzTx/>
                        <a:buFontTx/>
                        <a:buNone/>
                        <a:tabLst/>
                        <a:defRPr/>
                      </a:pPr>
                      <a:r>
                        <a:rPr lang="en-US" sz="1800" dirty="0"/>
                        <a:t>Hough transform </a:t>
                      </a:r>
                    </a:p>
                  </a:txBody>
                  <a:tcPr marL="279419" marR="279419" marT="139709" marB="139709"/>
                </a:tc>
                <a:tc>
                  <a:txBody>
                    <a:bodyPr/>
                    <a:lstStyle/>
                    <a:p>
                      <a:r>
                        <a:rPr lang="en-US" altLang="zh-Hans" sz="1800" dirty="0"/>
                        <a:t>7 videos</a:t>
                      </a:r>
                      <a:endParaRPr lang="en-US" sz="1800" dirty="0"/>
                    </a:p>
                  </a:txBody>
                  <a:tcPr marL="279419" marR="279419" marT="139709" marB="139709"/>
                </a:tc>
                <a:tc>
                  <a:txBody>
                    <a:bodyPr/>
                    <a:lstStyle/>
                    <a:p>
                      <a:r>
                        <a:rPr lang="en-US" altLang="zh-Hans" sz="1800" dirty="0"/>
                        <a:t>80.0%</a:t>
                      </a:r>
                      <a:endParaRPr lang="en-US" sz="1800" dirty="0"/>
                    </a:p>
                  </a:txBody>
                  <a:tcPr marL="279419" marR="279419" marT="139709" marB="139709"/>
                </a:tc>
                <a:extLst>
                  <a:ext uri="{0D108BD9-81ED-4DB2-BD59-A6C34878D82A}">
                    <a16:rowId xmlns:a16="http://schemas.microsoft.com/office/drawing/2014/main" val="3890446391"/>
                  </a:ext>
                </a:extLst>
              </a:tr>
              <a:tr h="589963">
                <a:tc>
                  <a:txBody>
                    <a:bodyPr/>
                    <a:lstStyle/>
                    <a:p>
                      <a:r>
                        <a:rPr lang="en-US" sz="1800" dirty="0"/>
                        <a:t>shape based matching </a:t>
                      </a:r>
                    </a:p>
                  </a:txBody>
                  <a:tcPr marL="279419" marR="279419" marT="139709" marB="139709"/>
                </a:tc>
                <a:tc>
                  <a:txBody>
                    <a:bodyPr/>
                    <a:lstStyle/>
                    <a:p>
                      <a:pPr marL="0" marR="0" lvl="0" indent="0" algn="l" defTabSz="2138873" rtl="0" eaLnBrk="1" fontAlgn="auto" latinLnBrk="0" hangingPunct="1">
                        <a:lnSpc>
                          <a:spcPct val="100000"/>
                        </a:lnSpc>
                        <a:spcBef>
                          <a:spcPts val="0"/>
                        </a:spcBef>
                        <a:spcAft>
                          <a:spcPts val="0"/>
                        </a:spcAft>
                        <a:buClrTx/>
                        <a:buSzTx/>
                        <a:buFontTx/>
                        <a:buNone/>
                        <a:tabLst/>
                        <a:defRPr/>
                      </a:pPr>
                      <a:r>
                        <a:rPr lang="en-US" altLang="zh-Hans" sz="1800" dirty="0"/>
                        <a:t>7 videos</a:t>
                      </a:r>
                      <a:endParaRPr lang="en-US" sz="1800" dirty="0"/>
                    </a:p>
                  </a:txBody>
                  <a:tcPr marL="279419" marR="279419" marT="139709" marB="139709"/>
                </a:tc>
                <a:tc>
                  <a:txBody>
                    <a:bodyPr/>
                    <a:lstStyle/>
                    <a:p>
                      <a:r>
                        <a:rPr lang="en-US" altLang="zh-Hans" sz="1800" dirty="0"/>
                        <a:t>89.4%</a:t>
                      </a:r>
                      <a:endParaRPr lang="en-US" sz="1800" dirty="0"/>
                    </a:p>
                  </a:txBody>
                  <a:tcPr marL="279419" marR="279419" marT="139709" marB="139709"/>
                </a:tc>
                <a:extLst>
                  <a:ext uri="{0D108BD9-81ED-4DB2-BD59-A6C34878D82A}">
                    <a16:rowId xmlns:a16="http://schemas.microsoft.com/office/drawing/2014/main" val="2957032085"/>
                  </a:ext>
                </a:extLst>
              </a:tr>
            </a:tbl>
          </a:graphicData>
        </a:graphic>
      </p:graphicFrame>
      <p:sp>
        <p:nvSpPr>
          <p:cNvPr id="1079" name="TextBox 1078">
            <a:extLst>
              <a:ext uri="{FF2B5EF4-FFF2-40B4-BE49-F238E27FC236}">
                <a16:creationId xmlns:a16="http://schemas.microsoft.com/office/drawing/2014/main" id="{C660A185-0041-0B44-BD65-8EDD112F2B3C}"/>
              </a:ext>
            </a:extLst>
          </p:cNvPr>
          <p:cNvSpPr txBox="1"/>
          <p:nvPr/>
        </p:nvSpPr>
        <p:spPr>
          <a:xfrm>
            <a:off x="735243" y="8560205"/>
            <a:ext cx="5282669" cy="1597360"/>
          </a:xfrm>
          <a:prstGeom prst="rect">
            <a:avLst/>
          </a:prstGeom>
          <a:noFill/>
        </p:spPr>
        <p:txBody>
          <a:bodyPr wrap="square" rtlCol="0">
            <a:spAutoFit/>
          </a:bodyPr>
          <a:lstStyle/>
          <a:p>
            <a:r>
              <a:rPr lang="en-US" altLang="ja-JP" sz="2445" dirty="0"/>
              <a:t>(1) </a:t>
            </a:r>
            <a:r>
              <a:rPr lang="ja-JP" altLang="en-US" sz="2445"/>
              <a:t> </a:t>
            </a:r>
            <a:r>
              <a:rPr lang="en-US" sz="2445" dirty="0"/>
              <a:t>Vulnerable to the environment, such as lighting changes, occlusion and background noise will have a greater impact on detection</a:t>
            </a:r>
          </a:p>
        </p:txBody>
      </p:sp>
      <p:sp>
        <p:nvSpPr>
          <p:cNvPr id="1080" name="TextBox 1079">
            <a:extLst>
              <a:ext uri="{FF2B5EF4-FFF2-40B4-BE49-F238E27FC236}">
                <a16:creationId xmlns:a16="http://schemas.microsoft.com/office/drawing/2014/main" id="{F5A84862-BD8D-C24E-99E4-3CAD299A2BCF}"/>
              </a:ext>
            </a:extLst>
          </p:cNvPr>
          <p:cNvSpPr txBox="1"/>
          <p:nvPr/>
        </p:nvSpPr>
        <p:spPr>
          <a:xfrm>
            <a:off x="796555" y="11601785"/>
            <a:ext cx="1625093" cy="468590"/>
          </a:xfrm>
          <a:prstGeom prst="rect">
            <a:avLst/>
          </a:prstGeom>
          <a:noFill/>
        </p:spPr>
        <p:txBody>
          <a:bodyPr wrap="square" rtlCol="0">
            <a:spAutoFit/>
          </a:bodyPr>
          <a:lstStyle/>
          <a:p>
            <a:r>
              <a:rPr lang="en-US" sz="2445" dirty="0"/>
              <a:t>normal</a:t>
            </a:r>
          </a:p>
        </p:txBody>
      </p:sp>
      <p:sp>
        <p:nvSpPr>
          <p:cNvPr id="205" name="TextBox 204">
            <a:extLst>
              <a:ext uri="{FF2B5EF4-FFF2-40B4-BE49-F238E27FC236}">
                <a16:creationId xmlns:a16="http://schemas.microsoft.com/office/drawing/2014/main" id="{DDAA517A-69B4-C448-839B-C25F9E6FD0FA}"/>
              </a:ext>
            </a:extLst>
          </p:cNvPr>
          <p:cNvSpPr txBox="1"/>
          <p:nvPr/>
        </p:nvSpPr>
        <p:spPr>
          <a:xfrm>
            <a:off x="2398862" y="11557609"/>
            <a:ext cx="2680614" cy="468590"/>
          </a:xfrm>
          <a:prstGeom prst="rect">
            <a:avLst/>
          </a:prstGeom>
          <a:noFill/>
        </p:spPr>
        <p:txBody>
          <a:bodyPr wrap="square" rtlCol="0">
            <a:spAutoFit/>
          </a:bodyPr>
          <a:lstStyle/>
          <a:p>
            <a:r>
              <a:rPr lang="en-US" sz="2445" dirty="0"/>
              <a:t>lighting</a:t>
            </a:r>
            <a:r>
              <a:rPr lang="zh-Hans" altLang="en-US" sz="2445" dirty="0"/>
              <a:t> </a:t>
            </a:r>
            <a:r>
              <a:rPr lang="en-US" altLang="zh-Hans" sz="2445" dirty="0"/>
              <a:t>change</a:t>
            </a:r>
            <a:endParaRPr lang="en-US" sz="2445" dirty="0"/>
          </a:p>
        </p:txBody>
      </p:sp>
      <p:sp>
        <p:nvSpPr>
          <p:cNvPr id="207" name="TextBox 206">
            <a:extLst>
              <a:ext uri="{FF2B5EF4-FFF2-40B4-BE49-F238E27FC236}">
                <a16:creationId xmlns:a16="http://schemas.microsoft.com/office/drawing/2014/main" id="{23737CF3-F4AB-F74D-A59D-E59F0F7DD510}"/>
              </a:ext>
            </a:extLst>
          </p:cNvPr>
          <p:cNvSpPr txBox="1"/>
          <p:nvPr/>
        </p:nvSpPr>
        <p:spPr>
          <a:xfrm>
            <a:off x="6463258" y="7794465"/>
            <a:ext cx="4263858" cy="646331"/>
          </a:xfrm>
          <a:prstGeom prst="rect">
            <a:avLst/>
          </a:prstGeom>
          <a:noFill/>
        </p:spPr>
        <p:txBody>
          <a:bodyPr wrap="square" rtlCol="0">
            <a:spAutoFit/>
          </a:bodyPr>
          <a:lstStyle/>
          <a:p>
            <a:r>
              <a:rPr lang="en-US" sz="3600" dirty="0"/>
              <a:t>Pipeline</a:t>
            </a:r>
          </a:p>
        </p:txBody>
      </p:sp>
      <p:cxnSp>
        <p:nvCxnSpPr>
          <p:cNvPr id="1082" name="Straight Connector 1081">
            <a:extLst>
              <a:ext uri="{FF2B5EF4-FFF2-40B4-BE49-F238E27FC236}">
                <a16:creationId xmlns:a16="http://schemas.microsoft.com/office/drawing/2014/main" id="{4BB08189-768D-F84F-B135-F620FCD62905}"/>
              </a:ext>
            </a:extLst>
          </p:cNvPr>
          <p:cNvCxnSpPr>
            <a:cxnSpLocks/>
          </p:cNvCxnSpPr>
          <p:nvPr/>
        </p:nvCxnSpPr>
        <p:spPr>
          <a:xfrm>
            <a:off x="6293689" y="8478003"/>
            <a:ext cx="4047776" cy="0"/>
          </a:xfrm>
          <a:prstGeom prst="line">
            <a:avLst/>
          </a:prstGeom>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3883E569-A1B7-4B4F-9A87-2B86F662B30B}"/>
              </a:ext>
            </a:extLst>
          </p:cNvPr>
          <p:cNvSpPr txBox="1"/>
          <p:nvPr/>
        </p:nvSpPr>
        <p:spPr>
          <a:xfrm>
            <a:off x="13972576" y="15220255"/>
            <a:ext cx="2632714" cy="646331"/>
          </a:xfrm>
          <a:prstGeom prst="rect">
            <a:avLst/>
          </a:prstGeom>
          <a:noFill/>
        </p:spPr>
        <p:txBody>
          <a:bodyPr wrap="square" rtlCol="0">
            <a:spAutoFit/>
          </a:bodyPr>
          <a:lstStyle/>
          <a:p>
            <a:pPr algn="ctr"/>
            <a:r>
              <a:rPr lang="en-US" sz="3600" dirty="0"/>
              <a:t>Experiment </a:t>
            </a:r>
          </a:p>
        </p:txBody>
      </p:sp>
      <p:sp>
        <p:nvSpPr>
          <p:cNvPr id="228" name="Snip Single Corner Rectangle 227">
            <a:extLst>
              <a:ext uri="{FF2B5EF4-FFF2-40B4-BE49-F238E27FC236}">
                <a16:creationId xmlns:a16="http://schemas.microsoft.com/office/drawing/2014/main" id="{33CBCC82-70A7-2D4F-9560-C3D45855414F}"/>
              </a:ext>
            </a:extLst>
          </p:cNvPr>
          <p:cNvSpPr/>
          <p:nvPr/>
        </p:nvSpPr>
        <p:spPr>
          <a:xfrm>
            <a:off x="7241639" y="15371060"/>
            <a:ext cx="6333930" cy="701549"/>
          </a:xfrm>
          <a:prstGeom prst="snip1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9419" tIns="139709" rIns="279419" bIns="139709" numCol="1" spcCol="0" rtlCol="0" fromWordArt="0" anchor="ctr" anchorCtr="0" forceAA="0" compatLnSpc="1">
            <a:prstTxWarp prst="textNoShape">
              <a:avLst/>
            </a:prstTxWarp>
            <a:noAutofit/>
          </a:bodyPr>
          <a:lstStyle/>
          <a:p>
            <a:r>
              <a:rPr lang="en-US" sz="3600" dirty="0"/>
              <a:t>Steady-state genetic</a:t>
            </a:r>
            <a:r>
              <a:rPr lang="zh-Hans" altLang="en-US" sz="3600" dirty="0"/>
              <a:t> </a:t>
            </a:r>
            <a:r>
              <a:rPr lang="en-US" sz="3600" dirty="0"/>
              <a:t>algorithm </a:t>
            </a:r>
          </a:p>
        </p:txBody>
      </p:sp>
      <p:pic>
        <p:nvPicPr>
          <p:cNvPr id="149" name="Picture 148">
            <a:extLst>
              <a:ext uri="{FF2B5EF4-FFF2-40B4-BE49-F238E27FC236}">
                <a16:creationId xmlns:a16="http://schemas.microsoft.com/office/drawing/2014/main" id="{A6BFC12E-018D-4540-B4D8-749B660C4989}"/>
              </a:ext>
            </a:extLst>
          </p:cNvPr>
          <p:cNvPicPr>
            <a:picLocks noChangeAspect="1"/>
          </p:cNvPicPr>
          <p:nvPr/>
        </p:nvPicPr>
        <p:blipFill>
          <a:blip r:embed="rId9"/>
          <a:stretch>
            <a:fillRect/>
          </a:stretch>
        </p:blipFill>
        <p:spPr>
          <a:xfrm>
            <a:off x="13849286" y="7962676"/>
            <a:ext cx="6888056" cy="2108868"/>
          </a:xfrm>
          <a:prstGeom prst="rect">
            <a:avLst/>
          </a:prstGeom>
        </p:spPr>
      </p:pic>
      <p:pic>
        <p:nvPicPr>
          <p:cNvPr id="151" name="Picture 150">
            <a:extLst>
              <a:ext uri="{FF2B5EF4-FFF2-40B4-BE49-F238E27FC236}">
                <a16:creationId xmlns:a16="http://schemas.microsoft.com/office/drawing/2014/main" id="{F4527FFA-7612-EC41-96AC-3CA247F3813F}"/>
              </a:ext>
            </a:extLst>
          </p:cNvPr>
          <p:cNvPicPr>
            <a:picLocks noChangeAspect="1"/>
          </p:cNvPicPr>
          <p:nvPr/>
        </p:nvPicPr>
        <p:blipFill>
          <a:blip r:embed="rId10"/>
          <a:stretch>
            <a:fillRect/>
          </a:stretch>
        </p:blipFill>
        <p:spPr>
          <a:xfrm>
            <a:off x="13938213" y="10296731"/>
            <a:ext cx="3126970" cy="973497"/>
          </a:xfrm>
          <a:prstGeom prst="rect">
            <a:avLst/>
          </a:prstGeom>
        </p:spPr>
      </p:pic>
      <p:pic>
        <p:nvPicPr>
          <p:cNvPr id="236" name="図 54">
            <a:extLst>
              <a:ext uri="{FF2B5EF4-FFF2-40B4-BE49-F238E27FC236}">
                <a16:creationId xmlns:a16="http://schemas.microsoft.com/office/drawing/2014/main" id="{1C4A7BB9-6B63-834F-B92D-B8F4F87CC896}"/>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7323586" y="21450816"/>
            <a:ext cx="2114873" cy="1986490"/>
          </a:xfrm>
          <a:prstGeom prst="rect">
            <a:avLst/>
          </a:prstGeom>
          <a:noFill/>
          <a:ln>
            <a:noFill/>
          </a:ln>
        </p:spPr>
      </p:pic>
      <p:sp>
        <p:nvSpPr>
          <p:cNvPr id="154" name="TextBox 153">
            <a:extLst>
              <a:ext uri="{FF2B5EF4-FFF2-40B4-BE49-F238E27FC236}">
                <a16:creationId xmlns:a16="http://schemas.microsoft.com/office/drawing/2014/main" id="{D95372E9-DA50-B14B-8D1A-739FB4FCB2AF}"/>
              </a:ext>
            </a:extLst>
          </p:cNvPr>
          <p:cNvSpPr txBox="1"/>
          <p:nvPr/>
        </p:nvSpPr>
        <p:spPr>
          <a:xfrm>
            <a:off x="8595187" y="23251832"/>
            <a:ext cx="3269148" cy="461665"/>
          </a:xfrm>
          <a:prstGeom prst="rect">
            <a:avLst/>
          </a:prstGeom>
          <a:noFill/>
        </p:spPr>
        <p:txBody>
          <a:bodyPr wrap="square" rtlCol="0">
            <a:spAutoFit/>
          </a:bodyPr>
          <a:lstStyle/>
          <a:p>
            <a:r>
              <a:rPr lang="en-US" sz="2400" dirty="0"/>
              <a:t>An octagonal template </a:t>
            </a:r>
          </a:p>
        </p:txBody>
      </p:sp>
      <p:pic>
        <p:nvPicPr>
          <p:cNvPr id="241" name="Picture 240">
            <a:extLst>
              <a:ext uri="{FF2B5EF4-FFF2-40B4-BE49-F238E27FC236}">
                <a16:creationId xmlns:a16="http://schemas.microsoft.com/office/drawing/2014/main" id="{BDE19C37-A681-BE43-9DD6-2A93F3D7E0C6}"/>
              </a:ext>
            </a:extLst>
          </p:cNvPr>
          <p:cNvPicPr>
            <a:picLocks noChangeAspect="1"/>
          </p:cNvPicPr>
          <p:nvPr/>
        </p:nvPicPr>
        <p:blipFill rotWithShape="1">
          <a:blip r:embed="rId12"/>
          <a:srcRect b="80292"/>
          <a:stretch/>
        </p:blipFill>
        <p:spPr>
          <a:xfrm>
            <a:off x="14581803" y="17538425"/>
            <a:ext cx="4981227" cy="648137"/>
          </a:xfrm>
          <a:prstGeom prst="rect">
            <a:avLst/>
          </a:prstGeom>
        </p:spPr>
      </p:pic>
      <p:sp>
        <p:nvSpPr>
          <p:cNvPr id="243" name="TextBox 242">
            <a:extLst>
              <a:ext uri="{FF2B5EF4-FFF2-40B4-BE49-F238E27FC236}">
                <a16:creationId xmlns:a16="http://schemas.microsoft.com/office/drawing/2014/main" id="{939A4C75-E7A8-F340-9FCB-A7216A844FEB}"/>
              </a:ext>
            </a:extLst>
          </p:cNvPr>
          <p:cNvSpPr txBox="1"/>
          <p:nvPr/>
        </p:nvSpPr>
        <p:spPr>
          <a:xfrm>
            <a:off x="15031088" y="13630465"/>
            <a:ext cx="5967785" cy="461665"/>
          </a:xfrm>
          <a:prstGeom prst="rect">
            <a:avLst/>
          </a:prstGeom>
          <a:noFill/>
        </p:spPr>
        <p:txBody>
          <a:bodyPr wrap="square" rtlCol="0">
            <a:spAutoFit/>
          </a:bodyPr>
          <a:lstStyle/>
          <a:p>
            <a:r>
              <a:rPr lang="en-US" sz="2400" dirty="0"/>
              <a:t>The change of focus value in a video stream.</a:t>
            </a:r>
          </a:p>
        </p:txBody>
      </p:sp>
      <p:grpSp>
        <p:nvGrpSpPr>
          <p:cNvPr id="172" name="Group 171">
            <a:extLst>
              <a:ext uri="{FF2B5EF4-FFF2-40B4-BE49-F238E27FC236}">
                <a16:creationId xmlns:a16="http://schemas.microsoft.com/office/drawing/2014/main" id="{DC4190A7-D5C7-D647-A579-22A4A7BBD8CB}"/>
              </a:ext>
            </a:extLst>
          </p:cNvPr>
          <p:cNvGrpSpPr/>
          <p:nvPr/>
        </p:nvGrpSpPr>
        <p:grpSpPr>
          <a:xfrm>
            <a:off x="10832501" y="21690072"/>
            <a:ext cx="2329792" cy="1547911"/>
            <a:chOff x="10778608" y="19544516"/>
            <a:chExt cx="3056116" cy="2292087"/>
          </a:xfrm>
        </p:grpSpPr>
        <p:pic>
          <p:nvPicPr>
            <p:cNvPr id="168" name="Picture 167">
              <a:extLst>
                <a:ext uri="{FF2B5EF4-FFF2-40B4-BE49-F238E27FC236}">
                  <a16:creationId xmlns:a16="http://schemas.microsoft.com/office/drawing/2014/main" id="{92E5F069-7525-F64B-9C4D-EE1EEB837600}"/>
                </a:ext>
              </a:extLst>
            </p:cNvPr>
            <p:cNvPicPr>
              <a:picLocks noChangeAspect="1"/>
            </p:cNvPicPr>
            <p:nvPr/>
          </p:nvPicPr>
          <p:blipFill>
            <a:blip r:embed="rId13"/>
            <a:stretch>
              <a:fillRect/>
            </a:stretch>
          </p:blipFill>
          <p:spPr>
            <a:xfrm>
              <a:off x="10778608" y="19544516"/>
              <a:ext cx="3056116" cy="2292087"/>
            </a:xfrm>
            <a:prstGeom prst="rect">
              <a:avLst/>
            </a:prstGeom>
          </p:spPr>
        </p:pic>
        <p:sp>
          <p:nvSpPr>
            <p:cNvPr id="170" name="Octagon 169">
              <a:extLst>
                <a:ext uri="{FF2B5EF4-FFF2-40B4-BE49-F238E27FC236}">
                  <a16:creationId xmlns:a16="http://schemas.microsoft.com/office/drawing/2014/main" id="{B458DF61-C13B-A647-9D87-10F148763D76}"/>
                </a:ext>
              </a:extLst>
            </p:cNvPr>
            <p:cNvSpPr/>
            <p:nvPr/>
          </p:nvSpPr>
          <p:spPr>
            <a:xfrm rot="535984">
              <a:off x="10877068" y="19599285"/>
              <a:ext cx="1449554" cy="1173501"/>
            </a:xfrm>
            <a:prstGeom prst="octagon">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7312E513-58E5-BA4D-A2E7-88F9A87F3134}"/>
              </a:ext>
            </a:extLst>
          </p:cNvPr>
          <p:cNvCxnSpPr>
            <a:cxnSpLocks/>
          </p:cNvCxnSpPr>
          <p:nvPr/>
        </p:nvCxnSpPr>
        <p:spPr>
          <a:xfrm flipV="1">
            <a:off x="9527631" y="22253444"/>
            <a:ext cx="1066070" cy="704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9" name="Picture 178">
            <a:extLst>
              <a:ext uri="{FF2B5EF4-FFF2-40B4-BE49-F238E27FC236}">
                <a16:creationId xmlns:a16="http://schemas.microsoft.com/office/drawing/2014/main" id="{710CD942-D62B-8044-AD68-5248DD3E07B1}"/>
              </a:ext>
            </a:extLst>
          </p:cNvPr>
          <p:cNvPicPr>
            <a:picLocks noChangeAspect="1"/>
          </p:cNvPicPr>
          <p:nvPr/>
        </p:nvPicPr>
        <p:blipFill>
          <a:blip r:embed="rId14"/>
          <a:stretch>
            <a:fillRect/>
          </a:stretch>
        </p:blipFill>
        <p:spPr>
          <a:xfrm>
            <a:off x="1179350" y="12895794"/>
            <a:ext cx="1707243" cy="1280432"/>
          </a:xfrm>
          <a:prstGeom prst="rect">
            <a:avLst/>
          </a:prstGeom>
        </p:spPr>
      </p:pic>
      <p:sp>
        <p:nvSpPr>
          <p:cNvPr id="180" name="TextBox 179">
            <a:extLst>
              <a:ext uri="{FF2B5EF4-FFF2-40B4-BE49-F238E27FC236}">
                <a16:creationId xmlns:a16="http://schemas.microsoft.com/office/drawing/2014/main" id="{5938A94E-82E4-EB46-A4C5-E4802D27073C}"/>
              </a:ext>
            </a:extLst>
          </p:cNvPr>
          <p:cNvSpPr txBox="1"/>
          <p:nvPr/>
        </p:nvSpPr>
        <p:spPr>
          <a:xfrm>
            <a:off x="735243" y="12092559"/>
            <a:ext cx="4891421" cy="830997"/>
          </a:xfrm>
          <a:prstGeom prst="rect">
            <a:avLst/>
          </a:prstGeom>
          <a:noFill/>
        </p:spPr>
        <p:txBody>
          <a:bodyPr wrap="square" rtlCol="0">
            <a:spAutoFit/>
          </a:bodyPr>
          <a:lstStyle/>
          <a:p>
            <a:r>
              <a:rPr lang="en-US" altLang="ja-JP" sz="2400" dirty="0"/>
              <a:t>(2) The video frame sometimes is not</a:t>
            </a:r>
            <a:r>
              <a:rPr lang="zh-Hans" altLang="en-US" sz="2400" dirty="0"/>
              <a:t> </a:t>
            </a:r>
            <a:r>
              <a:rPr lang="en-US" altLang="zh-Hans" sz="2400" dirty="0"/>
              <a:t>a perfect circles caused by blurriness.</a:t>
            </a:r>
            <a:endParaRPr lang="en-US" sz="2400" dirty="0"/>
          </a:p>
        </p:txBody>
      </p:sp>
      <p:pic>
        <p:nvPicPr>
          <p:cNvPr id="231" name="Picture 230">
            <a:extLst>
              <a:ext uri="{FF2B5EF4-FFF2-40B4-BE49-F238E27FC236}">
                <a16:creationId xmlns:a16="http://schemas.microsoft.com/office/drawing/2014/main" id="{8EEF79C1-BA90-8C44-B293-5542F3809A47}"/>
              </a:ext>
            </a:extLst>
          </p:cNvPr>
          <p:cNvPicPr/>
          <p:nvPr/>
        </p:nvPicPr>
        <p:blipFill>
          <a:blip r:embed="rId15">
            <a:extLst>
              <a:ext uri="{28A0092B-C50C-407E-A947-70E740481C1C}">
                <a14:useLocalDpi xmlns:a14="http://schemas.microsoft.com/office/drawing/2010/main" val="0"/>
              </a:ext>
            </a:extLst>
          </a:blip>
          <a:stretch>
            <a:fillRect/>
          </a:stretch>
        </p:blipFill>
        <p:spPr>
          <a:xfrm>
            <a:off x="15697046" y="10736603"/>
            <a:ext cx="4636336" cy="2886251"/>
          </a:xfrm>
          <a:prstGeom prst="rect">
            <a:avLst/>
          </a:prstGeom>
        </p:spPr>
      </p:pic>
      <p:cxnSp>
        <p:nvCxnSpPr>
          <p:cNvPr id="262" name="Straight Connector 261">
            <a:extLst>
              <a:ext uri="{FF2B5EF4-FFF2-40B4-BE49-F238E27FC236}">
                <a16:creationId xmlns:a16="http://schemas.microsoft.com/office/drawing/2014/main" id="{CBA89653-C473-3A4F-AE33-75BA81BE5EE8}"/>
              </a:ext>
            </a:extLst>
          </p:cNvPr>
          <p:cNvCxnSpPr>
            <a:cxnSpLocks/>
          </p:cNvCxnSpPr>
          <p:nvPr/>
        </p:nvCxnSpPr>
        <p:spPr>
          <a:xfrm>
            <a:off x="14041685" y="15824691"/>
            <a:ext cx="4573542" cy="0"/>
          </a:xfrm>
          <a:prstGeom prst="line">
            <a:avLst/>
          </a:prstGeom>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89BF781E-3F85-954C-91AB-A02EC1D88E2D}"/>
              </a:ext>
            </a:extLst>
          </p:cNvPr>
          <p:cNvSpPr txBox="1"/>
          <p:nvPr/>
        </p:nvSpPr>
        <p:spPr>
          <a:xfrm>
            <a:off x="14096853" y="22997194"/>
            <a:ext cx="4921801" cy="646331"/>
          </a:xfrm>
          <a:prstGeom prst="rect">
            <a:avLst/>
          </a:prstGeom>
          <a:noFill/>
        </p:spPr>
        <p:txBody>
          <a:bodyPr wrap="square" rtlCol="0">
            <a:spAutoFit/>
          </a:bodyPr>
          <a:lstStyle/>
          <a:p>
            <a:r>
              <a:rPr lang="en-US" altLang="zh-Hans" sz="3600" dirty="0"/>
              <a:t>Conclusions</a:t>
            </a:r>
            <a:endParaRPr lang="en-US" sz="3600" dirty="0"/>
          </a:p>
        </p:txBody>
      </p:sp>
      <p:cxnSp>
        <p:nvCxnSpPr>
          <p:cNvPr id="264" name="Straight Connector 263">
            <a:extLst>
              <a:ext uri="{FF2B5EF4-FFF2-40B4-BE49-F238E27FC236}">
                <a16:creationId xmlns:a16="http://schemas.microsoft.com/office/drawing/2014/main" id="{9212B19F-B21B-3741-ACF3-8DDF64CBE49B}"/>
              </a:ext>
            </a:extLst>
          </p:cNvPr>
          <p:cNvCxnSpPr>
            <a:cxnSpLocks/>
          </p:cNvCxnSpPr>
          <p:nvPr/>
        </p:nvCxnSpPr>
        <p:spPr>
          <a:xfrm>
            <a:off x="14144111" y="23713497"/>
            <a:ext cx="4573542"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7961CAC4-45CB-294B-9FD2-02036C2FEED9}"/>
              </a:ext>
            </a:extLst>
          </p:cNvPr>
          <p:cNvSpPr txBox="1"/>
          <p:nvPr/>
        </p:nvSpPr>
        <p:spPr>
          <a:xfrm>
            <a:off x="14030462" y="23874634"/>
            <a:ext cx="6582661" cy="1569660"/>
          </a:xfrm>
          <a:prstGeom prst="rect">
            <a:avLst/>
          </a:prstGeom>
          <a:noFill/>
        </p:spPr>
        <p:txBody>
          <a:bodyPr wrap="square" rtlCol="0">
            <a:spAutoFit/>
          </a:bodyPr>
          <a:lstStyle/>
          <a:p>
            <a:r>
              <a:rPr lang="en-US" altLang="zh-Hans" sz="2400" dirty="0"/>
              <a:t>1. For </a:t>
            </a:r>
            <a:r>
              <a:rPr lang="en-US" altLang="ja-JP" sz="2400" dirty="0"/>
              <a:t>unclear</a:t>
            </a:r>
            <a:r>
              <a:rPr lang="en-US" altLang="zh-Hans" sz="2400" dirty="0"/>
              <a:t> situations,</a:t>
            </a:r>
            <a:r>
              <a:rPr lang="zh-Hans" altLang="en-US" sz="2400" dirty="0"/>
              <a:t> </a:t>
            </a:r>
            <a:r>
              <a:rPr lang="en-US" altLang="zh-Hans" sz="2400" dirty="0"/>
              <a:t>shape based matching can significantly improve the successful detection rate.</a:t>
            </a:r>
            <a:r>
              <a:rPr lang="zh-Hans" altLang="en-US" sz="2400" dirty="0"/>
              <a:t> </a:t>
            </a:r>
            <a:r>
              <a:rPr lang="en-US" altLang="zh-Hans" sz="2400" dirty="0"/>
              <a:t> </a:t>
            </a:r>
          </a:p>
          <a:p>
            <a:r>
              <a:rPr lang="en-US" altLang="zh-Hans" sz="2400" dirty="0"/>
              <a:t>2.</a:t>
            </a:r>
            <a:r>
              <a:rPr lang="zh-Hans" altLang="en-US" sz="2400" dirty="0"/>
              <a:t> </a:t>
            </a:r>
            <a:r>
              <a:rPr lang="en-US" altLang="zh-Hans" sz="2400" dirty="0"/>
              <a:t>For different videos, the stability of the detection circle is better.</a:t>
            </a:r>
          </a:p>
        </p:txBody>
      </p:sp>
      <p:pic>
        <p:nvPicPr>
          <p:cNvPr id="188" name="Graphic 187">
            <a:extLst>
              <a:ext uri="{FF2B5EF4-FFF2-40B4-BE49-F238E27FC236}">
                <a16:creationId xmlns:a16="http://schemas.microsoft.com/office/drawing/2014/main" id="{3BEDA80B-3EB4-0641-BC04-DFAB962633CD}"/>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45527" t="70310" r="24272"/>
          <a:stretch/>
        </p:blipFill>
        <p:spPr>
          <a:xfrm>
            <a:off x="7226715" y="18000654"/>
            <a:ext cx="3003046" cy="2877373"/>
          </a:xfrm>
          <a:prstGeom prst="rect">
            <a:avLst/>
          </a:prstGeom>
        </p:spPr>
      </p:pic>
      <p:sp>
        <p:nvSpPr>
          <p:cNvPr id="189" name="TextBox 188">
            <a:extLst>
              <a:ext uri="{FF2B5EF4-FFF2-40B4-BE49-F238E27FC236}">
                <a16:creationId xmlns:a16="http://schemas.microsoft.com/office/drawing/2014/main" id="{8E7246D9-54B5-754F-867F-B4C7E0DBBD28}"/>
              </a:ext>
            </a:extLst>
          </p:cNvPr>
          <p:cNvSpPr txBox="1"/>
          <p:nvPr/>
        </p:nvSpPr>
        <p:spPr>
          <a:xfrm>
            <a:off x="7182138" y="16336003"/>
            <a:ext cx="6673808" cy="1200329"/>
          </a:xfrm>
          <a:prstGeom prst="rect">
            <a:avLst/>
          </a:prstGeom>
          <a:noFill/>
        </p:spPr>
        <p:txBody>
          <a:bodyPr wrap="square" rtlCol="0">
            <a:spAutoFit/>
          </a:bodyPr>
          <a:lstStyle/>
          <a:p>
            <a:r>
              <a:rPr lang="en-US" altLang="zh-Hans" sz="2400" dirty="0"/>
              <a:t>Considering that in the fiber image the circle is not always perfect and can be polygonal, so we use</a:t>
            </a:r>
            <a:r>
              <a:rPr lang="zh-Hans" altLang="en-US" sz="2400" dirty="0"/>
              <a:t> </a:t>
            </a:r>
            <a:r>
              <a:rPr lang="en-US" altLang="zh-Hans" sz="2400" dirty="0"/>
              <a:t>SSGA</a:t>
            </a:r>
            <a:r>
              <a:rPr lang="zh-Hans" altLang="en-US" sz="2400" dirty="0"/>
              <a:t> </a:t>
            </a:r>
            <a:r>
              <a:rPr lang="en-US" altLang="zh-Hans" sz="2400" dirty="0"/>
              <a:t>based</a:t>
            </a:r>
            <a:r>
              <a:rPr lang="zh-Hans" altLang="en-US" sz="2400" dirty="0"/>
              <a:t> </a:t>
            </a:r>
            <a:r>
              <a:rPr lang="en-US" altLang="zh-Hans" sz="2400" dirty="0"/>
              <a:t>on</a:t>
            </a:r>
            <a:r>
              <a:rPr lang="zh-Hans" altLang="en-US" sz="2400" dirty="0"/>
              <a:t> </a:t>
            </a:r>
            <a:r>
              <a:rPr lang="en-US" altLang="zh-Hans" sz="2400" dirty="0"/>
              <a:t>template</a:t>
            </a:r>
            <a:r>
              <a:rPr lang="zh-Hans" altLang="en-US" sz="2400" dirty="0"/>
              <a:t> </a:t>
            </a:r>
            <a:r>
              <a:rPr lang="en-US" altLang="zh-Hans" sz="2400" dirty="0"/>
              <a:t>matching</a:t>
            </a:r>
            <a:r>
              <a:rPr lang="zh-Hans" altLang="en-US" sz="2400" dirty="0"/>
              <a:t> </a:t>
            </a:r>
            <a:r>
              <a:rPr lang="en-US" altLang="zh-Hans" sz="2400" dirty="0"/>
              <a:t>to</a:t>
            </a:r>
            <a:r>
              <a:rPr lang="zh-Hans" altLang="en-US" sz="2400" dirty="0"/>
              <a:t> </a:t>
            </a:r>
            <a:r>
              <a:rPr lang="en-US" altLang="zh-Hans" sz="2400" dirty="0"/>
              <a:t>detect</a:t>
            </a:r>
            <a:r>
              <a:rPr lang="zh-Hans" altLang="en-US" sz="2400" dirty="0"/>
              <a:t> </a:t>
            </a:r>
            <a:r>
              <a:rPr lang="en-US" altLang="zh-Hans" sz="2400" dirty="0"/>
              <a:t>contour.</a:t>
            </a:r>
            <a:endParaRPr lang="en-US" sz="2400" dirty="0"/>
          </a:p>
        </p:txBody>
      </p:sp>
      <p:pic>
        <p:nvPicPr>
          <p:cNvPr id="271" name="図 56" descr="説明: 説明: genotype">
            <a:extLst>
              <a:ext uri="{FF2B5EF4-FFF2-40B4-BE49-F238E27FC236}">
                <a16:creationId xmlns:a16="http://schemas.microsoft.com/office/drawing/2014/main" id="{09AF8654-DEFF-D847-B162-76CA39E677E2}"/>
              </a:ext>
            </a:extLst>
          </p:cNvPr>
          <p:cNvPicPr/>
          <p:nvPr/>
        </p:nvPicPr>
        <p:blipFill>
          <a:blip r:embed="rId18">
            <a:extLst>
              <a:ext uri="{28A0092B-C50C-407E-A947-70E740481C1C}">
                <a14:useLocalDpi xmlns:a14="http://schemas.microsoft.com/office/drawing/2010/main" val="0"/>
              </a:ext>
            </a:extLst>
          </a:blip>
          <a:srcRect/>
          <a:stretch>
            <a:fillRect/>
          </a:stretch>
        </p:blipFill>
        <p:spPr bwMode="auto">
          <a:xfrm>
            <a:off x="8112189" y="23906601"/>
            <a:ext cx="5440624" cy="1223846"/>
          </a:xfrm>
          <a:prstGeom prst="rect">
            <a:avLst/>
          </a:prstGeom>
          <a:noFill/>
          <a:ln>
            <a:noFill/>
          </a:ln>
        </p:spPr>
      </p:pic>
      <p:sp>
        <p:nvSpPr>
          <p:cNvPr id="190" name="TextBox 189">
            <a:extLst>
              <a:ext uri="{FF2B5EF4-FFF2-40B4-BE49-F238E27FC236}">
                <a16:creationId xmlns:a16="http://schemas.microsoft.com/office/drawing/2014/main" id="{FDAB1C21-3F51-C14B-AAD9-D35D7D4F85DA}"/>
              </a:ext>
            </a:extLst>
          </p:cNvPr>
          <p:cNvSpPr txBox="1"/>
          <p:nvPr/>
        </p:nvSpPr>
        <p:spPr>
          <a:xfrm>
            <a:off x="9449242" y="25105758"/>
            <a:ext cx="2507314" cy="461665"/>
          </a:xfrm>
          <a:prstGeom prst="rect">
            <a:avLst/>
          </a:prstGeom>
          <a:noFill/>
        </p:spPr>
        <p:txBody>
          <a:bodyPr wrap="square" rtlCol="0">
            <a:spAutoFit/>
          </a:bodyPr>
          <a:lstStyle/>
          <a:p>
            <a:r>
              <a:rPr lang="en-GB" sz="2400" dirty="0"/>
              <a:t>Genotype in SSGA</a:t>
            </a:r>
            <a:endParaRPr lang="en-US" sz="2400" dirty="0"/>
          </a:p>
        </p:txBody>
      </p:sp>
      <p:sp>
        <p:nvSpPr>
          <p:cNvPr id="191" name="TextBox 190">
            <a:extLst>
              <a:ext uri="{FF2B5EF4-FFF2-40B4-BE49-F238E27FC236}">
                <a16:creationId xmlns:a16="http://schemas.microsoft.com/office/drawing/2014/main" id="{08C6A1B1-3D1C-154A-B347-861E9BB7D03A}"/>
              </a:ext>
            </a:extLst>
          </p:cNvPr>
          <p:cNvSpPr txBox="1"/>
          <p:nvPr/>
        </p:nvSpPr>
        <p:spPr>
          <a:xfrm>
            <a:off x="9811606" y="17824441"/>
            <a:ext cx="4180245" cy="3046988"/>
          </a:xfrm>
          <a:prstGeom prst="rect">
            <a:avLst/>
          </a:prstGeom>
          <a:noFill/>
        </p:spPr>
        <p:txBody>
          <a:bodyPr wrap="square" rtlCol="0">
            <a:spAutoFit/>
          </a:bodyPr>
          <a:lstStyle/>
          <a:p>
            <a:pPr marL="457200" indent="-457200">
              <a:buAutoNum type="arabicParenBoth"/>
            </a:pPr>
            <a:r>
              <a:rPr lang="en-US" sz="2400" dirty="0"/>
              <a:t>gray scale conversion from the color image by YUV model</a:t>
            </a:r>
          </a:p>
          <a:p>
            <a:pPr marL="457200" indent="-457200">
              <a:buAutoNum type="arabicParenBoth"/>
            </a:pPr>
            <a:r>
              <a:rPr lang="en-US" sz="2400" dirty="0"/>
              <a:t>simple color extraction</a:t>
            </a:r>
          </a:p>
          <a:p>
            <a:pPr marL="457200" indent="-457200">
              <a:buAutoNum type="arabicParenBoth"/>
            </a:pPr>
            <a:r>
              <a:rPr lang="en-US" altLang="ja-JP" sz="2400" dirty="0"/>
              <a:t>Using SSGA </a:t>
            </a:r>
            <a:r>
              <a:rPr lang="en-US" sz="2400" dirty="0"/>
              <a:t>based on template matching for extracting a shape from the background image. </a:t>
            </a:r>
          </a:p>
        </p:txBody>
      </p:sp>
      <p:sp>
        <p:nvSpPr>
          <p:cNvPr id="192" name="TextBox 191">
            <a:extLst>
              <a:ext uri="{FF2B5EF4-FFF2-40B4-BE49-F238E27FC236}">
                <a16:creationId xmlns:a16="http://schemas.microsoft.com/office/drawing/2014/main" id="{8106F41D-71B9-9441-87F6-9FDF73E958F5}"/>
              </a:ext>
            </a:extLst>
          </p:cNvPr>
          <p:cNvSpPr txBox="1"/>
          <p:nvPr/>
        </p:nvSpPr>
        <p:spPr>
          <a:xfrm>
            <a:off x="7323586" y="17711977"/>
            <a:ext cx="1987983" cy="461665"/>
          </a:xfrm>
          <a:prstGeom prst="rect">
            <a:avLst/>
          </a:prstGeom>
          <a:noFill/>
        </p:spPr>
        <p:txBody>
          <a:bodyPr wrap="square" rtlCol="0">
            <a:spAutoFit/>
          </a:bodyPr>
          <a:lstStyle/>
          <a:p>
            <a:r>
              <a:rPr lang="en-US" sz="2400" dirty="0"/>
              <a:t>Steps:</a:t>
            </a:r>
          </a:p>
        </p:txBody>
      </p:sp>
      <p:sp>
        <p:nvSpPr>
          <p:cNvPr id="193" name="TextBox 192">
            <a:extLst>
              <a:ext uri="{FF2B5EF4-FFF2-40B4-BE49-F238E27FC236}">
                <a16:creationId xmlns:a16="http://schemas.microsoft.com/office/drawing/2014/main" id="{AE7C9653-209E-604A-AEB2-26F56EDC1F04}"/>
              </a:ext>
            </a:extLst>
          </p:cNvPr>
          <p:cNvSpPr txBox="1"/>
          <p:nvPr/>
        </p:nvSpPr>
        <p:spPr>
          <a:xfrm>
            <a:off x="832046" y="21312353"/>
            <a:ext cx="6409593" cy="1938992"/>
          </a:xfrm>
          <a:prstGeom prst="rect">
            <a:avLst/>
          </a:prstGeom>
          <a:noFill/>
        </p:spPr>
        <p:txBody>
          <a:bodyPr wrap="square" rtlCol="0">
            <a:spAutoFit/>
          </a:bodyPr>
          <a:lstStyle/>
          <a:p>
            <a:r>
              <a:rPr lang="en-US" sz="2400" dirty="0"/>
              <a:t>The key of shape based matching is using gradient orientation. Once we have as many edges as possible if we want to find all the target shapes, we can use NMS to decrease the number and get a best shape left.</a:t>
            </a:r>
          </a:p>
        </p:txBody>
      </p:sp>
      <p:sp>
        <p:nvSpPr>
          <p:cNvPr id="277" name="TextBox 276">
            <a:extLst>
              <a:ext uri="{FF2B5EF4-FFF2-40B4-BE49-F238E27FC236}">
                <a16:creationId xmlns:a16="http://schemas.microsoft.com/office/drawing/2014/main" id="{332C3959-964D-0F40-9B7F-6CFBD8ECDB69}"/>
              </a:ext>
            </a:extLst>
          </p:cNvPr>
          <p:cNvSpPr txBox="1"/>
          <p:nvPr/>
        </p:nvSpPr>
        <p:spPr>
          <a:xfrm>
            <a:off x="5286048" y="23473996"/>
            <a:ext cx="2058726" cy="461665"/>
          </a:xfrm>
          <a:prstGeom prst="rect">
            <a:avLst/>
          </a:prstGeom>
          <a:noFill/>
        </p:spPr>
        <p:txBody>
          <a:bodyPr wrap="square" rtlCol="0">
            <a:spAutoFit/>
          </a:bodyPr>
          <a:lstStyle/>
          <a:p>
            <a:r>
              <a:rPr lang="en-US" sz="2400" dirty="0"/>
              <a:t>Circle template </a:t>
            </a:r>
          </a:p>
        </p:txBody>
      </p:sp>
      <p:sp>
        <p:nvSpPr>
          <p:cNvPr id="196" name="TextBox 195">
            <a:extLst>
              <a:ext uri="{FF2B5EF4-FFF2-40B4-BE49-F238E27FC236}">
                <a16:creationId xmlns:a16="http://schemas.microsoft.com/office/drawing/2014/main" id="{F2DF2208-9637-6B48-BA78-246C5FEFA3E2}"/>
              </a:ext>
            </a:extLst>
          </p:cNvPr>
          <p:cNvSpPr txBox="1"/>
          <p:nvPr/>
        </p:nvSpPr>
        <p:spPr>
          <a:xfrm>
            <a:off x="717092" y="16116927"/>
            <a:ext cx="6125061" cy="830997"/>
          </a:xfrm>
          <a:prstGeom prst="rect">
            <a:avLst/>
          </a:prstGeom>
          <a:noFill/>
        </p:spPr>
        <p:txBody>
          <a:bodyPr wrap="square" rtlCol="0">
            <a:spAutoFit/>
          </a:bodyPr>
          <a:lstStyle/>
          <a:p>
            <a:r>
              <a:rPr lang="en-US" sz="2400" dirty="0"/>
              <a:t>Circle can be expressed as 𝑟2=(𝑥−𝑎)^2+(𝑦−𝑏)^2 </a:t>
            </a:r>
          </a:p>
          <a:p>
            <a:r>
              <a:rPr lang="en-US" sz="2400" dirty="0"/>
              <a:t>in the parameter space. Therefore, 𝜌=(𝑎,𝑏,𝑟).</a:t>
            </a:r>
          </a:p>
        </p:txBody>
      </p:sp>
      <p:pic>
        <p:nvPicPr>
          <p:cNvPr id="201" name="Picture 200">
            <a:extLst>
              <a:ext uri="{FF2B5EF4-FFF2-40B4-BE49-F238E27FC236}">
                <a16:creationId xmlns:a16="http://schemas.microsoft.com/office/drawing/2014/main" id="{B83FA1FF-40ED-6348-BBE2-26A004D1BF27}"/>
              </a:ext>
            </a:extLst>
          </p:cNvPr>
          <p:cNvPicPr>
            <a:picLocks noChangeAspect="1"/>
          </p:cNvPicPr>
          <p:nvPr/>
        </p:nvPicPr>
        <p:blipFill rotWithShape="1">
          <a:blip r:embed="rId19"/>
          <a:srcRect t="6070"/>
          <a:stretch/>
        </p:blipFill>
        <p:spPr>
          <a:xfrm>
            <a:off x="4921276" y="19378270"/>
            <a:ext cx="1721678" cy="1273530"/>
          </a:xfrm>
          <a:prstGeom prst="rect">
            <a:avLst/>
          </a:prstGeom>
        </p:spPr>
      </p:pic>
      <p:sp>
        <p:nvSpPr>
          <p:cNvPr id="325" name="TextBox 324">
            <a:extLst>
              <a:ext uri="{FF2B5EF4-FFF2-40B4-BE49-F238E27FC236}">
                <a16:creationId xmlns:a16="http://schemas.microsoft.com/office/drawing/2014/main" id="{3E0BE829-5E68-9F47-BC1B-88C915B0D21B}"/>
              </a:ext>
            </a:extLst>
          </p:cNvPr>
          <p:cNvSpPr txBox="1"/>
          <p:nvPr/>
        </p:nvSpPr>
        <p:spPr>
          <a:xfrm>
            <a:off x="13938552" y="15968762"/>
            <a:ext cx="6547885" cy="1569660"/>
          </a:xfrm>
          <a:prstGeom prst="rect">
            <a:avLst/>
          </a:prstGeom>
          <a:noFill/>
        </p:spPr>
        <p:txBody>
          <a:bodyPr wrap="square" rtlCol="0">
            <a:spAutoFit/>
          </a:bodyPr>
          <a:lstStyle/>
          <a:p>
            <a:r>
              <a:rPr lang="en-US" sz="2400" dirty="0"/>
              <a:t>We make a experiment on 7 videos to separately compute its successfully detection rate(). Comparing the way of </a:t>
            </a:r>
            <a:r>
              <a:rPr lang="en-US" sz="2400" dirty="0" err="1"/>
              <a:t>hough</a:t>
            </a:r>
            <a:r>
              <a:rPr lang="en-US" sz="2400" dirty="0"/>
              <a:t> transform and shape based matching, we can get results as follows.</a:t>
            </a:r>
          </a:p>
        </p:txBody>
      </p:sp>
      <p:pic>
        <p:nvPicPr>
          <p:cNvPr id="327" name="Picture 326">
            <a:extLst>
              <a:ext uri="{FF2B5EF4-FFF2-40B4-BE49-F238E27FC236}">
                <a16:creationId xmlns:a16="http://schemas.microsoft.com/office/drawing/2014/main" id="{CEBF0C8D-7E1F-0D4F-82CB-A1D797632C2F}"/>
              </a:ext>
            </a:extLst>
          </p:cNvPr>
          <p:cNvPicPr>
            <a:picLocks noChangeAspect="1"/>
          </p:cNvPicPr>
          <p:nvPr/>
        </p:nvPicPr>
        <p:blipFill rotWithShape="1">
          <a:blip r:embed="rId12"/>
          <a:srcRect t="27222"/>
          <a:stretch/>
        </p:blipFill>
        <p:spPr>
          <a:xfrm>
            <a:off x="14581803" y="18186562"/>
            <a:ext cx="4981227" cy="2393477"/>
          </a:xfrm>
          <a:prstGeom prst="rect">
            <a:avLst/>
          </a:prstGeom>
        </p:spPr>
      </p:pic>
      <p:sp>
        <p:nvSpPr>
          <p:cNvPr id="329" name="正方形/長方形 22">
            <a:extLst>
              <a:ext uri="{FF2B5EF4-FFF2-40B4-BE49-F238E27FC236}">
                <a16:creationId xmlns:a16="http://schemas.microsoft.com/office/drawing/2014/main" id="{1ED24B1C-A7E4-A441-916B-650AAD71F9B7}"/>
              </a:ext>
            </a:extLst>
          </p:cNvPr>
          <p:cNvSpPr/>
          <p:nvPr/>
        </p:nvSpPr>
        <p:spPr>
          <a:xfrm>
            <a:off x="14044632" y="6955942"/>
            <a:ext cx="3387626" cy="69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Focus Measure</a:t>
            </a:r>
            <a:endParaRPr lang="ja-JP" altLang="en-US" sz="3600"/>
          </a:p>
        </p:txBody>
      </p:sp>
    </p:spTree>
    <p:extLst>
      <p:ext uri="{BB962C8B-B14F-4D97-AF65-F5344CB8AC3E}">
        <p14:creationId xmlns:p14="http://schemas.microsoft.com/office/powerpoint/2010/main" val="1247062186"/>
      </p:ext>
    </p:extLst>
  </p:cSld>
  <p:clrMapOvr>
    <a:masterClrMapping/>
  </p:clrMapOvr>
</p:sld>
</file>

<file path=ppt/theme/theme1.xml><?xml version="1.0" encoding="utf-8"?>
<a:theme xmlns:a="http://schemas.openxmlformats.org/drawingml/2006/main" name="ホワイト">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11964</TotalTime>
  <Words>610</Words>
  <Application>Microsoft Macintosh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等线</vt:lpstr>
      <vt:lpstr>Yu Gothic</vt:lpstr>
      <vt:lpstr>Yu Gothic</vt:lpstr>
      <vt:lpstr>Arial</vt:lpstr>
      <vt:lpstr>Calibri</vt:lpstr>
      <vt:lpstr>Calibri Light</vt:lpstr>
      <vt:lpstr>ホワイト</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荒川俊哉</dc:creator>
  <cp:lastModifiedBy>張海斌</cp:lastModifiedBy>
  <cp:revision>97</cp:revision>
  <cp:lastPrinted>2018-08-01T07:18:49Z</cp:lastPrinted>
  <dcterms:created xsi:type="dcterms:W3CDTF">2018-07-18T13:56:24Z</dcterms:created>
  <dcterms:modified xsi:type="dcterms:W3CDTF">2018-08-01T08:13:36Z</dcterms:modified>
</cp:coreProperties>
</file>