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27"/>
  </p:notesMasterIdLst>
  <p:sldIdLst>
    <p:sldId id="256" r:id="rId3"/>
    <p:sldId id="294" r:id="rId4"/>
    <p:sldId id="314" r:id="rId5"/>
    <p:sldId id="317" r:id="rId6"/>
    <p:sldId id="315" r:id="rId7"/>
    <p:sldId id="302" r:id="rId8"/>
    <p:sldId id="303" r:id="rId9"/>
    <p:sldId id="306" r:id="rId10"/>
    <p:sldId id="288" r:id="rId11"/>
    <p:sldId id="264" r:id="rId12"/>
    <p:sldId id="287" r:id="rId13"/>
    <p:sldId id="290" r:id="rId14"/>
    <p:sldId id="289" r:id="rId15"/>
    <p:sldId id="318" r:id="rId16"/>
    <p:sldId id="307" r:id="rId17"/>
    <p:sldId id="301" r:id="rId18"/>
    <p:sldId id="311" r:id="rId19"/>
    <p:sldId id="308" r:id="rId20"/>
    <p:sldId id="297" r:id="rId21"/>
    <p:sldId id="313" r:id="rId22"/>
    <p:sldId id="321" r:id="rId23"/>
    <p:sldId id="319" r:id="rId24"/>
    <p:sldId id="320" r:id="rId25"/>
    <p:sldId id="295"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張海斌" initials="張海斌" lastIdx="1" clrIdx="0">
    <p:extLst>
      <p:ext uri="{19B8F6BF-5375-455C-9EA6-DF929625EA0E}">
        <p15:presenceInfo xmlns:p15="http://schemas.microsoft.com/office/powerpoint/2012/main" userId="347bd392-9d57-4d96-a27a-ebb9d43eee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F70B9C-7BAE-4E6E-9097-87AC8AF7CE96}">
  <a:tblStyle styleId="{12F70B9C-7BAE-4E6E-9097-87AC8AF7CE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3"/>
    <p:restoredTop sz="94780"/>
  </p:normalViewPr>
  <p:slideViewPr>
    <p:cSldViewPr snapToGrid="0">
      <p:cViewPr varScale="1">
        <p:scale>
          <a:sx n="130" d="100"/>
          <a:sy n="130" d="100"/>
        </p:scale>
        <p:origin x="184" y="6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4T15:44:02.162"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grpSp>
        <p:nvGrpSpPr>
          <p:cNvPr id="12" name="Shape 12"/>
          <p:cNvGrpSpPr/>
          <p:nvPr/>
        </p:nvGrpSpPr>
        <p:grpSpPr>
          <a:xfrm>
            <a:off x="206477" y="4678006"/>
            <a:ext cx="9144000" cy="476325"/>
            <a:chOff x="0" y="6223000"/>
            <a:chExt cx="12192000" cy="635100"/>
          </a:xfrm>
        </p:grpSpPr>
        <p:sp>
          <p:nvSpPr>
            <p:cNvPr id="13" name="Shape 13"/>
            <p:cNvSpPr/>
            <p:nvPr/>
          </p:nvSpPr>
          <p:spPr>
            <a:xfrm>
              <a:off x="0" y="6223000"/>
              <a:ext cx="12192000" cy="635100"/>
            </a:xfrm>
            <a:prstGeom prst="rect">
              <a:avLst/>
            </a:prstGeom>
            <a:solidFill>
              <a:srgbClr val="CCFF99"/>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 name="Shape 14"/>
            <p:cNvSpPr/>
            <p:nvPr/>
          </p:nvSpPr>
          <p:spPr>
            <a:xfrm>
              <a:off x="0" y="6223000"/>
              <a:ext cx="12192000" cy="133200"/>
            </a:xfrm>
            <a:prstGeom prst="rect">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5" name="Shape 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6" name="Shape 16"/>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lstStyle>
            <a:lvl1pPr marR="0" lvl="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grpSp>
        <p:nvGrpSpPr>
          <p:cNvPr id="17" name="Shape 17"/>
          <p:cNvGrpSpPr/>
          <p:nvPr/>
        </p:nvGrpSpPr>
        <p:grpSpPr>
          <a:xfrm>
            <a:off x="0" y="0"/>
            <a:ext cx="2314575" cy="2276550"/>
            <a:chOff x="0" y="0"/>
            <a:chExt cx="3086100" cy="3035400"/>
          </a:xfrm>
        </p:grpSpPr>
        <p:sp>
          <p:nvSpPr>
            <p:cNvPr id="18" name="Shape 18"/>
            <p:cNvSpPr/>
            <p:nvPr/>
          </p:nvSpPr>
          <p:spPr>
            <a:xfrm rot="5400000">
              <a:off x="25350" y="-25350"/>
              <a:ext cx="3035400" cy="3086100"/>
            </a:xfrm>
            <a:prstGeom prst="rtTriangle">
              <a:avLst/>
            </a:prstGeom>
            <a:solidFill>
              <a:srgbClr val="CCFF99"/>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 name="Shape 19"/>
            <p:cNvSpPr/>
            <p:nvPr/>
          </p:nvSpPr>
          <p:spPr>
            <a:xfrm rot="5400000">
              <a:off x="100800" y="-100800"/>
              <a:ext cx="2351100" cy="2552700"/>
            </a:xfrm>
            <a:prstGeom prst="rtTriangle">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0" name="Shape 20"/>
          <p:cNvSpPr txBox="1"/>
          <p:nvPr/>
        </p:nvSpPr>
        <p:spPr>
          <a:xfrm>
            <a:off x="8582487" y="4816882"/>
            <a:ext cx="3981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1" name="Shape 21"/>
          <p:cNvSpPr txBox="1"/>
          <p:nvPr/>
        </p:nvSpPr>
        <p:spPr>
          <a:xfrm>
            <a:off x="3263921" y="4889585"/>
            <a:ext cx="2613900" cy="253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22" name="Shape 22"/>
          <p:cNvSpPr/>
          <p:nvPr/>
        </p:nvSpPr>
        <p:spPr>
          <a:xfrm>
            <a:off x="1071979" y="2632472"/>
            <a:ext cx="6997800" cy="34200"/>
          </a:xfrm>
          <a:prstGeom prst="rect">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3" name="Shape 23"/>
          <p:cNvSpPr/>
          <p:nvPr/>
        </p:nvSpPr>
        <p:spPr>
          <a:xfrm rot="-2409839">
            <a:off x="7959541" y="-76818"/>
            <a:ext cx="822820" cy="915853"/>
          </a:xfrm>
          <a:prstGeom prst="triangle">
            <a:avLst>
              <a:gd name="adj" fmla="val 50000"/>
            </a:avLst>
          </a:prstGeom>
          <a:solidFill>
            <a:srgbClr val="8AE28A">
              <a:alpha val="14901"/>
            </a:srgbClr>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4" name="Shape 24"/>
          <p:cNvSpPr/>
          <p:nvPr/>
        </p:nvSpPr>
        <p:spPr>
          <a:xfrm rot="-1091889">
            <a:off x="8348535" y="514083"/>
            <a:ext cx="665697" cy="750320"/>
          </a:xfrm>
          <a:prstGeom prst="triangle">
            <a:avLst>
              <a:gd name="adj" fmla="val 50000"/>
            </a:avLst>
          </a:prstGeom>
          <a:solidFill>
            <a:srgbClr val="CCFF99">
              <a:alpha val="13725"/>
            </a:srgbClr>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nvGrpSpPr>
          <p:cNvPr id="25" name="Shape 25"/>
          <p:cNvGrpSpPr/>
          <p:nvPr/>
        </p:nvGrpSpPr>
        <p:grpSpPr>
          <a:xfrm>
            <a:off x="8239781" y="1181820"/>
            <a:ext cx="911115" cy="1067825"/>
            <a:chOff x="11068610" y="1197160"/>
            <a:chExt cx="1214820" cy="1423767"/>
          </a:xfrm>
        </p:grpSpPr>
        <p:sp>
          <p:nvSpPr>
            <p:cNvPr id="26" name="Shape 26"/>
            <p:cNvSpPr/>
            <p:nvPr/>
          </p:nvSpPr>
          <p:spPr>
            <a:xfrm rot="9724516">
              <a:off x="11201153" y="1289753"/>
              <a:ext cx="756415" cy="980312"/>
            </a:xfrm>
            <a:prstGeom prst="triangle">
              <a:avLst>
                <a:gd name="adj" fmla="val 50000"/>
              </a:avLst>
            </a:prstGeom>
            <a:solidFill>
              <a:srgbClr val="8AE28A">
                <a:alpha val="9803"/>
              </a:srgbClr>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 name="Shape 27"/>
            <p:cNvSpPr/>
            <p:nvPr/>
          </p:nvSpPr>
          <p:spPr>
            <a:xfrm rot="1787444">
              <a:off x="11555364" y="1704256"/>
              <a:ext cx="557933" cy="833142"/>
            </a:xfrm>
            <a:prstGeom prst="triangle">
              <a:avLst>
                <a:gd name="adj" fmla="val 50000"/>
              </a:avLst>
            </a:prstGeom>
            <a:solidFill>
              <a:srgbClr val="CCFF99">
                <a:alpha val="9803"/>
              </a:srgbClr>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90" name="Shape 90"/>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96" name="Shape 9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2" name="Shape 102"/>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103" name="Shape 10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0"/>
        <p:cNvGrpSpPr/>
        <p:nvPr/>
      </p:nvGrpSpPr>
      <p:grpSpPr>
        <a:xfrm>
          <a:off x="0" y="0"/>
          <a:ext cx="0" cy="0"/>
          <a:chOff x="0" y="0"/>
          <a:chExt cx="0" cy="0"/>
        </a:xfrm>
      </p:grpSpPr>
      <p:grpSp>
        <p:nvGrpSpPr>
          <p:cNvPr id="111" name="Shape 111"/>
          <p:cNvGrpSpPr/>
          <p:nvPr/>
        </p:nvGrpSpPr>
        <p:grpSpPr>
          <a:xfrm>
            <a:off x="0" y="4890804"/>
            <a:ext cx="9144000" cy="252794"/>
            <a:chOff x="0" y="6223000"/>
            <a:chExt cx="12192000" cy="635000"/>
          </a:xfrm>
        </p:grpSpPr>
        <p:sp>
          <p:nvSpPr>
            <p:cNvPr id="112" name="Shape 112"/>
            <p:cNvSpPr/>
            <p:nvPr/>
          </p:nvSpPr>
          <p:spPr>
            <a:xfrm>
              <a:off x="0" y="6223000"/>
              <a:ext cx="12192000" cy="635000"/>
            </a:xfrm>
            <a:prstGeom prst="rect">
              <a:avLst/>
            </a:prstGeom>
            <a:solidFill>
              <a:srgbClr val="CCFF99"/>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13" name="Shape 113"/>
            <p:cNvSpPr/>
            <p:nvPr/>
          </p:nvSpPr>
          <p:spPr>
            <a:xfrm>
              <a:off x="0" y="6223000"/>
              <a:ext cx="12192000" cy="133350"/>
            </a:xfrm>
            <a:prstGeom prst="rect">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14" name="Shape 1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15" name="Shape 1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lstStyle>
            <a:lvl1pPr marR="0" lvl="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grpSp>
        <p:nvGrpSpPr>
          <p:cNvPr id="116" name="Shape 116"/>
          <p:cNvGrpSpPr/>
          <p:nvPr/>
        </p:nvGrpSpPr>
        <p:grpSpPr>
          <a:xfrm>
            <a:off x="0" y="0"/>
            <a:ext cx="2314575" cy="2276475"/>
            <a:chOff x="0" y="0"/>
            <a:chExt cx="3086100" cy="3035300"/>
          </a:xfrm>
        </p:grpSpPr>
        <p:sp>
          <p:nvSpPr>
            <p:cNvPr id="117" name="Shape 117"/>
            <p:cNvSpPr/>
            <p:nvPr/>
          </p:nvSpPr>
          <p:spPr>
            <a:xfrm rot="5400000">
              <a:off x="25400" y="-25400"/>
              <a:ext cx="3035300" cy="3086100"/>
            </a:xfrm>
            <a:prstGeom prst="rtTriangle">
              <a:avLst/>
            </a:prstGeom>
            <a:solidFill>
              <a:srgbClr val="CCFF99"/>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18" name="Shape 118"/>
            <p:cNvSpPr/>
            <p:nvPr/>
          </p:nvSpPr>
          <p:spPr>
            <a:xfrm rot="5400000">
              <a:off x="100806" y="-100806"/>
              <a:ext cx="2351088" cy="2552700"/>
            </a:xfrm>
            <a:prstGeom prst="rtTriangle">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19" name="Shape 119"/>
          <p:cNvSpPr txBox="1"/>
          <p:nvPr/>
        </p:nvSpPr>
        <p:spPr>
          <a:xfrm>
            <a:off x="3461625" y="4927075"/>
            <a:ext cx="2218500" cy="21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00" dirty="0">
              <a:solidFill>
                <a:schemeClr val="dk1"/>
              </a:solidFill>
              <a:latin typeface="Calibri"/>
              <a:ea typeface="Calibri"/>
              <a:cs typeface="Calibri"/>
              <a:sym typeface="Calibri"/>
            </a:endParaRPr>
          </a:p>
        </p:txBody>
      </p:sp>
      <p:sp>
        <p:nvSpPr>
          <p:cNvPr id="120" name="Shape 120"/>
          <p:cNvSpPr/>
          <p:nvPr/>
        </p:nvSpPr>
        <p:spPr>
          <a:xfrm>
            <a:off x="1071979" y="2632472"/>
            <a:ext cx="6997823" cy="34289"/>
          </a:xfrm>
          <a:prstGeom prst="rect">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21" name="Shape 121"/>
          <p:cNvSpPr/>
          <p:nvPr/>
        </p:nvSpPr>
        <p:spPr>
          <a:xfrm rot="-2409829">
            <a:off x="7959484" y="-76829"/>
            <a:ext cx="822907" cy="915700"/>
          </a:xfrm>
          <a:prstGeom prst="triangle">
            <a:avLst>
              <a:gd name="adj" fmla="val 50000"/>
            </a:avLst>
          </a:prstGeom>
          <a:solidFill>
            <a:srgbClr val="8AE28A">
              <a:alpha val="14901"/>
            </a:srgbClr>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22" name="Shape 122"/>
          <p:cNvSpPr/>
          <p:nvPr/>
        </p:nvSpPr>
        <p:spPr>
          <a:xfrm rot="-1091763">
            <a:off x="8348568" y="514115"/>
            <a:ext cx="665539" cy="750473"/>
          </a:xfrm>
          <a:prstGeom prst="triangle">
            <a:avLst>
              <a:gd name="adj" fmla="val 50000"/>
            </a:avLst>
          </a:prstGeom>
          <a:solidFill>
            <a:srgbClr val="CCFF99">
              <a:alpha val="13725"/>
            </a:srgbClr>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nvGrpSpPr>
          <p:cNvPr id="123" name="Shape 123"/>
          <p:cNvGrpSpPr/>
          <p:nvPr/>
        </p:nvGrpSpPr>
        <p:grpSpPr>
          <a:xfrm>
            <a:off x="8239889" y="1181853"/>
            <a:ext cx="911099" cy="1067964"/>
            <a:chOff x="11068754" y="1197205"/>
            <a:chExt cx="1214798" cy="1423952"/>
          </a:xfrm>
        </p:grpSpPr>
        <p:sp>
          <p:nvSpPr>
            <p:cNvPr id="124" name="Shape 124"/>
            <p:cNvSpPr/>
            <p:nvPr/>
          </p:nvSpPr>
          <p:spPr>
            <a:xfrm rot="9724202">
              <a:off x="11201278" y="1289817"/>
              <a:ext cx="756309" cy="980263"/>
            </a:xfrm>
            <a:prstGeom prst="triangle">
              <a:avLst>
                <a:gd name="adj" fmla="val 50000"/>
              </a:avLst>
            </a:prstGeom>
            <a:solidFill>
              <a:srgbClr val="8AE28A">
                <a:alpha val="9803"/>
              </a:srgbClr>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25" name="Shape 125"/>
            <p:cNvSpPr/>
            <p:nvPr/>
          </p:nvSpPr>
          <p:spPr>
            <a:xfrm rot="1787500">
              <a:off x="11555346" y="1704303"/>
              <a:ext cx="558079" cy="833277"/>
            </a:xfrm>
            <a:prstGeom prst="triangle">
              <a:avLst>
                <a:gd name="adj" fmla="val 50000"/>
              </a:avLst>
            </a:prstGeom>
            <a:solidFill>
              <a:srgbClr val="CCFF99">
                <a:alpha val="9803"/>
              </a:srgbClr>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26"/>
        <p:cNvGrpSpPr/>
        <p:nvPr/>
      </p:nvGrpSpPr>
      <p:grpSpPr>
        <a:xfrm>
          <a:off x="0" y="0"/>
          <a:ext cx="0" cy="0"/>
          <a:chOff x="0" y="0"/>
          <a:chExt cx="0" cy="0"/>
        </a:xfrm>
      </p:grpSpPr>
      <p:grpSp>
        <p:nvGrpSpPr>
          <p:cNvPr id="127" name="Shape 127"/>
          <p:cNvGrpSpPr/>
          <p:nvPr/>
        </p:nvGrpSpPr>
        <p:grpSpPr>
          <a:xfrm>
            <a:off x="0" y="4876673"/>
            <a:ext cx="9144000" cy="266827"/>
            <a:chOff x="0" y="6223000"/>
            <a:chExt cx="12192000" cy="635000"/>
          </a:xfrm>
        </p:grpSpPr>
        <p:sp>
          <p:nvSpPr>
            <p:cNvPr id="128" name="Shape 128"/>
            <p:cNvSpPr/>
            <p:nvPr/>
          </p:nvSpPr>
          <p:spPr>
            <a:xfrm>
              <a:off x="0" y="6223000"/>
              <a:ext cx="12192000" cy="635000"/>
            </a:xfrm>
            <a:prstGeom prst="rect">
              <a:avLst/>
            </a:prstGeom>
            <a:solidFill>
              <a:srgbClr val="CCFF99"/>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29" name="Shape 129"/>
            <p:cNvSpPr/>
            <p:nvPr/>
          </p:nvSpPr>
          <p:spPr>
            <a:xfrm>
              <a:off x="0" y="6223000"/>
              <a:ext cx="12192000" cy="133350"/>
            </a:xfrm>
            <a:prstGeom prst="rect">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130" name="Shape 130"/>
          <p:cNvSpPr txBox="1">
            <a:spLocks noGrp="1"/>
          </p:cNvSpPr>
          <p:nvPr>
            <p:ph type="title"/>
          </p:nvPr>
        </p:nvSpPr>
        <p:spPr>
          <a:xfrm>
            <a:off x="459419" y="52549"/>
            <a:ext cx="7886700" cy="680691"/>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31" name="Shape 131"/>
          <p:cNvSpPr txBox="1">
            <a:spLocks noGrp="1"/>
          </p:cNvSpPr>
          <p:nvPr>
            <p:ph type="body" idx="1"/>
          </p:nvPr>
        </p:nvSpPr>
        <p:spPr>
          <a:xfrm>
            <a:off x="628650" y="826879"/>
            <a:ext cx="7886700" cy="3805844"/>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grpSp>
        <p:nvGrpSpPr>
          <p:cNvPr id="132" name="Shape 132"/>
          <p:cNvGrpSpPr/>
          <p:nvPr/>
        </p:nvGrpSpPr>
        <p:grpSpPr>
          <a:xfrm>
            <a:off x="0" y="0"/>
            <a:ext cx="612559" cy="605311"/>
            <a:chOff x="0" y="0"/>
            <a:chExt cx="3086100" cy="3035300"/>
          </a:xfrm>
        </p:grpSpPr>
        <p:sp>
          <p:nvSpPr>
            <p:cNvPr id="133" name="Shape 133"/>
            <p:cNvSpPr/>
            <p:nvPr/>
          </p:nvSpPr>
          <p:spPr>
            <a:xfrm rot="5400000">
              <a:off x="25400" y="-25400"/>
              <a:ext cx="3035300" cy="3086100"/>
            </a:xfrm>
            <a:prstGeom prst="rtTriangle">
              <a:avLst/>
            </a:prstGeom>
            <a:solidFill>
              <a:srgbClr val="CCFF99"/>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4" name="Shape 134"/>
            <p:cNvSpPr/>
            <p:nvPr/>
          </p:nvSpPr>
          <p:spPr>
            <a:xfrm rot="5400000">
              <a:off x="100806" y="-100806"/>
              <a:ext cx="2351088" cy="2552700"/>
            </a:xfrm>
            <a:prstGeom prst="rtTriangle">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135" name="Shape 135"/>
          <p:cNvSpPr/>
          <p:nvPr/>
        </p:nvSpPr>
        <p:spPr>
          <a:xfrm>
            <a:off x="0" y="698950"/>
            <a:ext cx="8584500" cy="17400"/>
          </a:xfrm>
          <a:prstGeom prst="rect">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6" name="Shape 136"/>
          <p:cNvSpPr txBox="1"/>
          <p:nvPr/>
        </p:nvSpPr>
        <p:spPr>
          <a:xfrm>
            <a:off x="8677377" y="4879227"/>
            <a:ext cx="34288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38" name="Shape 138"/>
          <p:cNvGrpSpPr/>
          <p:nvPr/>
        </p:nvGrpSpPr>
        <p:grpSpPr>
          <a:xfrm>
            <a:off x="8465229" y="39215"/>
            <a:ext cx="702360" cy="842340"/>
            <a:chOff x="11068754" y="1197205"/>
            <a:chExt cx="1214798" cy="1423952"/>
          </a:xfrm>
        </p:grpSpPr>
        <p:sp>
          <p:nvSpPr>
            <p:cNvPr id="139" name="Shape 139"/>
            <p:cNvSpPr/>
            <p:nvPr/>
          </p:nvSpPr>
          <p:spPr>
            <a:xfrm rot="9724202">
              <a:off x="11201278" y="1289817"/>
              <a:ext cx="756309" cy="980263"/>
            </a:xfrm>
            <a:prstGeom prst="triangle">
              <a:avLst>
                <a:gd name="adj" fmla="val 50000"/>
              </a:avLst>
            </a:prstGeom>
            <a:solidFill>
              <a:srgbClr val="8AE28A">
                <a:alpha val="9803"/>
              </a:srgbClr>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Shape 140"/>
            <p:cNvSpPr/>
            <p:nvPr/>
          </p:nvSpPr>
          <p:spPr>
            <a:xfrm rot="1787500">
              <a:off x="11555346" y="1704303"/>
              <a:ext cx="558079" cy="833277"/>
            </a:xfrm>
            <a:prstGeom prst="triangle">
              <a:avLst>
                <a:gd name="adj" fmla="val 50000"/>
              </a:avLst>
            </a:prstGeom>
            <a:solidFill>
              <a:srgbClr val="CCFF99">
                <a:alpha val="9803"/>
              </a:srgbClr>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43" name="Shape 143"/>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144" name="Shape 14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6" name="Shape 14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49" name="Shape 14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50" name="Shape 150"/>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51" name="Shape 15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56" name="Shape 156"/>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57" name="Shape 157"/>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58" name="Shape 15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59" name="Shape 15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60" name="Shape 16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2" name="Shape 16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65" name="Shape 16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6" name="Shape 16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168"/>
        <p:cNvGrpSpPr/>
        <p:nvPr/>
      </p:nvGrpSpPr>
      <p:grpSpPr>
        <a:xfrm>
          <a:off x="0" y="0"/>
          <a:ext cx="0" cy="0"/>
          <a:chOff x="0" y="0"/>
          <a:chExt cx="0" cy="0"/>
        </a:xfrm>
      </p:grpSpPr>
      <p:sp>
        <p:nvSpPr>
          <p:cNvPr id="169" name="Shape 16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0" name="Shape 17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1" name="Shape 17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8"/>
        <p:cNvGrpSpPr/>
        <p:nvPr/>
      </p:nvGrpSpPr>
      <p:grpSpPr>
        <a:xfrm>
          <a:off x="0" y="0"/>
          <a:ext cx="0" cy="0"/>
          <a:chOff x="0" y="0"/>
          <a:chExt cx="0" cy="0"/>
        </a:xfrm>
      </p:grpSpPr>
      <p:grpSp>
        <p:nvGrpSpPr>
          <p:cNvPr id="29" name="Shape 29"/>
          <p:cNvGrpSpPr/>
          <p:nvPr/>
        </p:nvGrpSpPr>
        <p:grpSpPr>
          <a:xfrm>
            <a:off x="0" y="4760572"/>
            <a:ext cx="9144000" cy="382902"/>
            <a:chOff x="0" y="6223000"/>
            <a:chExt cx="12192000" cy="635100"/>
          </a:xfrm>
        </p:grpSpPr>
        <p:sp>
          <p:nvSpPr>
            <p:cNvPr id="30" name="Shape 30"/>
            <p:cNvSpPr/>
            <p:nvPr/>
          </p:nvSpPr>
          <p:spPr>
            <a:xfrm>
              <a:off x="0" y="6223000"/>
              <a:ext cx="12192000" cy="635100"/>
            </a:xfrm>
            <a:prstGeom prst="rect">
              <a:avLst/>
            </a:prstGeom>
            <a:solidFill>
              <a:srgbClr val="CCFF99"/>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 name="Shape 31"/>
            <p:cNvSpPr/>
            <p:nvPr/>
          </p:nvSpPr>
          <p:spPr>
            <a:xfrm>
              <a:off x="0" y="6223000"/>
              <a:ext cx="12192000" cy="133200"/>
            </a:xfrm>
            <a:prstGeom prst="rect">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32" name="Shape 32"/>
          <p:cNvSpPr txBox="1">
            <a:spLocks noGrp="1"/>
          </p:cNvSpPr>
          <p:nvPr>
            <p:ph type="title"/>
          </p:nvPr>
        </p:nvSpPr>
        <p:spPr>
          <a:xfrm>
            <a:off x="459419" y="52549"/>
            <a:ext cx="7886700" cy="6807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33" name="Shape 33"/>
          <p:cNvSpPr txBox="1">
            <a:spLocks noGrp="1"/>
          </p:cNvSpPr>
          <p:nvPr>
            <p:ph type="body" idx="1"/>
          </p:nvPr>
        </p:nvSpPr>
        <p:spPr>
          <a:xfrm>
            <a:off x="628650" y="826879"/>
            <a:ext cx="7886700" cy="38058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grpSp>
        <p:nvGrpSpPr>
          <p:cNvPr id="34" name="Shape 34"/>
          <p:cNvGrpSpPr/>
          <p:nvPr/>
        </p:nvGrpSpPr>
        <p:grpSpPr>
          <a:xfrm>
            <a:off x="0" y="0"/>
            <a:ext cx="612591" cy="605259"/>
            <a:chOff x="0" y="0"/>
            <a:chExt cx="3086100" cy="3035400"/>
          </a:xfrm>
        </p:grpSpPr>
        <p:sp>
          <p:nvSpPr>
            <p:cNvPr id="35" name="Shape 35"/>
            <p:cNvSpPr/>
            <p:nvPr/>
          </p:nvSpPr>
          <p:spPr>
            <a:xfrm rot="5400000">
              <a:off x="25350" y="-25350"/>
              <a:ext cx="3035400" cy="3086100"/>
            </a:xfrm>
            <a:prstGeom prst="rtTriangle">
              <a:avLst/>
            </a:prstGeom>
            <a:solidFill>
              <a:srgbClr val="CCFF99"/>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6" name="Shape 36"/>
            <p:cNvSpPr/>
            <p:nvPr/>
          </p:nvSpPr>
          <p:spPr>
            <a:xfrm rot="5400000">
              <a:off x="100800" y="-100800"/>
              <a:ext cx="2351100" cy="2552700"/>
            </a:xfrm>
            <a:prstGeom prst="rtTriangle">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37" name="Shape 37"/>
          <p:cNvSpPr/>
          <p:nvPr/>
        </p:nvSpPr>
        <p:spPr>
          <a:xfrm>
            <a:off x="0" y="698950"/>
            <a:ext cx="8582400" cy="34200"/>
          </a:xfrm>
          <a:prstGeom prst="rect">
            <a:avLst/>
          </a:prstGeom>
          <a:solidFill>
            <a:srgbClr val="8AE28A"/>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8" name="Shape 38"/>
          <p:cNvSpPr txBox="1"/>
          <p:nvPr/>
        </p:nvSpPr>
        <p:spPr>
          <a:xfrm>
            <a:off x="8677377" y="4879227"/>
            <a:ext cx="3429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9" name="Shape 39"/>
          <p:cNvSpPr txBox="1"/>
          <p:nvPr/>
        </p:nvSpPr>
        <p:spPr>
          <a:xfrm>
            <a:off x="3265031" y="4895213"/>
            <a:ext cx="2613900" cy="253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grpSp>
        <p:nvGrpSpPr>
          <p:cNvPr id="40" name="Shape 40"/>
          <p:cNvGrpSpPr/>
          <p:nvPr/>
        </p:nvGrpSpPr>
        <p:grpSpPr>
          <a:xfrm>
            <a:off x="8465478" y="39127"/>
            <a:ext cx="702409" cy="842158"/>
            <a:chOff x="11068610" y="1197160"/>
            <a:chExt cx="1214820" cy="1423767"/>
          </a:xfrm>
        </p:grpSpPr>
        <p:sp>
          <p:nvSpPr>
            <p:cNvPr id="41" name="Shape 41"/>
            <p:cNvSpPr/>
            <p:nvPr/>
          </p:nvSpPr>
          <p:spPr>
            <a:xfrm rot="9724516">
              <a:off x="11201153" y="1289753"/>
              <a:ext cx="756415" cy="980312"/>
            </a:xfrm>
            <a:prstGeom prst="triangle">
              <a:avLst>
                <a:gd name="adj" fmla="val 50000"/>
              </a:avLst>
            </a:prstGeom>
            <a:solidFill>
              <a:srgbClr val="8AE28A">
                <a:alpha val="9803"/>
              </a:srgbClr>
            </a:solidFill>
            <a:ln w="12700" cap="flat" cmpd="sng">
              <a:solidFill>
                <a:srgbClr val="8AE28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 name="Shape 42"/>
            <p:cNvSpPr/>
            <p:nvPr/>
          </p:nvSpPr>
          <p:spPr>
            <a:xfrm rot="1787444">
              <a:off x="11555364" y="1704256"/>
              <a:ext cx="557933" cy="833142"/>
            </a:xfrm>
            <a:prstGeom prst="triangle">
              <a:avLst>
                <a:gd name="adj" fmla="val 50000"/>
              </a:avLst>
            </a:prstGeom>
            <a:solidFill>
              <a:srgbClr val="CCFF99">
                <a:alpha val="9803"/>
              </a:srgbClr>
            </a:solidFill>
            <a:ln w="12700" cap="flat" cmpd="sng">
              <a:solidFill>
                <a:srgbClr val="CCFF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74" name="Shape 174"/>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75" name="Shape 175"/>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76" name="Shape 17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7" name="Shape 17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8" name="Shape 17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81" name="Shape 181"/>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82" name="Shape 18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83" name="Shape 18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4" name="Shape 18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5" name="Shape 18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88" name="Shape 188"/>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9" name="Shape 18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0" name="Shape 19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1" name="Shape 19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94" name="Shape 19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95" name="Shape 19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6" name="Shape 19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7" name="Shape 19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45" name="Shape 45"/>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1" name="Shape 51"/>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8" name="Shape 58"/>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7" name="Shape 6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70"/>
        <p:cNvGrpSpPr/>
        <p:nvPr/>
      </p:nvGrpSpPr>
      <p:grpSpPr>
        <a:xfrm>
          <a:off x="0" y="0"/>
          <a:ext cx="0" cy="0"/>
          <a:chOff x="0" y="0"/>
          <a:chExt cx="0" cy="0"/>
        </a:xfrm>
      </p:grpSpPr>
      <p:sp>
        <p:nvSpPr>
          <p:cNvPr id="71" name="Shape 7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6" name="Shape 76"/>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3" name="Shape 83"/>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Shape 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06" name="Shape 10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hyperlink" Target="http://www.fujitsu.com/jp/group/fri/report/newsletter/2018/no18-008.html"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ctrTitle"/>
          </p:nvPr>
        </p:nvSpPr>
        <p:spPr>
          <a:xfrm>
            <a:off x="289823" y="1265830"/>
            <a:ext cx="8407137" cy="1790700"/>
          </a:xfrm>
          <a:prstGeom prst="rect">
            <a:avLst/>
          </a:prstGeom>
          <a:noFill/>
          <a:ln>
            <a:noFill/>
          </a:ln>
        </p:spPr>
        <p:txBody>
          <a:bodyPr spcFirstLastPara="1" wrap="square" lIns="68575" tIns="34275" rIns="68575" bIns="34275" anchor="b" anchorCtr="0">
            <a:noAutofit/>
          </a:bodyPr>
          <a:lstStyle/>
          <a:p>
            <a:r>
              <a:rPr lang="ja-JP" altLang="en-US" sz="3600"/>
              <a:t>中国におけるコンピュタービジョン産業</a:t>
            </a:r>
            <a:br>
              <a:rPr lang="ja-JP" altLang="en-US" sz="3600"/>
            </a:br>
            <a:endParaRPr sz="3600" b="0" i="0" u="none" strike="noStrike" cap="none" dirty="0">
              <a:solidFill>
                <a:schemeClr val="dk1"/>
              </a:solidFill>
              <a:latin typeface="Calibri"/>
              <a:ea typeface="Calibri"/>
              <a:cs typeface="Calibri"/>
              <a:sym typeface="Calibri"/>
            </a:endParaRPr>
          </a:p>
        </p:txBody>
      </p:sp>
      <p:sp>
        <p:nvSpPr>
          <p:cNvPr id="203" name="Shape 203"/>
          <p:cNvSpPr txBox="1">
            <a:spLocks noGrp="1"/>
          </p:cNvSpPr>
          <p:nvPr>
            <p:ph type="subTitle" idx="1"/>
          </p:nvPr>
        </p:nvSpPr>
        <p:spPr>
          <a:xfrm>
            <a:off x="1250576" y="3056530"/>
            <a:ext cx="6858000" cy="1241700"/>
          </a:xfrm>
          <a:prstGeom prst="rect">
            <a:avLst/>
          </a:prstGeom>
          <a:noFill/>
          <a:ln>
            <a:noFill/>
          </a:ln>
        </p:spPr>
        <p:txBody>
          <a:bodyPr spcFirstLastPara="1" wrap="square" lIns="68575" tIns="34275" rIns="68575" bIns="34275" anchor="t" anchorCtr="0">
            <a:noAutofit/>
          </a:bodyPr>
          <a:lstStyle/>
          <a:p>
            <a:pPr marL="0" marR="0" lvl="0" indent="0" algn="r" rtl="0">
              <a:lnSpc>
                <a:spcPct val="80000"/>
              </a:lnSpc>
              <a:spcBef>
                <a:spcPts val="0"/>
              </a:spcBef>
              <a:spcAft>
                <a:spcPts val="0"/>
              </a:spcAft>
              <a:buClr>
                <a:schemeClr val="dk1"/>
              </a:buClr>
              <a:buSzPts val="1700"/>
              <a:buFont typeface="Arial"/>
              <a:buNone/>
            </a:pPr>
            <a:r>
              <a:rPr lang="ja-JP" altLang="en-US" sz="1700" b="0" i="0" u="none" strike="noStrike" cap="none">
                <a:solidFill>
                  <a:schemeClr val="dk1"/>
                </a:solidFill>
                <a:latin typeface="Calibri"/>
                <a:ea typeface="Calibri"/>
                <a:cs typeface="Calibri"/>
                <a:sym typeface="Calibri"/>
              </a:rPr>
              <a:t>学生番号：</a:t>
            </a:r>
            <a:r>
              <a:rPr lang="en-US" altLang="ja-JP" sz="1700" b="0" i="0" u="none" strike="noStrike" cap="none" dirty="0">
                <a:solidFill>
                  <a:schemeClr val="dk1"/>
                </a:solidFill>
                <a:latin typeface="Calibri"/>
                <a:ea typeface="Calibri"/>
                <a:cs typeface="Calibri"/>
                <a:sym typeface="Calibri"/>
              </a:rPr>
              <a:t>18862678</a:t>
            </a:r>
            <a:endParaRPr sz="1700" b="0" i="0" u="none" strike="noStrike" cap="none" dirty="0">
              <a:solidFill>
                <a:schemeClr val="dk1"/>
              </a:solidFill>
              <a:latin typeface="Calibri"/>
              <a:ea typeface="Calibri"/>
              <a:cs typeface="Calibri"/>
              <a:sym typeface="Calibri"/>
            </a:endParaRPr>
          </a:p>
          <a:p>
            <a:pPr marL="0" marR="0" lvl="0" indent="0" algn="r" rtl="0">
              <a:lnSpc>
                <a:spcPct val="80000"/>
              </a:lnSpc>
              <a:spcBef>
                <a:spcPts val="800"/>
              </a:spcBef>
              <a:spcAft>
                <a:spcPts val="0"/>
              </a:spcAft>
              <a:buClr>
                <a:schemeClr val="dk1"/>
              </a:buClr>
              <a:buSzPts val="1700"/>
              <a:buFont typeface="Arial"/>
              <a:buNone/>
            </a:pPr>
            <a:r>
              <a:rPr lang="ja-JP" altLang="en-US" sz="1700" b="0" i="0" u="none" strike="noStrike" cap="none">
                <a:solidFill>
                  <a:schemeClr val="dk1"/>
                </a:solidFill>
                <a:latin typeface="Calibri"/>
                <a:ea typeface="Calibri"/>
                <a:cs typeface="Calibri"/>
                <a:sym typeface="Calibri"/>
              </a:rPr>
              <a:t>氏名：</a:t>
            </a:r>
            <a:r>
              <a:rPr lang="zh-CN" sz="1700" b="0" i="0" u="none" strike="noStrike" cap="none" dirty="0">
                <a:solidFill>
                  <a:schemeClr val="dk1"/>
                </a:solidFill>
                <a:latin typeface="Calibri"/>
                <a:ea typeface="Calibri"/>
                <a:cs typeface="Calibri"/>
                <a:sym typeface="Calibri"/>
              </a:rPr>
              <a:t>張海斌</a:t>
            </a:r>
            <a:endParaRPr sz="17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459419" y="52549"/>
            <a:ext cx="7886700" cy="680700"/>
          </a:xfrm>
          <a:prstGeom prst="rect">
            <a:avLst/>
          </a:prstGeom>
        </p:spPr>
        <p:txBody>
          <a:bodyPr spcFirstLastPara="1" wrap="square" lIns="68575" tIns="34275" rIns="68575" bIns="34275" anchor="ctr" anchorCtr="0">
            <a:noAutofit/>
          </a:bodyPr>
          <a:lstStyle/>
          <a:p>
            <a:pPr marL="0" lvl="0" indent="0" rtl="0">
              <a:spcBef>
                <a:spcPts val="0"/>
              </a:spcBef>
              <a:spcAft>
                <a:spcPts val="0"/>
              </a:spcAft>
              <a:buNone/>
            </a:pPr>
            <a:r>
              <a:rPr lang="zh-CN" dirty="0"/>
              <a:t>企業</a:t>
            </a:r>
            <a:r>
              <a:rPr lang="ja-JP" altLang="en-US"/>
              <a:t>概要</a:t>
            </a:r>
            <a:endParaRPr dirty="0"/>
          </a:p>
        </p:txBody>
      </p:sp>
      <p:sp>
        <p:nvSpPr>
          <p:cNvPr id="279" name="Shape 279"/>
          <p:cNvSpPr txBox="1">
            <a:spLocks noGrp="1"/>
          </p:cNvSpPr>
          <p:nvPr>
            <p:ph type="body" idx="1"/>
          </p:nvPr>
        </p:nvSpPr>
        <p:spPr>
          <a:xfrm>
            <a:off x="857250" y="1228900"/>
            <a:ext cx="7886700" cy="2349873"/>
          </a:xfrm>
          <a:prstGeom prst="rect">
            <a:avLst/>
          </a:prstGeom>
        </p:spPr>
        <p:txBody>
          <a:bodyPr spcFirstLastPara="1" wrap="square" lIns="68575" tIns="34275" rIns="68575" bIns="34275" anchor="t" anchorCtr="0">
            <a:noAutofit/>
          </a:bodyPr>
          <a:lstStyle/>
          <a:p>
            <a:pPr marL="0" lvl="0" indent="0">
              <a:spcBef>
                <a:spcPts val="800"/>
              </a:spcBef>
              <a:spcAft>
                <a:spcPts val="0"/>
              </a:spcAft>
              <a:buNone/>
            </a:pPr>
            <a:endParaRPr sz="2400" dirty="0"/>
          </a:p>
          <a:p>
            <a:pPr marL="342900" indent="-342900">
              <a:buFont typeface="Wingdings" pitchFamily="2" charset="2"/>
              <a:buChar char="Ø"/>
            </a:pPr>
            <a:r>
              <a:rPr lang="ja-JP" altLang="en-US" sz="2400"/>
              <a:t>商湯テクノロジー（</a:t>
            </a:r>
            <a:r>
              <a:rPr lang="en-US" sz="2400" dirty="0" err="1"/>
              <a:t>Sensetime</a:t>
            </a:r>
            <a:r>
              <a:rPr lang="ja-JP" altLang="en-US" sz="2400"/>
              <a:t>）</a:t>
            </a:r>
            <a:endParaRPr lang="en-US" altLang="ja-JP" sz="2400" dirty="0"/>
          </a:p>
          <a:p>
            <a:pPr marL="0" indent="0">
              <a:buNone/>
            </a:pPr>
            <a:endParaRPr sz="2400" dirty="0"/>
          </a:p>
          <a:p>
            <a:pPr marL="342900" lvl="0" indent="-342900">
              <a:buFont typeface="Wingdings" pitchFamily="2" charset="2"/>
              <a:buChar char="Ø"/>
            </a:pPr>
            <a:r>
              <a:rPr lang="ja-JP" altLang="en-US" sz="2400"/>
              <a:t>雲从テクノロジー</a:t>
            </a:r>
            <a:r>
              <a:rPr lang="zh-Hans" altLang="en-US" sz="2400" dirty="0"/>
              <a:t>（</a:t>
            </a:r>
            <a:r>
              <a:rPr lang="en-US" sz="2400" dirty="0" err="1"/>
              <a:t>Megvii</a:t>
            </a:r>
            <a:r>
              <a:rPr lang="zh-Hans" altLang="en-US" sz="2400" dirty="0"/>
              <a:t>）</a:t>
            </a:r>
            <a:endParaRPr lang="en-US" altLang="zh-Han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220B48-6DB4-BD42-95F4-817D07A2145D}"/>
              </a:ext>
            </a:extLst>
          </p:cNvPr>
          <p:cNvPicPr>
            <a:picLocks noChangeAspect="1"/>
          </p:cNvPicPr>
          <p:nvPr/>
        </p:nvPicPr>
        <p:blipFill>
          <a:blip r:embed="rId2"/>
          <a:stretch>
            <a:fillRect/>
          </a:stretch>
        </p:blipFill>
        <p:spPr>
          <a:xfrm>
            <a:off x="6947986" y="0"/>
            <a:ext cx="2288779" cy="1226457"/>
          </a:xfrm>
          <a:prstGeom prst="rect">
            <a:avLst/>
          </a:prstGeom>
        </p:spPr>
      </p:pic>
      <p:sp>
        <p:nvSpPr>
          <p:cNvPr id="2" name="Title 1">
            <a:extLst>
              <a:ext uri="{FF2B5EF4-FFF2-40B4-BE49-F238E27FC236}">
                <a16:creationId xmlns:a16="http://schemas.microsoft.com/office/drawing/2014/main" id="{5492C31F-70D0-6642-A85D-B4F76BA817F4}"/>
              </a:ext>
            </a:extLst>
          </p:cNvPr>
          <p:cNvSpPr>
            <a:spLocks noGrp="1"/>
          </p:cNvSpPr>
          <p:nvPr>
            <p:ph type="title"/>
          </p:nvPr>
        </p:nvSpPr>
        <p:spPr/>
        <p:txBody>
          <a:bodyPr/>
          <a:lstStyle/>
          <a:p>
            <a:r>
              <a:rPr lang="ja-JP" altLang="en-US" sz="3600"/>
              <a:t>商湯テクノロジー（</a:t>
            </a:r>
            <a:r>
              <a:rPr lang="en-US" sz="3600" dirty="0" err="1"/>
              <a:t>Sensetime</a:t>
            </a:r>
            <a:r>
              <a:rPr lang="ja-JP" altLang="en-US" sz="3600"/>
              <a:t>）</a:t>
            </a:r>
            <a:endParaRPr lang="en-US" dirty="0"/>
          </a:p>
        </p:txBody>
      </p:sp>
      <p:sp>
        <p:nvSpPr>
          <p:cNvPr id="3" name="Text Placeholder 2">
            <a:extLst>
              <a:ext uri="{FF2B5EF4-FFF2-40B4-BE49-F238E27FC236}">
                <a16:creationId xmlns:a16="http://schemas.microsoft.com/office/drawing/2014/main" id="{C80FED75-F03C-9947-9831-8A7006DF39F9}"/>
              </a:ext>
            </a:extLst>
          </p:cNvPr>
          <p:cNvSpPr>
            <a:spLocks noGrp="1"/>
          </p:cNvSpPr>
          <p:nvPr>
            <p:ph type="body" idx="1"/>
          </p:nvPr>
        </p:nvSpPr>
        <p:spPr>
          <a:xfrm>
            <a:off x="205675" y="1226457"/>
            <a:ext cx="7886700" cy="3480077"/>
          </a:xfrm>
        </p:spPr>
        <p:txBody>
          <a:bodyPr/>
          <a:lstStyle/>
          <a:p>
            <a:pPr>
              <a:buFont typeface="Wingdings" pitchFamily="2" charset="2"/>
              <a:buChar char="§"/>
            </a:pPr>
            <a:r>
              <a:rPr lang="ja-JP" altLang="en-US" sz="2000"/>
              <a:t>センスタイム社は、香港中文大学にある</a:t>
            </a:r>
            <a:r>
              <a:rPr lang="en-US" sz="2000" dirty="0" err="1"/>
              <a:t>Xiaoou</a:t>
            </a:r>
            <a:r>
              <a:rPr lang="en-US" sz="2000" dirty="0"/>
              <a:t> Tang</a:t>
            </a:r>
            <a:r>
              <a:rPr lang="ja-JP" altLang="en-US" sz="2000"/>
              <a:t>教授のマルチメディア研究室を母体として</a:t>
            </a:r>
            <a:r>
              <a:rPr lang="en-US" sz="2000" dirty="0"/>
              <a:t>2014</a:t>
            </a:r>
            <a:r>
              <a:rPr lang="ja-JP" altLang="en-US" sz="2000"/>
              <a:t>年に設立されました。</a:t>
            </a:r>
            <a:endParaRPr lang="en-US" sz="2000" dirty="0"/>
          </a:p>
          <a:p>
            <a:pPr>
              <a:buFont typeface="Wingdings" pitchFamily="2" charset="2"/>
              <a:buChar char="§"/>
            </a:pPr>
            <a:r>
              <a:rPr lang="ja-JP" altLang="en-US" sz="2000"/>
              <a:t>世界に先駆けてディープラーニング技術をコンピュータビジョンに応用し、顔認識技術で人間を超える性能を実現しました。また会社設立からわずか</a:t>
            </a:r>
            <a:r>
              <a:rPr lang="en-US" sz="2000" dirty="0"/>
              <a:t>2</a:t>
            </a:r>
            <a:r>
              <a:rPr lang="ja-JP" altLang="en-US" sz="2000"/>
              <a:t>年後の</a:t>
            </a:r>
            <a:r>
              <a:rPr lang="en-US" sz="2000" dirty="0"/>
              <a:t>2016</a:t>
            </a:r>
            <a:r>
              <a:rPr lang="ja-JP" altLang="en-US" sz="2000"/>
              <a:t>年に行われた</a:t>
            </a:r>
            <a:r>
              <a:rPr lang="en-US" sz="2000" dirty="0"/>
              <a:t>ILSVRC2016</a:t>
            </a:r>
            <a:r>
              <a:rPr lang="ja-JP" altLang="en-US" sz="2000"/>
              <a:t>にて</a:t>
            </a:r>
            <a:r>
              <a:rPr lang="en-US" sz="2000" dirty="0"/>
              <a:t>3</a:t>
            </a:r>
            <a:r>
              <a:rPr lang="ja-JP" altLang="en-US" sz="2000"/>
              <a:t>冠を果たしました。</a:t>
            </a:r>
            <a:endParaRPr lang="en-US" sz="2000" dirty="0"/>
          </a:p>
          <a:p>
            <a:pPr>
              <a:buFont typeface="Wingdings" pitchFamily="2" charset="2"/>
              <a:buChar char="§"/>
            </a:pPr>
            <a:r>
              <a:rPr lang="ja-JP" altLang="en-US" sz="2000"/>
              <a:t>画像認識技術はセキュリティ分野、エンターテイメント分野、マーケティング分野、交通分野などの幅広い分野で活躍が期待でき、これらのパートナー企業に世界トップレベルの実用的なディープラーニング画像認識技術を提供できます。</a:t>
            </a:r>
            <a:endParaRPr lang="en-US" sz="2000" dirty="0"/>
          </a:p>
          <a:p>
            <a:endParaRPr lang="en-US" dirty="0"/>
          </a:p>
        </p:txBody>
      </p:sp>
    </p:spTree>
    <p:extLst>
      <p:ext uri="{BB962C8B-B14F-4D97-AF65-F5344CB8AC3E}">
        <p14:creationId xmlns:p14="http://schemas.microsoft.com/office/powerpoint/2010/main" val="215111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B97437-E4F8-2245-9521-777951B0EA5D}"/>
              </a:ext>
            </a:extLst>
          </p:cNvPr>
          <p:cNvPicPr>
            <a:picLocks noChangeAspect="1"/>
          </p:cNvPicPr>
          <p:nvPr/>
        </p:nvPicPr>
        <p:blipFill>
          <a:blip r:embed="rId2"/>
          <a:stretch>
            <a:fillRect/>
          </a:stretch>
        </p:blipFill>
        <p:spPr>
          <a:xfrm>
            <a:off x="7620932" y="0"/>
            <a:ext cx="1523067" cy="1205948"/>
          </a:xfrm>
          <a:prstGeom prst="rect">
            <a:avLst/>
          </a:prstGeom>
        </p:spPr>
      </p:pic>
      <p:sp>
        <p:nvSpPr>
          <p:cNvPr id="2" name="Title 1">
            <a:extLst>
              <a:ext uri="{FF2B5EF4-FFF2-40B4-BE49-F238E27FC236}">
                <a16:creationId xmlns:a16="http://schemas.microsoft.com/office/drawing/2014/main" id="{992FA871-03BD-3B4A-9D35-3A62565BEEE1}"/>
              </a:ext>
            </a:extLst>
          </p:cNvPr>
          <p:cNvSpPr>
            <a:spLocks noGrp="1"/>
          </p:cNvSpPr>
          <p:nvPr>
            <p:ph type="title"/>
          </p:nvPr>
        </p:nvSpPr>
        <p:spPr/>
        <p:txBody>
          <a:bodyPr/>
          <a:lstStyle/>
          <a:p>
            <a:pPr lvl="0"/>
            <a:r>
              <a:rPr lang="ja-JP" altLang="en-US" sz="3600"/>
              <a:t>雲从テクノロジー</a:t>
            </a:r>
            <a:r>
              <a:rPr lang="zh-Hans" altLang="en-US" sz="3600" dirty="0"/>
              <a:t>（</a:t>
            </a:r>
            <a:r>
              <a:rPr lang="en-US" sz="3600" dirty="0" err="1"/>
              <a:t>Megvii</a:t>
            </a:r>
            <a:r>
              <a:rPr lang="zh-Hans" altLang="en-US" sz="3600" dirty="0"/>
              <a:t>）</a:t>
            </a:r>
            <a:endParaRPr lang="en-US" altLang="zh-Hans" sz="3600" dirty="0"/>
          </a:p>
        </p:txBody>
      </p:sp>
      <p:sp>
        <p:nvSpPr>
          <p:cNvPr id="3" name="Text Placeholder 2">
            <a:extLst>
              <a:ext uri="{FF2B5EF4-FFF2-40B4-BE49-F238E27FC236}">
                <a16:creationId xmlns:a16="http://schemas.microsoft.com/office/drawing/2014/main" id="{8A0B43F4-8552-7A40-9119-C187B1EADF95}"/>
              </a:ext>
            </a:extLst>
          </p:cNvPr>
          <p:cNvSpPr>
            <a:spLocks noGrp="1"/>
          </p:cNvSpPr>
          <p:nvPr>
            <p:ph type="body" idx="1"/>
          </p:nvPr>
        </p:nvSpPr>
        <p:spPr>
          <a:xfrm>
            <a:off x="98564" y="959400"/>
            <a:ext cx="7886700" cy="3805800"/>
          </a:xfrm>
        </p:spPr>
        <p:txBody>
          <a:bodyPr/>
          <a:lstStyle/>
          <a:p>
            <a:r>
              <a:rPr lang="en-US" dirty="0"/>
              <a:t>2015</a:t>
            </a:r>
            <a:r>
              <a:rPr lang="ja-JP" altLang="en-US"/>
              <a:t>年</a:t>
            </a:r>
            <a:r>
              <a:rPr lang="en-US" dirty="0"/>
              <a:t>4</a:t>
            </a:r>
            <a:r>
              <a:rPr lang="ja-JP" altLang="en-US"/>
              <a:t>月に設立され、コンピュータビジョンと人工知能に焦点を当て、中国科学アカデミーの重慶研究所でインキュベートするハイテク企業です。</a:t>
            </a:r>
            <a:endParaRPr lang="en-US" altLang="ja-JP" dirty="0"/>
          </a:p>
          <a:p>
            <a:r>
              <a:rPr lang="ja-JP" altLang="en-US"/>
              <a:t> 複数のコンピュータビジュアルコンペで優勝します。</a:t>
            </a:r>
            <a:r>
              <a:rPr lang="en-US" dirty="0"/>
              <a:t> 2017</a:t>
            </a:r>
            <a:r>
              <a:rPr lang="ja-JP" altLang="en-US"/>
              <a:t>年</a:t>
            </a:r>
            <a:r>
              <a:rPr lang="en-US" dirty="0"/>
              <a:t>11</a:t>
            </a:r>
            <a:r>
              <a:rPr lang="ja-JP" altLang="en-US"/>
              <a:t>月、</a:t>
            </a:r>
            <a:r>
              <a:rPr lang="en-US" dirty="0"/>
              <a:t>5</a:t>
            </a:r>
            <a:r>
              <a:rPr lang="ja-JP" altLang="en-US"/>
              <a:t>億人の</a:t>
            </a:r>
            <a:r>
              <a:rPr lang="en-US" dirty="0"/>
              <a:t>b</a:t>
            </a:r>
            <a:r>
              <a:rPr lang="ja-JP" altLang="en-US"/>
              <a:t>ラウンドの資金調達を完了し、広州政府から</a:t>
            </a:r>
            <a:r>
              <a:rPr lang="en-US" dirty="0"/>
              <a:t>20</a:t>
            </a:r>
            <a:r>
              <a:rPr lang="ja-JP" altLang="en-US"/>
              <a:t>億の政府資金の支援を受けました。 </a:t>
            </a:r>
            <a:endParaRPr lang="en-US" altLang="ja-JP" dirty="0"/>
          </a:p>
          <a:p>
            <a:r>
              <a:rPr lang="ja-JP" altLang="en-US"/>
              <a:t>現在、中国では、</a:t>
            </a:r>
            <a:r>
              <a:rPr lang="en-US" dirty="0"/>
              <a:t>ABC</a:t>
            </a:r>
            <a:r>
              <a:rPr lang="ja-JP" altLang="en-US"/>
              <a:t>、</a:t>
            </a:r>
            <a:r>
              <a:rPr lang="en-US" dirty="0"/>
              <a:t>CCB</a:t>
            </a:r>
            <a:r>
              <a:rPr lang="ja-JP" altLang="en-US"/>
              <a:t>、</a:t>
            </a:r>
            <a:r>
              <a:rPr lang="en-US" dirty="0"/>
              <a:t>BOC</a:t>
            </a:r>
            <a:r>
              <a:rPr lang="ja-JP" altLang="en-US"/>
              <a:t>、</a:t>
            </a:r>
            <a:r>
              <a:rPr lang="en-US" dirty="0"/>
              <a:t>Bank of Communications</a:t>
            </a:r>
            <a:r>
              <a:rPr lang="ja-JP" altLang="en-US"/>
              <a:t>など</a:t>
            </a:r>
            <a:r>
              <a:rPr lang="en-US" dirty="0"/>
              <a:t>100</a:t>
            </a:r>
            <a:r>
              <a:rPr lang="ja-JP" altLang="en-US"/>
              <a:t>を超える金融機関が同社の製品を採用しており、中国科学アカデミーと公安省は安全保障分野において、公安を通じて包括的に協力してきた。 民間航空分野では中華人民共和国科学院と協力し、ハブ空港の</a:t>
            </a:r>
            <a:r>
              <a:rPr lang="en-US" dirty="0"/>
              <a:t>80</a:t>
            </a:r>
            <a:r>
              <a:rPr lang="ja-JP" altLang="en-US"/>
              <a:t>％をカバーしています。</a:t>
            </a:r>
            <a:endParaRPr lang="en-US" dirty="0"/>
          </a:p>
          <a:p>
            <a:endParaRPr lang="en-US" dirty="0"/>
          </a:p>
        </p:txBody>
      </p:sp>
    </p:spTree>
    <p:extLst>
      <p:ext uri="{BB962C8B-B14F-4D97-AF65-F5344CB8AC3E}">
        <p14:creationId xmlns:p14="http://schemas.microsoft.com/office/powerpoint/2010/main" val="289210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D2-F7AF-9F4A-AD9D-A22CB2926B5E}"/>
              </a:ext>
            </a:extLst>
          </p:cNvPr>
          <p:cNvSpPr>
            <a:spLocks noGrp="1"/>
          </p:cNvSpPr>
          <p:nvPr>
            <p:ph type="title"/>
          </p:nvPr>
        </p:nvSpPr>
        <p:spPr/>
        <p:txBody>
          <a:bodyPr/>
          <a:lstStyle/>
          <a:p>
            <a:r>
              <a:rPr lang="ja-JP" altLang="en-US"/>
              <a:t>キー技術</a:t>
            </a:r>
            <a:r>
              <a:rPr lang="en-US" dirty="0"/>
              <a:t> </a:t>
            </a:r>
          </a:p>
        </p:txBody>
      </p:sp>
      <p:sp>
        <p:nvSpPr>
          <p:cNvPr id="3" name="Text Placeholder 2">
            <a:extLst>
              <a:ext uri="{FF2B5EF4-FFF2-40B4-BE49-F238E27FC236}">
                <a16:creationId xmlns:a16="http://schemas.microsoft.com/office/drawing/2014/main" id="{AE2380CE-156B-534B-8CCC-A7F4B3546950}"/>
              </a:ext>
            </a:extLst>
          </p:cNvPr>
          <p:cNvSpPr>
            <a:spLocks noGrp="1"/>
          </p:cNvSpPr>
          <p:nvPr>
            <p:ph type="body" idx="1"/>
          </p:nvPr>
        </p:nvSpPr>
        <p:spPr>
          <a:xfrm>
            <a:off x="1767109" y="1361016"/>
            <a:ext cx="4545201" cy="1577135"/>
          </a:xfrm>
        </p:spPr>
        <p:txBody>
          <a:bodyPr/>
          <a:lstStyle/>
          <a:p>
            <a:pPr>
              <a:buFont typeface="Wingdings" pitchFamily="2" charset="2"/>
              <a:buChar char="ü"/>
            </a:pPr>
            <a:r>
              <a:rPr lang="ja-JP" altLang="en-US" sz="2800"/>
              <a:t>データ量</a:t>
            </a:r>
            <a:endParaRPr lang="en-US" sz="2800" dirty="0"/>
          </a:p>
          <a:p>
            <a:pPr>
              <a:buFont typeface="Wingdings" pitchFamily="2" charset="2"/>
              <a:buChar char="ü"/>
            </a:pPr>
            <a:r>
              <a:rPr lang="ja-JP" altLang="en-US" sz="2800"/>
              <a:t>計算能力</a:t>
            </a:r>
            <a:endParaRPr lang="en-US" altLang="ja-JP" sz="2800" dirty="0"/>
          </a:p>
          <a:p>
            <a:pPr>
              <a:buFont typeface="Wingdings" pitchFamily="2" charset="2"/>
              <a:buChar char="ü"/>
            </a:pPr>
            <a:r>
              <a:rPr lang="zh-CN" altLang="en-US" sz="2800" dirty="0"/>
              <a:t>アルゴリズムモデル</a:t>
            </a:r>
            <a:endParaRPr lang="en-US" sz="2800" dirty="0"/>
          </a:p>
          <a:p>
            <a:pPr marL="95250" indent="0">
              <a:buNone/>
            </a:pPr>
            <a:endParaRPr lang="en-US" dirty="0"/>
          </a:p>
        </p:txBody>
      </p:sp>
    </p:spTree>
    <p:extLst>
      <p:ext uri="{BB962C8B-B14F-4D97-AF65-F5344CB8AC3E}">
        <p14:creationId xmlns:p14="http://schemas.microsoft.com/office/powerpoint/2010/main" val="272123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635C-83E3-DF47-AA4E-8FBF5A15DF9C}"/>
              </a:ext>
            </a:extLst>
          </p:cNvPr>
          <p:cNvSpPr>
            <a:spLocks noGrp="1"/>
          </p:cNvSpPr>
          <p:nvPr>
            <p:ph type="title"/>
          </p:nvPr>
        </p:nvSpPr>
        <p:spPr/>
        <p:txBody>
          <a:bodyPr/>
          <a:lstStyle/>
          <a:p>
            <a:r>
              <a:rPr lang="ja-JP" altLang="en-US" sz="3200"/>
              <a:t>データ量</a:t>
            </a:r>
            <a:endParaRPr lang="en-US" dirty="0"/>
          </a:p>
        </p:txBody>
      </p:sp>
      <p:sp>
        <p:nvSpPr>
          <p:cNvPr id="3" name="Text Placeholder 2">
            <a:extLst>
              <a:ext uri="{FF2B5EF4-FFF2-40B4-BE49-F238E27FC236}">
                <a16:creationId xmlns:a16="http://schemas.microsoft.com/office/drawing/2014/main" id="{EBD64C78-1989-FA4D-A9B8-F6801BBD47B6}"/>
              </a:ext>
            </a:extLst>
          </p:cNvPr>
          <p:cNvSpPr>
            <a:spLocks noGrp="1"/>
          </p:cNvSpPr>
          <p:nvPr>
            <p:ph type="body" idx="1"/>
          </p:nvPr>
        </p:nvSpPr>
        <p:spPr>
          <a:xfrm>
            <a:off x="80010" y="641800"/>
            <a:ext cx="8823960" cy="2144921"/>
          </a:xfrm>
        </p:spPr>
        <p:txBody>
          <a:bodyPr/>
          <a:lstStyle/>
          <a:p>
            <a:pPr marL="95250" indent="0">
              <a:buNone/>
            </a:pPr>
            <a:r>
              <a:rPr lang="en-US" altLang="ja-JP" sz="2000" dirty="0"/>
              <a:t>2000</a:t>
            </a:r>
            <a:r>
              <a:rPr lang="ja-JP" altLang="en-US" sz="2000"/>
              <a:t>年以来、インターネット、ソーシャルメディア、モバイルデバイス、安価なセンサのおかげで、生成され保存されるデータの量は劇的に増加しました。 </a:t>
            </a:r>
            <a:r>
              <a:rPr lang="en-US" altLang="zh-Hans" sz="2000" dirty="0"/>
              <a:t>IDC</a:t>
            </a:r>
            <a:r>
              <a:rPr lang="ja-JP" altLang="en-US" sz="2000"/>
              <a:t>のデータによると、</a:t>
            </a:r>
            <a:r>
              <a:rPr lang="en-US" altLang="ja-JP" sz="2000" dirty="0"/>
              <a:t>2011</a:t>
            </a:r>
            <a:r>
              <a:rPr lang="ja-JP" altLang="en-US" sz="2000"/>
              <a:t>年以降、世界中で発生したデータ量は</a:t>
            </a:r>
            <a:r>
              <a:rPr lang="en-US" altLang="ja-JP" sz="2000" dirty="0"/>
              <a:t>ZB</a:t>
            </a:r>
            <a:r>
              <a:rPr lang="ja-JP" altLang="en-US" sz="2000"/>
              <a:t>レベル（約</a:t>
            </a:r>
            <a:r>
              <a:rPr lang="en-US" altLang="ja-JP" sz="2000" dirty="0"/>
              <a:t>1</a:t>
            </a:r>
            <a:r>
              <a:rPr lang="ja-JP" altLang="en-US" sz="2000"/>
              <a:t>億</a:t>
            </a:r>
            <a:r>
              <a:rPr lang="en-US" altLang="ja-JP" sz="2000" dirty="0"/>
              <a:t>GB</a:t>
            </a:r>
            <a:r>
              <a:rPr lang="ja-JP" altLang="en-US" sz="2000"/>
              <a:t>）に達しており、引き続き高速で成長し、</a:t>
            </a:r>
            <a:r>
              <a:rPr lang="en-US" altLang="ja-JP" sz="2000" dirty="0"/>
              <a:t>2020</a:t>
            </a:r>
            <a:r>
              <a:rPr lang="ja-JP" altLang="en-US" sz="2000"/>
              <a:t>年には</a:t>
            </a:r>
            <a:r>
              <a:rPr lang="en-US" altLang="ja-JP" sz="2000" dirty="0"/>
              <a:t>40Z</a:t>
            </a:r>
            <a:r>
              <a:rPr lang="en-US" altLang="zh-Hans" sz="2000" dirty="0"/>
              <a:t>B</a:t>
            </a:r>
            <a:r>
              <a:rPr lang="ja-JP" altLang="en-US" sz="2000"/>
              <a:t>に達すると予測されています。 膨大なデータがコンピュータビジョンアルゴリズムモデルの改善にも役立ちます。</a:t>
            </a:r>
            <a:endParaRPr lang="en-US" sz="2000" dirty="0"/>
          </a:p>
        </p:txBody>
      </p:sp>
      <p:pic>
        <p:nvPicPr>
          <p:cNvPr id="5" name="Picture 4">
            <a:extLst>
              <a:ext uri="{FF2B5EF4-FFF2-40B4-BE49-F238E27FC236}">
                <a16:creationId xmlns:a16="http://schemas.microsoft.com/office/drawing/2014/main" id="{15815C70-79CF-4447-AFE9-5D7C834E1507}"/>
              </a:ext>
            </a:extLst>
          </p:cNvPr>
          <p:cNvPicPr>
            <a:picLocks noChangeAspect="1"/>
          </p:cNvPicPr>
          <p:nvPr/>
        </p:nvPicPr>
        <p:blipFill rotWithShape="1">
          <a:blip r:embed="rId2"/>
          <a:srcRect t="10549" b="10014"/>
          <a:stretch/>
        </p:blipFill>
        <p:spPr>
          <a:xfrm>
            <a:off x="3941439" y="2446020"/>
            <a:ext cx="5202561" cy="2183130"/>
          </a:xfrm>
          <a:prstGeom prst="rect">
            <a:avLst/>
          </a:prstGeom>
        </p:spPr>
      </p:pic>
      <p:sp>
        <p:nvSpPr>
          <p:cNvPr id="7" name="TextBox 6">
            <a:extLst>
              <a:ext uri="{FF2B5EF4-FFF2-40B4-BE49-F238E27FC236}">
                <a16:creationId xmlns:a16="http://schemas.microsoft.com/office/drawing/2014/main" id="{36BDB135-68D8-D646-9B8F-1E322F25763D}"/>
              </a:ext>
            </a:extLst>
          </p:cNvPr>
          <p:cNvSpPr txBox="1"/>
          <p:nvPr/>
        </p:nvSpPr>
        <p:spPr>
          <a:xfrm>
            <a:off x="4717770" y="4499501"/>
            <a:ext cx="3969030" cy="307777"/>
          </a:xfrm>
          <a:prstGeom prst="rect">
            <a:avLst/>
          </a:prstGeom>
          <a:noFill/>
        </p:spPr>
        <p:txBody>
          <a:bodyPr wrap="square" rtlCol="0">
            <a:spAutoFit/>
          </a:bodyPr>
          <a:lstStyle/>
          <a:p>
            <a:r>
              <a:rPr lang="en-US" altLang="zh-Hans" dirty="0"/>
              <a:t>2009-2020</a:t>
            </a:r>
            <a:r>
              <a:rPr lang="ja-JP" altLang="en-US"/>
              <a:t>年世界全体のデータ量</a:t>
            </a:r>
            <a:r>
              <a:rPr lang="zh-Hans" altLang="en-US" dirty="0"/>
              <a:t>（</a:t>
            </a:r>
            <a:r>
              <a:rPr lang="ja-JP" altLang="en-US"/>
              <a:t>単位：</a:t>
            </a:r>
            <a:r>
              <a:rPr lang="en-US" altLang="ja-JP" dirty="0"/>
              <a:t>ZB</a:t>
            </a:r>
            <a:r>
              <a:rPr lang="ja-JP" altLang="en-US"/>
              <a:t>）</a:t>
            </a:r>
            <a:endParaRPr lang="en-US" dirty="0"/>
          </a:p>
        </p:txBody>
      </p:sp>
    </p:spTree>
    <p:extLst>
      <p:ext uri="{BB962C8B-B14F-4D97-AF65-F5344CB8AC3E}">
        <p14:creationId xmlns:p14="http://schemas.microsoft.com/office/powerpoint/2010/main" val="2651379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7892-432E-5D49-BA37-F08C857529BB}"/>
              </a:ext>
            </a:extLst>
          </p:cNvPr>
          <p:cNvSpPr>
            <a:spLocks noGrp="1"/>
          </p:cNvSpPr>
          <p:nvPr>
            <p:ph type="title"/>
          </p:nvPr>
        </p:nvSpPr>
        <p:spPr/>
        <p:txBody>
          <a:bodyPr/>
          <a:lstStyle/>
          <a:p>
            <a:r>
              <a:rPr lang="ja-JP" altLang="en-US" sz="3600"/>
              <a:t>データ量</a:t>
            </a:r>
            <a:endParaRPr lang="en-US" dirty="0"/>
          </a:p>
        </p:txBody>
      </p:sp>
      <p:pic>
        <p:nvPicPr>
          <p:cNvPr id="11" name="Picture 10">
            <a:extLst>
              <a:ext uri="{FF2B5EF4-FFF2-40B4-BE49-F238E27FC236}">
                <a16:creationId xmlns:a16="http://schemas.microsoft.com/office/drawing/2014/main" id="{EABF7DEB-6053-5341-A199-4B3EEC20339B}"/>
              </a:ext>
            </a:extLst>
          </p:cNvPr>
          <p:cNvPicPr>
            <a:picLocks noChangeAspect="1"/>
          </p:cNvPicPr>
          <p:nvPr/>
        </p:nvPicPr>
        <p:blipFill rotWithShape="1">
          <a:blip r:embed="rId2"/>
          <a:srcRect t="4633" b="9257"/>
          <a:stretch/>
        </p:blipFill>
        <p:spPr>
          <a:xfrm>
            <a:off x="1470371" y="733240"/>
            <a:ext cx="6299136" cy="4072440"/>
          </a:xfrm>
          <a:prstGeom prst="rect">
            <a:avLst/>
          </a:prstGeom>
        </p:spPr>
      </p:pic>
    </p:spTree>
    <p:extLst>
      <p:ext uri="{BB962C8B-B14F-4D97-AF65-F5344CB8AC3E}">
        <p14:creationId xmlns:p14="http://schemas.microsoft.com/office/powerpoint/2010/main" val="143557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CA5B-DDEE-594F-B385-383F4F2FE51E}"/>
              </a:ext>
            </a:extLst>
          </p:cNvPr>
          <p:cNvSpPr>
            <a:spLocks noGrp="1"/>
          </p:cNvSpPr>
          <p:nvPr>
            <p:ph type="title"/>
          </p:nvPr>
        </p:nvSpPr>
        <p:spPr/>
        <p:txBody>
          <a:bodyPr/>
          <a:lstStyle/>
          <a:p>
            <a:r>
              <a:rPr lang="ja-JP" altLang="en-US"/>
              <a:t>計算能力</a:t>
            </a:r>
            <a:endParaRPr lang="en-US" dirty="0"/>
          </a:p>
        </p:txBody>
      </p:sp>
      <p:sp>
        <p:nvSpPr>
          <p:cNvPr id="3" name="Text Placeholder 2">
            <a:extLst>
              <a:ext uri="{FF2B5EF4-FFF2-40B4-BE49-F238E27FC236}">
                <a16:creationId xmlns:a16="http://schemas.microsoft.com/office/drawing/2014/main" id="{20C55A8A-3F41-0E40-9AD0-7C47F6673390}"/>
              </a:ext>
            </a:extLst>
          </p:cNvPr>
          <p:cNvSpPr>
            <a:spLocks noGrp="1"/>
          </p:cNvSpPr>
          <p:nvPr>
            <p:ph type="body" idx="1"/>
          </p:nvPr>
        </p:nvSpPr>
        <p:spPr>
          <a:xfrm>
            <a:off x="316543" y="733240"/>
            <a:ext cx="8450085" cy="2291175"/>
          </a:xfrm>
        </p:spPr>
        <p:txBody>
          <a:bodyPr/>
          <a:lstStyle/>
          <a:p>
            <a:pPr>
              <a:buFont typeface="Wingdings" pitchFamily="2" charset="2"/>
              <a:buChar char="Ø"/>
            </a:pPr>
            <a:r>
              <a:rPr lang="en-US" altLang="ja-JP" dirty="0"/>
              <a:t>GPU</a:t>
            </a:r>
            <a:r>
              <a:rPr lang="ja-JP" altLang="en-US"/>
              <a:t>のコンピューティング能力は劇的な増加し、コンピュータビジョンの発展に貢献しています。</a:t>
            </a:r>
            <a:endParaRPr lang="en-US" altLang="zh-Hans" dirty="0"/>
          </a:p>
          <a:p>
            <a:pPr>
              <a:buFont typeface="Wingdings" pitchFamily="2" charset="2"/>
              <a:buChar char="Ø"/>
            </a:pPr>
            <a:r>
              <a:rPr lang="ja-JP" altLang="en-US"/>
              <a:t>コンピュータビジョンは、データ集約的な問題として、多数のマトリックス計算操作を必要とするので、並列コンピューティングチップを用いたデータ処理に特に適しています。 </a:t>
            </a:r>
            <a:r>
              <a:rPr lang="en-US" dirty="0"/>
              <a:t>GPU</a:t>
            </a:r>
            <a:r>
              <a:rPr lang="ja-JP" altLang="en-US"/>
              <a:t>の登場により、並列コンピューティングが可能になり、データの処理規模や速度を向上され、コンピュータビジョンの発展が大きく促進されます。</a:t>
            </a:r>
            <a:endParaRPr lang="en-US" dirty="0"/>
          </a:p>
        </p:txBody>
      </p:sp>
      <p:pic>
        <p:nvPicPr>
          <p:cNvPr id="6" name="Picture 5">
            <a:extLst>
              <a:ext uri="{FF2B5EF4-FFF2-40B4-BE49-F238E27FC236}">
                <a16:creationId xmlns:a16="http://schemas.microsoft.com/office/drawing/2014/main" id="{00FD637F-A96C-014D-92E9-C450C02235EA}"/>
              </a:ext>
            </a:extLst>
          </p:cNvPr>
          <p:cNvPicPr>
            <a:picLocks noChangeAspect="1"/>
          </p:cNvPicPr>
          <p:nvPr/>
        </p:nvPicPr>
        <p:blipFill rotWithShape="1">
          <a:blip r:embed="rId2"/>
          <a:srcRect t="67011"/>
          <a:stretch/>
        </p:blipFill>
        <p:spPr>
          <a:xfrm>
            <a:off x="3809874" y="3024415"/>
            <a:ext cx="5116208" cy="1828692"/>
          </a:xfrm>
          <a:prstGeom prst="rect">
            <a:avLst/>
          </a:prstGeom>
        </p:spPr>
      </p:pic>
    </p:spTree>
    <p:extLst>
      <p:ext uri="{BB962C8B-B14F-4D97-AF65-F5344CB8AC3E}">
        <p14:creationId xmlns:p14="http://schemas.microsoft.com/office/powerpoint/2010/main" val="121087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0FB21-D57E-FB4D-9B4A-F102624D167B}"/>
              </a:ext>
            </a:extLst>
          </p:cNvPr>
          <p:cNvPicPr>
            <a:picLocks noChangeAspect="1"/>
          </p:cNvPicPr>
          <p:nvPr/>
        </p:nvPicPr>
        <p:blipFill rotWithShape="1">
          <a:blip r:embed="rId2"/>
          <a:srcRect l="6653" b="6810"/>
          <a:stretch/>
        </p:blipFill>
        <p:spPr>
          <a:xfrm>
            <a:off x="2687693" y="1399396"/>
            <a:ext cx="5144696" cy="3106057"/>
          </a:xfrm>
          <a:prstGeom prst="rect">
            <a:avLst/>
          </a:prstGeom>
        </p:spPr>
      </p:pic>
      <p:sp>
        <p:nvSpPr>
          <p:cNvPr id="2" name="Title 1">
            <a:extLst>
              <a:ext uri="{FF2B5EF4-FFF2-40B4-BE49-F238E27FC236}">
                <a16:creationId xmlns:a16="http://schemas.microsoft.com/office/drawing/2014/main" id="{38707892-432E-5D49-BA37-F08C857529BB}"/>
              </a:ext>
            </a:extLst>
          </p:cNvPr>
          <p:cNvSpPr>
            <a:spLocks noGrp="1"/>
          </p:cNvSpPr>
          <p:nvPr>
            <p:ph type="title"/>
          </p:nvPr>
        </p:nvSpPr>
        <p:spPr/>
        <p:txBody>
          <a:bodyPr/>
          <a:lstStyle/>
          <a:p>
            <a:r>
              <a:rPr lang="ja-JP" altLang="en-US" sz="3600"/>
              <a:t>計算能力</a:t>
            </a:r>
            <a:endParaRPr lang="en-US" dirty="0"/>
          </a:p>
        </p:txBody>
      </p:sp>
      <p:sp>
        <p:nvSpPr>
          <p:cNvPr id="5" name="Rectangle 4">
            <a:extLst>
              <a:ext uri="{FF2B5EF4-FFF2-40B4-BE49-F238E27FC236}">
                <a16:creationId xmlns:a16="http://schemas.microsoft.com/office/drawing/2014/main" id="{D9A2E037-2303-3B4F-B91D-A99D45392EF6}"/>
              </a:ext>
            </a:extLst>
          </p:cNvPr>
          <p:cNvSpPr/>
          <p:nvPr/>
        </p:nvSpPr>
        <p:spPr>
          <a:xfrm>
            <a:off x="2258592" y="929700"/>
            <a:ext cx="4288353" cy="369332"/>
          </a:xfrm>
          <a:prstGeom prst="rect">
            <a:avLst/>
          </a:prstGeom>
        </p:spPr>
        <p:txBody>
          <a:bodyPr wrap="none">
            <a:spAutoFit/>
          </a:bodyPr>
          <a:lstStyle/>
          <a:p>
            <a:r>
              <a:rPr lang="en-US" sz="1800" dirty="0"/>
              <a:t>NVIDIA </a:t>
            </a:r>
            <a:r>
              <a:rPr lang="en-US" sz="1800" dirty="0" err="1"/>
              <a:t>GPUコンピューティングパワ</a:t>
            </a:r>
            <a:r>
              <a:rPr lang="en-US" sz="1800" dirty="0"/>
              <a:t>ー</a:t>
            </a:r>
          </a:p>
        </p:txBody>
      </p:sp>
      <p:sp>
        <p:nvSpPr>
          <p:cNvPr id="6" name="TextBox 5">
            <a:extLst>
              <a:ext uri="{FF2B5EF4-FFF2-40B4-BE49-F238E27FC236}">
                <a16:creationId xmlns:a16="http://schemas.microsoft.com/office/drawing/2014/main" id="{55C07AF1-BF23-5748-B98A-A3E2640229CF}"/>
              </a:ext>
            </a:extLst>
          </p:cNvPr>
          <p:cNvSpPr txBox="1"/>
          <p:nvPr/>
        </p:nvSpPr>
        <p:spPr>
          <a:xfrm>
            <a:off x="5260041" y="4526248"/>
            <a:ext cx="2514600" cy="307777"/>
          </a:xfrm>
          <a:prstGeom prst="rect">
            <a:avLst/>
          </a:prstGeom>
          <a:noFill/>
        </p:spPr>
        <p:txBody>
          <a:bodyPr wrap="square" rtlCol="0">
            <a:spAutoFit/>
          </a:bodyPr>
          <a:lstStyle/>
          <a:p>
            <a:r>
              <a:rPr lang="ja-JP" altLang="en-US"/>
              <a:t>毎秒</a:t>
            </a:r>
            <a:r>
              <a:rPr lang="en-US" altLang="ja-JP" dirty="0"/>
              <a:t>10</a:t>
            </a:r>
            <a:r>
              <a:rPr lang="ja-JP" altLang="en-US"/>
              <a:t>億回浮動小数点演算</a:t>
            </a:r>
            <a:endParaRPr lang="en-US" altLang="ja-JP" dirty="0"/>
          </a:p>
        </p:txBody>
      </p:sp>
      <p:sp>
        <p:nvSpPr>
          <p:cNvPr id="7" name="TextBox 6">
            <a:extLst>
              <a:ext uri="{FF2B5EF4-FFF2-40B4-BE49-F238E27FC236}">
                <a16:creationId xmlns:a16="http://schemas.microsoft.com/office/drawing/2014/main" id="{1085B6AA-6C16-6D42-855F-136EC8ED987B}"/>
              </a:ext>
            </a:extLst>
          </p:cNvPr>
          <p:cNvSpPr txBox="1"/>
          <p:nvPr/>
        </p:nvSpPr>
        <p:spPr>
          <a:xfrm>
            <a:off x="1481115" y="1495492"/>
            <a:ext cx="1334657" cy="307777"/>
          </a:xfrm>
          <a:prstGeom prst="rect">
            <a:avLst/>
          </a:prstGeom>
          <a:noFill/>
        </p:spPr>
        <p:txBody>
          <a:bodyPr wrap="square" rtlCol="0">
            <a:spAutoFit/>
          </a:bodyPr>
          <a:lstStyle/>
          <a:p>
            <a:r>
              <a:rPr lang="ja-JP" altLang="en-US"/>
              <a:t>価格</a:t>
            </a:r>
            <a:r>
              <a:rPr lang="zh-Hans" altLang="en-US" dirty="0"/>
              <a:t>（</a:t>
            </a:r>
            <a:r>
              <a:rPr lang="ja-JP" altLang="en-US"/>
              <a:t>ドル）</a:t>
            </a:r>
            <a:endParaRPr lang="en-US" altLang="ja-JP" dirty="0"/>
          </a:p>
        </p:txBody>
      </p:sp>
    </p:spTree>
    <p:extLst>
      <p:ext uri="{BB962C8B-B14F-4D97-AF65-F5344CB8AC3E}">
        <p14:creationId xmlns:p14="http://schemas.microsoft.com/office/powerpoint/2010/main" val="3361773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7892-432E-5D49-BA37-F08C857529BB}"/>
              </a:ext>
            </a:extLst>
          </p:cNvPr>
          <p:cNvSpPr>
            <a:spLocks noGrp="1"/>
          </p:cNvSpPr>
          <p:nvPr>
            <p:ph type="title"/>
          </p:nvPr>
        </p:nvSpPr>
        <p:spPr/>
        <p:txBody>
          <a:bodyPr/>
          <a:lstStyle/>
          <a:p>
            <a:r>
              <a:rPr lang="zh-CN" altLang="en-US" sz="3600" dirty="0"/>
              <a:t>アルゴリズムモデル</a:t>
            </a:r>
            <a:endParaRPr lang="en-US" dirty="0"/>
          </a:p>
        </p:txBody>
      </p:sp>
      <p:pic>
        <p:nvPicPr>
          <p:cNvPr id="3" name="Picture 2">
            <a:extLst>
              <a:ext uri="{FF2B5EF4-FFF2-40B4-BE49-F238E27FC236}">
                <a16:creationId xmlns:a16="http://schemas.microsoft.com/office/drawing/2014/main" id="{1B639290-D29A-7540-AE31-DB3D6C0027D0}"/>
              </a:ext>
            </a:extLst>
          </p:cNvPr>
          <p:cNvPicPr>
            <a:picLocks noChangeAspect="1"/>
          </p:cNvPicPr>
          <p:nvPr/>
        </p:nvPicPr>
        <p:blipFill>
          <a:blip r:embed="rId2"/>
          <a:stretch>
            <a:fillRect/>
          </a:stretch>
        </p:blipFill>
        <p:spPr>
          <a:xfrm>
            <a:off x="3027680" y="733240"/>
            <a:ext cx="6116320" cy="4101778"/>
          </a:xfrm>
          <a:prstGeom prst="rect">
            <a:avLst/>
          </a:prstGeom>
        </p:spPr>
      </p:pic>
      <p:sp>
        <p:nvSpPr>
          <p:cNvPr id="4" name="TextBox 3">
            <a:extLst>
              <a:ext uri="{FF2B5EF4-FFF2-40B4-BE49-F238E27FC236}">
                <a16:creationId xmlns:a16="http://schemas.microsoft.com/office/drawing/2014/main" id="{F3947AB2-B816-FA41-BA22-12C813B679C2}"/>
              </a:ext>
            </a:extLst>
          </p:cNvPr>
          <p:cNvSpPr txBox="1"/>
          <p:nvPr/>
        </p:nvSpPr>
        <p:spPr>
          <a:xfrm>
            <a:off x="341630" y="1432614"/>
            <a:ext cx="2686050" cy="2246769"/>
          </a:xfrm>
          <a:prstGeom prst="rect">
            <a:avLst/>
          </a:prstGeom>
          <a:noFill/>
        </p:spPr>
        <p:txBody>
          <a:bodyPr wrap="square" rtlCol="0">
            <a:spAutoFit/>
          </a:bodyPr>
          <a:lstStyle/>
          <a:p>
            <a:r>
              <a:rPr lang="ja-JP" altLang="en-US"/>
              <a:t>ディープ・ラーニングは、大量のデータ入力を伴う多層ニューラル・ネットワークに基づく自己学習方式です。 固定式またはプログラムの説明で決定するのではなく、与えられた大量のデータに基づいてパラメータを調整してルールを調整します。教師データと同様の状況では、正確な判断が可能です。</a:t>
            </a:r>
            <a:endParaRPr lang="en-US" dirty="0"/>
          </a:p>
        </p:txBody>
      </p:sp>
    </p:spTree>
    <p:extLst>
      <p:ext uri="{BB962C8B-B14F-4D97-AF65-F5344CB8AC3E}">
        <p14:creationId xmlns:p14="http://schemas.microsoft.com/office/powerpoint/2010/main" val="3818535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9B9C-8DAF-DE4A-A5BE-49D81FDE084C}"/>
              </a:ext>
            </a:extLst>
          </p:cNvPr>
          <p:cNvSpPr>
            <a:spLocks noGrp="1"/>
          </p:cNvSpPr>
          <p:nvPr>
            <p:ph type="title"/>
          </p:nvPr>
        </p:nvSpPr>
        <p:spPr/>
        <p:txBody>
          <a:bodyPr/>
          <a:lstStyle/>
          <a:p>
            <a:r>
              <a:rPr lang="zh-CN" altLang="en-US" sz="3200" dirty="0"/>
              <a:t>アルゴリズムモデル</a:t>
            </a:r>
            <a:endParaRPr lang="en-US" dirty="0"/>
          </a:p>
        </p:txBody>
      </p:sp>
      <p:pic>
        <p:nvPicPr>
          <p:cNvPr id="4" name="Picture 3">
            <a:extLst>
              <a:ext uri="{FF2B5EF4-FFF2-40B4-BE49-F238E27FC236}">
                <a16:creationId xmlns:a16="http://schemas.microsoft.com/office/drawing/2014/main" id="{4E93500D-6FC9-774E-982F-7E4959DE35BC}"/>
              </a:ext>
            </a:extLst>
          </p:cNvPr>
          <p:cNvPicPr>
            <a:picLocks noChangeAspect="1"/>
          </p:cNvPicPr>
          <p:nvPr/>
        </p:nvPicPr>
        <p:blipFill rotWithShape="1">
          <a:blip r:embed="rId2"/>
          <a:srcRect t="29485" b="32989"/>
          <a:stretch/>
        </p:blipFill>
        <p:spPr>
          <a:xfrm>
            <a:off x="1214227" y="2143889"/>
            <a:ext cx="5850305" cy="2378710"/>
          </a:xfrm>
          <a:prstGeom prst="rect">
            <a:avLst/>
          </a:prstGeom>
        </p:spPr>
      </p:pic>
      <p:sp>
        <p:nvSpPr>
          <p:cNvPr id="3" name="Rectangle 2">
            <a:extLst>
              <a:ext uri="{FF2B5EF4-FFF2-40B4-BE49-F238E27FC236}">
                <a16:creationId xmlns:a16="http://schemas.microsoft.com/office/drawing/2014/main" id="{0BC53EDF-831C-9C4C-986A-3A6479E3CFC4}"/>
              </a:ext>
            </a:extLst>
          </p:cNvPr>
          <p:cNvSpPr/>
          <p:nvPr/>
        </p:nvSpPr>
        <p:spPr>
          <a:xfrm>
            <a:off x="1214227" y="1342615"/>
            <a:ext cx="5351446" cy="584775"/>
          </a:xfrm>
          <a:prstGeom prst="rect">
            <a:avLst/>
          </a:prstGeom>
        </p:spPr>
        <p:txBody>
          <a:bodyPr wrap="square">
            <a:spAutoFit/>
          </a:bodyPr>
          <a:lstStyle/>
          <a:p>
            <a:r>
              <a:rPr lang="en-US" sz="1600" dirty="0" err="1"/>
              <a:t>モデルの複雑さが</a:t>
            </a:r>
            <a:r>
              <a:rPr lang="ja-JP" altLang="en-US" sz="1600"/>
              <a:t>増やしつつ</a:t>
            </a:r>
            <a:r>
              <a:rPr lang="en-US" sz="1600" dirty="0"/>
              <a:t>、</a:t>
            </a:r>
            <a:r>
              <a:rPr lang="en-US" sz="1600" dirty="0" err="1"/>
              <a:t>モデルのパラメータ</a:t>
            </a:r>
            <a:r>
              <a:rPr lang="ja-JP" altLang="en-US" sz="1600"/>
              <a:t>数</a:t>
            </a:r>
            <a:r>
              <a:rPr lang="en-US" sz="1600" dirty="0" err="1"/>
              <a:t>とサイズも大きくなります</a:t>
            </a:r>
            <a:r>
              <a:rPr lang="en-US" sz="1600" dirty="0"/>
              <a:t>。</a:t>
            </a:r>
          </a:p>
        </p:txBody>
      </p:sp>
    </p:spTree>
    <p:extLst>
      <p:ext uri="{BB962C8B-B14F-4D97-AF65-F5344CB8AC3E}">
        <p14:creationId xmlns:p14="http://schemas.microsoft.com/office/powerpoint/2010/main" val="334616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46BF-780D-2A47-BDC2-F6CCFF29187F}"/>
              </a:ext>
            </a:extLst>
          </p:cNvPr>
          <p:cNvSpPr>
            <a:spLocks noGrp="1"/>
          </p:cNvSpPr>
          <p:nvPr>
            <p:ph type="title"/>
          </p:nvPr>
        </p:nvSpPr>
        <p:spPr/>
        <p:txBody>
          <a:bodyPr/>
          <a:lstStyle/>
          <a:p>
            <a:r>
              <a:rPr lang="ja-JP" altLang="en-US"/>
              <a:t>視覚について</a:t>
            </a:r>
            <a:endParaRPr lang="en-US" dirty="0"/>
          </a:p>
        </p:txBody>
      </p:sp>
      <p:sp>
        <p:nvSpPr>
          <p:cNvPr id="3" name="Text Placeholder 2">
            <a:extLst>
              <a:ext uri="{FF2B5EF4-FFF2-40B4-BE49-F238E27FC236}">
                <a16:creationId xmlns:a16="http://schemas.microsoft.com/office/drawing/2014/main" id="{4264B14D-1075-C643-8FAD-92E4FF3E286D}"/>
              </a:ext>
            </a:extLst>
          </p:cNvPr>
          <p:cNvSpPr>
            <a:spLocks noGrp="1"/>
          </p:cNvSpPr>
          <p:nvPr>
            <p:ph type="body" idx="1"/>
          </p:nvPr>
        </p:nvSpPr>
        <p:spPr>
          <a:xfrm>
            <a:off x="628650" y="826879"/>
            <a:ext cx="7886700" cy="3374060"/>
          </a:xfrm>
        </p:spPr>
        <p:txBody>
          <a:bodyPr/>
          <a:lstStyle/>
          <a:p>
            <a:pPr>
              <a:buFont typeface="Wingdings" pitchFamily="2" charset="2"/>
              <a:buChar char="Ø"/>
            </a:pPr>
            <a:r>
              <a:rPr lang="ja-JP" altLang="en-US" sz="2400">
                <a:solidFill>
                  <a:srgbClr val="222222"/>
                </a:solidFill>
                <a:latin typeface="+mn-lt"/>
                <a:cs typeface="Arial"/>
                <a:sym typeface="Arial"/>
              </a:rPr>
              <a:t>人は周囲の世界を感知し、理解することができます。その中、視覚は、世界を感知するための最も重要な方法です。</a:t>
            </a:r>
            <a:endParaRPr lang="en-US" altLang="ja-JP" sz="2400" dirty="0">
              <a:solidFill>
                <a:srgbClr val="222222"/>
              </a:solidFill>
              <a:latin typeface="+mn-lt"/>
              <a:cs typeface="Arial"/>
              <a:sym typeface="Arial"/>
            </a:endParaRPr>
          </a:p>
          <a:p>
            <a:pPr>
              <a:buFont typeface="Wingdings" pitchFamily="2" charset="2"/>
              <a:buChar char="Ø"/>
            </a:pPr>
            <a:r>
              <a:rPr lang="ja-JP" altLang="en-US" sz="2400">
                <a:solidFill>
                  <a:srgbClr val="222222"/>
                </a:solidFill>
                <a:latin typeface="+mn-lt"/>
                <a:cs typeface="Arial"/>
                <a:sym typeface="Arial"/>
              </a:rPr>
              <a:t>感官を通して外部の情報を受け入れる割合は：味覚</a:t>
            </a:r>
            <a:r>
              <a:rPr lang="en-US" sz="2400" dirty="0">
                <a:solidFill>
                  <a:srgbClr val="222222"/>
                </a:solidFill>
                <a:latin typeface="+mn-lt"/>
                <a:cs typeface="Arial"/>
                <a:sym typeface="Arial"/>
              </a:rPr>
              <a:t>1 %</a:t>
            </a:r>
            <a:r>
              <a:rPr lang="ja-JP" altLang="en-US" sz="2400">
                <a:solidFill>
                  <a:srgbClr val="222222"/>
                </a:solidFill>
                <a:latin typeface="+mn-lt"/>
                <a:cs typeface="Arial"/>
                <a:sym typeface="Arial"/>
              </a:rPr>
              <a:t>、触覚</a:t>
            </a:r>
            <a:r>
              <a:rPr lang="en-US" sz="2400" dirty="0">
                <a:solidFill>
                  <a:srgbClr val="222222"/>
                </a:solidFill>
                <a:latin typeface="+mn-lt"/>
                <a:cs typeface="Arial"/>
                <a:sym typeface="Arial"/>
              </a:rPr>
              <a:t>1.5 %</a:t>
            </a:r>
            <a:r>
              <a:rPr lang="ja-JP" altLang="en-US" sz="2400">
                <a:solidFill>
                  <a:srgbClr val="222222"/>
                </a:solidFill>
                <a:latin typeface="+mn-lt"/>
                <a:cs typeface="Arial"/>
                <a:sym typeface="Arial"/>
              </a:rPr>
              <a:t>、嗅覚</a:t>
            </a:r>
            <a:r>
              <a:rPr lang="en-US" sz="2400" dirty="0">
                <a:solidFill>
                  <a:srgbClr val="222222"/>
                </a:solidFill>
                <a:latin typeface="+mn-lt"/>
                <a:cs typeface="Arial"/>
                <a:sym typeface="Arial"/>
              </a:rPr>
              <a:t>3.5 %</a:t>
            </a:r>
            <a:r>
              <a:rPr lang="ja-JP" altLang="en-US" sz="2400">
                <a:solidFill>
                  <a:srgbClr val="222222"/>
                </a:solidFill>
                <a:latin typeface="+mn-lt"/>
                <a:cs typeface="Arial"/>
                <a:sym typeface="Arial"/>
              </a:rPr>
              <a:t>、聴覚</a:t>
            </a:r>
            <a:r>
              <a:rPr lang="en-US" sz="2400" dirty="0">
                <a:solidFill>
                  <a:srgbClr val="222222"/>
                </a:solidFill>
                <a:latin typeface="+mn-lt"/>
                <a:cs typeface="Arial"/>
                <a:sym typeface="Arial"/>
              </a:rPr>
              <a:t>11 %</a:t>
            </a:r>
            <a:r>
              <a:rPr lang="ja-JP" altLang="en-US" sz="2400">
                <a:solidFill>
                  <a:srgbClr val="222222"/>
                </a:solidFill>
                <a:latin typeface="+mn-lt"/>
                <a:cs typeface="Arial"/>
                <a:sym typeface="Arial"/>
              </a:rPr>
              <a:t>、視覚</a:t>
            </a:r>
            <a:r>
              <a:rPr lang="en-US" sz="2400" dirty="0">
                <a:solidFill>
                  <a:srgbClr val="222222"/>
                </a:solidFill>
                <a:latin typeface="+mn-lt"/>
                <a:cs typeface="Arial"/>
                <a:sym typeface="Arial"/>
              </a:rPr>
              <a:t>85 %</a:t>
            </a:r>
            <a:r>
              <a:rPr lang="ja-JP" altLang="en-US" sz="2400">
                <a:solidFill>
                  <a:srgbClr val="222222"/>
                </a:solidFill>
                <a:latin typeface="+mn-lt"/>
                <a:cs typeface="Arial"/>
                <a:sym typeface="Arial"/>
              </a:rPr>
              <a:t>です。</a:t>
            </a:r>
            <a:endParaRPr lang="en-US" altLang="ja-JP" sz="2400" dirty="0">
              <a:solidFill>
                <a:srgbClr val="222222"/>
              </a:solidFill>
              <a:latin typeface="+mn-lt"/>
              <a:cs typeface="Arial"/>
              <a:sym typeface="Arial"/>
            </a:endParaRPr>
          </a:p>
          <a:p>
            <a:pPr>
              <a:buFont typeface="Wingdings" pitchFamily="2" charset="2"/>
              <a:buChar char="Ø"/>
            </a:pPr>
            <a:r>
              <a:rPr lang="ja-JP" altLang="en-US" sz="2400">
                <a:solidFill>
                  <a:srgbClr val="222222"/>
                </a:solidFill>
                <a:latin typeface="+mn-lt"/>
                <a:cs typeface="Arial"/>
                <a:sym typeface="Arial"/>
              </a:rPr>
              <a:t>脳の皮層は約</a:t>
            </a:r>
            <a:r>
              <a:rPr lang="en-US" sz="2400" dirty="0">
                <a:solidFill>
                  <a:srgbClr val="222222"/>
                </a:solidFill>
                <a:latin typeface="+mn-lt"/>
                <a:cs typeface="Arial"/>
                <a:sym typeface="Arial"/>
              </a:rPr>
              <a:t>70%</a:t>
            </a:r>
            <a:r>
              <a:rPr lang="ja-JP" altLang="en-US" sz="2400">
                <a:solidFill>
                  <a:srgbClr val="222222"/>
                </a:solidFill>
                <a:latin typeface="+mn-lt"/>
                <a:cs typeface="Arial"/>
                <a:sym typeface="Arial"/>
              </a:rPr>
              <a:t>の活動が視覚関連の情報を処理しています。だからこそ、私たちは、視覚から伝わった情報を受け入れ、世界をもっと理解していきます。</a:t>
            </a:r>
            <a:endParaRPr lang="en-US" sz="2400" dirty="0">
              <a:solidFill>
                <a:srgbClr val="222222"/>
              </a:solidFill>
              <a:latin typeface="+mn-lt"/>
              <a:cs typeface="Arial"/>
              <a:sym typeface="Arial"/>
            </a:endParaRPr>
          </a:p>
          <a:p>
            <a:endParaRPr lang="en-US" dirty="0"/>
          </a:p>
        </p:txBody>
      </p:sp>
    </p:spTree>
    <p:extLst>
      <p:ext uri="{BB962C8B-B14F-4D97-AF65-F5344CB8AC3E}">
        <p14:creationId xmlns:p14="http://schemas.microsoft.com/office/powerpoint/2010/main" val="2098455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9969-BAF5-5846-97AF-2335157457AB}"/>
              </a:ext>
            </a:extLst>
          </p:cNvPr>
          <p:cNvSpPr>
            <a:spLocks noGrp="1"/>
          </p:cNvSpPr>
          <p:nvPr>
            <p:ph type="title"/>
          </p:nvPr>
        </p:nvSpPr>
        <p:spPr/>
        <p:txBody>
          <a:bodyPr/>
          <a:lstStyle/>
          <a:p>
            <a:r>
              <a:rPr lang="zh-CN" altLang="en-US" sz="3200" dirty="0"/>
              <a:t>アルゴリズムモデル</a:t>
            </a:r>
            <a:endParaRPr lang="en-US" dirty="0"/>
          </a:p>
        </p:txBody>
      </p:sp>
      <p:pic>
        <p:nvPicPr>
          <p:cNvPr id="5" name="Picture 4">
            <a:extLst>
              <a:ext uri="{FF2B5EF4-FFF2-40B4-BE49-F238E27FC236}">
                <a16:creationId xmlns:a16="http://schemas.microsoft.com/office/drawing/2014/main" id="{B5DBC6C9-A656-A641-ADDE-748A843E6A95}"/>
              </a:ext>
            </a:extLst>
          </p:cNvPr>
          <p:cNvPicPr>
            <a:picLocks noChangeAspect="1"/>
          </p:cNvPicPr>
          <p:nvPr/>
        </p:nvPicPr>
        <p:blipFill rotWithShape="1">
          <a:blip r:embed="rId2"/>
          <a:srcRect t="3307" b="17951"/>
          <a:stretch/>
        </p:blipFill>
        <p:spPr>
          <a:xfrm>
            <a:off x="3454989" y="1166647"/>
            <a:ext cx="5772568" cy="3412599"/>
          </a:xfrm>
          <a:prstGeom prst="rect">
            <a:avLst/>
          </a:prstGeom>
        </p:spPr>
      </p:pic>
      <p:sp>
        <p:nvSpPr>
          <p:cNvPr id="3" name="TextBox 2">
            <a:extLst>
              <a:ext uri="{FF2B5EF4-FFF2-40B4-BE49-F238E27FC236}">
                <a16:creationId xmlns:a16="http://schemas.microsoft.com/office/drawing/2014/main" id="{87AC22AC-531D-A048-B759-D25E0851F284}"/>
              </a:ext>
            </a:extLst>
          </p:cNvPr>
          <p:cNvSpPr txBox="1"/>
          <p:nvPr/>
        </p:nvSpPr>
        <p:spPr>
          <a:xfrm>
            <a:off x="301763" y="1820917"/>
            <a:ext cx="3153225" cy="1077218"/>
          </a:xfrm>
          <a:prstGeom prst="rect">
            <a:avLst/>
          </a:prstGeom>
          <a:noFill/>
        </p:spPr>
        <p:txBody>
          <a:bodyPr wrap="square" rtlCol="0">
            <a:spAutoFit/>
          </a:bodyPr>
          <a:lstStyle/>
          <a:p>
            <a:r>
              <a:rPr lang="ja-JP" altLang="en-US" sz="1600"/>
              <a:t>ディープ・ラーニングモデルの継続的な改良により、画像認識の精度は</a:t>
            </a:r>
            <a:r>
              <a:rPr lang="en-US" altLang="ja-JP" sz="1600" dirty="0"/>
              <a:t>70</a:t>
            </a:r>
            <a:r>
              <a:rPr lang="ja-JP" altLang="en-US" sz="1600"/>
              <a:t>％以上から</a:t>
            </a:r>
            <a:r>
              <a:rPr lang="en-US" altLang="ja-JP" sz="1600" dirty="0"/>
              <a:t>95</a:t>
            </a:r>
            <a:r>
              <a:rPr lang="ja-JP" altLang="en-US" sz="1600"/>
              <a:t>％以上に大幅に向上しました。</a:t>
            </a:r>
            <a:endParaRPr lang="en-US" sz="1600" dirty="0"/>
          </a:p>
        </p:txBody>
      </p:sp>
    </p:spTree>
    <p:extLst>
      <p:ext uri="{BB962C8B-B14F-4D97-AF65-F5344CB8AC3E}">
        <p14:creationId xmlns:p14="http://schemas.microsoft.com/office/powerpoint/2010/main" val="428798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AD9E-5BA9-C94C-BA0E-80F9D16A1434}"/>
              </a:ext>
            </a:extLst>
          </p:cNvPr>
          <p:cNvSpPr>
            <a:spLocks noGrp="1"/>
          </p:cNvSpPr>
          <p:nvPr>
            <p:ph type="title"/>
          </p:nvPr>
        </p:nvSpPr>
        <p:spPr/>
        <p:txBody>
          <a:bodyPr/>
          <a:lstStyle/>
          <a:p>
            <a:r>
              <a:rPr lang="ja-JP" altLang="en-US"/>
              <a:t>コンピュータビジョンの主な用途</a:t>
            </a:r>
            <a:endParaRPr lang="en-US" dirty="0"/>
          </a:p>
        </p:txBody>
      </p:sp>
      <p:sp>
        <p:nvSpPr>
          <p:cNvPr id="3" name="Text Placeholder 2">
            <a:extLst>
              <a:ext uri="{FF2B5EF4-FFF2-40B4-BE49-F238E27FC236}">
                <a16:creationId xmlns:a16="http://schemas.microsoft.com/office/drawing/2014/main" id="{D4794274-D6E7-9C47-95E1-82DF0DEE0F84}"/>
              </a:ext>
            </a:extLst>
          </p:cNvPr>
          <p:cNvSpPr>
            <a:spLocks noGrp="1"/>
          </p:cNvSpPr>
          <p:nvPr>
            <p:ph type="body" idx="1"/>
          </p:nvPr>
        </p:nvSpPr>
        <p:spPr>
          <a:xfrm>
            <a:off x="628650" y="1712250"/>
            <a:ext cx="3362779" cy="1626035"/>
          </a:xfrm>
        </p:spPr>
        <p:txBody>
          <a:bodyPr/>
          <a:lstStyle/>
          <a:p>
            <a:pPr>
              <a:buFont typeface="Wingdings" pitchFamily="2" charset="2"/>
              <a:buChar char="Ø"/>
            </a:pPr>
            <a:r>
              <a:rPr lang="ja-JP" altLang="en-US" sz="3600"/>
              <a:t>顔認識</a:t>
            </a:r>
            <a:endParaRPr lang="en-US" altLang="ja-JP" sz="3600" dirty="0"/>
          </a:p>
          <a:p>
            <a:pPr>
              <a:buFont typeface="Wingdings" pitchFamily="2" charset="2"/>
              <a:buChar char="Ø"/>
            </a:pPr>
            <a:r>
              <a:rPr lang="ja-JP" altLang="en-US" sz="3600"/>
              <a:t>ビデオ監視</a:t>
            </a:r>
            <a:endParaRPr lang="en-US" sz="3600" dirty="0"/>
          </a:p>
        </p:txBody>
      </p:sp>
      <p:pic>
        <p:nvPicPr>
          <p:cNvPr id="5" name="Picture 4">
            <a:extLst>
              <a:ext uri="{FF2B5EF4-FFF2-40B4-BE49-F238E27FC236}">
                <a16:creationId xmlns:a16="http://schemas.microsoft.com/office/drawing/2014/main" id="{8913AABE-46F6-164A-B861-02D7F9B49223}"/>
              </a:ext>
            </a:extLst>
          </p:cNvPr>
          <p:cNvPicPr>
            <a:picLocks noChangeAspect="1"/>
          </p:cNvPicPr>
          <p:nvPr/>
        </p:nvPicPr>
        <p:blipFill rotWithShape="1">
          <a:blip r:embed="rId2"/>
          <a:srcRect b="7208"/>
          <a:stretch/>
        </p:blipFill>
        <p:spPr>
          <a:xfrm>
            <a:off x="4572000" y="2966800"/>
            <a:ext cx="2559287" cy="1665923"/>
          </a:xfrm>
          <a:prstGeom prst="rect">
            <a:avLst/>
          </a:prstGeom>
        </p:spPr>
      </p:pic>
      <p:pic>
        <p:nvPicPr>
          <p:cNvPr id="6" name="Picture 5">
            <a:extLst>
              <a:ext uri="{FF2B5EF4-FFF2-40B4-BE49-F238E27FC236}">
                <a16:creationId xmlns:a16="http://schemas.microsoft.com/office/drawing/2014/main" id="{6D2FFE42-8530-D748-A808-02C4584DEBF7}"/>
              </a:ext>
            </a:extLst>
          </p:cNvPr>
          <p:cNvPicPr>
            <a:picLocks noChangeAspect="1"/>
          </p:cNvPicPr>
          <p:nvPr/>
        </p:nvPicPr>
        <p:blipFill>
          <a:blip r:embed="rId3"/>
          <a:stretch>
            <a:fillRect/>
          </a:stretch>
        </p:blipFill>
        <p:spPr>
          <a:xfrm>
            <a:off x="4572000" y="1063878"/>
            <a:ext cx="2526345" cy="1665923"/>
          </a:xfrm>
          <a:prstGeom prst="rect">
            <a:avLst/>
          </a:prstGeom>
        </p:spPr>
      </p:pic>
    </p:spTree>
    <p:extLst>
      <p:ext uri="{BB962C8B-B14F-4D97-AF65-F5344CB8AC3E}">
        <p14:creationId xmlns:p14="http://schemas.microsoft.com/office/powerpoint/2010/main" val="2776399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E0C5-B48A-ED46-A590-DCAE1EA1B480}"/>
              </a:ext>
            </a:extLst>
          </p:cNvPr>
          <p:cNvSpPr>
            <a:spLocks noGrp="1"/>
          </p:cNvSpPr>
          <p:nvPr>
            <p:ph type="title"/>
          </p:nvPr>
        </p:nvSpPr>
        <p:spPr/>
        <p:txBody>
          <a:bodyPr/>
          <a:lstStyle/>
          <a:p>
            <a:r>
              <a:rPr lang="ja-JP" altLang="en-US"/>
              <a:t>顔認識</a:t>
            </a:r>
            <a:endParaRPr lang="en-US" dirty="0"/>
          </a:p>
        </p:txBody>
      </p:sp>
      <p:sp>
        <p:nvSpPr>
          <p:cNvPr id="3" name="Text Placeholder 2">
            <a:extLst>
              <a:ext uri="{FF2B5EF4-FFF2-40B4-BE49-F238E27FC236}">
                <a16:creationId xmlns:a16="http://schemas.microsoft.com/office/drawing/2014/main" id="{8140801E-3CD7-F043-AE98-5A0B85745BE4}"/>
              </a:ext>
            </a:extLst>
          </p:cNvPr>
          <p:cNvSpPr>
            <a:spLocks noGrp="1"/>
          </p:cNvSpPr>
          <p:nvPr>
            <p:ph type="body" idx="1"/>
          </p:nvPr>
        </p:nvSpPr>
        <p:spPr>
          <a:xfrm>
            <a:off x="628564" y="1195917"/>
            <a:ext cx="7886700" cy="836383"/>
          </a:xfrm>
        </p:spPr>
        <p:txBody>
          <a:bodyPr/>
          <a:lstStyle/>
          <a:p>
            <a:pPr marL="95250" indent="0">
              <a:buNone/>
            </a:pPr>
            <a:r>
              <a:rPr lang="en-US" altLang="ja-JP" dirty="0" err="1"/>
              <a:t>Capvision</a:t>
            </a:r>
            <a:r>
              <a:rPr lang="ja-JP" altLang="en-US"/>
              <a:t>の調査により、世界の顔認識市場は</a:t>
            </a:r>
            <a:r>
              <a:rPr lang="en-US" altLang="ja-JP" dirty="0"/>
              <a:t>2015</a:t>
            </a:r>
            <a:r>
              <a:rPr lang="ja-JP" altLang="en-US"/>
              <a:t>年に</a:t>
            </a:r>
            <a:r>
              <a:rPr lang="en-US" altLang="ja-JP" dirty="0"/>
              <a:t>200</a:t>
            </a:r>
            <a:r>
              <a:rPr lang="ja-JP" altLang="en-US"/>
              <a:t>億元に達し、中国は約</a:t>
            </a:r>
            <a:r>
              <a:rPr lang="en-US" altLang="ja-JP" dirty="0"/>
              <a:t>70</a:t>
            </a:r>
            <a:r>
              <a:rPr lang="ja-JP" altLang="en-US"/>
              <a:t>億元であることを示す。</a:t>
            </a:r>
            <a:endParaRPr lang="en-US" altLang="ja-JP" dirty="0"/>
          </a:p>
        </p:txBody>
      </p:sp>
      <p:pic>
        <p:nvPicPr>
          <p:cNvPr id="5" name="Picture 4">
            <a:extLst>
              <a:ext uri="{FF2B5EF4-FFF2-40B4-BE49-F238E27FC236}">
                <a16:creationId xmlns:a16="http://schemas.microsoft.com/office/drawing/2014/main" id="{13872133-7EBC-2449-BA69-394FB79DA1B7}"/>
              </a:ext>
            </a:extLst>
          </p:cNvPr>
          <p:cNvPicPr>
            <a:picLocks noChangeAspect="1"/>
          </p:cNvPicPr>
          <p:nvPr/>
        </p:nvPicPr>
        <p:blipFill rotWithShape="1">
          <a:blip r:embed="rId2"/>
          <a:srcRect t="8586"/>
          <a:stretch/>
        </p:blipFill>
        <p:spPr>
          <a:xfrm>
            <a:off x="4335171" y="2340077"/>
            <a:ext cx="4010947" cy="2132260"/>
          </a:xfrm>
          <a:prstGeom prst="rect">
            <a:avLst/>
          </a:prstGeom>
        </p:spPr>
      </p:pic>
      <p:sp>
        <p:nvSpPr>
          <p:cNvPr id="6" name="TextBox 5">
            <a:extLst>
              <a:ext uri="{FF2B5EF4-FFF2-40B4-BE49-F238E27FC236}">
                <a16:creationId xmlns:a16="http://schemas.microsoft.com/office/drawing/2014/main" id="{CD7D3A6A-E42C-7D4D-859B-1F15CFCED9FA}"/>
              </a:ext>
            </a:extLst>
          </p:cNvPr>
          <p:cNvSpPr txBox="1"/>
          <p:nvPr/>
        </p:nvSpPr>
        <p:spPr>
          <a:xfrm>
            <a:off x="5182417" y="4472337"/>
            <a:ext cx="2514600" cy="307777"/>
          </a:xfrm>
          <a:prstGeom prst="rect">
            <a:avLst/>
          </a:prstGeom>
          <a:noFill/>
        </p:spPr>
        <p:txBody>
          <a:bodyPr wrap="square" rtlCol="0">
            <a:spAutoFit/>
          </a:bodyPr>
          <a:lstStyle/>
          <a:p>
            <a:r>
              <a:rPr lang="ja-JP" altLang="en-US"/>
              <a:t>顔認識の市場規模</a:t>
            </a:r>
            <a:r>
              <a:rPr lang="zh-Hans" altLang="en-US" dirty="0"/>
              <a:t>（</a:t>
            </a:r>
            <a:r>
              <a:rPr lang="ja-JP" altLang="en-US"/>
              <a:t>億元）</a:t>
            </a:r>
            <a:endParaRPr lang="en-US" dirty="0"/>
          </a:p>
        </p:txBody>
      </p:sp>
      <p:sp>
        <p:nvSpPr>
          <p:cNvPr id="7" name="Rectangle 6">
            <a:extLst>
              <a:ext uri="{FF2B5EF4-FFF2-40B4-BE49-F238E27FC236}">
                <a16:creationId xmlns:a16="http://schemas.microsoft.com/office/drawing/2014/main" id="{267C2176-8475-D447-BB15-FD76D57530AD}"/>
              </a:ext>
            </a:extLst>
          </p:cNvPr>
          <p:cNvSpPr/>
          <p:nvPr/>
        </p:nvSpPr>
        <p:spPr>
          <a:xfrm>
            <a:off x="5422478" y="4209079"/>
            <a:ext cx="444750" cy="26325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900"/>
              <a:t>中国</a:t>
            </a:r>
            <a:endParaRPr lang="en-US" sz="900" dirty="0"/>
          </a:p>
        </p:txBody>
      </p:sp>
      <p:sp>
        <p:nvSpPr>
          <p:cNvPr id="8" name="Rectangle 7">
            <a:extLst>
              <a:ext uri="{FF2B5EF4-FFF2-40B4-BE49-F238E27FC236}">
                <a16:creationId xmlns:a16="http://schemas.microsoft.com/office/drawing/2014/main" id="{2B9614F1-B31E-C142-9E49-77D8BB35BA9B}"/>
              </a:ext>
            </a:extLst>
          </p:cNvPr>
          <p:cNvSpPr/>
          <p:nvPr/>
        </p:nvSpPr>
        <p:spPr>
          <a:xfrm>
            <a:off x="6439717" y="4209079"/>
            <a:ext cx="483974" cy="26325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1000"/>
              <a:t>全球</a:t>
            </a:r>
            <a:endParaRPr lang="en-US" sz="1000" dirty="0"/>
          </a:p>
        </p:txBody>
      </p:sp>
      <p:sp>
        <p:nvSpPr>
          <p:cNvPr id="9" name="Rectangle 8">
            <a:extLst>
              <a:ext uri="{FF2B5EF4-FFF2-40B4-BE49-F238E27FC236}">
                <a16:creationId xmlns:a16="http://schemas.microsoft.com/office/drawing/2014/main" id="{7E1CF08D-22D5-D048-9C67-CA91AB568CA2}"/>
              </a:ext>
            </a:extLst>
          </p:cNvPr>
          <p:cNvSpPr/>
          <p:nvPr/>
        </p:nvSpPr>
        <p:spPr>
          <a:xfrm>
            <a:off x="6024576" y="4260552"/>
            <a:ext cx="257793" cy="16031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US" sz="900" dirty="0"/>
          </a:p>
        </p:txBody>
      </p:sp>
    </p:spTree>
    <p:extLst>
      <p:ext uri="{BB962C8B-B14F-4D97-AF65-F5344CB8AC3E}">
        <p14:creationId xmlns:p14="http://schemas.microsoft.com/office/powerpoint/2010/main" val="189804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2C94-BD69-CC46-89B8-4D8C4EE84AD9}"/>
              </a:ext>
            </a:extLst>
          </p:cNvPr>
          <p:cNvSpPr>
            <a:spLocks noGrp="1"/>
          </p:cNvSpPr>
          <p:nvPr>
            <p:ph type="title"/>
          </p:nvPr>
        </p:nvSpPr>
        <p:spPr/>
        <p:txBody>
          <a:bodyPr/>
          <a:lstStyle/>
          <a:p>
            <a:r>
              <a:rPr lang="ja-JP" altLang="en-US"/>
              <a:t>ビデオ監視</a:t>
            </a:r>
            <a:endParaRPr lang="en-US" dirty="0"/>
          </a:p>
        </p:txBody>
      </p:sp>
      <p:sp>
        <p:nvSpPr>
          <p:cNvPr id="3" name="Text Placeholder 2">
            <a:extLst>
              <a:ext uri="{FF2B5EF4-FFF2-40B4-BE49-F238E27FC236}">
                <a16:creationId xmlns:a16="http://schemas.microsoft.com/office/drawing/2014/main" id="{554B103F-AADC-A349-A3EB-B26A92F079D6}"/>
              </a:ext>
            </a:extLst>
          </p:cNvPr>
          <p:cNvSpPr>
            <a:spLocks noGrp="1"/>
          </p:cNvSpPr>
          <p:nvPr>
            <p:ph type="body" idx="1"/>
          </p:nvPr>
        </p:nvSpPr>
        <p:spPr>
          <a:xfrm>
            <a:off x="280307" y="733240"/>
            <a:ext cx="8515350" cy="1814721"/>
          </a:xfrm>
        </p:spPr>
        <p:txBody>
          <a:bodyPr/>
          <a:lstStyle/>
          <a:p>
            <a:pPr marL="95250" indent="0">
              <a:buNone/>
            </a:pPr>
            <a:r>
              <a:rPr lang="en-US" altLang="ja-JP" dirty="0"/>
              <a:t>2015</a:t>
            </a:r>
            <a:r>
              <a:rPr lang="ja-JP" altLang="en-US"/>
              <a:t>年には、中国のビデオ監視分野における資金の規模は約</a:t>
            </a:r>
            <a:r>
              <a:rPr lang="en-US" altLang="ja-JP" dirty="0"/>
              <a:t>200</a:t>
            </a:r>
            <a:r>
              <a:rPr lang="ja-JP" altLang="en-US"/>
              <a:t>億ドルでした。ビデオ監視はコンピュータビジョンにとって重要なアプリケーションです。 ビデオ監視分野の企業の収入によると、市場規模は</a:t>
            </a:r>
            <a:r>
              <a:rPr lang="en-US" altLang="ja-JP" dirty="0"/>
              <a:t>2015</a:t>
            </a:r>
            <a:r>
              <a:rPr lang="ja-JP" altLang="en-US"/>
              <a:t>年には</a:t>
            </a:r>
            <a:r>
              <a:rPr lang="en-US" altLang="ja-JP" dirty="0"/>
              <a:t>740</a:t>
            </a:r>
            <a:r>
              <a:rPr lang="ja-JP" altLang="en-US"/>
              <a:t>億に達しています。</a:t>
            </a:r>
            <a:endParaRPr lang="en-US" dirty="0"/>
          </a:p>
        </p:txBody>
      </p:sp>
      <p:pic>
        <p:nvPicPr>
          <p:cNvPr id="5" name="Picture 4">
            <a:extLst>
              <a:ext uri="{FF2B5EF4-FFF2-40B4-BE49-F238E27FC236}">
                <a16:creationId xmlns:a16="http://schemas.microsoft.com/office/drawing/2014/main" id="{E9BE6905-B1AE-F745-9DE3-C38582FDA771}"/>
              </a:ext>
            </a:extLst>
          </p:cNvPr>
          <p:cNvPicPr>
            <a:picLocks noChangeAspect="1"/>
          </p:cNvPicPr>
          <p:nvPr/>
        </p:nvPicPr>
        <p:blipFill rotWithShape="1">
          <a:blip r:embed="rId2"/>
          <a:srcRect t="8981" b="2475"/>
          <a:stretch/>
        </p:blipFill>
        <p:spPr>
          <a:xfrm>
            <a:off x="3786010" y="2118370"/>
            <a:ext cx="5009647" cy="2415278"/>
          </a:xfrm>
          <a:prstGeom prst="rect">
            <a:avLst/>
          </a:prstGeom>
          <a:solidFill>
            <a:schemeClr val="accent1"/>
          </a:solidFill>
        </p:spPr>
      </p:pic>
      <p:sp>
        <p:nvSpPr>
          <p:cNvPr id="6" name="TextBox 5">
            <a:extLst>
              <a:ext uri="{FF2B5EF4-FFF2-40B4-BE49-F238E27FC236}">
                <a16:creationId xmlns:a16="http://schemas.microsoft.com/office/drawing/2014/main" id="{8E3F9BE2-8ADB-134A-81EC-5D26A5820488}"/>
              </a:ext>
            </a:extLst>
          </p:cNvPr>
          <p:cNvSpPr txBox="1"/>
          <p:nvPr/>
        </p:nvSpPr>
        <p:spPr>
          <a:xfrm>
            <a:off x="4951948" y="4637760"/>
            <a:ext cx="3231931" cy="307777"/>
          </a:xfrm>
          <a:prstGeom prst="rect">
            <a:avLst/>
          </a:prstGeom>
          <a:noFill/>
        </p:spPr>
        <p:txBody>
          <a:bodyPr wrap="square" rtlCol="0">
            <a:spAutoFit/>
          </a:bodyPr>
          <a:lstStyle/>
          <a:p>
            <a:r>
              <a:rPr lang="en-US" altLang="zh-Hans" dirty="0"/>
              <a:t>2012-2018</a:t>
            </a:r>
            <a:r>
              <a:rPr lang="ja-JP" altLang="en-US"/>
              <a:t>中国ビデオ監視の市場規模</a:t>
            </a:r>
            <a:endParaRPr lang="en-US" dirty="0"/>
          </a:p>
        </p:txBody>
      </p:sp>
      <p:sp>
        <p:nvSpPr>
          <p:cNvPr id="10" name="Rectangle 9">
            <a:extLst>
              <a:ext uri="{FF2B5EF4-FFF2-40B4-BE49-F238E27FC236}">
                <a16:creationId xmlns:a16="http://schemas.microsoft.com/office/drawing/2014/main" id="{07043BE2-E90C-B04E-8C2F-2C19CB0AA2DA}"/>
              </a:ext>
            </a:extLst>
          </p:cNvPr>
          <p:cNvSpPr/>
          <p:nvPr/>
        </p:nvSpPr>
        <p:spPr>
          <a:xfrm>
            <a:off x="901444" y="4104057"/>
            <a:ext cx="528145" cy="28378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1F2158F0-E847-DA48-B102-EC8C370073C0}"/>
              </a:ext>
            </a:extLst>
          </p:cNvPr>
          <p:cNvSpPr/>
          <p:nvPr/>
        </p:nvSpPr>
        <p:spPr>
          <a:xfrm>
            <a:off x="6929271" y="4374501"/>
            <a:ext cx="596241" cy="26325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a:t>成長率</a:t>
            </a:r>
            <a:endParaRPr lang="en-US" sz="1000" dirty="0"/>
          </a:p>
        </p:txBody>
      </p:sp>
      <p:sp>
        <p:nvSpPr>
          <p:cNvPr id="12" name="Rectangle 11">
            <a:extLst>
              <a:ext uri="{FF2B5EF4-FFF2-40B4-BE49-F238E27FC236}">
                <a16:creationId xmlns:a16="http://schemas.microsoft.com/office/drawing/2014/main" id="{8B1E688F-1C8B-D643-8AAE-B3204504F18B}"/>
              </a:ext>
            </a:extLst>
          </p:cNvPr>
          <p:cNvSpPr/>
          <p:nvPr/>
        </p:nvSpPr>
        <p:spPr>
          <a:xfrm>
            <a:off x="5940474" y="4380004"/>
            <a:ext cx="700717" cy="26325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1000"/>
              <a:t>市場規模</a:t>
            </a:r>
            <a:endParaRPr lang="en-US" sz="1000" dirty="0"/>
          </a:p>
        </p:txBody>
      </p:sp>
    </p:spTree>
    <p:extLst>
      <p:ext uri="{BB962C8B-B14F-4D97-AF65-F5344CB8AC3E}">
        <p14:creationId xmlns:p14="http://schemas.microsoft.com/office/powerpoint/2010/main" val="469816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01A1-2FD2-4447-9689-28B5D6B00E6A}"/>
              </a:ext>
            </a:extLst>
          </p:cNvPr>
          <p:cNvSpPr>
            <a:spLocks noGrp="1"/>
          </p:cNvSpPr>
          <p:nvPr>
            <p:ph type="title"/>
          </p:nvPr>
        </p:nvSpPr>
        <p:spPr/>
        <p:txBody>
          <a:bodyPr/>
          <a:lstStyle/>
          <a:p>
            <a:r>
              <a:rPr lang="ja-JP" altLang="en-US"/>
              <a:t>参考文献</a:t>
            </a:r>
            <a:endParaRPr lang="en-US" dirty="0"/>
          </a:p>
        </p:txBody>
      </p:sp>
      <p:sp>
        <p:nvSpPr>
          <p:cNvPr id="3" name="Text Placeholder 2">
            <a:extLst>
              <a:ext uri="{FF2B5EF4-FFF2-40B4-BE49-F238E27FC236}">
                <a16:creationId xmlns:a16="http://schemas.microsoft.com/office/drawing/2014/main" id="{AC3617CD-F3FD-2C4E-87E4-D48587F2C3ED}"/>
              </a:ext>
            </a:extLst>
          </p:cNvPr>
          <p:cNvSpPr>
            <a:spLocks noGrp="1"/>
          </p:cNvSpPr>
          <p:nvPr>
            <p:ph type="body" idx="1"/>
          </p:nvPr>
        </p:nvSpPr>
        <p:spPr/>
        <p:txBody>
          <a:bodyPr/>
          <a:lstStyle/>
          <a:p>
            <a:r>
              <a:rPr lang="en-US" dirty="0"/>
              <a:t>AI</a:t>
            </a:r>
            <a:r>
              <a:rPr lang="ja-JP" altLang="en-US"/>
              <a:t>大国に躍り出る中国 </a:t>
            </a:r>
            <a:r>
              <a:rPr lang="en-US" altLang="ja-JP" dirty="0"/>
              <a:t>―</a:t>
            </a:r>
            <a:r>
              <a:rPr lang="en-US" dirty="0"/>
              <a:t>AI</a:t>
            </a:r>
            <a:r>
              <a:rPr lang="ja-JP" altLang="en-US"/>
              <a:t>エコシステムの形成に向けた動向　</a:t>
            </a:r>
            <a:r>
              <a:rPr lang="en-US" dirty="0">
                <a:hlinkClick r:id="rId2"/>
              </a:rPr>
              <a:t>http://www.fujitsu.com/jp/group/fri/report/newsletter/2018/no18-008.html</a:t>
            </a:r>
            <a:endParaRPr lang="en-US" dirty="0"/>
          </a:p>
          <a:p>
            <a:r>
              <a:rPr lang="ja-JP" altLang="en-US" b="1"/>
              <a:t>机器之眼，看懂世界</a:t>
            </a:r>
            <a:r>
              <a:rPr lang="en-US" altLang="ja-JP" b="1" dirty="0"/>
              <a:t>——36</a:t>
            </a:r>
            <a:r>
              <a:rPr lang="en-US" b="1" dirty="0"/>
              <a:t>Kr：</a:t>
            </a:r>
            <a:r>
              <a:rPr lang="ja-JP" altLang="en-US" b="1"/>
              <a:t>计算机视觉行业研究报告</a:t>
            </a:r>
            <a:endParaRPr lang="en-US" altLang="ja-JP" b="1" dirty="0"/>
          </a:p>
          <a:p>
            <a:pPr marL="95250" indent="0">
              <a:buNone/>
            </a:pPr>
            <a:r>
              <a:rPr lang="ja-JP" altLang="en-US"/>
              <a:t>　　</a:t>
            </a:r>
            <a:r>
              <a:rPr lang="en-US" dirty="0"/>
              <a:t>https://</a:t>
            </a:r>
            <a:r>
              <a:rPr lang="en-US" dirty="0" err="1"/>
              <a:t>blog.csdn.net</a:t>
            </a:r>
            <a:r>
              <a:rPr lang="en-US" dirty="0"/>
              <a:t>/qq_38906523/article/details/77688314</a:t>
            </a:r>
          </a:p>
          <a:p>
            <a:endParaRPr lang="en-US" dirty="0"/>
          </a:p>
        </p:txBody>
      </p:sp>
    </p:spTree>
    <p:extLst>
      <p:ext uri="{BB962C8B-B14F-4D97-AF65-F5344CB8AC3E}">
        <p14:creationId xmlns:p14="http://schemas.microsoft.com/office/powerpoint/2010/main" val="394213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ADD8-FE34-1047-BE8F-AC005E6E5D89}"/>
              </a:ext>
            </a:extLst>
          </p:cNvPr>
          <p:cNvSpPr>
            <a:spLocks noGrp="1"/>
          </p:cNvSpPr>
          <p:nvPr>
            <p:ph type="title"/>
          </p:nvPr>
        </p:nvSpPr>
        <p:spPr/>
        <p:txBody>
          <a:bodyPr/>
          <a:lstStyle/>
          <a:p>
            <a:r>
              <a:rPr lang="ja-JP" altLang="en-US" sz="3200"/>
              <a:t>コンピュタービジョンとは</a:t>
            </a:r>
            <a:endParaRPr lang="en-US" dirty="0"/>
          </a:p>
        </p:txBody>
      </p:sp>
      <p:sp>
        <p:nvSpPr>
          <p:cNvPr id="4" name="Rectangle 3">
            <a:extLst>
              <a:ext uri="{FF2B5EF4-FFF2-40B4-BE49-F238E27FC236}">
                <a16:creationId xmlns:a16="http://schemas.microsoft.com/office/drawing/2014/main" id="{224EEAB1-9ED3-CF45-94A1-8E7E70AA5DC9}"/>
              </a:ext>
            </a:extLst>
          </p:cNvPr>
          <p:cNvSpPr/>
          <p:nvPr/>
        </p:nvSpPr>
        <p:spPr>
          <a:xfrm>
            <a:off x="986409" y="804350"/>
            <a:ext cx="7558502" cy="3477875"/>
          </a:xfrm>
          <a:prstGeom prst="rect">
            <a:avLst/>
          </a:prstGeom>
        </p:spPr>
        <p:txBody>
          <a:bodyPr wrap="square">
            <a:spAutoFit/>
          </a:bodyPr>
          <a:lstStyle/>
          <a:p>
            <a:pPr marL="342900" indent="-342900">
              <a:buFont typeface="Wingdings" pitchFamily="2" charset="2"/>
              <a:buChar char="Ø"/>
            </a:pPr>
            <a:r>
              <a:rPr lang="ja-JP" altLang="en-US" sz="2200">
                <a:solidFill>
                  <a:srgbClr val="222222"/>
                </a:solidFill>
                <a:latin typeface="+mn-lt"/>
              </a:rPr>
              <a:t>コンピュータービジョン（</a:t>
            </a:r>
            <a:r>
              <a:rPr lang="en-US" sz="2200" dirty="0">
                <a:solidFill>
                  <a:srgbClr val="222222"/>
                </a:solidFill>
                <a:latin typeface="+mn-lt"/>
              </a:rPr>
              <a:t>ＣＶ）</a:t>
            </a:r>
            <a:r>
              <a:rPr lang="ja-JP" altLang="en-US" sz="2200">
                <a:solidFill>
                  <a:srgbClr val="222222"/>
                </a:solidFill>
                <a:latin typeface="+mn-lt"/>
              </a:rPr>
              <a:t>とは、カメラで撮影した画像から、被写体 となった対象世界がどうなっているのかを明らかにする問題を取り扱う学問・ 研究領域です。</a:t>
            </a:r>
            <a:endParaRPr lang="en-US" altLang="ja-JP" sz="2200" dirty="0">
              <a:solidFill>
                <a:srgbClr val="222222"/>
              </a:solidFill>
              <a:latin typeface="+mn-lt"/>
            </a:endParaRPr>
          </a:p>
          <a:p>
            <a:pPr marL="342900" indent="-342900">
              <a:buFont typeface="Wingdings" pitchFamily="2" charset="2"/>
              <a:buChar char="Ø"/>
            </a:pPr>
            <a:r>
              <a:rPr lang="ja-JP" altLang="en-US" sz="2200">
                <a:solidFill>
                  <a:srgbClr val="222222"/>
                </a:solidFill>
                <a:latin typeface="+mn-lt"/>
              </a:rPr>
              <a:t>画像を入力し、画像を出力するいわゆる画像処理とは異なり、 出力は対象世界を記述したデータになります。</a:t>
            </a:r>
            <a:endParaRPr lang="en-US" altLang="ja-JP" sz="2200" dirty="0">
              <a:solidFill>
                <a:srgbClr val="222222"/>
              </a:solidFill>
              <a:latin typeface="+mn-lt"/>
            </a:endParaRPr>
          </a:p>
          <a:p>
            <a:pPr marL="342900" indent="-342900">
              <a:buFont typeface="Wingdings" pitchFamily="2" charset="2"/>
              <a:buChar char="Ø"/>
            </a:pPr>
            <a:r>
              <a:rPr lang="ja-JP" altLang="en-US" sz="2200">
                <a:solidFill>
                  <a:srgbClr val="222222"/>
                </a:solidFill>
                <a:latin typeface="+mn-lt"/>
              </a:rPr>
              <a:t>コンピュータビジョンではこれまで、</a:t>
            </a:r>
            <a:r>
              <a:rPr lang="en-US" altLang="ja-JP" sz="2200" dirty="0">
                <a:solidFill>
                  <a:srgbClr val="222222"/>
                </a:solidFill>
                <a:latin typeface="+mn-lt"/>
              </a:rPr>
              <a:t>2</a:t>
            </a:r>
            <a:r>
              <a:rPr lang="ja-JP" altLang="en-US" sz="2200">
                <a:solidFill>
                  <a:srgbClr val="222222"/>
                </a:solidFill>
                <a:latin typeface="+mn-lt"/>
              </a:rPr>
              <a:t>次元画像の解析、</a:t>
            </a:r>
            <a:r>
              <a:rPr lang="en-US" altLang="ja-JP" sz="2200" dirty="0">
                <a:solidFill>
                  <a:srgbClr val="222222"/>
                </a:solidFill>
                <a:latin typeface="+mn-lt"/>
              </a:rPr>
              <a:t>3</a:t>
            </a:r>
            <a:r>
              <a:rPr lang="ja-JP" altLang="en-US" sz="2200">
                <a:solidFill>
                  <a:srgbClr val="222222"/>
                </a:solidFill>
                <a:latin typeface="+mn-lt"/>
              </a:rPr>
              <a:t>次元シーンの復元、距離画像の解析、物体認識、対象検出・追跡、色彩情報の解析、カメラキャリブレーション、など数多くの研究が行われてきました。</a:t>
            </a:r>
            <a:endParaRPr lang="en-US" sz="2200" dirty="0">
              <a:latin typeface="+mn-lt"/>
            </a:endParaRPr>
          </a:p>
        </p:txBody>
      </p:sp>
    </p:spTree>
    <p:extLst>
      <p:ext uri="{BB962C8B-B14F-4D97-AF65-F5344CB8AC3E}">
        <p14:creationId xmlns:p14="http://schemas.microsoft.com/office/powerpoint/2010/main" val="65160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ADD8-FE34-1047-BE8F-AC005E6E5D89}"/>
              </a:ext>
            </a:extLst>
          </p:cNvPr>
          <p:cNvSpPr>
            <a:spLocks noGrp="1"/>
          </p:cNvSpPr>
          <p:nvPr>
            <p:ph type="title"/>
          </p:nvPr>
        </p:nvSpPr>
        <p:spPr/>
        <p:txBody>
          <a:bodyPr/>
          <a:lstStyle/>
          <a:p>
            <a:r>
              <a:rPr lang="ja-JP" altLang="en-US" sz="3200"/>
              <a:t>コンピュタービジョンとは</a:t>
            </a:r>
            <a:endParaRPr lang="en-US" dirty="0"/>
          </a:p>
        </p:txBody>
      </p:sp>
      <p:sp>
        <p:nvSpPr>
          <p:cNvPr id="3" name="TextBox 2">
            <a:extLst>
              <a:ext uri="{FF2B5EF4-FFF2-40B4-BE49-F238E27FC236}">
                <a16:creationId xmlns:a16="http://schemas.microsoft.com/office/drawing/2014/main" id="{E8B4330E-5294-B747-BB80-629AE0139B68}"/>
              </a:ext>
            </a:extLst>
          </p:cNvPr>
          <p:cNvSpPr txBox="1"/>
          <p:nvPr/>
        </p:nvSpPr>
        <p:spPr>
          <a:xfrm>
            <a:off x="1081001" y="1348261"/>
            <a:ext cx="7195896" cy="3108543"/>
          </a:xfrm>
          <a:prstGeom prst="rect">
            <a:avLst/>
          </a:prstGeom>
          <a:noFill/>
        </p:spPr>
        <p:txBody>
          <a:bodyPr wrap="square" rtlCol="0">
            <a:spAutoFit/>
          </a:bodyPr>
          <a:lstStyle/>
          <a:p>
            <a:pPr marL="285750" indent="-285750">
              <a:buFont typeface="Wingdings" pitchFamily="2" charset="2"/>
              <a:buChar char="Ø"/>
            </a:pPr>
            <a:r>
              <a:rPr lang="ja-JP" altLang="en-US"/>
              <a:t>認識</a:t>
            </a:r>
          </a:p>
          <a:p>
            <a:r>
              <a:rPr lang="ja-JP" altLang="en-US"/>
              <a:t>　コンピュータビジョン、画像処理、およびマシンビジョンにおける古典的な問題は、画像データに特定のオブジェクト、機能、またはアクティビティが含まれているかどうかを判断することです。</a:t>
            </a:r>
          </a:p>
          <a:p>
            <a:pPr marL="285750" indent="-285750">
              <a:buFont typeface="Wingdings" pitchFamily="2" charset="2"/>
              <a:buChar char="Ø"/>
            </a:pPr>
            <a:r>
              <a:rPr lang="ja-JP" altLang="en-US"/>
              <a:t>動作解析</a:t>
            </a:r>
          </a:p>
          <a:p>
            <a:r>
              <a:rPr lang="ja-JP" altLang="en-US"/>
              <a:t>　単一タスクは、画像シーケンスが処理されて、画像内の各点または</a:t>
            </a:r>
            <a:r>
              <a:rPr lang="en-US" altLang="ja-JP" dirty="0"/>
              <a:t>3</a:t>
            </a:r>
            <a:r>
              <a:rPr lang="en-US" dirty="0"/>
              <a:t>D</a:t>
            </a:r>
            <a:r>
              <a:rPr lang="ja-JP" altLang="en-US"/>
              <a:t>シーン、または画像を生成するカメラの速度の推定値を生成する動き推定に関連する</a:t>
            </a:r>
          </a:p>
          <a:p>
            <a:pPr marL="285750" indent="-285750">
              <a:buFont typeface="Wingdings" pitchFamily="2" charset="2"/>
              <a:buChar char="Ø"/>
            </a:pPr>
            <a:r>
              <a:rPr lang="ja-JP" altLang="en-US"/>
              <a:t>シネ再建</a:t>
            </a:r>
          </a:p>
          <a:p>
            <a:r>
              <a:rPr lang="ja-JP" altLang="en-US"/>
              <a:t>　シーンまたはビデオの</a:t>
            </a:r>
            <a:r>
              <a:rPr lang="en-US" altLang="ja-JP" dirty="0"/>
              <a:t>1</a:t>
            </a:r>
            <a:r>
              <a:rPr lang="ja-JP" altLang="en-US"/>
              <a:t>つまたは（典型的には）より多くの画像が与えられると、シーン再構成は、シーンの</a:t>
            </a:r>
            <a:r>
              <a:rPr lang="en-US" altLang="ja-JP" dirty="0"/>
              <a:t>3</a:t>
            </a:r>
            <a:r>
              <a:rPr lang="en-US" dirty="0"/>
              <a:t>D</a:t>
            </a:r>
            <a:r>
              <a:rPr lang="ja-JP" altLang="en-US"/>
              <a:t>モデルを計算することを目指す。最も単純な場合、モデルは</a:t>
            </a:r>
            <a:r>
              <a:rPr lang="en-US" altLang="ja-JP" dirty="0"/>
              <a:t>3</a:t>
            </a:r>
            <a:r>
              <a:rPr lang="en-US" dirty="0"/>
              <a:t>D</a:t>
            </a:r>
            <a:r>
              <a:rPr lang="ja-JP" altLang="en-US"/>
              <a:t>ポイントのセットとすることができる。</a:t>
            </a:r>
          </a:p>
          <a:p>
            <a:pPr marL="285750" indent="-285750">
              <a:buFont typeface="Wingdings" pitchFamily="2" charset="2"/>
              <a:buChar char="Ø"/>
            </a:pPr>
            <a:r>
              <a:rPr lang="ja-JP" altLang="en-US"/>
              <a:t>画像修復</a:t>
            </a:r>
          </a:p>
          <a:p>
            <a:r>
              <a:rPr lang="ja-JP" altLang="en-US"/>
              <a:t>　画像復元の目的は、画像からノイズ（センサノイズ、モーションブラーなど）を除去することです。　</a:t>
            </a:r>
            <a:endParaRPr lang="en-US" dirty="0"/>
          </a:p>
        </p:txBody>
      </p:sp>
      <p:sp>
        <p:nvSpPr>
          <p:cNvPr id="5" name="Rectangle 4">
            <a:extLst>
              <a:ext uri="{FF2B5EF4-FFF2-40B4-BE49-F238E27FC236}">
                <a16:creationId xmlns:a16="http://schemas.microsoft.com/office/drawing/2014/main" id="{F9833C50-3D0E-EF4E-A1D8-711547FE27C8}"/>
              </a:ext>
            </a:extLst>
          </p:cNvPr>
          <p:cNvSpPr/>
          <p:nvPr/>
        </p:nvSpPr>
        <p:spPr>
          <a:xfrm>
            <a:off x="587605" y="948151"/>
            <a:ext cx="1467068" cy="400110"/>
          </a:xfrm>
          <a:prstGeom prst="rect">
            <a:avLst/>
          </a:prstGeom>
        </p:spPr>
        <p:txBody>
          <a:bodyPr wrap="none">
            <a:spAutoFit/>
          </a:bodyPr>
          <a:lstStyle/>
          <a:p>
            <a:r>
              <a:rPr lang="ja-JP" altLang="en-US" sz="2000">
                <a:latin typeface="Linux Libertine"/>
              </a:rPr>
              <a:t>主な問題点</a:t>
            </a:r>
            <a:endParaRPr lang="en-US" sz="2000" dirty="0">
              <a:latin typeface="Linux Libertine"/>
            </a:endParaRPr>
          </a:p>
        </p:txBody>
      </p:sp>
    </p:spTree>
    <p:extLst>
      <p:ext uri="{BB962C8B-B14F-4D97-AF65-F5344CB8AC3E}">
        <p14:creationId xmlns:p14="http://schemas.microsoft.com/office/powerpoint/2010/main" val="406919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5C7E-EBDE-2446-9EF8-52B07C923C63}"/>
              </a:ext>
            </a:extLst>
          </p:cNvPr>
          <p:cNvSpPr>
            <a:spLocks noGrp="1"/>
          </p:cNvSpPr>
          <p:nvPr>
            <p:ph type="title"/>
          </p:nvPr>
        </p:nvSpPr>
        <p:spPr/>
        <p:txBody>
          <a:bodyPr/>
          <a:lstStyle/>
          <a:p>
            <a:r>
              <a:rPr lang="ja-JP" altLang="en-US" sz="3200"/>
              <a:t>コンピュタービジョン産業</a:t>
            </a:r>
            <a:endParaRPr lang="en-US" dirty="0"/>
          </a:p>
        </p:txBody>
      </p:sp>
      <p:sp>
        <p:nvSpPr>
          <p:cNvPr id="4" name="Text Placeholder 3">
            <a:extLst>
              <a:ext uri="{FF2B5EF4-FFF2-40B4-BE49-F238E27FC236}">
                <a16:creationId xmlns:a16="http://schemas.microsoft.com/office/drawing/2014/main" id="{69E5D22D-47C7-F742-B194-0E779C497FF5}"/>
              </a:ext>
            </a:extLst>
          </p:cNvPr>
          <p:cNvSpPr>
            <a:spLocks noGrp="1"/>
          </p:cNvSpPr>
          <p:nvPr>
            <p:ph type="body" idx="1"/>
          </p:nvPr>
        </p:nvSpPr>
        <p:spPr>
          <a:xfrm>
            <a:off x="632634" y="1110828"/>
            <a:ext cx="7924143" cy="1833805"/>
          </a:xfrm>
          <a:prstGeom prst="rect">
            <a:avLst/>
          </a:prstGeom>
        </p:spPr>
        <p:txBody>
          <a:bodyPr wrap="square">
            <a:spAutoFit/>
          </a:bodyPr>
          <a:lstStyle/>
          <a:p>
            <a:pPr marL="95250" indent="0">
              <a:buNone/>
            </a:pPr>
            <a:r>
              <a:rPr lang="en-US" altLang="ja-JP" sz="2400" dirty="0">
                <a:solidFill>
                  <a:srgbClr val="000000"/>
                </a:solidFill>
                <a:latin typeface="Arial"/>
                <a:cs typeface="Arial"/>
                <a:sym typeface="Arial"/>
              </a:rPr>
              <a:t>2022</a:t>
            </a:r>
            <a:r>
              <a:rPr lang="ja-JP" altLang="en-US" sz="2400">
                <a:solidFill>
                  <a:srgbClr val="000000"/>
                </a:solidFill>
                <a:latin typeface="Arial"/>
                <a:cs typeface="Arial"/>
                <a:sym typeface="Arial"/>
              </a:rPr>
              <a:t>年までに世界のカメラ総数は</a:t>
            </a:r>
            <a:r>
              <a:rPr lang="en-US" altLang="ja-JP" sz="2400" dirty="0">
                <a:solidFill>
                  <a:srgbClr val="000000"/>
                </a:solidFill>
                <a:latin typeface="Arial"/>
                <a:cs typeface="Arial"/>
                <a:sym typeface="Arial"/>
              </a:rPr>
              <a:t>44</a:t>
            </a:r>
            <a:r>
              <a:rPr lang="ja-JP" altLang="en-US" sz="2400">
                <a:solidFill>
                  <a:srgbClr val="000000"/>
                </a:solidFill>
                <a:latin typeface="Arial"/>
                <a:cs typeface="Arial"/>
                <a:sym typeface="Arial"/>
              </a:rPr>
              <a:t>兆台に達すると予測されています。また、将来には、スマートフォン、自動運転車や</a:t>
            </a:r>
            <a:r>
              <a:rPr lang="en-US" altLang="ja-JP" sz="2400" dirty="0">
                <a:solidFill>
                  <a:srgbClr val="000000"/>
                </a:solidFill>
                <a:latin typeface="Arial"/>
                <a:cs typeface="Arial"/>
                <a:sym typeface="Arial"/>
              </a:rPr>
              <a:t>IoT</a:t>
            </a:r>
            <a:r>
              <a:rPr lang="ja-JP" altLang="en-US" sz="2400">
                <a:solidFill>
                  <a:srgbClr val="000000"/>
                </a:solidFill>
                <a:latin typeface="Arial"/>
                <a:cs typeface="Arial"/>
                <a:sym typeface="Arial"/>
              </a:rPr>
              <a:t>デバイスなどを含め、カメラ付きのすべてのスマートデバイスにコンピュータビジョンのアルゴリズムを埋め込み、専用のチップも使っています。</a:t>
            </a:r>
            <a:endParaRPr lang="en-US" altLang="ja-JP" sz="2400" dirty="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5F9D3BD3-2677-F848-AC7F-6B2E07499915}"/>
              </a:ext>
            </a:extLst>
          </p:cNvPr>
          <p:cNvPicPr>
            <a:picLocks noChangeAspect="1"/>
          </p:cNvPicPr>
          <p:nvPr/>
        </p:nvPicPr>
        <p:blipFill>
          <a:blip r:embed="rId2"/>
          <a:stretch>
            <a:fillRect/>
          </a:stretch>
        </p:blipFill>
        <p:spPr>
          <a:xfrm>
            <a:off x="4739149" y="3180608"/>
            <a:ext cx="1936955" cy="1293886"/>
          </a:xfrm>
          <a:prstGeom prst="rect">
            <a:avLst/>
          </a:prstGeom>
        </p:spPr>
      </p:pic>
      <p:pic>
        <p:nvPicPr>
          <p:cNvPr id="6" name="Picture 5">
            <a:extLst>
              <a:ext uri="{FF2B5EF4-FFF2-40B4-BE49-F238E27FC236}">
                <a16:creationId xmlns:a16="http://schemas.microsoft.com/office/drawing/2014/main" id="{9904D8FA-14DC-D54F-A220-9BA14B36D6F9}"/>
              </a:ext>
            </a:extLst>
          </p:cNvPr>
          <p:cNvPicPr>
            <a:picLocks noChangeAspect="1"/>
          </p:cNvPicPr>
          <p:nvPr/>
        </p:nvPicPr>
        <p:blipFill>
          <a:blip r:embed="rId3"/>
          <a:stretch>
            <a:fillRect/>
          </a:stretch>
        </p:blipFill>
        <p:spPr>
          <a:xfrm>
            <a:off x="1474837" y="3180608"/>
            <a:ext cx="2288833" cy="1288286"/>
          </a:xfrm>
          <a:prstGeom prst="rect">
            <a:avLst/>
          </a:prstGeom>
        </p:spPr>
      </p:pic>
      <p:sp>
        <p:nvSpPr>
          <p:cNvPr id="7" name="TextBox 6">
            <a:extLst>
              <a:ext uri="{FF2B5EF4-FFF2-40B4-BE49-F238E27FC236}">
                <a16:creationId xmlns:a16="http://schemas.microsoft.com/office/drawing/2014/main" id="{0D9475FC-008C-B84D-B6EF-29124FAF9913}"/>
              </a:ext>
            </a:extLst>
          </p:cNvPr>
          <p:cNvSpPr txBox="1"/>
          <p:nvPr/>
        </p:nvSpPr>
        <p:spPr>
          <a:xfrm>
            <a:off x="1720645" y="4550980"/>
            <a:ext cx="2043025" cy="307777"/>
          </a:xfrm>
          <a:prstGeom prst="rect">
            <a:avLst/>
          </a:prstGeom>
          <a:noFill/>
        </p:spPr>
        <p:txBody>
          <a:bodyPr wrap="square" rtlCol="0">
            <a:spAutoFit/>
          </a:bodyPr>
          <a:lstStyle/>
          <a:p>
            <a:r>
              <a:rPr lang="en-US" dirty="0"/>
              <a:t>Google</a:t>
            </a:r>
            <a:r>
              <a:rPr lang="ja-JP" altLang="en-US"/>
              <a:t>自動運転車</a:t>
            </a:r>
            <a:endParaRPr lang="en-US" dirty="0"/>
          </a:p>
        </p:txBody>
      </p:sp>
      <p:sp>
        <p:nvSpPr>
          <p:cNvPr id="8" name="TextBox 7">
            <a:extLst>
              <a:ext uri="{FF2B5EF4-FFF2-40B4-BE49-F238E27FC236}">
                <a16:creationId xmlns:a16="http://schemas.microsoft.com/office/drawing/2014/main" id="{A5A470D3-915D-F241-A8C0-263415D0E9A1}"/>
              </a:ext>
            </a:extLst>
          </p:cNvPr>
          <p:cNvSpPr txBox="1"/>
          <p:nvPr/>
        </p:nvSpPr>
        <p:spPr>
          <a:xfrm>
            <a:off x="4940710" y="4550979"/>
            <a:ext cx="2043025" cy="307777"/>
          </a:xfrm>
          <a:prstGeom prst="rect">
            <a:avLst/>
          </a:prstGeom>
          <a:noFill/>
        </p:spPr>
        <p:txBody>
          <a:bodyPr wrap="square" rtlCol="0">
            <a:spAutoFit/>
          </a:bodyPr>
          <a:lstStyle/>
          <a:p>
            <a:r>
              <a:rPr lang="ja-JP" altLang="en-US"/>
              <a:t>寒武紀</a:t>
            </a:r>
            <a:r>
              <a:rPr lang="en-US" altLang="zh-Hans" dirty="0"/>
              <a:t>AI</a:t>
            </a:r>
            <a:r>
              <a:rPr lang="ja-JP" altLang="en-US"/>
              <a:t>チップ</a:t>
            </a:r>
            <a:endParaRPr lang="en-US" altLang="zh-Hans" dirty="0"/>
          </a:p>
        </p:txBody>
      </p:sp>
    </p:spTree>
    <p:extLst>
      <p:ext uri="{BB962C8B-B14F-4D97-AF65-F5344CB8AC3E}">
        <p14:creationId xmlns:p14="http://schemas.microsoft.com/office/powerpoint/2010/main" val="235794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CA5B-DDEE-594F-B385-383F4F2FE51E}"/>
              </a:ext>
            </a:extLst>
          </p:cNvPr>
          <p:cNvSpPr>
            <a:spLocks noGrp="1"/>
          </p:cNvSpPr>
          <p:nvPr>
            <p:ph type="title"/>
          </p:nvPr>
        </p:nvSpPr>
        <p:spPr/>
        <p:txBody>
          <a:bodyPr/>
          <a:lstStyle/>
          <a:p>
            <a:r>
              <a:rPr lang="ja-JP" altLang="en-US"/>
              <a:t>市場規模</a:t>
            </a:r>
            <a:endParaRPr lang="en-US" dirty="0"/>
          </a:p>
        </p:txBody>
      </p:sp>
      <p:sp>
        <p:nvSpPr>
          <p:cNvPr id="8" name="Rectangle 7">
            <a:extLst>
              <a:ext uri="{FF2B5EF4-FFF2-40B4-BE49-F238E27FC236}">
                <a16:creationId xmlns:a16="http://schemas.microsoft.com/office/drawing/2014/main" id="{BB088494-9E9A-F44E-9B0F-68646D80F655}"/>
              </a:ext>
            </a:extLst>
          </p:cNvPr>
          <p:cNvSpPr/>
          <p:nvPr/>
        </p:nvSpPr>
        <p:spPr>
          <a:xfrm>
            <a:off x="255674" y="1379115"/>
            <a:ext cx="2444544" cy="2800767"/>
          </a:xfrm>
          <a:prstGeom prst="rect">
            <a:avLst/>
          </a:prstGeom>
        </p:spPr>
        <p:txBody>
          <a:bodyPr wrap="square">
            <a:spAutoFit/>
          </a:bodyPr>
          <a:lstStyle/>
          <a:p>
            <a:r>
              <a:rPr lang="ja-JP" altLang="en-US" sz="1600">
                <a:solidFill>
                  <a:srgbClr val="222222"/>
                </a:solidFill>
                <a:latin typeface="arial" panose="020B0604020202020204" pitchFamily="34" charset="0"/>
              </a:rPr>
              <a:t>コンピュータビジョンの世界市場規模は今後</a:t>
            </a:r>
            <a:r>
              <a:rPr lang="en-US" altLang="ja-JP" sz="1600" dirty="0">
                <a:solidFill>
                  <a:srgbClr val="222222"/>
                </a:solidFill>
                <a:latin typeface="arial" panose="020B0604020202020204" pitchFamily="34" charset="0"/>
              </a:rPr>
              <a:t>2023</a:t>
            </a:r>
            <a:r>
              <a:rPr lang="ja-JP" altLang="en-US" sz="1600">
                <a:solidFill>
                  <a:srgbClr val="222222"/>
                </a:solidFill>
                <a:latin typeface="arial" panose="020B0604020202020204" pitchFamily="34" charset="0"/>
              </a:rPr>
              <a:t>年に</a:t>
            </a:r>
            <a:r>
              <a:rPr lang="en-US" altLang="ja-JP" sz="1600" dirty="0">
                <a:solidFill>
                  <a:srgbClr val="222222"/>
                </a:solidFill>
                <a:latin typeface="arial" panose="020B0604020202020204" pitchFamily="34" charset="0"/>
              </a:rPr>
              <a:t>173</a:t>
            </a:r>
            <a:r>
              <a:rPr lang="ja-JP" altLang="en-US" sz="1600">
                <a:solidFill>
                  <a:srgbClr val="222222"/>
                </a:solidFill>
                <a:latin typeface="arial" panose="020B0604020202020204" pitchFamily="34" charset="0"/>
              </a:rPr>
              <a:t>億</a:t>
            </a:r>
            <a:r>
              <a:rPr lang="en-US" altLang="ja-JP" sz="1600" dirty="0">
                <a:solidFill>
                  <a:srgbClr val="222222"/>
                </a:solidFill>
                <a:latin typeface="arial" panose="020B0604020202020204" pitchFamily="34" charset="0"/>
              </a:rPr>
              <a:t>8000</a:t>
            </a:r>
            <a:r>
              <a:rPr lang="ja-JP" altLang="en-US" sz="1600">
                <a:solidFill>
                  <a:srgbClr val="222222"/>
                </a:solidFill>
                <a:latin typeface="arial" panose="020B0604020202020204" pitchFamily="34" charset="0"/>
              </a:rPr>
              <a:t>万ドルに達すると予測されます。</a:t>
            </a:r>
            <a:r>
              <a:rPr lang="en-US" altLang="ja-JP" sz="1600" dirty="0">
                <a:solidFill>
                  <a:srgbClr val="222222"/>
                </a:solidFill>
                <a:latin typeface="arial" panose="020B0604020202020204" pitchFamily="34" charset="0"/>
              </a:rPr>
              <a:t>2018</a:t>
            </a:r>
            <a:r>
              <a:rPr lang="ja-JP" altLang="en-US" sz="1600">
                <a:solidFill>
                  <a:srgbClr val="222222"/>
                </a:solidFill>
                <a:latin typeface="arial" panose="020B0604020202020204" pitchFamily="34" charset="0"/>
              </a:rPr>
              <a:t>年段階の同市場規模は</a:t>
            </a:r>
            <a:r>
              <a:rPr lang="en-US" altLang="ja-JP" sz="1600" dirty="0">
                <a:solidFill>
                  <a:srgbClr val="222222"/>
                </a:solidFill>
                <a:latin typeface="arial" panose="020B0604020202020204" pitchFamily="34" charset="0"/>
              </a:rPr>
              <a:t>119</a:t>
            </a:r>
            <a:r>
              <a:rPr lang="ja-JP" altLang="en-US" sz="1600">
                <a:solidFill>
                  <a:srgbClr val="222222"/>
                </a:solidFill>
                <a:latin typeface="arial" panose="020B0604020202020204" pitchFamily="34" charset="0"/>
              </a:rPr>
              <a:t>億</a:t>
            </a:r>
            <a:r>
              <a:rPr lang="en-US" altLang="ja-JP" sz="1600" dirty="0">
                <a:solidFill>
                  <a:srgbClr val="222222"/>
                </a:solidFill>
                <a:latin typeface="arial" panose="020B0604020202020204" pitchFamily="34" charset="0"/>
              </a:rPr>
              <a:t>4000</a:t>
            </a:r>
            <a:r>
              <a:rPr lang="ja-JP" altLang="en-US" sz="1600">
                <a:solidFill>
                  <a:srgbClr val="222222"/>
                </a:solidFill>
                <a:latin typeface="arial" panose="020B0604020202020204" pitchFamily="34" charset="0"/>
              </a:rPr>
              <a:t>万ドルと推計され、</a:t>
            </a:r>
            <a:r>
              <a:rPr lang="en-US" altLang="ja-JP" sz="1600" dirty="0">
                <a:solidFill>
                  <a:srgbClr val="222222"/>
                </a:solidFill>
                <a:latin typeface="arial" panose="020B0604020202020204" pitchFamily="34" charset="0"/>
              </a:rPr>
              <a:t>2018</a:t>
            </a:r>
            <a:r>
              <a:rPr lang="ja-JP" altLang="en-US" sz="1600">
                <a:solidFill>
                  <a:srgbClr val="222222"/>
                </a:solidFill>
                <a:latin typeface="arial" panose="020B0604020202020204" pitchFamily="34" charset="0"/>
              </a:rPr>
              <a:t>～</a:t>
            </a:r>
            <a:r>
              <a:rPr lang="en-US" altLang="ja-JP" sz="1600" dirty="0">
                <a:solidFill>
                  <a:srgbClr val="222222"/>
                </a:solidFill>
                <a:latin typeface="arial" panose="020B0604020202020204" pitchFamily="34" charset="0"/>
              </a:rPr>
              <a:t>2023</a:t>
            </a:r>
            <a:r>
              <a:rPr lang="ja-JP" altLang="en-US" sz="1600">
                <a:solidFill>
                  <a:srgbClr val="222222"/>
                </a:solidFill>
                <a:latin typeface="arial" panose="020B0604020202020204" pitchFamily="34" charset="0"/>
              </a:rPr>
              <a:t>年の市場の平均年成長率は</a:t>
            </a:r>
            <a:r>
              <a:rPr lang="en-US" altLang="ja-JP" sz="1600" dirty="0">
                <a:solidFill>
                  <a:srgbClr val="222222"/>
                </a:solidFill>
                <a:latin typeface="arial" panose="020B0604020202020204" pitchFamily="34" charset="0"/>
              </a:rPr>
              <a:t>7.8%</a:t>
            </a:r>
            <a:r>
              <a:rPr lang="ja-JP" altLang="en-US" sz="1600">
                <a:solidFill>
                  <a:srgbClr val="222222"/>
                </a:solidFill>
                <a:latin typeface="arial" panose="020B0604020202020204" pitchFamily="34" charset="0"/>
              </a:rPr>
              <a:t>増で推移するとレポートでは分析しています。</a:t>
            </a:r>
            <a:endParaRPr lang="en-US" sz="1600" dirty="0">
              <a:solidFill>
                <a:srgbClr val="222222"/>
              </a:solidFill>
              <a:latin typeface="arial" panose="020B0604020202020204" pitchFamily="34" charset="0"/>
            </a:endParaRPr>
          </a:p>
        </p:txBody>
      </p:sp>
      <p:pic>
        <p:nvPicPr>
          <p:cNvPr id="9" name="Picture 8">
            <a:extLst>
              <a:ext uri="{FF2B5EF4-FFF2-40B4-BE49-F238E27FC236}">
                <a16:creationId xmlns:a16="http://schemas.microsoft.com/office/drawing/2014/main" id="{B083FFE8-EA74-BB40-8935-C016A66BC1EA}"/>
              </a:ext>
            </a:extLst>
          </p:cNvPr>
          <p:cNvPicPr>
            <a:picLocks noChangeAspect="1"/>
          </p:cNvPicPr>
          <p:nvPr/>
        </p:nvPicPr>
        <p:blipFill>
          <a:blip r:embed="rId2"/>
          <a:stretch>
            <a:fillRect/>
          </a:stretch>
        </p:blipFill>
        <p:spPr>
          <a:xfrm>
            <a:off x="2700218" y="1344185"/>
            <a:ext cx="6443782" cy="3420162"/>
          </a:xfrm>
          <a:prstGeom prst="rect">
            <a:avLst/>
          </a:prstGeom>
        </p:spPr>
      </p:pic>
    </p:spTree>
    <p:extLst>
      <p:ext uri="{BB962C8B-B14F-4D97-AF65-F5344CB8AC3E}">
        <p14:creationId xmlns:p14="http://schemas.microsoft.com/office/powerpoint/2010/main" val="428635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CA5B-DDEE-594F-B385-383F4F2FE51E}"/>
              </a:ext>
            </a:extLst>
          </p:cNvPr>
          <p:cNvSpPr>
            <a:spLocks noGrp="1"/>
          </p:cNvSpPr>
          <p:nvPr>
            <p:ph type="title"/>
          </p:nvPr>
        </p:nvSpPr>
        <p:spPr/>
        <p:txBody>
          <a:bodyPr/>
          <a:lstStyle/>
          <a:p>
            <a:r>
              <a:rPr lang="ja-JP" altLang="en-US"/>
              <a:t>市場規模</a:t>
            </a:r>
            <a:endParaRPr lang="en-US" dirty="0"/>
          </a:p>
        </p:txBody>
      </p:sp>
      <p:pic>
        <p:nvPicPr>
          <p:cNvPr id="5" name="Picture 4">
            <a:extLst>
              <a:ext uri="{FF2B5EF4-FFF2-40B4-BE49-F238E27FC236}">
                <a16:creationId xmlns:a16="http://schemas.microsoft.com/office/drawing/2014/main" id="{09DA160D-0D0C-2E47-8E18-5499A75716F2}"/>
              </a:ext>
            </a:extLst>
          </p:cNvPr>
          <p:cNvPicPr>
            <a:picLocks noChangeAspect="1"/>
          </p:cNvPicPr>
          <p:nvPr/>
        </p:nvPicPr>
        <p:blipFill rotWithShape="1">
          <a:blip r:embed="rId2"/>
          <a:srcRect l="5510" t="10237" r="11108" b="12260"/>
          <a:stretch/>
        </p:blipFill>
        <p:spPr>
          <a:xfrm>
            <a:off x="3551183" y="1474075"/>
            <a:ext cx="5517931" cy="3373821"/>
          </a:xfrm>
          <a:prstGeom prst="rect">
            <a:avLst/>
          </a:prstGeom>
        </p:spPr>
      </p:pic>
      <p:sp>
        <p:nvSpPr>
          <p:cNvPr id="6" name="TextBox 5">
            <a:extLst>
              <a:ext uri="{FF2B5EF4-FFF2-40B4-BE49-F238E27FC236}">
                <a16:creationId xmlns:a16="http://schemas.microsoft.com/office/drawing/2014/main" id="{FBA25153-21D6-B748-98E5-DAAF5BD04CFA}"/>
              </a:ext>
            </a:extLst>
          </p:cNvPr>
          <p:cNvSpPr txBox="1"/>
          <p:nvPr/>
        </p:nvSpPr>
        <p:spPr>
          <a:xfrm>
            <a:off x="5722884" y="1237243"/>
            <a:ext cx="2230820" cy="307777"/>
          </a:xfrm>
          <a:prstGeom prst="rect">
            <a:avLst/>
          </a:prstGeom>
          <a:noFill/>
        </p:spPr>
        <p:txBody>
          <a:bodyPr wrap="square" rtlCol="0">
            <a:spAutoFit/>
          </a:bodyPr>
          <a:lstStyle/>
          <a:p>
            <a:r>
              <a:rPr lang="ja-JP" altLang="en-US"/>
              <a:t>中国の市場規模</a:t>
            </a:r>
            <a:endParaRPr lang="en-US" dirty="0"/>
          </a:p>
        </p:txBody>
      </p:sp>
      <p:sp>
        <p:nvSpPr>
          <p:cNvPr id="7" name="TextBox 6">
            <a:extLst>
              <a:ext uri="{FF2B5EF4-FFF2-40B4-BE49-F238E27FC236}">
                <a16:creationId xmlns:a16="http://schemas.microsoft.com/office/drawing/2014/main" id="{CD965417-3F91-8E47-995C-C55B0FACB312}"/>
              </a:ext>
            </a:extLst>
          </p:cNvPr>
          <p:cNvSpPr txBox="1"/>
          <p:nvPr/>
        </p:nvSpPr>
        <p:spPr>
          <a:xfrm>
            <a:off x="5796456" y="4365560"/>
            <a:ext cx="2230820" cy="307777"/>
          </a:xfrm>
          <a:prstGeom prst="rect">
            <a:avLst/>
          </a:prstGeom>
          <a:noFill/>
        </p:spPr>
        <p:txBody>
          <a:bodyPr wrap="square" rtlCol="0">
            <a:spAutoFit/>
          </a:bodyPr>
          <a:lstStyle/>
          <a:p>
            <a:r>
              <a:rPr lang="ja-JP" altLang="en-US">
                <a:highlight>
                  <a:srgbClr val="C0C0C0"/>
                </a:highlight>
              </a:rPr>
              <a:t>市場規模</a:t>
            </a:r>
            <a:r>
              <a:rPr lang="zh-Hans" altLang="en-US" dirty="0">
                <a:highlight>
                  <a:srgbClr val="C0C0C0"/>
                </a:highlight>
              </a:rPr>
              <a:t>（</a:t>
            </a:r>
            <a:r>
              <a:rPr lang="ja-JP" altLang="en-US">
                <a:highlight>
                  <a:srgbClr val="C0C0C0"/>
                </a:highlight>
              </a:rPr>
              <a:t>億元）</a:t>
            </a:r>
            <a:endParaRPr lang="en-US" altLang="zh-Hans" dirty="0">
              <a:highlight>
                <a:srgbClr val="C0C0C0"/>
              </a:highlight>
            </a:endParaRPr>
          </a:p>
        </p:txBody>
      </p:sp>
      <p:pic>
        <p:nvPicPr>
          <p:cNvPr id="3" name="Picture 2">
            <a:extLst>
              <a:ext uri="{FF2B5EF4-FFF2-40B4-BE49-F238E27FC236}">
                <a16:creationId xmlns:a16="http://schemas.microsoft.com/office/drawing/2014/main" id="{FEE0FA2D-BC56-834A-B0C8-C26945B2DD5F}"/>
              </a:ext>
            </a:extLst>
          </p:cNvPr>
          <p:cNvPicPr>
            <a:picLocks noChangeAspect="1"/>
          </p:cNvPicPr>
          <p:nvPr/>
        </p:nvPicPr>
        <p:blipFill>
          <a:blip r:embed="rId3"/>
          <a:stretch>
            <a:fillRect/>
          </a:stretch>
        </p:blipFill>
        <p:spPr>
          <a:xfrm>
            <a:off x="0" y="0"/>
            <a:ext cx="9144000" cy="5143500"/>
          </a:xfrm>
          <a:prstGeom prst="rect">
            <a:avLst/>
          </a:prstGeom>
        </p:spPr>
      </p:pic>
      <p:sp>
        <p:nvSpPr>
          <p:cNvPr id="4" name="Rectangle 3">
            <a:extLst>
              <a:ext uri="{FF2B5EF4-FFF2-40B4-BE49-F238E27FC236}">
                <a16:creationId xmlns:a16="http://schemas.microsoft.com/office/drawing/2014/main" id="{5F32E74C-6642-CC4A-8EA1-5875878BBBD9}"/>
              </a:ext>
            </a:extLst>
          </p:cNvPr>
          <p:cNvSpPr/>
          <p:nvPr/>
        </p:nvSpPr>
        <p:spPr>
          <a:xfrm>
            <a:off x="337457" y="2094696"/>
            <a:ext cx="2876269" cy="954107"/>
          </a:xfrm>
          <a:prstGeom prst="rect">
            <a:avLst/>
          </a:prstGeom>
        </p:spPr>
        <p:txBody>
          <a:bodyPr wrap="square">
            <a:spAutoFit/>
          </a:bodyPr>
          <a:lstStyle/>
          <a:p>
            <a:r>
              <a:rPr lang="en-US" dirty="0" err="1"/>
              <a:t>中国のコンピュータビジョン市場の規模は、毎年非常に高い</a:t>
            </a:r>
            <a:r>
              <a:rPr lang="ja-JP" altLang="en-US"/>
              <a:t>速度</a:t>
            </a:r>
            <a:r>
              <a:rPr lang="en-US" dirty="0" err="1"/>
              <a:t>で増加しています</a:t>
            </a:r>
            <a:r>
              <a:rPr lang="en-US" dirty="0"/>
              <a:t>。 2020年には50億ドル以上が予定されている。</a:t>
            </a:r>
          </a:p>
        </p:txBody>
      </p:sp>
    </p:spTree>
    <p:extLst>
      <p:ext uri="{BB962C8B-B14F-4D97-AF65-F5344CB8AC3E}">
        <p14:creationId xmlns:p14="http://schemas.microsoft.com/office/powerpoint/2010/main" val="4787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23499-0097-994E-9E78-DF8103CC3A16}"/>
              </a:ext>
            </a:extLst>
          </p:cNvPr>
          <p:cNvPicPr>
            <a:picLocks noChangeAspect="1"/>
          </p:cNvPicPr>
          <p:nvPr/>
        </p:nvPicPr>
        <p:blipFill>
          <a:blip r:embed="rId2"/>
          <a:stretch>
            <a:fillRect/>
          </a:stretch>
        </p:blipFill>
        <p:spPr>
          <a:xfrm rot="16200000">
            <a:off x="3760615" y="-180236"/>
            <a:ext cx="4086442" cy="5913412"/>
          </a:xfrm>
          <a:prstGeom prst="rect">
            <a:avLst/>
          </a:prstGeom>
        </p:spPr>
      </p:pic>
      <p:sp>
        <p:nvSpPr>
          <p:cNvPr id="2" name="Rectangle 1">
            <a:extLst>
              <a:ext uri="{FF2B5EF4-FFF2-40B4-BE49-F238E27FC236}">
                <a16:creationId xmlns:a16="http://schemas.microsoft.com/office/drawing/2014/main" id="{965D014A-9CC9-1B4F-AEDA-FC69A19DEAE8}"/>
              </a:ext>
            </a:extLst>
          </p:cNvPr>
          <p:cNvSpPr/>
          <p:nvPr/>
        </p:nvSpPr>
        <p:spPr>
          <a:xfrm>
            <a:off x="142240" y="1645573"/>
            <a:ext cx="2620625" cy="738664"/>
          </a:xfrm>
          <a:prstGeom prst="rect">
            <a:avLst/>
          </a:prstGeom>
        </p:spPr>
        <p:txBody>
          <a:bodyPr wrap="square">
            <a:spAutoFit/>
          </a:bodyPr>
          <a:lstStyle/>
          <a:p>
            <a:r>
              <a:rPr lang="ja-JP" altLang="en-US"/>
              <a:t>現在、</a:t>
            </a:r>
            <a:r>
              <a:rPr lang="en-US" dirty="0"/>
              <a:t>CV</a:t>
            </a:r>
            <a:r>
              <a:rPr lang="ja-JP" altLang="en-US"/>
              <a:t>の主な収益モデルには、主に</a:t>
            </a:r>
            <a:r>
              <a:rPr lang="en-US" dirty="0"/>
              <a:t>API</a:t>
            </a:r>
            <a:r>
              <a:rPr lang="ja-JP" altLang="en-US"/>
              <a:t>、</a:t>
            </a:r>
            <a:r>
              <a:rPr lang="en-US" dirty="0"/>
              <a:t>SDK</a:t>
            </a:r>
            <a:r>
              <a:rPr lang="ja-JP" altLang="en-US"/>
              <a:t>、ソリューションが含まれています。</a:t>
            </a:r>
            <a:endParaRPr lang="en-US" dirty="0"/>
          </a:p>
        </p:txBody>
      </p:sp>
      <p:sp>
        <p:nvSpPr>
          <p:cNvPr id="4" name="Shape 278">
            <a:extLst>
              <a:ext uri="{FF2B5EF4-FFF2-40B4-BE49-F238E27FC236}">
                <a16:creationId xmlns:a16="http://schemas.microsoft.com/office/drawing/2014/main" id="{0BF53C9A-7129-204F-AE82-A997FDD29938}"/>
              </a:ext>
            </a:extLst>
          </p:cNvPr>
          <p:cNvSpPr txBox="1">
            <a:spLocks noGrp="1"/>
          </p:cNvSpPr>
          <p:nvPr>
            <p:ph type="title"/>
          </p:nvPr>
        </p:nvSpPr>
        <p:spPr>
          <a:xfrm>
            <a:off x="459419" y="52549"/>
            <a:ext cx="7886700" cy="680700"/>
          </a:xfrm>
          <a:prstGeom prst="rect">
            <a:avLst/>
          </a:prstGeom>
        </p:spPr>
        <p:txBody>
          <a:bodyPr spcFirstLastPara="1" wrap="square" lIns="68575" tIns="34275" rIns="68575" bIns="34275" anchor="ctr" anchorCtr="0">
            <a:noAutofit/>
          </a:bodyPr>
          <a:lstStyle/>
          <a:p>
            <a:pPr marL="0" lvl="0" indent="0" rtl="0">
              <a:spcBef>
                <a:spcPts val="0"/>
              </a:spcBef>
              <a:spcAft>
                <a:spcPts val="0"/>
              </a:spcAft>
              <a:buNone/>
            </a:pPr>
            <a:r>
              <a:rPr lang="ja-JP" altLang="en-US"/>
              <a:t>グロバルの</a:t>
            </a:r>
            <a:r>
              <a:rPr lang="zh-CN" dirty="0"/>
              <a:t>企業</a:t>
            </a:r>
            <a:endParaRPr dirty="0"/>
          </a:p>
        </p:txBody>
      </p:sp>
    </p:spTree>
    <p:extLst>
      <p:ext uri="{BB962C8B-B14F-4D97-AF65-F5344CB8AC3E}">
        <p14:creationId xmlns:p14="http://schemas.microsoft.com/office/powerpoint/2010/main" val="268431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2E9F-1F64-A94F-8F47-24CA818BFA69}"/>
              </a:ext>
            </a:extLst>
          </p:cNvPr>
          <p:cNvSpPr>
            <a:spLocks noGrp="1"/>
          </p:cNvSpPr>
          <p:nvPr>
            <p:ph type="title"/>
          </p:nvPr>
        </p:nvSpPr>
        <p:spPr/>
        <p:txBody>
          <a:bodyPr/>
          <a:lstStyle/>
          <a:p>
            <a:r>
              <a:rPr lang="zh-Hans" altLang="en-US" dirty="0"/>
              <a:t> </a:t>
            </a:r>
            <a:r>
              <a:rPr lang="ja-JP" altLang="en-US"/>
              <a:t>中国の主な</a:t>
            </a:r>
            <a:r>
              <a:rPr lang="zh-CN" altLang="en-US" dirty="0"/>
              <a:t>企業</a:t>
            </a:r>
            <a:endParaRPr lang="en-US" dirty="0"/>
          </a:p>
        </p:txBody>
      </p:sp>
      <p:graphicFrame>
        <p:nvGraphicFramePr>
          <p:cNvPr id="4" name="Table 3">
            <a:extLst>
              <a:ext uri="{FF2B5EF4-FFF2-40B4-BE49-F238E27FC236}">
                <a16:creationId xmlns:a16="http://schemas.microsoft.com/office/drawing/2014/main" id="{E9312905-6D8D-144C-A389-B58BF8CAE75F}"/>
              </a:ext>
            </a:extLst>
          </p:cNvPr>
          <p:cNvGraphicFramePr>
            <a:graphicFrameLocks noGrp="1"/>
          </p:cNvGraphicFramePr>
          <p:nvPr>
            <p:extLst>
              <p:ext uri="{D42A27DB-BD31-4B8C-83A1-F6EECF244321}">
                <p14:modId xmlns:p14="http://schemas.microsoft.com/office/powerpoint/2010/main" val="3162199775"/>
              </p:ext>
            </p:extLst>
          </p:nvPr>
        </p:nvGraphicFramePr>
        <p:xfrm>
          <a:off x="845443" y="821670"/>
          <a:ext cx="7500676" cy="4024229"/>
        </p:xfrm>
        <a:graphic>
          <a:graphicData uri="http://schemas.openxmlformats.org/drawingml/2006/table">
            <a:tbl>
              <a:tblPr firstRow="1" firstCol="1" bandRow="1">
                <a:tableStyleId>{12F70B9C-7BAE-4E6E-9097-87AC8AF7CE96}</a:tableStyleId>
              </a:tblPr>
              <a:tblGrid>
                <a:gridCol w="1346517">
                  <a:extLst>
                    <a:ext uri="{9D8B030D-6E8A-4147-A177-3AD203B41FA5}">
                      <a16:colId xmlns:a16="http://schemas.microsoft.com/office/drawing/2014/main" val="3764393215"/>
                    </a:ext>
                  </a:extLst>
                </a:gridCol>
                <a:gridCol w="3558649">
                  <a:extLst>
                    <a:ext uri="{9D8B030D-6E8A-4147-A177-3AD203B41FA5}">
                      <a16:colId xmlns:a16="http://schemas.microsoft.com/office/drawing/2014/main" val="3443958389"/>
                    </a:ext>
                  </a:extLst>
                </a:gridCol>
                <a:gridCol w="2595510">
                  <a:extLst>
                    <a:ext uri="{9D8B030D-6E8A-4147-A177-3AD203B41FA5}">
                      <a16:colId xmlns:a16="http://schemas.microsoft.com/office/drawing/2014/main" val="3390563735"/>
                    </a:ext>
                  </a:extLst>
                </a:gridCol>
              </a:tblGrid>
              <a:tr h="398801">
                <a:tc>
                  <a:txBody>
                    <a:bodyPr/>
                    <a:lstStyle/>
                    <a:p>
                      <a:pPr marL="0" marR="0" algn="ctr">
                        <a:spcBef>
                          <a:spcPts val="0"/>
                        </a:spcBef>
                        <a:spcAft>
                          <a:spcPts val="0"/>
                        </a:spcAft>
                      </a:pPr>
                      <a:r>
                        <a:rPr lang="zh-CN" sz="1200" dirty="0">
                          <a:effectLst/>
                        </a:rPr>
                        <a:t>会社（設立）</a:t>
                      </a:r>
                      <a:r>
                        <a:rPr lang="en-US" sz="1200" dirty="0">
                          <a:effectLst/>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nchor="ctr"/>
                </a:tc>
                <a:tc>
                  <a:txBody>
                    <a:bodyPr/>
                    <a:lstStyle/>
                    <a:p>
                      <a:pPr marL="0" marR="0" algn="ctr">
                        <a:spcBef>
                          <a:spcPts val="0"/>
                        </a:spcBef>
                        <a:spcAft>
                          <a:spcPts val="0"/>
                        </a:spcAft>
                      </a:pPr>
                      <a:r>
                        <a:rPr lang="ja-JP" sz="1200">
                          <a:effectLst/>
                        </a:rPr>
                        <a:t>サービスとビジネス化分野</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nchor="ctr"/>
                </a:tc>
                <a:tc>
                  <a:txBody>
                    <a:bodyPr/>
                    <a:lstStyle/>
                    <a:p>
                      <a:pPr marL="0" marR="0" algn="ctr">
                        <a:spcBef>
                          <a:spcPts val="0"/>
                        </a:spcBef>
                        <a:spcAft>
                          <a:spcPts val="0"/>
                        </a:spcAft>
                      </a:pPr>
                      <a:r>
                        <a:rPr lang="ja-JP" sz="1200">
                          <a:effectLst/>
                        </a:rPr>
                        <a:t>評価額と直近の</a:t>
                      </a:r>
                      <a:r>
                        <a:rPr lang="en-US" sz="1200">
                          <a:effectLst/>
                        </a:rPr>
                        <a:t> </a:t>
                      </a:r>
                      <a:br>
                        <a:rPr lang="en-US" sz="1200">
                          <a:effectLst/>
                        </a:rPr>
                      </a:br>
                      <a:r>
                        <a:rPr lang="ja-JP" sz="1200">
                          <a:effectLst/>
                        </a:rPr>
                        <a:t>資金調達状況</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nchor="ctr"/>
                </a:tc>
                <a:extLst>
                  <a:ext uri="{0D108BD9-81ED-4DB2-BD59-A6C34878D82A}">
                    <a16:rowId xmlns:a16="http://schemas.microsoft.com/office/drawing/2014/main" val="2727232087"/>
                  </a:ext>
                </a:extLst>
              </a:tr>
              <a:tr h="952877">
                <a:tc>
                  <a:txBody>
                    <a:bodyPr/>
                    <a:lstStyle/>
                    <a:p>
                      <a:pPr marL="0" marR="0">
                        <a:spcBef>
                          <a:spcPts val="0"/>
                        </a:spcBef>
                        <a:spcAft>
                          <a:spcPts val="0"/>
                        </a:spcAft>
                      </a:pPr>
                      <a:r>
                        <a:rPr lang="ja-JP" sz="1200">
                          <a:effectLst/>
                        </a:rPr>
                        <a:t>商湯テクノロジー</a:t>
                      </a:r>
                      <a:br>
                        <a:rPr lang="en-US" sz="1200" dirty="0">
                          <a:effectLst/>
                        </a:rPr>
                      </a:br>
                      <a:r>
                        <a:rPr lang="ja-JP" sz="1200">
                          <a:effectLst/>
                        </a:rPr>
                        <a:t>（</a:t>
                      </a:r>
                      <a:r>
                        <a:rPr lang="en-US" sz="1200" dirty="0" err="1">
                          <a:effectLst/>
                        </a:rPr>
                        <a:t>Sensetime</a:t>
                      </a:r>
                      <a:r>
                        <a:rPr lang="ja-JP" sz="1200">
                          <a:effectLst/>
                        </a:rPr>
                        <a:t>）</a:t>
                      </a:r>
                      <a:r>
                        <a:rPr lang="en-US" sz="1200" dirty="0">
                          <a:effectLst/>
                        </a:rPr>
                        <a:t> </a:t>
                      </a:r>
                      <a:br>
                        <a:rPr lang="en-US" sz="1200" dirty="0">
                          <a:effectLst/>
                        </a:rPr>
                      </a:br>
                      <a:r>
                        <a:rPr lang="ja-JP" sz="1200">
                          <a:effectLst/>
                        </a:rPr>
                        <a:t>（</a:t>
                      </a:r>
                      <a:r>
                        <a:rPr lang="en-US" sz="1200" dirty="0">
                          <a:effectLst/>
                        </a:rPr>
                        <a:t>2014</a:t>
                      </a:r>
                      <a:r>
                        <a:rPr lang="ja-JP" sz="1200">
                          <a:effectLst/>
                        </a:rPr>
                        <a:t>年、北京）</a:t>
                      </a:r>
                      <a:r>
                        <a:rPr lang="en-US" sz="1200" dirty="0">
                          <a:effectLst/>
                        </a:rPr>
                        <a:t> </a:t>
                      </a:r>
                      <a:br>
                        <a:rPr lang="en-US" sz="1200" dirty="0">
                          <a:effectLst/>
                        </a:rPr>
                      </a:br>
                      <a:r>
                        <a:rPr lang="ja-JP" sz="1200">
                          <a:effectLst/>
                        </a:rPr>
                        <a:t>（日本拠点有）</a:t>
                      </a:r>
                      <a:r>
                        <a:rPr lang="en-US" sz="1200" dirty="0">
                          <a:effectLst/>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tc>
                  <a:txBody>
                    <a:bodyPr/>
                    <a:lstStyle/>
                    <a:p>
                      <a:pPr marL="0" marR="0">
                        <a:spcBef>
                          <a:spcPts val="0"/>
                        </a:spcBef>
                        <a:spcAft>
                          <a:spcPts val="0"/>
                        </a:spcAft>
                      </a:pPr>
                      <a:r>
                        <a:rPr lang="ja-JP" sz="1200">
                          <a:effectLst/>
                        </a:rPr>
                        <a:t>・コンピュータ・ビジョン、ディープラーニング、画像認識</a:t>
                      </a:r>
                      <a:br>
                        <a:rPr lang="en-US" sz="1200" dirty="0">
                          <a:effectLst/>
                        </a:rPr>
                      </a:br>
                      <a:r>
                        <a:rPr lang="ja-JP" sz="1200">
                          <a:effectLst/>
                        </a:rPr>
                        <a:t>・セキュリティー、医療、自動運転</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tc>
                  <a:txBody>
                    <a:bodyPr/>
                    <a:lstStyle/>
                    <a:p>
                      <a:pPr marL="0" marR="0">
                        <a:spcBef>
                          <a:spcPts val="0"/>
                        </a:spcBef>
                        <a:spcAft>
                          <a:spcPts val="0"/>
                        </a:spcAft>
                      </a:pPr>
                      <a:r>
                        <a:rPr lang="ja-JP" sz="1200">
                          <a:effectLst/>
                        </a:rPr>
                        <a:t>約</a:t>
                      </a:r>
                      <a:r>
                        <a:rPr lang="en-US" sz="1200">
                          <a:effectLst/>
                        </a:rPr>
                        <a:t>30</a:t>
                      </a:r>
                      <a:r>
                        <a:rPr lang="ja-JP" sz="1200">
                          <a:effectLst/>
                        </a:rPr>
                        <a:t>億ドル；</a:t>
                      </a:r>
                      <a:r>
                        <a:rPr lang="en-US" sz="1200">
                          <a:effectLst/>
                        </a:rPr>
                        <a:t> </a:t>
                      </a:r>
                      <a:br>
                        <a:rPr lang="en-US" sz="1200">
                          <a:effectLst/>
                        </a:rPr>
                      </a:br>
                      <a:r>
                        <a:rPr lang="en-US" sz="1200">
                          <a:effectLst/>
                        </a:rPr>
                        <a:t>C</a:t>
                      </a:r>
                      <a:r>
                        <a:rPr lang="ja-JP" sz="1200">
                          <a:effectLst/>
                        </a:rPr>
                        <a:t>ラウンド</a:t>
                      </a:r>
                      <a:r>
                        <a:rPr lang="en-US" sz="1200">
                          <a:effectLst/>
                        </a:rPr>
                        <a:t> </a:t>
                      </a:r>
                      <a:br>
                        <a:rPr lang="en-US" sz="1200">
                          <a:effectLst/>
                        </a:rPr>
                      </a:br>
                      <a:r>
                        <a:rPr lang="en-US" sz="1200">
                          <a:effectLst/>
                        </a:rPr>
                        <a:t>6</a:t>
                      </a:r>
                      <a:r>
                        <a:rPr lang="ja-JP" sz="1200">
                          <a:effectLst/>
                        </a:rPr>
                        <a:t>億ドル（アリババなどから）</a:t>
                      </a:r>
                      <a:r>
                        <a:rPr lang="en-US" sz="1200">
                          <a:effectLst/>
                        </a:rPr>
                        <a:t>​​</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extLst>
                  <a:ext uri="{0D108BD9-81ED-4DB2-BD59-A6C34878D82A}">
                    <a16:rowId xmlns:a16="http://schemas.microsoft.com/office/drawing/2014/main" val="2166326694"/>
                  </a:ext>
                </a:extLst>
              </a:tr>
              <a:tr h="852341">
                <a:tc>
                  <a:txBody>
                    <a:bodyPr/>
                    <a:lstStyle/>
                    <a:p>
                      <a:pPr marL="0" marR="0">
                        <a:spcBef>
                          <a:spcPts val="0"/>
                        </a:spcBef>
                        <a:spcAft>
                          <a:spcPts val="0"/>
                        </a:spcAft>
                      </a:pPr>
                      <a:r>
                        <a:rPr lang="en-US" sz="1200" dirty="0">
                          <a:effectLst/>
                        </a:rPr>
                        <a:t>​</a:t>
                      </a:r>
                      <a:r>
                        <a:rPr lang="ja-JP" sz="1200">
                          <a:effectLst/>
                        </a:rPr>
                        <a:t>昿視テクノロジー</a:t>
                      </a:r>
                      <a:br>
                        <a:rPr lang="en-US" sz="1200" dirty="0">
                          <a:effectLst/>
                        </a:rPr>
                      </a:br>
                      <a:r>
                        <a:rPr lang="ja-JP" sz="1200">
                          <a:effectLst/>
                        </a:rPr>
                        <a:t>（</a:t>
                      </a:r>
                      <a:r>
                        <a:rPr lang="en-US" sz="1200" dirty="0" err="1">
                          <a:effectLst/>
                        </a:rPr>
                        <a:t>Megvii</a:t>
                      </a:r>
                      <a:r>
                        <a:rPr lang="ja-JP" sz="1200">
                          <a:effectLst/>
                        </a:rPr>
                        <a:t>）</a:t>
                      </a:r>
                      <a:r>
                        <a:rPr lang="en-US" sz="1200" dirty="0">
                          <a:effectLst/>
                        </a:rPr>
                        <a:t> </a:t>
                      </a:r>
                      <a:br>
                        <a:rPr lang="en-US" sz="1200" dirty="0">
                          <a:effectLst/>
                        </a:rPr>
                      </a:br>
                      <a:r>
                        <a:rPr lang="ja-JP" sz="1200">
                          <a:effectLst/>
                        </a:rPr>
                        <a:t>（</a:t>
                      </a:r>
                      <a:r>
                        <a:rPr lang="en-US" sz="1200" dirty="0">
                          <a:effectLst/>
                        </a:rPr>
                        <a:t>2011</a:t>
                      </a:r>
                      <a:r>
                        <a:rPr lang="ja-JP" sz="1200">
                          <a:effectLst/>
                        </a:rPr>
                        <a:t>年、北京）</a:t>
                      </a:r>
                      <a:r>
                        <a:rPr lang="en-US" sz="1200" dirty="0">
                          <a:effectLst/>
                        </a:rPr>
                        <a:t> ​​</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tc>
                  <a:txBody>
                    <a:bodyPr/>
                    <a:lstStyle/>
                    <a:p>
                      <a:pPr marL="0" marR="0">
                        <a:spcBef>
                          <a:spcPts val="0"/>
                        </a:spcBef>
                        <a:spcAft>
                          <a:spcPts val="0"/>
                        </a:spcAft>
                      </a:pPr>
                      <a:r>
                        <a:rPr lang="ja-JP" sz="1200">
                          <a:effectLst/>
                        </a:rPr>
                        <a:t>・</a:t>
                      </a:r>
                      <a:r>
                        <a:rPr lang="en-US" sz="1200" dirty="0">
                          <a:effectLst/>
                        </a:rPr>
                        <a:t>​</a:t>
                      </a:r>
                      <a:r>
                        <a:rPr lang="ja-JP" sz="1200">
                          <a:effectLst/>
                        </a:rPr>
                        <a:t>ディープラーニング、顔認証</a:t>
                      </a:r>
                      <a:r>
                        <a:rPr lang="en-US" sz="1200" dirty="0">
                          <a:effectLst/>
                        </a:rPr>
                        <a:t>Face++</a:t>
                      </a:r>
                      <a:r>
                        <a:rPr lang="ja-JP" sz="1200">
                          <a:effectLst/>
                        </a:rPr>
                        <a:t>など</a:t>
                      </a:r>
                      <a:br>
                        <a:rPr lang="en-US" sz="1200" dirty="0">
                          <a:effectLst/>
                        </a:rPr>
                      </a:br>
                      <a:r>
                        <a:rPr lang="ja-JP" sz="1200">
                          <a:effectLst/>
                        </a:rPr>
                        <a:t>・セキュリティー、金融、スマホ</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tc>
                  <a:txBody>
                    <a:bodyPr/>
                    <a:lstStyle/>
                    <a:p>
                      <a:pPr marL="0" marR="0">
                        <a:spcBef>
                          <a:spcPts val="0"/>
                        </a:spcBef>
                        <a:spcAft>
                          <a:spcPts val="0"/>
                        </a:spcAft>
                      </a:pPr>
                      <a:r>
                        <a:rPr lang="ja-JP" sz="1200">
                          <a:effectLst/>
                        </a:rPr>
                        <a:t>約</a:t>
                      </a:r>
                      <a:r>
                        <a:rPr lang="en-US" sz="1200">
                          <a:effectLst/>
                        </a:rPr>
                        <a:t>20</a:t>
                      </a:r>
                      <a:r>
                        <a:rPr lang="ja-JP" sz="1200">
                          <a:effectLst/>
                        </a:rPr>
                        <a:t>億ドル；</a:t>
                      </a:r>
                      <a:r>
                        <a:rPr lang="en-US" sz="1200">
                          <a:effectLst/>
                        </a:rPr>
                        <a:t> </a:t>
                      </a:r>
                      <a:br>
                        <a:rPr lang="en-US" sz="1200">
                          <a:effectLst/>
                        </a:rPr>
                      </a:br>
                      <a:r>
                        <a:rPr lang="en-US" sz="1200">
                          <a:effectLst/>
                        </a:rPr>
                        <a:t>C</a:t>
                      </a:r>
                      <a:r>
                        <a:rPr lang="ja-JP" sz="1200">
                          <a:effectLst/>
                        </a:rPr>
                        <a:t>＋ラウンド</a:t>
                      </a:r>
                      <a:r>
                        <a:rPr lang="en-US" sz="1200">
                          <a:effectLst/>
                        </a:rPr>
                        <a:t> </a:t>
                      </a:r>
                      <a:br>
                        <a:rPr lang="en-US" sz="1200">
                          <a:effectLst/>
                        </a:rPr>
                      </a:br>
                      <a:r>
                        <a:rPr lang="en-US" sz="1200">
                          <a:effectLst/>
                        </a:rPr>
                        <a:t>4.6</a:t>
                      </a:r>
                      <a:r>
                        <a:rPr lang="ja-JP" sz="1200">
                          <a:effectLst/>
                        </a:rPr>
                        <a:t>億ドル（アントフィナンシャル、フォックスコンなどから）</a:t>
                      </a:r>
                      <a:r>
                        <a:rPr lang="en-US" sz="1200">
                          <a:effectLst/>
                        </a:rPr>
                        <a:t>​​</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extLst>
                  <a:ext uri="{0D108BD9-81ED-4DB2-BD59-A6C34878D82A}">
                    <a16:rowId xmlns:a16="http://schemas.microsoft.com/office/drawing/2014/main" val="780614862"/>
                  </a:ext>
                </a:extLst>
              </a:tr>
              <a:tr h="814358">
                <a:tc>
                  <a:txBody>
                    <a:bodyPr/>
                    <a:lstStyle/>
                    <a:p>
                      <a:pPr marL="0" marR="0">
                        <a:spcBef>
                          <a:spcPts val="0"/>
                        </a:spcBef>
                        <a:spcAft>
                          <a:spcPts val="0"/>
                        </a:spcAft>
                      </a:pPr>
                      <a:r>
                        <a:rPr lang="ja-JP" sz="1200">
                          <a:effectLst/>
                        </a:rPr>
                        <a:t>雲从テクノロジー</a:t>
                      </a:r>
                      <a:br>
                        <a:rPr lang="en-US" sz="1200" dirty="0">
                          <a:effectLst/>
                        </a:rPr>
                      </a:br>
                      <a:r>
                        <a:rPr lang="ja-JP" sz="1200">
                          <a:effectLst/>
                        </a:rPr>
                        <a:t>（</a:t>
                      </a:r>
                      <a:r>
                        <a:rPr lang="en-US" sz="1200" dirty="0" err="1">
                          <a:effectLst/>
                        </a:rPr>
                        <a:t>CloudWalk</a:t>
                      </a:r>
                      <a:r>
                        <a:rPr lang="ja-JP" sz="1200">
                          <a:effectLst/>
                        </a:rPr>
                        <a:t>）</a:t>
                      </a:r>
                      <a:r>
                        <a:rPr lang="en-US" sz="1200" dirty="0">
                          <a:effectLst/>
                        </a:rPr>
                        <a:t> </a:t>
                      </a:r>
                      <a:br>
                        <a:rPr lang="en-US" sz="1200" dirty="0">
                          <a:effectLst/>
                        </a:rPr>
                      </a:br>
                      <a:r>
                        <a:rPr lang="ja-JP" sz="1200">
                          <a:effectLst/>
                        </a:rPr>
                        <a:t>（</a:t>
                      </a:r>
                      <a:r>
                        <a:rPr lang="en-US" sz="1200" dirty="0">
                          <a:effectLst/>
                        </a:rPr>
                        <a:t>2015</a:t>
                      </a:r>
                      <a:r>
                        <a:rPr lang="ja-JP" sz="1200">
                          <a:effectLst/>
                        </a:rPr>
                        <a:t>年、重慶）</a:t>
                      </a:r>
                      <a:r>
                        <a:rPr lang="en-US" sz="1200" dirty="0">
                          <a:effectLst/>
                        </a:rPr>
                        <a:t> ​​</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tc>
                  <a:txBody>
                    <a:bodyPr/>
                    <a:lstStyle/>
                    <a:p>
                      <a:pPr marL="0" marR="0">
                        <a:spcBef>
                          <a:spcPts val="0"/>
                        </a:spcBef>
                        <a:spcAft>
                          <a:spcPts val="0"/>
                        </a:spcAft>
                      </a:pPr>
                      <a:r>
                        <a:rPr lang="ja-JP" sz="1200">
                          <a:effectLst/>
                        </a:rPr>
                        <a:t>・顔認証、セキュリティー関連</a:t>
                      </a:r>
                      <a:br>
                        <a:rPr lang="en-US" sz="1200" dirty="0">
                          <a:effectLst/>
                        </a:rPr>
                      </a:br>
                      <a:r>
                        <a:rPr lang="ja-JP" sz="1200">
                          <a:effectLst/>
                        </a:rPr>
                        <a:t>・セキュリティー、金融、交通</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tc>
                  <a:txBody>
                    <a:bodyPr/>
                    <a:lstStyle/>
                    <a:p>
                      <a:pPr marL="0" marR="0">
                        <a:spcBef>
                          <a:spcPts val="0"/>
                        </a:spcBef>
                        <a:spcAft>
                          <a:spcPts val="0"/>
                        </a:spcAft>
                      </a:pPr>
                      <a:r>
                        <a:rPr lang="ja-JP" sz="1200">
                          <a:effectLst/>
                        </a:rPr>
                        <a:t>未公開；</a:t>
                      </a:r>
                      <a:r>
                        <a:rPr lang="en-US" sz="1200" dirty="0">
                          <a:effectLst/>
                        </a:rPr>
                        <a:t> </a:t>
                      </a:r>
                      <a:br>
                        <a:rPr lang="en-US" sz="1200" dirty="0">
                          <a:effectLst/>
                        </a:rPr>
                      </a:br>
                      <a:r>
                        <a:rPr lang="en-US" sz="1200" dirty="0">
                          <a:effectLst/>
                        </a:rPr>
                        <a:t>B</a:t>
                      </a:r>
                      <a:r>
                        <a:rPr lang="ja-JP" sz="1200">
                          <a:effectLst/>
                        </a:rPr>
                        <a:t>ラウンド：</a:t>
                      </a:r>
                      <a:r>
                        <a:rPr lang="en-US" sz="1200" dirty="0">
                          <a:effectLst/>
                        </a:rPr>
                        <a:t>25</a:t>
                      </a:r>
                      <a:r>
                        <a:rPr lang="ja-JP" sz="1200">
                          <a:effectLst/>
                        </a:rPr>
                        <a:t>億元（広州市政府、順為資本などから）</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extLst>
                  <a:ext uri="{0D108BD9-81ED-4DB2-BD59-A6C34878D82A}">
                    <a16:rowId xmlns:a16="http://schemas.microsoft.com/office/drawing/2014/main" val="2327742819"/>
                  </a:ext>
                </a:extLst>
              </a:tr>
              <a:tr h="814358">
                <a:tc>
                  <a:txBody>
                    <a:bodyPr/>
                    <a:lstStyle/>
                    <a:p>
                      <a:pPr marL="0" marR="0">
                        <a:spcBef>
                          <a:spcPts val="0"/>
                        </a:spcBef>
                        <a:spcAft>
                          <a:spcPts val="0"/>
                        </a:spcAft>
                      </a:pPr>
                      <a:r>
                        <a:rPr lang="ja-JP" sz="1200">
                          <a:effectLst/>
                        </a:rPr>
                        <a:t>依図テクノロジー</a:t>
                      </a:r>
                      <a:br>
                        <a:rPr lang="en-US" sz="1200" dirty="0">
                          <a:effectLst/>
                        </a:rPr>
                      </a:br>
                      <a:r>
                        <a:rPr lang="ja-JP" sz="1200">
                          <a:effectLst/>
                        </a:rPr>
                        <a:t>（</a:t>
                      </a:r>
                      <a:r>
                        <a:rPr lang="en-US" sz="1200" dirty="0" err="1">
                          <a:effectLst/>
                        </a:rPr>
                        <a:t>Yitu</a:t>
                      </a:r>
                      <a:r>
                        <a:rPr lang="ja-JP" sz="1200">
                          <a:effectLst/>
                        </a:rPr>
                        <a:t>）</a:t>
                      </a:r>
                      <a:r>
                        <a:rPr lang="en-US" sz="1200" dirty="0">
                          <a:effectLst/>
                        </a:rPr>
                        <a:t> </a:t>
                      </a:r>
                      <a:br>
                        <a:rPr lang="en-US" sz="1200" dirty="0">
                          <a:effectLst/>
                        </a:rPr>
                      </a:br>
                      <a:r>
                        <a:rPr lang="ja-JP" sz="1200">
                          <a:effectLst/>
                        </a:rPr>
                        <a:t>（</a:t>
                      </a:r>
                      <a:r>
                        <a:rPr lang="en-US" sz="1200" dirty="0">
                          <a:effectLst/>
                        </a:rPr>
                        <a:t>2012</a:t>
                      </a:r>
                      <a:r>
                        <a:rPr lang="ja-JP" sz="1200">
                          <a:effectLst/>
                        </a:rPr>
                        <a:t>年、上海）</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tc>
                  <a:txBody>
                    <a:bodyPr/>
                    <a:lstStyle/>
                    <a:p>
                      <a:pPr marL="0" marR="0">
                        <a:spcBef>
                          <a:spcPts val="0"/>
                        </a:spcBef>
                        <a:spcAft>
                          <a:spcPts val="0"/>
                        </a:spcAft>
                      </a:pPr>
                      <a:r>
                        <a:rPr lang="ja-JP" sz="1200">
                          <a:effectLst/>
                        </a:rPr>
                        <a:t>・スマートセキュリティーハードウェア、顔認証</a:t>
                      </a:r>
                      <a:br>
                        <a:rPr lang="en-US" sz="1200">
                          <a:effectLst/>
                        </a:rPr>
                      </a:br>
                      <a:r>
                        <a:rPr lang="ja-JP" sz="1200">
                          <a:effectLst/>
                        </a:rPr>
                        <a:t>・セキュリティー、金融、医療</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tc>
                  <a:txBody>
                    <a:bodyPr/>
                    <a:lstStyle/>
                    <a:p>
                      <a:pPr marL="0" marR="0">
                        <a:spcBef>
                          <a:spcPts val="0"/>
                        </a:spcBef>
                        <a:spcAft>
                          <a:spcPts val="0"/>
                        </a:spcAft>
                      </a:pPr>
                      <a:r>
                        <a:rPr lang="ja-JP" sz="1200">
                          <a:effectLst/>
                        </a:rPr>
                        <a:t>約</a:t>
                      </a:r>
                      <a:r>
                        <a:rPr lang="en-US" sz="1200" dirty="0">
                          <a:effectLst/>
                        </a:rPr>
                        <a:t>25</a:t>
                      </a:r>
                      <a:r>
                        <a:rPr lang="ja-JP" sz="1200">
                          <a:effectLst/>
                        </a:rPr>
                        <a:t>億ドル；</a:t>
                      </a:r>
                      <a:r>
                        <a:rPr lang="en-US" sz="1200" dirty="0">
                          <a:effectLst/>
                        </a:rPr>
                        <a:t> </a:t>
                      </a:r>
                      <a:br>
                        <a:rPr lang="en-US" sz="1200" dirty="0">
                          <a:effectLst/>
                        </a:rPr>
                      </a:br>
                      <a:r>
                        <a:rPr lang="en-US" sz="1200" dirty="0">
                          <a:effectLst/>
                        </a:rPr>
                        <a:t>C</a:t>
                      </a:r>
                      <a:r>
                        <a:rPr lang="ja-JP" sz="1200">
                          <a:effectLst/>
                        </a:rPr>
                        <a:t>ラウンド</a:t>
                      </a:r>
                      <a:r>
                        <a:rPr lang="en-US" sz="1200" dirty="0">
                          <a:effectLst/>
                        </a:rPr>
                        <a:t> </a:t>
                      </a:r>
                      <a:br>
                        <a:rPr lang="en-US" sz="1200" dirty="0">
                          <a:effectLst/>
                        </a:rPr>
                      </a:br>
                      <a:r>
                        <a:rPr lang="en-US" sz="1200" dirty="0">
                          <a:effectLst/>
                        </a:rPr>
                        <a:t>3.8</a:t>
                      </a:r>
                      <a:r>
                        <a:rPr lang="ja-JP" sz="1200">
                          <a:effectLst/>
                        </a:rPr>
                        <a:t>億元（紅杉キャピタルなど）</a:t>
                      </a:r>
                      <a:r>
                        <a:rPr lang="en-US" sz="1200" dirty="0">
                          <a:effectLst/>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3586" marR="53586" marT="53586" marB="53586"/>
                </a:tc>
                <a:extLst>
                  <a:ext uri="{0D108BD9-81ED-4DB2-BD59-A6C34878D82A}">
                    <a16:rowId xmlns:a16="http://schemas.microsoft.com/office/drawing/2014/main" val="1407586192"/>
                  </a:ext>
                </a:extLst>
              </a:tr>
            </a:tbl>
          </a:graphicData>
        </a:graphic>
      </p:graphicFrame>
    </p:spTree>
    <p:extLst>
      <p:ext uri="{BB962C8B-B14F-4D97-AF65-F5344CB8AC3E}">
        <p14:creationId xmlns:p14="http://schemas.microsoft.com/office/powerpoint/2010/main" val="2129453671"/>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18672</TotalTime>
  <Words>1220</Words>
  <Application>Microsoft Macintosh PowerPoint</Application>
  <PresentationFormat>On-screen Show (16:9)</PresentationFormat>
  <Paragraphs>100</Paragraphs>
  <Slides>24</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DengXian</vt:lpstr>
      <vt:lpstr>Linux Libertine</vt:lpstr>
      <vt:lpstr>ＭＳ Ｐゴシック</vt:lpstr>
      <vt:lpstr>Arial</vt:lpstr>
      <vt:lpstr>Arial</vt:lpstr>
      <vt:lpstr>Calibri</vt:lpstr>
      <vt:lpstr>Times New Roman</vt:lpstr>
      <vt:lpstr>Wingdings</vt:lpstr>
      <vt:lpstr>Office テーマ</vt:lpstr>
      <vt:lpstr>Office テーマ</vt:lpstr>
      <vt:lpstr>中国におけるコンピュタービジョン産業 </vt:lpstr>
      <vt:lpstr>視覚について</vt:lpstr>
      <vt:lpstr>コンピュタービジョンとは</vt:lpstr>
      <vt:lpstr>コンピュタービジョンとは</vt:lpstr>
      <vt:lpstr>コンピュタービジョン産業</vt:lpstr>
      <vt:lpstr>市場規模</vt:lpstr>
      <vt:lpstr>市場規模</vt:lpstr>
      <vt:lpstr>グロバルの企業</vt:lpstr>
      <vt:lpstr> 中国の主な企業</vt:lpstr>
      <vt:lpstr>企業概要</vt:lpstr>
      <vt:lpstr>商湯テクノロジー（Sensetime）</vt:lpstr>
      <vt:lpstr>雲从テクノロジー（Megvii）</vt:lpstr>
      <vt:lpstr>キー技術 </vt:lpstr>
      <vt:lpstr>データ量</vt:lpstr>
      <vt:lpstr>データ量</vt:lpstr>
      <vt:lpstr>計算能力</vt:lpstr>
      <vt:lpstr>計算能力</vt:lpstr>
      <vt:lpstr>アルゴリズムモデル</vt:lpstr>
      <vt:lpstr>アルゴリズムモデル</vt:lpstr>
      <vt:lpstr>アルゴリズムモデル</vt:lpstr>
      <vt:lpstr>コンピュータビジョンの主な用途</vt:lpstr>
      <vt:lpstr>顔認識</vt:lpstr>
      <vt:lpstr>ビデオ監視</vt:lpstr>
      <vt:lpstr>参考文献</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中国のンピュータビジョン技術と市場 </dc:title>
  <cp:lastModifiedBy>張海斌</cp:lastModifiedBy>
  <cp:revision>46</cp:revision>
  <dcterms:modified xsi:type="dcterms:W3CDTF">2018-07-31T07:24:45Z</dcterms:modified>
</cp:coreProperties>
</file>