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2" r:id="rId2"/>
    <p:sldId id="263" r:id="rId3"/>
    <p:sldId id="261" r:id="rId4"/>
    <p:sldId id="273" r:id="rId5"/>
    <p:sldId id="275" r:id="rId6"/>
    <p:sldId id="274" r:id="rId7"/>
    <p:sldId id="279" r:id="rId8"/>
    <p:sldId id="276" r:id="rId9"/>
    <p:sldId id="27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ra Azliana Mohd Izzuddin" initials="IAMI" lastIdx="1" clrIdx="0">
    <p:extLst>
      <p:ext uri="{19B8F6BF-5375-455C-9EA6-DF929625EA0E}">
        <p15:presenceInfo xmlns:p15="http://schemas.microsoft.com/office/powerpoint/2012/main" userId="S-1-5-21-2916393677-2428363762-898233431-3191" providerId="AD"/>
      </p:ext>
    </p:extLst>
  </p:cmAuthor>
  <p:cmAuthor id="2" name="Liu Ye" initials="LY" lastIdx="3" clrIdx="1">
    <p:extLst>
      <p:ext uri="{19B8F6BF-5375-455C-9EA6-DF929625EA0E}">
        <p15:presenceInfo xmlns:p15="http://schemas.microsoft.com/office/powerpoint/2012/main" userId="S::liu.ye@tngdigital.com.my::118cae3e-95bd-4981-8a2c-bb0c201835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602"/>
    <a:srgbClr val="FFDD03"/>
    <a:srgbClr val="015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0"/>
    <p:restoredTop sz="71278" autoAdjust="0"/>
  </p:normalViewPr>
  <p:slideViewPr>
    <p:cSldViewPr snapToGrid="0" snapToObjects="1">
      <p:cViewPr varScale="1">
        <p:scale>
          <a:sx n="54" d="100"/>
          <a:sy n="54" d="100"/>
        </p:scale>
        <p:origin x="232" y="7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3B5DC-5A44-4224-A378-A4AE18733366}"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19F21-21BE-44A5-90AA-493CC6350354}" type="slidenum">
              <a:rPr lang="zh-CN" altLang="en-US" smtClean="0"/>
              <a:t>‹#›</a:t>
            </a:fld>
            <a:endParaRPr lang="zh-CN" altLang="en-US"/>
          </a:p>
        </p:txBody>
      </p:sp>
    </p:spTree>
    <p:extLst>
      <p:ext uri="{BB962C8B-B14F-4D97-AF65-F5344CB8AC3E}">
        <p14:creationId xmlns:p14="http://schemas.microsoft.com/office/powerpoint/2010/main" val="35739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分布式调度服务（</a:t>
            </a:r>
            <a:r>
              <a:rPr lang="en-US" altLang="zh-CN" dirty="0"/>
              <a:t>Distributed Scheduling Service</a:t>
            </a:r>
            <a:r>
              <a:rPr lang="zh-CN" altLang="en-US" dirty="0"/>
              <a:t>）旨在为业务系统提供统一通用的任务调度服务，提供定时任务的管理平台，减轻业务系统开发和后续线上运维的工作量，并通过任务拆分和负载均衡等方案提升大数据量任务的性能。功能和目标：</a:t>
            </a:r>
            <a:endParaRPr lang="en-US" altLang="zh-CN" dirty="0"/>
          </a:p>
          <a:p>
            <a:pPr marL="171450" indent="-171450">
              <a:buFont typeface="Arial" panose="020B0604020202020204" pitchFamily="34" charset="0"/>
              <a:buChar char="•"/>
            </a:pPr>
            <a:r>
              <a:rPr lang="zh-CN" altLang="en-US" dirty="0"/>
              <a:t>统一的定时任务注册和管理平台</a:t>
            </a:r>
            <a:endParaRPr lang="en-US" altLang="zh-CN" dirty="0"/>
          </a:p>
          <a:p>
            <a:pPr marL="171450" indent="-171450">
              <a:buFont typeface="Arial" panose="020B0604020202020204" pitchFamily="34" charset="0"/>
              <a:buChar char="•"/>
            </a:pPr>
            <a:r>
              <a:rPr lang="zh-CN" altLang="en-US" dirty="0"/>
              <a:t>集中的定时调度、消息通知</a:t>
            </a:r>
            <a:endParaRPr lang="en-US" altLang="zh-CN" dirty="0"/>
          </a:p>
          <a:p>
            <a:pPr marL="171450" indent="-171450">
              <a:buFont typeface="Arial" panose="020B0604020202020204" pitchFamily="34" charset="0"/>
              <a:buChar char="•"/>
            </a:pPr>
            <a:r>
              <a:rPr lang="zh-CN" altLang="en-US" dirty="0"/>
              <a:t>通过任务拆分提升大数据量任务的性能</a:t>
            </a:r>
            <a:endParaRPr lang="en-US" altLang="zh-CN" dirty="0"/>
          </a:p>
          <a:p>
            <a:pPr marL="171450" indent="-171450">
              <a:buFont typeface="Arial" panose="020B0604020202020204" pitchFamily="34" charset="0"/>
              <a:buChar char="•"/>
            </a:pPr>
            <a:r>
              <a:rPr lang="zh-CN" altLang="en-US" dirty="0"/>
              <a:t>特殊时段（停机维护）的支持</a:t>
            </a:r>
            <a:endParaRPr lang="en-US" altLang="zh-CN" dirty="0"/>
          </a:p>
          <a:p>
            <a:pPr marL="171450" indent="-171450">
              <a:buFont typeface="Arial" panose="020B0604020202020204" pitchFamily="34" charset="0"/>
              <a:buChar char="•"/>
            </a:pPr>
            <a:r>
              <a:rPr lang="zh-CN" altLang="en-US" dirty="0"/>
              <a:t>提供便捷的测试支持</a:t>
            </a:r>
          </a:p>
        </p:txBody>
      </p:sp>
      <p:sp>
        <p:nvSpPr>
          <p:cNvPr id="4" name="灯片编号占位符 3"/>
          <p:cNvSpPr>
            <a:spLocks noGrp="1"/>
          </p:cNvSpPr>
          <p:nvPr>
            <p:ph type="sldNum" sz="quarter" idx="5"/>
          </p:nvPr>
        </p:nvSpPr>
        <p:spPr/>
        <p:txBody>
          <a:bodyPr/>
          <a:lstStyle/>
          <a:p>
            <a:fld id="{1AD19F21-21BE-44A5-90AA-493CC6350354}" type="slidenum">
              <a:rPr lang="zh-CN" altLang="en-US" smtClean="0"/>
              <a:t>3</a:t>
            </a:fld>
            <a:endParaRPr lang="zh-CN" altLang="en-US"/>
          </a:p>
        </p:txBody>
      </p:sp>
    </p:spTree>
    <p:extLst>
      <p:ext uri="{BB962C8B-B14F-4D97-AF65-F5344CB8AC3E}">
        <p14:creationId xmlns:p14="http://schemas.microsoft.com/office/powerpoint/2010/main" val="151956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1A26"/>
                </a:solidFill>
                <a:effectLst/>
                <a:latin typeface="Segoe UI" panose="020B0502040204020203" pitchFamily="34" charset="0"/>
              </a:rPr>
              <a:t>DSS </a:t>
            </a:r>
            <a:r>
              <a:rPr lang="zh-CN" altLang="en-US" b="0" i="0" dirty="0">
                <a:solidFill>
                  <a:srgbClr val="0D1A26"/>
                </a:solidFill>
                <a:effectLst/>
                <a:latin typeface="Segoe UI" panose="020B0502040204020203" pitchFamily="34" charset="0"/>
              </a:rPr>
              <a:t>定时任务依赖于 “分布式消息服务 </a:t>
            </a:r>
            <a:r>
              <a:rPr lang="en-US" altLang="zh-CN" b="0" i="0" dirty="0">
                <a:solidFill>
                  <a:srgbClr val="0D1A26"/>
                </a:solidFill>
                <a:effectLst/>
                <a:latin typeface="Segoe UI" panose="020B0502040204020203" pitchFamily="34" charset="0"/>
              </a:rPr>
              <a:t>DMS”</a:t>
            </a:r>
            <a:r>
              <a:rPr lang="zh-CN" altLang="en-US" b="0" i="0" dirty="0">
                <a:solidFill>
                  <a:srgbClr val="0D1A26"/>
                </a:solidFill>
                <a:effectLst/>
                <a:latin typeface="Segoe UI" panose="020B0502040204020203" pitchFamily="34" charset="0"/>
              </a:rPr>
              <a:t>实现。</a:t>
            </a:r>
            <a:r>
              <a:rPr lang="en-US" altLang="zh-CN" b="0" i="0" dirty="0">
                <a:solidFill>
                  <a:srgbClr val="0D1A26"/>
                </a:solidFill>
                <a:effectLst/>
                <a:latin typeface="Segoe UI" panose="020B0502040204020203" pitchFamily="34" charset="0"/>
              </a:rPr>
              <a:t>DSS </a:t>
            </a:r>
            <a:r>
              <a:rPr lang="zh-CN" altLang="en-US" b="0" i="0" dirty="0">
                <a:solidFill>
                  <a:srgbClr val="0D1A26"/>
                </a:solidFill>
                <a:effectLst/>
                <a:latin typeface="Segoe UI" panose="020B0502040204020203" pitchFamily="34" charset="0"/>
              </a:rPr>
              <a:t>服务端按照用户配置的定时任务信息，到了任务执行时间就向应用发送一个 </a:t>
            </a:r>
            <a:r>
              <a:rPr lang="en-US" altLang="zh-CN" b="0" i="0" dirty="0">
                <a:solidFill>
                  <a:srgbClr val="0D1A26"/>
                </a:solidFill>
                <a:effectLst/>
                <a:latin typeface="Segoe UI" panose="020B0502040204020203" pitchFamily="34" charset="0"/>
              </a:rPr>
              <a:t>DMS </a:t>
            </a:r>
            <a:r>
              <a:rPr lang="zh-CN" altLang="en-US" b="0" i="0" dirty="0">
                <a:solidFill>
                  <a:srgbClr val="0D1A26"/>
                </a:solidFill>
                <a:effectLst/>
                <a:latin typeface="Segoe UI" panose="020B0502040204020203" pitchFamily="34" charset="0"/>
              </a:rPr>
              <a:t>消息。应用接收到 </a:t>
            </a:r>
            <a:r>
              <a:rPr lang="en-US" altLang="zh-CN" b="0" i="0" dirty="0">
                <a:solidFill>
                  <a:srgbClr val="0D1A26"/>
                </a:solidFill>
                <a:effectLst/>
                <a:latin typeface="Segoe UI" panose="020B0502040204020203" pitchFamily="34" charset="0"/>
              </a:rPr>
              <a:t>DMS </a:t>
            </a:r>
            <a:r>
              <a:rPr lang="zh-CN" altLang="en-US" b="0" i="0" dirty="0">
                <a:solidFill>
                  <a:srgbClr val="0D1A26"/>
                </a:solidFill>
                <a:effectLst/>
                <a:latin typeface="Segoe UI" panose="020B0502040204020203" pitchFamily="34" charset="0"/>
              </a:rPr>
              <a:t>消息后，开始执行三层分发逻辑（复杂均衡）。</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5</a:t>
            </a:fld>
            <a:endParaRPr lang="zh-CN" altLang="en-US"/>
          </a:p>
        </p:txBody>
      </p:sp>
    </p:spTree>
    <p:extLst>
      <p:ext uri="{BB962C8B-B14F-4D97-AF65-F5344CB8AC3E}">
        <p14:creationId xmlns:p14="http://schemas.microsoft.com/office/powerpoint/2010/main" val="311704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1.pom</a:t>
            </a:r>
            <a:r>
              <a:rPr lang="zh-CN" altLang="en-US" dirty="0"/>
              <a:t>引用</a:t>
            </a:r>
            <a:r>
              <a:rPr lang="en-US" altLang="zh-CN" dirty="0"/>
              <a:t>schedule</a:t>
            </a:r>
            <a:r>
              <a:rPr lang="zh-CN" altLang="en-US" dirty="0"/>
              <a:t>依赖</a:t>
            </a:r>
            <a:endParaRPr lang="en-US" altLang="zh-CN" dirty="0"/>
          </a:p>
          <a:p>
            <a:r>
              <a:rPr lang="en-US" altLang="zh-CN" dirty="0"/>
              <a:t>2.</a:t>
            </a:r>
            <a:r>
              <a:rPr lang="zh-CN" altLang="en-US" dirty="0"/>
              <a:t>进行</a:t>
            </a:r>
            <a:r>
              <a:rPr lang="en-US" altLang="zh-CN" dirty="0"/>
              <a:t>schedule task</a:t>
            </a:r>
            <a:r>
              <a:rPr lang="zh-CN" altLang="en-US" dirty="0"/>
              <a:t>的</a:t>
            </a:r>
            <a:r>
              <a:rPr lang="en-US" altLang="zh-CN" dirty="0"/>
              <a:t>xml</a:t>
            </a:r>
            <a:r>
              <a:rPr lang="zh-CN" altLang="en-US" dirty="0"/>
              <a:t>配置</a:t>
            </a:r>
            <a:endParaRPr lang="en-US" altLang="zh-CN" dirty="0"/>
          </a:p>
          <a:p>
            <a:r>
              <a:rPr lang="en-US" altLang="zh-CN" dirty="0"/>
              <a:t>3.</a:t>
            </a:r>
            <a:r>
              <a:rPr lang="zh-CN" altLang="en-US" dirty="0"/>
              <a:t>编写自定义类实现</a:t>
            </a:r>
            <a:r>
              <a:rPr lang="en-US" altLang="zh-CN" dirty="0" err="1"/>
              <a:t>Splitor,Loader,Executor</a:t>
            </a:r>
            <a:r>
              <a:rPr lang="zh-CN" altLang="en-US" dirty="0"/>
              <a:t>接口</a:t>
            </a:r>
          </a:p>
        </p:txBody>
      </p:sp>
      <p:sp>
        <p:nvSpPr>
          <p:cNvPr id="4" name="灯片编号占位符 3"/>
          <p:cNvSpPr>
            <a:spLocks noGrp="1"/>
          </p:cNvSpPr>
          <p:nvPr>
            <p:ph type="sldNum" sz="quarter" idx="5"/>
          </p:nvPr>
        </p:nvSpPr>
        <p:spPr/>
        <p:txBody>
          <a:bodyPr/>
          <a:lstStyle/>
          <a:p>
            <a:fld id="{1AD19F21-21BE-44A5-90AA-493CC6350354}" type="slidenum">
              <a:rPr lang="zh-CN" altLang="en-US" smtClean="0"/>
              <a:t>7</a:t>
            </a:fld>
            <a:endParaRPr lang="zh-CN" altLang="en-US"/>
          </a:p>
        </p:txBody>
      </p:sp>
    </p:spTree>
    <p:extLst>
      <p:ext uri="{BB962C8B-B14F-4D97-AF65-F5344CB8AC3E}">
        <p14:creationId xmlns:p14="http://schemas.microsoft.com/office/powerpoint/2010/main" val="132168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通过</a:t>
            </a:r>
            <a:r>
              <a:rPr lang="en-US" altLang="zh-CN" dirty="0" err="1"/>
              <a:t>dss</a:t>
            </a:r>
            <a:r>
              <a:rPr lang="zh-CN" altLang="en-US" dirty="0"/>
              <a:t>文件配置定时</a:t>
            </a:r>
            <a:endParaRPr lang="en-US" altLang="zh-CN" dirty="0"/>
          </a:p>
          <a:p>
            <a:pPr marL="285750" indent="-285750">
              <a:buFont typeface="Arial" panose="020B0604020202020204" pitchFamily="34" charset="0"/>
              <a:buChar char="•"/>
            </a:pPr>
            <a:r>
              <a:rPr lang="zh-CN" altLang="en-US" dirty="0"/>
              <a:t>通过</a:t>
            </a:r>
            <a:r>
              <a:rPr lang="en-US" altLang="zh-CN" dirty="0" err="1"/>
              <a:t>dms</a:t>
            </a:r>
            <a:r>
              <a:rPr lang="zh-CN" altLang="en-US" dirty="0"/>
              <a:t>文件配置定时任务发出的消息</a:t>
            </a:r>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8</a:t>
            </a:fld>
            <a:endParaRPr lang="zh-CN" altLang="en-US"/>
          </a:p>
        </p:txBody>
      </p:sp>
    </p:spTree>
    <p:extLst>
      <p:ext uri="{BB962C8B-B14F-4D97-AF65-F5344CB8AC3E}">
        <p14:creationId xmlns:p14="http://schemas.microsoft.com/office/powerpoint/2010/main" val="238008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发布后金融云微服务平台可以看到对应定时任务，</a:t>
            </a:r>
            <a:r>
              <a:rPr lang="en-US" altLang="zh-CN" dirty="0" err="1"/>
              <a:t>dss</a:t>
            </a:r>
            <a:r>
              <a:rPr lang="zh-CN" altLang="en-US" dirty="0"/>
              <a:t>文件不配置的话，也可以在金融云加，但是目前统一在</a:t>
            </a:r>
            <a:r>
              <a:rPr lang="en-US" altLang="zh-CN" dirty="0" err="1"/>
              <a:t>dss</a:t>
            </a:r>
            <a:r>
              <a:rPr lang="zh-CN" altLang="en-US" dirty="0"/>
              <a:t>文件配置</a:t>
            </a:r>
            <a:r>
              <a:rPr lang="en-US" altLang="zh-CN" dirty="0"/>
              <a:t>.</a:t>
            </a:r>
          </a:p>
          <a:p>
            <a:pPr marL="285750" indent="-285750">
              <a:buFont typeface="Arial" panose="020B0604020202020204" pitchFamily="34" charset="0"/>
              <a:buChar char="•"/>
            </a:pPr>
            <a:r>
              <a:rPr lang="zh-CN" altLang="en-US" dirty="0"/>
              <a:t>在金融云平台可以对定时任务进行修改，手动触发，开关等操作</a:t>
            </a:r>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9</a:t>
            </a:fld>
            <a:endParaRPr lang="zh-CN" altLang="en-US"/>
          </a:p>
        </p:txBody>
      </p:sp>
    </p:spTree>
    <p:extLst>
      <p:ext uri="{BB962C8B-B14F-4D97-AF65-F5344CB8AC3E}">
        <p14:creationId xmlns:p14="http://schemas.microsoft.com/office/powerpoint/2010/main" val="959823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82861D-C3F8-6647-9E7E-BBBC26513E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3784820" y="748652"/>
            <a:ext cx="6883179" cy="2387600"/>
          </a:xfrm>
        </p:spPr>
        <p:txBody>
          <a:bodyPr anchor="b"/>
          <a:lstStyle>
            <a:lvl1pPr algn="l">
              <a:defRPr sz="6000">
                <a:solidFill>
                  <a:schemeClr val="bg1"/>
                </a:solidFill>
                <a:latin typeface="Gilroy" pitchFamily="2" charset="77"/>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3784820" y="3228327"/>
            <a:ext cx="6883180" cy="1655762"/>
          </a:xfrm>
        </p:spPr>
        <p:txBody>
          <a:bodyPr/>
          <a:lstStyle>
            <a:lvl1pPr marL="0" indent="0" algn="l">
              <a:buNone/>
              <a:defRPr sz="2400">
                <a:solidFill>
                  <a:schemeClr val="bg1"/>
                </a:solidFill>
                <a:latin typeface="Gilroy"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73336B9-B75E-2946-8288-0684BE6F269C}"/>
              </a:ext>
            </a:extLst>
          </p:cNvPr>
          <p:cNvSpPr>
            <a:spLocks noGrp="1"/>
          </p:cNvSpPr>
          <p:nvPr>
            <p:ph type="dt" sz="half" idx="10"/>
          </p:nvPr>
        </p:nvSpPr>
        <p:spPr>
          <a:xfrm>
            <a:off x="838200" y="5982639"/>
            <a:ext cx="2743200" cy="365125"/>
          </a:xfrm>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A84B9F0C-7E53-F546-8F69-8D663DF17895}"/>
              </a:ext>
            </a:extLst>
          </p:cNvPr>
          <p:cNvSpPr>
            <a:spLocks noGrp="1"/>
          </p:cNvSpPr>
          <p:nvPr>
            <p:ph type="ftr" sz="quarter" idx="11"/>
          </p:nvPr>
        </p:nvSpPr>
        <p:spPr>
          <a:xfrm>
            <a:off x="4038600" y="5982639"/>
            <a:ext cx="4114800" cy="365125"/>
          </a:xfrm>
        </p:spPr>
        <p:txBody>
          <a:bodyPr/>
          <a:lstStyle/>
          <a:p>
            <a:endParaRPr lang="en-US"/>
          </a:p>
        </p:txBody>
      </p:sp>
      <p:sp>
        <p:nvSpPr>
          <p:cNvPr id="6" name="Slide Number Placeholder 5">
            <a:extLst>
              <a:ext uri="{FF2B5EF4-FFF2-40B4-BE49-F238E27FC236}">
                <a16:creationId xmlns:a16="http://schemas.microsoft.com/office/drawing/2014/main" id="{941066D1-4973-6A4F-B91A-D006BBA65C4B}"/>
              </a:ext>
            </a:extLst>
          </p:cNvPr>
          <p:cNvSpPr>
            <a:spLocks noGrp="1"/>
          </p:cNvSpPr>
          <p:nvPr>
            <p:ph type="sldNum" sz="quarter" idx="12"/>
          </p:nvPr>
        </p:nvSpPr>
        <p:spPr>
          <a:xfrm>
            <a:off x="8610600" y="5982639"/>
            <a:ext cx="2743200" cy="365125"/>
          </a:xfrm>
        </p:spPr>
        <p:txBody>
          <a:bodyPr/>
          <a:lstStyle/>
          <a:p>
            <a:fld id="{602167DF-DDB1-6746-8BE4-D40A7AFEB384}" type="slidenum">
              <a:rPr lang="en-US" smtClean="0"/>
              <a:t>‹#›</a:t>
            </a:fld>
            <a:endParaRPr lang="en-US"/>
          </a:p>
        </p:txBody>
      </p:sp>
      <p:pic>
        <p:nvPicPr>
          <p:cNvPr id="10" name="Picture 9">
            <a:extLst>
              <a:ext uri="{FF2B5EF4-FFF2-40B4-BE49-F238E27FC236}">
                <a16:creationId xmlns:a16="http://schemas.microsoft.com/office/drawing/2014/main" id="{2F319E03-803C-0048-B058-A7AFA0774592}"/>
              </a:ext>
            </a:extLst>
          </p:cNvPr>
          <p:cNvPicPr>
            <a:picLocks noChangeAspect="1"/>
          </p:cNvPicPr>
          <p:nvPr userDrawn="1"/>
        </p:nvPicPr>
        <p:blipFill>
          <a:blip r:embed="rId3"/>
          <a:stretch>
            <a:fillRect/>
          </a:stretch>
        </p:blipFill>
        <p:spPr>
          <a:xfrm>
            <a:off x="1042890" y="1995777"/>
            <a:ext cx="2480446" cy="2304111"/>
          </a:xfrm>
          <a:prstGeom prst="rect">
            <a:avLst/>
          </a:prstGeom>
        </p:spPr>
      </p:pic>
      <p:sp>
        <p:nvSpPr>
          <p:cNvPr id="12" name="Rectangle 11">
            <a:extLst>
              <a:ext uri="{FF2B5EF4-FFF2-40B4-BE49-F238E27FC236}">
                <a16:creationId xmlns:a16="http://schemas.microsoft.com/office/drawing/2014/main" id="{791F84A3-EEBE-714A-AA71-449053C47C5B}"/>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27FE55-D023-AF4C-A435-00C218D1A821}"/>
              </a:ext>
            </a:extLst>
          </p:cNvPr>
          <p:cNvSpPr/>
          <p:nvPr userDrawn="1"/>
        </p:nvSpPr>
        <p:spPr>
          <a:xfrm>
            <a:off x="3784820" y="6703731"/>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62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82BC-628B-3E41-95F7-6AA974B1A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95960-CEF3-6045-9008-C3518C2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C97B38-A385-E34E-AD59-D3C518E3A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381A9-94D8-4849-8E3B-2C03A1FEEBCE}"/>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6" name="Footer Placeholder 5">
            <a:extLst>
              <a:ext uri="{FF2B5EF4-FFF2-40B4-BE49-F238E27FC236}">
                <a16:creationId xmlns:a16="http://schemas.microsoft.com/office/drawing/2014/main" id="{23698D89-A1E8-9048-8224-4B2E844D8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BB7E-F843-8543-8EA2-74E7B80724A9}"/>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14816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55C-A03F-784D-9CFA-C0036592C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5A0BF-5F84-F049-AD91-A06C1FE2F9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7616-0A9A-B841-9161-D5EC5B0981C1}"/>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FD56F08D-1663-0B48-B92F-1221EBA3D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0CAB-1BCE-7845-8A14-9E9C39E2B763}"/>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47106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2AED2-4AC4-D34B-BF3D-8787BF4C3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36AAA-889B-6046-B3F1-FAA2EDC1D2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DF836-D727-9546-9147-91B16AC3B6BD}"/>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9B9621AF-F27F-A946-85F6-B0BB91E03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256A1-A63D-894E-AF72-44AEF6C393FC}"/>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10418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0C56-2578-FB48-A0C2-6A8B12A69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208C6-9FA3-7740-BA5D-5B7B2CD0AC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CA2E1-EAC9-7246-A0BC-8FEC6AB603AB}"/>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55065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47AB37-F289-5A4D-ADFB-4BA743EA06ED}"/>
              </a:ext>
            </a:extLst>
          </p:cNvPr>
          <p:cNvSpPr/>
          <p:nvPr userDrawn="1"/>
        </p:nvSpPr>
        <p:spPr>
          <a:xfrm>
            <a:off x="0" y="6402649"/>
            <a:ext cx="12192000" cy="455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7968C5-026C-644B-BE51-10514796EBDB}"/>
              </a:ext>
            </a:extLst>
          </p:cNvPr>
          <p:cNvSpPr/>
          <p:nvPr userDrawn="1"/>
        </p:nvSpPr>
        <p:spPr>
          <a:xfrm>
            <a:off x="0" y="2222806"/>
            <a:ext cx="12192000" cy="2177002"/>
          </a:xfrm>
          <a:prstGeom prst="rect">
            <a:avLst/>
          </a:prstGeom>
          <a:solidFill>
            <a:srgbClr val="015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AB445-E1FD-C849-8045-10CFFDE486E4}"/>
              </a:ext>
            </a:extLst>
          </p:cNvPr>
          <p:cNvSpPr>
            <a:spLocks noGrp="1"/>
          </p:cNvSpPr>
          <p:nvPr>
            <p:ph type="title"/>
          </p:nvPr>
        </p:nvSpPr>
        <p:spPr>
          <a:xfrm>
            <a:off x="831850" y="862240"/>
            <a:ext cx="10515600" cy="2852737"/>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496C99FC-FCCF-3B46-96A5-216DF93990C3}"/>
              </a:ext>
            </a:extLst>
          </p:cNvPr>
          <p:cNvSpPr>
            <a:spLocks noGrp="1"/>
          </p:cNvSpPr>
          <p:nvPr>
            <p:ph type="body" idx="1"/>
          </p:nvPr>
        </p:nvSpPr>
        <p:spPr>
          <a:xfrm>
            <a:off x="831850" y="3741965"/>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91BF4-BBBC-B649-9FAF-1EF8FE83E2E4}"/>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1546BE1A-BF13-1946-8D17-DF2F1086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25B6D-BC7F-FF4E-B00E-B6F1062CF020}"/>
              </a:ext>
            </a:extLst>
          </p:cNvPr>
          <p:cNvSpPr>
            <a:spLocks noGrp="1"/>
          </p:cNvSpPr>
          <p:nvPr>
            <p:ph type="sldNum" sz="quarter" idx="12"/>
          </p:nvPr>
        </p:nvSpPr>
        <p:spPr/>
        <p:txBody>
          <a:bodyPr/>
          <a:lstStyle/>
          <a:p>
            <a:fld id="{602167DF-DDB1-6746-8BE4-D40A7AFEB384}" type="slidenum">
              <a:rPr lang="en-US" smtClean="0"/>
              <a:t>‹#›</a:t>
            </a:fld>
            <a:endParaRPr lang="en-US"/>
          </a:p>
        </p:txBody>
      </p:sp>
      <p:sp>
        <p:nvSpPr>
          <p:cNvPr id="7" name="Rectangle 6">
            <a:extLst>
              <a:ext uri="{FF2B5EF4-FFF2-40B4-BE49-F238E27FC236}">
                <a16:creationId xmlns:a16="http://schemas.microsoft.com/office/drawing/2014/main" id="{416A56D0-2542-6447-AA5E-2685857FA465}"/>
              </a:ext>
            </a:extLst>
          </p:cNvPr>
          <p:cNvSpPr/>
          <p:nvPr userDrawn="1"/>
        </p:nvSpPr>
        <p:spPr>
          <a:xfrm>
            <a:off x="0" y="4250459"/>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9D8FA81-F29C-9045-BC52-1C455F1E1333}"/>
              </a:ext>
            </a:extLst>
          </p:cNvPr>
          <p:cNvSpPr/>
          <p:nvPr userDrawn="1"/>
        </p:nvSpPr>
        <p:spPr>
          <a:xfrm>
            <a:off x="3784820" y="4250459"/>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B0142E-3D07-B146-84F1-866D94CBFC63}"/>
              </a:ext>
            </a:extLst>
          </p:cNvPr>
          <p:cNvPicPr>
            <a:picLocks noChangeAspect="1"/>
          </p:cNvPicPr>
          <p:nvPr userDrawn="1"/>
        </p:nvPicPr>
        <p:blipFill>
          <a:blip r:embed="rId2"/>
          <a:stretch>
            <a:fillRect/>
          </a:stretch>
        </p:blipFill>
        <p:spPr>
          <a:xfrm>
            <a:off x="5313358" y="1189372"/>
            <a:ext cx="1555793" cy="1445191"/>
          </a:xfrm>
          <a:prstGeom prst="rect">
            <a:avLst/>
          </a:prstGeom>
        </p:spPr>
      </p:pic>
      <p:sp>
        <p:nvSpPr>
          <p:cNvPr id="13" name="Rectangle 12">
            <a:extLst>
              <a:ext uri="{FF2B5EF4-FFF2-40B4-BE49-F238E27FC236}">
                <a16:creationId xmlns:a16="http://schemas.microsoft.com/office/drawing/2014/main" id="{541C1338-B5BC-6246-B8B3-230D138DB89C}"/>
              </a:ext>
            </a:extLst>
          </p:cNvPr>
          <p:cNvSpPr/>
          <p:nvPr userDrawn="1"/>
        </p:nvSpPr>
        <p:spPr>
          <a:xfrm>
            <a:off x="10236820" y="189022"/>
            <a:ext cx="1955180" cy="1245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464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82861D-C3F8-6647-9E7E-BBBC26513E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1338986" y="1114635"/>
            <a:ext cx="5515297" cy="2387600"/>
          </a:xfrm>
        </p:spPr>
        <p:txBody>
          <a:bodyPr anchor="b">
            <a:normAutofit/>
          </a:bodyPr>
          <a:lstStyle>
            <a:lvl1pPr marL="0" indent="0" algn="r">
              <a:tabLst>
                <a:tab pos="3460750" algn="l"/>
              </a:tabLst>
              <a:defRPr sz="4800">
                <a:solidFill>
                  <a:srgbClr val="FFA602"/>
                </a:solidFill>
                <a:latin typeface="Gilroy" pitchFamily="2" charset="77"/>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1338986" y="3594310"/>
            <a:ext cx="5515297" cy="1655762"/>
          </a:xfrm>
        </p:spPr>
        <p:txBody>
          <a:bodyPr/>
          <a:lstStyle>
            <a:lvl1pPr marL="0" indent="0" algn="r">
              <a:buNone/>
              <a:defRPr sz="2400">
                <a:solidFill>
                  <a:schemeClr val="bg1"/>
                </a:solidFill>
                <a:latin typeface="Gilroy"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73336B9-B75E-2946-8288-0684BE6F269C}"/>
              </a:ext>
            </a:extLst>
          </p:cNvPr>
          <p:cNvSpPr>
            <a:spLocks noGrp="1"/>
          </p:cNvSpPr>
          <p:nvPr>
            <p:ph type="dt" sz="half" idx="10"/>
          </p:nvPr>
        </p:nvSpPr>
        <p:spPr>
          <a:xfrm>
            <a:off x="838200" y="5982639"/>
            <a:ext cx="2743200" cy="365125"/>
          </a:xfrm>
        </p:spPr>
        <p:txBody>
          <a:body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A84B9F0C-7E53-F546-8F69-8D663DF17895}"/>
              </a:ext>
            </a:extLst>
          </p:cNvPr>
          <p:cNvSpPr>
            <a:spLocks noGrp="1"/>
          </p:cNvSpPr>
          <p:nvPr>
            <p:ph type="ftr" sz="quarter" idx="11"/>
          </p:nvPr>
        </p:nvSpPr>
        <p:spPr>
          <a:xfrm>
            <a:off x="4038600" y="5982639"/>
            <a:ext cx="4114800" cy="365125"/>
          </a:xfrm>
        </p:spPr>
        <p:txBody>
          <a:bodyPr/>
          <a:lstStyle/>
          <a:p>
            <a:endParaRPr lang="en-US"/>
          </a:p>
        </p:txBody>
      </p:sp>
      <p:sp>
        <p:nvSpPr>
          <p:cNvPr id="6" name="Slide Number Placeholder 5">
            <a:extLst>
              <a:ext uri="{FF2B5EF4-FFF2-40B4-BE49-F238E27FC236}">
                <a16:creationId xmlns:a16="http://schemas.microsoft.com/office/drawing/2014/main" id="{941066D1-4973-6A4F-B91A-D006BBA65C4B}"/>
              </a:ext>
            </a:extLst>
          </p:cNvPr>
          <p:cNvSpPr>
            <a:spLocks noGrp="1"/>
          </p:cNvSpPr>
          <p:nvPr>
            <p:ph type="sldNum" sz="quarter" idx="12"/>
          </p:nvPr>
        </p:nvSpPr>
        <p:spPr>
          <a:xfrm>
            <a:off x="8610600" y="5982639"/>
            <a:ext cx="2743200" cy="365125"/>
          </a:xfrm>
        </p:spPr>
        <p:txBody>
          <a:bodyPr/>
          <a:lstStyle/>
          <a:p>
            <a:fld id="{602167DF-DDB1-6746-8BE4-D40A7AFEB384}" type="slidenum">
              <a:rPr lang="en-US" smtClean="0"/>
              <a:t>‹#›</a:t>
            </a:fld>
            <a:endParaRPr lang="en-US"/>
          </a:p>
        </p:txBody>
      </p:sp>
      <p:pic>
        <p:nvPicPr>
          <p:cNvPr id="10" name="Picture 9">
            <a:extLst>
              <a:ext uri="{FF2B5EF4-FFF2-40B4-BE49-F238E27FC236}">
                <a16:creationId xmlns:a16="http://schemas.microsoft.com/office/drawing/2014/main" id="{2F319E03-803C-0048-B058-A7AFA0774592}"/>
              </a:ext>
            </a:extLst>
          </p:cNvPr>
          <p:cNvPicPr>
            <a:picLocks noChangeAspect="1"/>
          </p:cNvPicPr>
          <p:nvPr userDrawn="1"/>
        </p:nvPicPr>
        <p:blipFill>
          <a:blip r:embed="rId3"/>
          <a:stretch>
            <a:fillRect/>
          </a:stretch>
        </p:blipFill>
        <p:spPr>
          <a:xfrm>
            <a:off x="5361878" y="824618"/>
            <a:ext cx="1597374" cy="1483817"/>
          </a:xfrm>
          <a:prstGeom prst="rect">
            <a:avLst/>
          </a:prstGeom>
        </p:spPr>
      </p:pic>
      <p:sp>
        <p:nvSpPr>
          <p:cNvPr id="12" name="Rectangle 11">
            <a:extLst>
              <a:ext uri="{FF2B5EF4-FFF2-40B4-BE49-F238E27FC236}">
                <a16:creationId xmlns:a16="http://schemas.microsoft.com/office/drawing/2014/main" id="{791F84A3-EEBE-714A-AA71-449053C47C5B}"/>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27FE55-D023-AF4C-A435-00C218D1A821}"/>
              </a:ext>
            </a:extLst>
          </p:cNvPr>
          <p:cNvSpPr/>
          <p:nvPr userDrawn="1"/>
        </p:nvSpPr>
        <p:spPr>
          <a:xfrm>
            <a:off x="3784820" y="6703731"/>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77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B5D-62F4-884E-AA00-3C6D65419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A35BE-CCAB-7F47-9AE7-6046AF7BEE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AD631-24DE-F942-A5B5-35D1B272EC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A7DC-7AAB-CB4B-B625-D407DEF40A0C}"/>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6" name="Footer Placeholder 5">
            <a:extLst>
              <a:ext uri="{FF2B5EF4-FFF2-40B4-BE49-F238E27FC236}">
                <a16:creationId xmlns:a16="http://schemas.microsoft.com/office/drawing/2014/main" id="{A82A0522-D377-7345-AD28-F8E623233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40BF-C717-2F4A-AB12-030F1847A4BF}"/>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82643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7F14-A875-E146-A6E4-8588B22F42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6D33A-D2F4-C542-90D1-B6DF27470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CD256E-DB5B-7743-9EA0-218EB5AD36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2A814-C705-5C4C-87CE-806CFF8C5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4E5DDB-6931-1345-BE01-598D79E698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83D5E-BC7E-0149-AB99-B529E699C92E}"/>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8" name="Footer Placeholder 7">
            <a:extLst>
              <a:ext uri="{FF2B5EF4-FFF2-40B4-BE49-F238E27FC236}">
                <a16:creationId xmlns:a16="http://schemas.microsoft.com/office/drawing/2014/main" id="{69F57CA2-2577-0D49-B1E9-A0BCF90995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7336C6-8D2D-C443-B43D-0428030DF0C0}"/>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62692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2EB8-D0C6-C544-8BBC-A49CEA609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59D53-C84E-6645-B09F-5C77348DFBC9}"/>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4" name="Footer Placeholder 3">
            <a:extLst>
              <a:ext uri="{FF2B5EF4-FFF2-40B4-BE49-F238E27FC236}">
                <a16:creationId xmlns:a16="http://schemas.microsoft.com/office/drawing/2014/main" id="{BBDCEC6A-8CEA-854A-8C83-C49C73D89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C0D2D1-31C7-D841-AF0C-B0500B762906}"/>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76865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2E2A-5194-D343-BCAB-CDCF1251661E}"/>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3" name="Footer Placeholder 2">
            <a:extLst>
              <a:ext uri="{FF2B5EF4-FFF2-40B4-BE49-F238E27FC236}">
                <a16:creationId xmlns:a16="http://schemas.microsoft.com/office/drawing/2014/main" id="{BA78E401-54E1-A946-AE6E-F630C82ECB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D5936-9F49-8944-B356-2EE55FF8D72B}"/>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423326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5D5-3D60-D143-88CC-36A619D9E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F65279-BF3C-FF47-B31C-B79879812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19C97-D3FA-4147-938E-CBF4DCBC1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2BA4C2-5BFB-1943-BC03-C029BCFF175A}"/>
              </a:ext>
            </a:extLst>
          </p:cNvPr>
          <p:cNvSpPr>
            <a:spLocks noGrp="1"/>
          </p:cNvSpPr>
          <p:nvPr>
            <p:ph type="dt" sz="half" idx="10"/>
          </p:nvPr>
        </p:nvSpPr>
        <p:spPr/>
        <p:txBody>
          <a:bodyPr/>
          <a:lstStyle/>
          <a:p>
            <a:fld id="{7B4ACD49-752C-6640-A7E1-86D496202B68}" type="datetimeFigureOut">
              <a:rPr lang="en-US" smtClean="0"/>
              <a:t>10/24/21</a:t>
            </a:fld>
            <a:endParaRPr lang="en-US"/>
          </a:p>
        </p:txBody>
      </p:sp>
      <p:sp>
        <p:nvSpPr>
          <p:cNvPr id="6" name="Footer Placeholder 5">
            <a:extLst>
              <a:ext uri="{FF2B5EF4-FFF2-40B4-BE49-F238E27FC236}">
                <a16:creationId xmlns:a16="http://schemas.microsoft.com/office/drawing/2014/main" id="{F271658F-96BF-C342-A3C0-64EB7FC46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515F9-78C0-5540-82CC-24EDC4392E06}"/>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7028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BF71F-B4D5-6642-92AB-7C53A224EC4A}"/>
              </a:ext>
            </a:extLst>
          </p:cNvPr>
          <p:cNvSpPr>
            <a:spLocks noGrp="1"/>
          </p:cNvSpPr>
          <p:nvPr>
            <p:ph type="title"/>
          </p:nvPr>
        </p:nvSpPr>
        <p:spPr>
          <a:xfrm>
            <a:off x="838200" y="12362"/>
            <a:ext cx="9629078" cy="128649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57096F68-F46E-4A43-B094-ABEEDFD4B6D5}"/>
              </a:ext>
            </a:extLst>
          </p:cNvPr>
          <p:cNvSpPr>
            <a:spLocks noGrp="1"/>
          </p:cNvSpPr>
          <p:nvPr>
            <p:ph type="body" idx="1"/>
          </p:nvPr>
        </p:nvSpPr>
        <p:spPr>
          <a:xfrm>
            <a:off x="838200" y="1646238"/>
            <a:ext cx="10515600" cy="45307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E2E236-1305-C649-822B-586833E63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ACD49-752C-6640-A7E1-86D496202B68}" type="datetimeFigureOut">
              <a:rPr lang="en-US" smtClean="0"/>
              <a:t>10/24/21</a:t>
            </a:fld>
            <a:endParaRPr lang="en-US"/>
          </a:p>
        </p:txBody>
      </p:sp>
      <p:sp>
        <p:nvSpPr>
          <p:cNvPr id="5" name="Footer Placeholder 4">
            <a:extLst>
              <a:ext uri="{FF2B5EF4-FFF2-40B4-BE49-F238E27FC236}">
                <a16:creationId xmlns:a16="http://schemas.microsoft.com/office/drawing/2014/main" id="{27C6DB1E-51EE-5543-A49D-D1CAAF93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33DBC-E71B-F445-82E1-1B976A298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167DF-DDB1-6746-8BE4-D40A7AFEB384}" type="slidenum">
              <a:rPr lang="en-US" smtClean="0"/>
              <a:t>‹#›</a:t>
            </a:fld>
            <a:endParaRPr lang="en-US"/>
          </a:p>
        </p:txBody>
      </p:sp>
      <p:sp>
        <p:nvSpPr>
          <p:cNvPr id="7" name="Rectangle 6">
            <a:extLst>
              <a:ext uri="{FF2B5EF4-FFF2-40B4-BE49-F238E27FC236}">
                <a16:creationId xmlns:a16="http://schemas.microsoft.com/office/drawing/2014/main" id="{296A01E4-F2BA-864D-9182-F774C5BE6D2F}"/>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EC3A77-48D7-524B-A13F-8F0A176BFE6F}"/>
              </a:ext>
            </a:extLst>
          </p:cNvPr>
          <p:cNvSpPr/>
          <p:nvPr userDrawn="1"/>
        </p:nvSpPr>
        <p:spPr>
          <a:xfrm>
            <a:off x="3784820" y="6703731"/>
            <a:ext cx="8407180" cy="149349"/>
          </a:xfrm>
          <a:prstGeom prst="rect">
            <a:avLst/>
          </a:prstGeom>
          <a:solidFill>
            <a:srgbClr val="015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D275219-0BB5-834F-8267-21AEE8C9581E}"/>
              </a:ext>
            </a:extLst>
          </p:cNvPr>
          <p:cNvPicPr>
            <a:picLocks noChangeAspect="1"/>
          </p:cNvPicPr>
          <p:nvPr userDrawn="1"/>
        </p:nvPicPr>
        <p:blipFill>
          <a:blip r:embed="rId14"/>
          <a:stretch>
            <a:fillRect/>
          </a:stretch>
        </p:blipFill>
        <p:spPr>
          <a:xfrm>
            <a:off x="10660566" y="245158"/>
            <a:ext cx="1195743" cy="1110737"/>
          </a:xfrm>
          <a:prstGeom prst="rect">
            <a:avLst/>
          </a:prstGeom>
        </p:spPr>
      </p:pic>
    </p:spTree>
    <p:extLst>
      <p:ext uri="{BB962C8B-B14F-4D97-AF65-F5344CB8AC3E}">
        <p14:creationId xmlns:p14="http://schemas.microsoft.com/office/powerpoint/2010/main" val="164967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rgbClr val="FFA602"/>
          </a:solidFill>
          <a:latin typeface="Gilroy"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Gilroy"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Gilroy"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Gilroy"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Gilroy"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Gilroy"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7D30-1BD8-AD48-8C4A-B7A8A27187DC}"/>
              </a:ext>
            </a:extLst>
          </p:cNvPr>
          <p:cNvSpPr>
            <a:spLocks noGrp="1"/>
          </p:cNvSpPr>
          <p:nvPr>
            <p:ph type="ctrTitle"/>
          </p:nvPr>
        </p:nvSpPr>
        <p:spPr>
          <a:xfrm>
            <a:off x="3598877" y="2013357"/>
            <a:ext cx="7558481" cy="2038526"/>
          </a:xfrm>
        </p:spPr>
        <p:txBody>
          <a:bodyPr>
            <a:noAutofit/>
          </a:bodyPr>
          <a:lstStyle/>
          <a:p>
            <a:r>
              <a:rPr lang="en-US" altLang="zh-CN" sz="4400" dirty="0">
                <a:solidFill>
                  <a:srgbClr val="FFA602"/>
                </a:solidFill>
              </a:rPr>
              <a:t>Distributed </a:t>
            </a:r>
            <a:r>
              <a:rPr lang="en-US" altLang="zh-CN" sz="4400" dirty="0" err="1">
                <a:solidFill>
                  <a:srgbClr val="FFA602"/>
                </a:solidFill>
              </a:rPr>
              <a:t>Secheduling</a:t>
            </a:r>
            <a:r>
              <a:rPr lang="en-US" altLang="zh-CN" sz="4400" dirty="0">
                <a:solidFill>
                  <a:srgbClr val="FFA602"/>
                </a:solidFill>
              </a:rPr>
              <a:t> Service(DSS)</a:t>
            </a:r>
            <a:endParaRPr lang="en-US" sz="4400" dirty="0">
              <a:solidFill>
                <a:srgbClr val="FFA602"/>
              </a:solidFill>
            </a:endParaRPr>
          </a:p>
        </p:txBody>
      </p:sp>
      <p:sp>
        <p:nvSpPr>
          <p:cNvPr id="3" name="Subtitle 2">
            <a:extLst>
              <a:ext uri="{FF2B5EF4-FFF2-40B4-BE49-F238E27FC236}">
                <a16:creationId xmlns:a16="http://schemas.microsoft.com/office/drawing/2014/main" id="{869AFBE4-4D04-B948-B48D-5AB26ED472FE}"/>
              </a:ext>
            </a:extLst>
          </p:cNvPr>
          <p:cNvSpPr>
            <a:spLocks noGrp="1"/>
          </p:cNvSpPr>
          <p:nvPr>
            <p:ph type="subTitle" idx="1"/>
          </p:nvPr>
        </p:nvSpPr>
        <p:spPr>
          <a:xfrm>
            <a:off x="8388991" y="4538445"/>
            <a:ext cx="2684477" cy="1048624"/>
          </a:xfrm>
        </p:spPr>
        <p:txBody>
          <a:bodyPr>
            <a:normAutofit/>
          </a:bodyPr>
          <a:lstStyle/>
          <a:p>
            <a:endParaRPr lang="en-US" dirty="0"/>
          </a:p>
          <a:p>
            <a:r>
              <a:rPr lang="en-US" dirty="0"/>
              <a:t>2020.10.30</a:t>
            </a:r>
          </a:p>
        </p:txBody>
      </p:sp>
    </p:spTree>
    <p:extLst>
      <p:ext uri="{BB962C8B-B14F-4D97-AF65-F5344CB8AC3E}">
        <p14:creationId xmlns:p14="http://schemas.microsoft.com/office/powerpoint/2010/main" val="185980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597C-F7D1-AB45-AD08-C23F92247BF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0B8C43A-B424-C646-9C7D-8A2ECAA31184}"/>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DBEC91D1-9D79-D941-B1A4-84BA4C22EA7F}"/>
              </a:ext>
            </a:extLst>
          </p:cNvPr>
          <p:cNvPicPr>
            <a:picLocks noChangeAspect="1"/>
          </p:cNvPicPr>
          <p:nvPr/>
        </p:nvPicPr>
        <p:blipFill>
          <a:blip r:embed="rId2"/>
          <a:stretch>
            <a:fillRect/>
          </a:stretch>
        </p:blipFill>
        <p:spPr>
          <a:xfrm>
            <a:off x="5077714" y="2092882"/>
            <a:ext cx="4715510" cy="3730322"/>
          </a:xfrm>
          <a:prstGeom prst="rect">
            <a:avLst/>
          </a:prstGeom>
        </p:spPr>
      </p:pic>
    </p:spTree>
    <p:extLst>
      <p:ext uri="{BB962C8B-B14F-4D97-AF65-F5344CB8AC3E}">
        <p14:creationId xmlns:p14="http://schemas.microsoft.com/office/powerpoint/2010/main" val="17005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Summary of DSS</a:t>
            </a:r>
            <a:endParaRPr lang="en-US" sz="4800" dirty="0"/>
          </a:p>
        </p:txBody>
      </p:sp>
    </p:spTree>
    <p:extLst>
      <p:ext uri="{BB962C8B-B14F-4D97-AF65-F5344CB8AC3E}">
        <p14:creationId xmlns:p14="http://schemas.microsoft.com/office/powerpoint/2010/main" val="87787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Summary of DSS</a:t>
            </a:r>
            <a:r>
              <a:rPr lang="en-US" dirty="0"/>
              <a:t> </a:t>
            </a:r>
          </a:p>
        </p:txBody>
      </p:sp>
      <p:sp>
        <p:nvSpPr>
          <p:cNvPr id="3" name="文本框 2">
            <a:extLst>
              <a:ext uri="{FF2B5EF4-FFF2-40B4-BE49-F238E27FC236}">
                <a16:creationId xmlns:a16="http://schemas.microsoft.com/office/drawing/2014/main" id="{5C1D8C80-DBD5-4BCD-9C01-480E36FC5FDA}"/>
              </a:ext>
            </a:extLst>
          </p:cNvPr>
          <p:cNvSpPr txBox="1"/>
          <p:nvPr/>
        </p:nvSpPr>
        <p:spPr>
          <a:xfrm>
            <a:off x="1107347" y="1912690"/>
            <a:ext cx="9479559" cy="2862322"/>
          </a:xfrm>
          <a:prstGeom prst="rect">
            <a:avLst/>
          </a:prstGeom>
          <a:noFill/>
        </p:spPr>
        <p:txBody>
          <a:bodyPr wrap="square" rtlCol="0">
            <a:spAutoFit/>
          </a:bodyPr>
          <a:lstStyle/>
          <a:p>
            <a:r>
              <a:rPr lang="en-US" altLang="zh-CN" b="0" i="0" dirty="0">
                <a:solidFill>
                  <a:srgbClr val="0D1A26"/>
                </a:solidFill>
                <a:effectLst/>
                <a:latin typeface="Segoe UI" panose="020B0502040204020203" pitchFamily="34" charset="0"/>
              </a:rPr>
              <a:t>The DSS aims to provide a unified and common task Scheduling Service for business systems, provide a management platform for scheduled tasks, reduce the workload of business system development and subsequent online operation and maintenance, and improve the performance of large data tasks through task splitting and load balancing. Functions and Objectives:</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Unified schedule task registration and management platform</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Centralized scheduling, message notifications</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Improve the performance of large data task by task splitting</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Support for special periods (downtime maintenance)</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Provide convenient test support</a:t>
            </a:r>
            <a:endParaRPr lang="zh-CN" altLang="en-US" dirty="0"/>
          </a:p>
        </p:txBody>
      </p:sp>
    </p:spTree>
    <p:extLst>
      <p:ext uri="{BB962C8B-B14F-4D97-AF65-F5344CB8AC3E}">
        <p14:creationId xmlns:p14="http://schemas.microsoft.com/office/powerpoint/2010/main" val="40647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The principle of DSS</a:t>
            </a:r>
            <a:endParaRPr lang="en-US" sz="4800" dirty="0"/>
          </a:p>
        </p:txBody>
      </p:sp>
    </p:spTree>
    <p:extLst>
      <p:ext uri="{BB962C8B-B14F-4D97-AF65-F5344CB8AC3E}">
        <p14:creationId xmlns:p14="http://schemas.microsoft.com/office/powerpoint/2010/main" val="294380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dirty="0"/>
              <a:t>The principle of DSS</a:t>
            </a:r>
          </a:p>
        </p:txBody>
      </p:sp>
      <p:sp>
        <p:nvSpPr>
          <p:cNvPr id="3" name="文本框 2">
            <a:extLst>
              <a:ext uri="{FF2B5EF4-FFF2-40B4-BE49-F238E27FC236}">
                <a16:creationId xmlns:a16="http://schemas.microsoft.com/office/drawing/2014/main" id="{036AAD42-4601-4809-BB53-7C57E2BED020}"/>
              </a:ext>
            </a:extLst>
          </p:cNvPr>
          <p:cNvSpPr txBox="1"/>
          <p:nvPr/>
        </p:nvSpPr>
        <p:spPr>
          <a:xfrm>
            <a:off x="5117284" y="2687344"/>
            <a:ext cx="5536734" cy="2031325"/>
          </a:xfrm>
          <a:prstGeom prst="rect">
            <a:avLst/>
          </a:prstGeom>
          <a:noFill/>
        </p:spPr>
        <p:txBody>
          <a:bodyPr wrap="square" rtlCol="0">
            <a:spAutoFit/>
          </a:bodyPr>
          <a:lstStyle/>
          <a:p>
            <a:r>
              <a:rPr lang="en-US" altLang="zh-CN" b="0" i="0" dirty="0">
                <a:solidFill>
                  <a:srgbClr val="0D1A26"/>
                </a:solidFill>
                <a:effectLst/>
                <a:latin typeface="Segoe UI" panose="020B0502040204020203" pitchFamily="34" charset="0"/>
              </a:rPr>
              <a:t>The DSS timing task relies on "Distributed Message Service DMS" implementation. The DSS server sends a DMS message to the application at the time of task execution according to the timed task information configured by the user. After the application receives the DMS message, it begins to perform the three-tier distribution logic(load balance)</a:t>
            </a:r>
            <a:endParaRPr lang="zh-CN" altLang="en-US" dirty="0"/>
          </a:p>
        </p:txBody>
      </p:sp>
      <p:pic>
        <p:nvPicPr>
          <p:cNvPr id="4" name="图片 3">
            <a:extLst>
              <a:ext uri="{FF2B5EF4-FFF2-40B4-BE49-F238E27FC236}">
                <a16:creationId xmlns:a16="http://schemas.microsoft.com/office/drawing/2014/main" id="{5F98EF3F-5FCA-4A97-91ED-8D233F89D3B6}"/>
              </a:ext>
            </a:extLst>
          </p:cNvPr>
          <p:cNvPicPr>
            <a:picLocks noChangeAspect="1"/>
          </p:cNvPicPr>
          <p:nvPr/>
        </p:nvPicPr>
        <p:blipFill>
          <a:blip r:embed="rId3"/>
          <a:stretch>
            <a:fillRect/>
          </a:stretch>
        </p:blipFill>
        <p:spPr>
          <a:xfrm>
            <a:off x="838200" y="1176937"/>
            <a:ext cx="3733800" cy="5256448"/>
          </a:xfrm>
          <a:prstGeom prst="rect">
            <a:avLst/>
          </a:prstGeom>
        </p:spPr>
      </p:pic>
    </p:spTree>
    <p:extLst>
      <p:ext uri="{BB962C8B-B14F-4D97-AF65-F5344CB8AC3E}">
        <p14:creationId xmlns:p14="http://schemas.microsoft.com/office/powerpoint/2010/main" val="416424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The Usage of DSS</a:t>
            </a:r>
            <a:endParaRPr lang="en-US" sz="4800" dirty="0"/>
          </a:p>
        </p:txBody>
      </p:sp>
    </p:spTree>
    <p:extLst>
      <p:ext uri="{BB962C8B-B14F-4D97-AF65-F5344CB8AC3E}">
        <p14:creationId xmlns:p14="http://schemas.microsoft.com/office/powerpoint/2010/main" val="223122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sp>
        <p:nvSpPr>
          <p:cNvPr id="10" name="文本框 9">
            <a:extLst>
              <a:ext uri="{FF2B5EF4-FFF2-40B4-BE49-F238E27FC236}">
                <a16:creationId xmlns:a16="http://schemas.microsoft.com/office/drawing/2014/main" id="{A47A9032-1E25-4196-8303-DA2BA3D0CE02}"/>
              </a:ext>
            </a:extLst>
          </p:cNvPr>
          <p:cNvSpPr txBox="1"/>
          <p:nvPr/>
        </p:nvSpPr>
        <p:spPr>
          <a:xfrm>
            <a:off x="5025004" y="2150637"/>
            <a:ext cx="5234731" cy="1200329"/>
          </a:xfrm>
          <a:prstGeom prst="rect">
            <a:avLst/>
          </a:prstGeom>
          <a:noFill/>
        </p:spPr>
        <p:txBody>
          <a:bodyPr wrap="square" rtlCol="0">
            <a:spAutoFit/>
          </a:bodyPr>
          <a:lstStyle/>
          <a:p>
            <a:pPr marL="342900" indent="-342900">
              <a:buAutoNum type="arabicPeriod"/>
            </a:pPr>
            <a:r>
              <a:rPr lang="en-US" altLang="zh-CN" dirty="0"/>
              <a:t>Reference schedule dependency in POM</a:t>
            </a:r>
          </a:p>
          <a:p>
            <a:pPr marL="342900" indent="-342900">
              <a:buAutoNum type="arabicPeriod"/>
            </a:pPr>
            <a:r>
              <a:rPr lang="en-US" altLang="zh-CN" dirty="0"/>
              <a:t>configurate Schedule Task in XML </a:t>
            </a:r>
          </a:p>
          <a:p>
            <a:pPr marL="342900" indent="-342900">
              <a:buAutoNum type="arabicPeriod"/>
            </a:pPr>
            <a:r>
              <a:rPr lang="en-US" altLang="zh-CN" dirty="0"/>
              <a:t>Write classes to implement the </a:t>
            </a:r>
            <a:r>
              <a:rPr lang="en-US" altLang="zh-CN" dirty="0" err="1"/>
              <a:t>Splitor,Loader,Executor</a:t>
            </a:r>
            <a:r>
              <a:rPr lang="en-US" altLang="zh-CN" dirty="0"/>
              <a:t> interfaces</a:t>
            </a:r>
          </a:p>
        </p:txBody>
      </p:sp>
      <p:sp>
        <p:nvSpPr>
          <p:cNvPr id="13" name="Rectangle 2">
            <a:extLst>
              <a:ext uri="{FF2B5EF4-FFF2-40B4-BE49-F238E27FC236}">
                <a16:creationId xmlns:a16="http://schemas.microsoft.com/office/drawing/2014/main" id="{F94B608A-091D-4E49-B147-C54A49E8A703}"/>
              </a:ext>
            </a:extLst>
          </p:cNvPr>
          <p:cNvSpPr>
            <a:spLocks noChangeArrowheads="1"/>
          </p:cNvSpPr>
          <p:nvPr/>
        </p:nvSpPr>
        <p:spPr bwMode="auto">
          <a:xfrm>
            <a:off x="838200" y="1977762"/>
            <a:ext cx="312630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&lt;groupId&gt;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com.alipay.sofa.platform</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&lt;/groupId&gt;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sofa-platform-schedule</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&lt;version&gt;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4.1.2</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&lt;/version&gt;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146BE28-A7B1-4686-866C-7AFD52F3F800}"/>
              </a:ext>
            </a:extLst>
          </p:cNvPr>
          <p:cNvSpPr>
            <a:spLocks noChangeArrowheads="1"/>
          </p:cNvSpPr>
          <p:nvPr/>
        </p:nvSpPr>
        <p:spPr bwMode="auto">
          <a:xfrm>
            <a:off x="5025004" y="3925747"/>
            <a:ext cx="447972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implements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Splitor</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Loader</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Executer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void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execute</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(String businessKey)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List&lt;String&gt;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load</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(DataLoadFilterItem dataLoadFilterItem)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Collections.</a:t>
            </a:r>
            <a:r>
              <a:rPr kumimoji="0" lang="zh-CN" altLang="zh-CN" sz="800" b="0" i="1" u="none" strike="noStrike" cap="none" normalizeH="0" baseline="0" dirty="0">
                <a:ln>
                  <a:noFill/>
                </a:ln>
                <a:solidFill>
                  <a:srgbClr val="A9B7C6"/>
                </a:solidFill>
                <a:effectLst/>
                <a:latin typeface="宋体" panose="02010600030101010101" pitchFamily="2" charset="-122"/>
                <a:ea typeface="宋体" panose="02010600030101010101" pitchFamily="2" charset="-122"/>
              </a:rPr>
              <a:t>emptyList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List&lt;DataLoadFilterItem&gt;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split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lang="en-US" altLang="zh-CN" sz="800" dirty="0">
                <a:solidFill>
                  <a:srgbClr val="A9B7C6"/>
                </a:solidFill>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Collections.</a:t>
            </a:r>
            <a:r>
              <a:rPr kumimoji="0" lang="zh-CN" altLang="zh-CN" sz="800" b="0" i="1" u="none" strike="noStrike" cap="none" normalizeH="0" baseline="0" dirty="0">
                <a:ln>
                  <a:noFill/>
                </a:ln>
                <a:solidFill>
                  <a:srgbClr val="A9B7C6"/>
                </a:solidFill>
                <a:effectLst/>
                <a:latin typeface="宋体" panose="02010600030101010101" pitchFamily="2" charset="-122"/>
                <a:ea typeface="宋体" panose="02010600030101010101" pitchFamily="2" charset="-122"/>
              </a:rPr>
              <a:t>emptyList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C5359F6-108A-4BC1-8BF1-A7992BBAFA4D}"/>
              </a:ext>
            </a:extLst>
          </p:cNvPr>
          <p:cNvSpPr>
            <a:spLocks noChangeArrowheads="1"/>
          </p:cNvSpPr>
          <p:nvPr/>
        </p:nvSpPr>
        <p:spPr bwMode="auto">
          <a:xfrm>
            <a:off x="838200" y="3187468"/>
            <a:ext cx="3131049"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注册任务参数 --&gt;</a:t>
            </a:r>
            <a:br>
              <a:rPr kumimoji="0" lang="zh-CN" altLang="zh-CN" sz="8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bean=</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"taskManager"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point=</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"param"</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&lt;param&gt;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&lt;groupId&gt;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S-integrationprod-scheduler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&lt;/groupId&gt;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&lt;/param&gt;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bean=</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"taskManager"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point=</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&lt;task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"EC_SPECIFIC_MERCHANT_QUERY_TASK"</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&lt;splitor&gt;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&lt;/splitor&gt;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&lt;loader&gt;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&lt;/loader&gt;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&lt;executer&gt;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&lt;/executer&gt;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&lt;/task&gt;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:extension&gt;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65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pic>
        <p:nvPicPr>
          <p:cNvPr id="7" name="图片 6">
            <a:extLst>
              <a:ext uri="{FF2B5EF4-FFF2-40B4-BE49-F238E27FC236}">
                <a16:creationId xmlns:a16="http://schemas.microsoft.com/office/drawing/2014/main" id="{7D190F81-271B-406E-85BF-96B34082B994}"/>
              </a:ext>
            </a:extLst>
          </p:cNvPr>
          <p:cNvPicPr>
            <a:picLocks noChangeAspect="1"/>
          </p:cNvPicPr>
          <p:nvPr/>
        </p:nvPicPr>
        <p:blipFill>
          <a:blip r:embed="rId3"/>
          <a:stretch>
            <a:fillRect/>
          </a:stretch>
        </p:blipFill>
        <p:spPr>
          <a:xfrm>
            <a:off x="754310" y="2973897"/>
            <a:ext cx="7178985" cy="3288834"/>
          </a:xfrm>
          <a:prstGeom prst="rect">
            <a:avLst/>
          </a:prstGeom>
        </p:spPr>
      </p:pic>
      <p:sp>
        <p:nvSpPr>
          <p:cNvPr id="10" name="文本框 9">
            <a:extLst>
              <a:ext uri="{FF2B5EF4-FFF2-40B4-BE49-F238E27FC236}">
                <a16:creationId xmlns:a16="http://schemas.microsoft.com/office/drawing/2014/main" id="{A47A9032-1E25-4196-8303-DA2BA3D0CE02}"/>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B5DF4E0-0682-49A3-9B34-C9E5F95547AB}"/>
              </a:ext>
            </a:extLst>
          </p:cNvPr>
          <p:cNvSpPr txBox="1"/>
          <p:nvPr/>
        </p:nvSpPr>
        <p:spPr>
          <a:xfrm>
            <a:off x="784371" y="1702965"/>
            <a:ext cx="5268286"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Configure schedule task in DSS files</a:t>
            </a:r>
          </a:p>
          <a:p>
            <a:pPr marL="285750" indent="-285750">
              <a:buFont typeface="Arial" panose="020B0604020202020204" pitchFamily="34" charset="0"/>
              <a:buChar char="•"/>
            </a:pPr>
            <a:r>
              <a:rPr lang="en-US" altLang="zh-CN" dirty="0"/>
              <a:t>Configure messages sent by schedule tasks in DMS files</a:t>
            </a:r>
            <a:endParaRPr lang="zh-CN" altLang="en-US" dirty="0"/>
          </a:p>
        </p:txBody>
      </p:sp>
    </p:spTree>
    <p:extLst>
      <p:ext uri="{BB962C8B-B14F-4D97-AF65-F5344CB8AC3E}">
        <p14:creationId xmlns:p14="http://schemas.microsoft.com/office/powerpoint/2010/main" val="3889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pic>
        <p:nvPicPr>
          <p:cNvPr id="3" name="图片 2">
            <a:extLst>
              <a:ext uri="{FF2B5EF4-FFF2-40B4-BE49-F238E27FC236}">
                <a16:creationId xmlns:a16="http://schemas.microsoft.com/office/drawing/2014/main" id="{FE6BDA91-7BBA-4C50-84FB-FEA62D347570}"/>
              </a:ext>
            </a:extLst>
          </p:cNvPr>
          <p:cNvPicPr>
            <a:picLocks noChangeAspect="1"/>
          </p:cNvPicPr>
          <p:nvPr/>
        </p:nvPicPr>
        <p:blipFill>
          <a:blip r:embed="rId3"/>
          <a:stretch>
            <a:fillRect/>
          </a:stretch>
        </p:blipFill>
        <p:spPr>
          <a:xfrm>
            <a:off x="838200" y="1418113"/>
            <a:ext cx="10345883" cy="2324249"/>
          </a:xfrm>
          <a:prstGeom prst="rect">
            <a:avLst/>
          </a:prstGeom>
        </p:spPr>
      </p:pic>
      <p:sp>
        <p:nvSpPr>
          <p:cNvPr id="5" name="文本框 4">
            <a:extLst>
              <a:ext uri="{FF2B5EF4-FFF2-40B4-BE49-F238E27FC236}">
                <a16:creationId xmlns:a16="http://schemas.microsoft.com/office/drawing/2014/main" id="{80C316B8-224B-4EF2-9DC3-3AACB9CAA37F}"/>
              </a:ext>
            </a:extLst>
          </p:cNvPr>
          <p:cNvSpPr txBox="1"/>
          <p:nvPr/>
        </p:nvSpPr>
        <p:spPr>
          <a:xfrm>
            <a:off x="989901" y="4186106"/>
            <a:ext cx="1001595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After the release, the financial cloud micro-service platform can see the corresponding schedule task. If the DSS file is not configured, it can also be configured in the financial cloud, but currently it is usually configured in the DSS file.</a:t>
            </a:r>
          </a:p>
          <a:p>
            <a:pPr marL="285750" indent="-285750">
              <a:buFont typeface="Arial" panose="020B0604020202020204" pitchFamily="34" charset="0"/>
              <a:buChar char="•"/>
            </a:pPr>
            <a:r>
              <a:rPr lang="en-US" altLang="zh-CN" dirty="0"/>
              <a:t>In the financial cloud platform, the schedule task can be modified, manually triggered, switched and other operations</a:t>
            </a:r>
            <a:endParaRPr lang="zh-CN" altLang="en-US" dirty="0"/>
          </a:p>
        </p:txBody>
      </p:sp>
    </p:spTree>
    <p:extLst>
      <p:ext uri="{BB962C8B-B14F-4D97-AF65-F5344CB8AC3E}">
        <p14:creationId xmlns:p14="http://schemas.microsoft.com/office/powerpoint/2010/main" val="1277928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825</Words>
  <Application>Microsoft Macintosh PowerPoint</Application>
  <PresentationFormat>宽屏</PresentationFormat>
  <Paragraphs>48</Paragraphs>
  <Slides>10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宋体</vt:lpstr>
      <vt:lpstr>Gilroy</vt:lpstr>
      <vt:lpstr>Segoe UI</vt:lpstr>
      <vt:lpstr>Arial</vt:lpstr>
      <vt:lpstr>Calibri</vt:lpstr>
      <vt:lpstr>Office Theme</vt:lpstr>
      <vt:lpstr>Distributed Secheduling Service(DSS)</vt:lpstr>
      <vt:lpstr>Summary of DSS</vt:lpstr>
      <vt:lpstr>Summary of DSS </vt:lpstr>
      <vt:lpstr>The principle of DSS</vt:lpstr>
      <vt:lpstr>The principle of DSS</vt:lpstr>
      <vt:lpstr>The Usage of DSS</vt:lpstr>
      <vt:lpstr>The Usage of DSS</vt:lpstr>
      <vt:lpstr>The Usage of DSS</vt:lpstr>
      <vt:lpstr>The Usage of DSS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迎春 朱</cp:lastModifiedBy>
  <cp:revision>122</cp:revision>
  <dcterms:created xsi:type="dcterms:W3CDTF">2020-02-06T09:43:30Z</dcterms:created>
  <dcterms:modified xsi:type="dcterms:W3CDTF">2021-10-24T09:08:05Z</dcterms:modified>
</cp:coreProperties>
</file>